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257" r:id="rId4"/>
    <p:sldId id="258" r:id="rId5"/>
    <p:sldId id="259" r:id="rId6"/>
    <p:sldId id="273" r:id="rId7"/>
    <p:sldId id="261" r:id="rId8"/>
    <p:sldId id="262" r:id="rId9"/>
    <p:sldId id="263" r:id="rId10"/>
    <p:sldId id="274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14.8.2019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</a:t>
            </a:r>
            <a:r>
              <a:rPr lang="bg-BG" dirty="0" smtClean="0"/>
              <a:t>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Използване на матрици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9488209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Система уравнения</a:t>
                </a:r>
              </a:p>
              <a:p>
                <a:pPr lvl="1"/>
                <a:r>
                  <a:rPr lang="bg-BG" dirty="0" smtClean="0"/>
                  <a:t>Предложете алгоритъм за решаване на система от линейни уравнения</a:t>
                </a:r>
              </a:p>
              <a:p>
                <a:pPr lvl="1"/>
                <a:r>
                  <a:rPr lang="bg-BG" dirty="0" smtClean="0"/>
                  <a:t>Уравненията са 3, променливите са 3</a:t>
                </a:r>
              </a:p>
              <a:p>
                <a:pPr lvl="1"/>
                <a:r>
                  <a:rPr lang="bg-BG" dirty="0" smtClean="0"/>
                  <a:t>Използвайте формулите на </a:t>
                </a:r>
                <a:r>
                  <a:rPr lang="bg-BG" dirty="0" err="1" smtClean="0"/>
                  <a:t>Крамер</a:t>
                </a:r>
                <a:r>
                  <a:rPr lang="bg-BG" dirty="0" smtClean="0"/>
                  <a:t> с рекурсивно пресмятане на детерминантите</a:t>
                </a:r>
              </a:p>
              <a:p>
                <a:pPr lvl="1"/>
                <a:r>
                  <a:rPr lang="bg-BG" dirty="0" smtClean="0"/>
                  <a:t>Какво </a:t>
                </a:r>
                <a:r>
                  <a:rPr lang="bg-BG" dirty="0" smtClean="0"/>
                  <a:t>би значело за системата уравнения получаването на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bg-BG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и какви ще са изчислените решения в този случай?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Съставна </a:t>
                </a:r>
                <a:r>
                  <a:rPr lang="bg-BG" dirty="0" smtClean="0"/>
                  <a:t>ротация в 2</a:t>
                </a:r>
                <a:r>
                  <a:rPr lang="en-US" dirty="0" smtClean="0"/>
                  <a:t>D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Базисната </a:t>
                </a:r>
                <a:r>
                  <a:rPr lang="bg-BG" dirty="0"/>
                  <a:t>ротация в </a:t>
                </a:r>
                <a:r>
                  <a:rPr lang="en-US" dirty="0"/>
                  <a:t>2D </a:t>
                </a:r>
                <a:r>
                  <a:rPr lang="bg-BG" dirty="0"/>
                  <a:t>е винаги около точката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Предложете алгоритъм за изчисляване на ротация около произволна точка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𝑆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33750" y="5016054"/>
            <a:ext cx="22288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333750" y="3415854"/>
            <a:ext cx="0" cy="160020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73484" y="4939854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3587304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3533451" y="3492054"/>
            <a:ext cx="2098891" cy="1900297"/>
            <a:chOff x="2142801" y="1809750"/>
            <a:chExt cx="2098891" cy="1900297"/>
          </a:xfrm>
        </p:grpSpPr>
        <p:sp>
          <p:nvSpPr>
            <p:cNvPr id="10" name="TextBox 9"/>
            <p:cNvSpPr txBox="1"/>
            <p:nvPr/>
          </p:nvSpPr>
          <p:spPr>
            <a:xfrm>
              <a:off x="2903024" y="2731429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S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09800" y="1809750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Q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3976" y="2820939"/>
              <a:ext cx="3177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P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3" name="Arc 12"/>
            <p:cNvSpPr/>
            <p:nvPr/>
          </p:nvSpPr>
          <p:spPr>
            <a:xfrm>
              <a:off x="2142801" y="1928872"/>
              <a:ext cx="1781175" cy="1781175"/>
            </a:xfrm>
            <a:prstGeom prst="arc">
              <a:avLst>
                <a:gd name="adj1" fmla="val 14791287"/>
                <a:gd name="adj2" fmla="val 944007"/>
              </a:avLst>
            </a:prstGeom>
            <a:ln w="25400">
              <a:solidFill>
                <a:srgbClr val="0070C0"/>
              </a:solidFill>
              <a:headEnd type="triangle" w="med" len="lg"/>
              <a:tailEnd type="non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640726" y="2019853"/>
              <a:ext cx="1048840" cy="1290130"/>
              <a:chOff x="7395559" y="695325"/>
              <a:chExt cx="1048840" cy="1290130"/>
            </a:xfrm>
          </p:grpSpPr>
          <p:sp>
            <p:nvSpPr>
              <p:cNvPr id="16" name="Arc 15"/>
              <p:cNvSpPr/>
              <p:nvPr/>
            </p:nvSpPr>
            <p:spPr>
              <a:xfrm>
                <a:off x="7436667" y="1095375"/>
                <a:ext cx="742950" cy="742950"/>
              </a:xfrm>
              <a:prstGeom prst="arc">
                <a:avLst>
                  <a:gd name="adj1" fmla="val 14502070"/>
                  <a:gd name="adj2" fmla="val 1113708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5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5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50000"/>
                    </a:schemeClr>
                  </a:gs>
                </a:gsLst>
                <a:lin ang="18900000" scaled="1"/>
                <a:tileRect/>
              </a:gradFill>
              <a:ln w="19050"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7395559" y="695325"/>
                <a:ext cx="419100" cy="762000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8280000" flipH="1" flipV="1">
                <a:off x="8025299" y="1223455"/>
                <a:ext cx="419100" cy="762000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824184" y="1082893"/>
                <a:ext cx="3016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0070C0"/>
                    </a:solidFill>
                    <a:latin typeface="Calibri"/>
                  </a:rPr>
                  <a:t>α</a:t>
                </a:r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3003824" y="2711211"/>
              <a:ext cx="107401" cy="1097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Липсващ ъгъл</a:t>
                </a:r>
              </a:p>
              <a:p>
                <a:pPr lvl="1"/>
                <a:r>
                  <a:rPr lang="bg-BG" dirty="0" smtClean="0"/>
                  <a:t>При </a:t>
                </a:r>
                <a:r>
                  <a:rPr lang="bg-BG" dirty="0"/>
                  <a:t>в</a:t>
                </a:r>
                <a:r>
                  <a:rPr lang="bg-BG" dirty="0" smtClean="0"/>
                  <a:t>ъртенето в 2</a:t>
                </a:r>
                <a:r>
                  <a:rPr lang="en-US" dirty="0" smtClean="0"/>
                  <a:t>D</a:t>
                </a:r>
                <a:r>
                  <a:rPr lang="bg-BG" dirty="0" smtClean="0"/>
                  <a:t>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намираме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𝑄</m:t>
                    </m:r>
                  </m:oMath>
                </a14:m>
                <a:endParaRPr lang="en-US" dirty="0"/>
              </a:p>
              <a:p>
                <a:pPr marL="747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s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in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/>
              </a:p>
              <a:p>
                <a:pPr marL="747713" lvl="1" indent="-342900"/>
                <a:r>
                  <a:rPr lang="bg-BG" dirty="0" smtClean="0"/>
                  <a:t>Как е възможно да не се ползва</a:t>
                </a:r>
                <a:br>
                  <a:rPr lang="bg-BG" dirty="0" smtClean="0"/>
                </a:br>
                <a:r>
                  <a:rPr lang="bg-BG" dirty="0" smtClean="0"/>
                  <a:t>ъгъл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bg-BG" dirty="0" smtClean="0"/>
                  <a:t>?</a:t>
                </a:r>
              </a:p>
              <a:p>
                <a:pPr marL="747713" lvl="1" indent="-342900"/>
                <a:r>
                  <a:rPr lang="bg-BG" dirty="0" smtClean="0"/>
                  <a:t>Какво е предимството на това,</a:t>
                </a:r>
                <a:br>
                  <a:rPr lang="bg-BG" dirty="0" smtClean="0"/>
                </a:br>
                <a:r>
                  <a:rPr lang="bg-BG" dirty="0" smtClean="0"/>
                  <a:t>че не се ползва този ъгъл?</a:t>
                </a:r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6" name="Arc 5"/>
          <p:cNvSpPr/>
          <p:nvPr/>
        </p:nvSpPr>
        <p:spPr>
          <a:xfrm>
            <a:off x="5510350" y="3524250"/>
            <a:ext cx="1200150" cy="1200150"/>
          </a:xfrm>
          <a:prstGeom prst="arc">
            <a:avLst>
              <a:gd name="adj1" fmla="val 19559646"/>
              <a:gd name="adj2" fmla="val 21533384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 w="9525">
            <a:solidFill>
              <a:srgbClr val="0070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111891" y="3305175"/>
            <a:ext cx="1208210" cy="813289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117753" y="2714625"/>
            <a:ext cx="411773" cy="1424354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10425" y="4124325"/>
            <a:ext cx="22288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110425" y="2524125"/>
            <a:ext cx="0" cy="160020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67825" y="418147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824675" y="2695575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424875" y="320992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0283" y="3181350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α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2683" y="37147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β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8525" y="2409825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 rot="19620569">
                <a:off x="6922333" y="3458867"/>
                <a:ext cx="368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0569">
                <a:off x="6922333" y="3458867"/>
                <a:ext cx="368627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24706" r="-1529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/>
          <p:cNvSpPr/>
          <p:nvPr/>
        </p:nvSpPr>
        <p:spPr>
          <a:xfrm>
            <a:off x="6462316" y="270300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291525" y="3243072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За матриците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41166089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avel\Courses\Materials\Course.ALG 2019\Alg-07 Matrices\Exercises\Figures\problem-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57525"/>
            <a:ext cx="68199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Преобразуване по колони</a:t>
            </a:r>
          </a:p>
          <a:p>
            <a:pPr lvl="1"/>
            <a:r>
              <a:rPr lang="bg-BG" dirty="0" smtClean="0"/>
              <a:t>Предложете алгоритъм за изчисляване на връзката от матрица към масив и от масив към матрица</a:t>
            </a:r>
          </a:p>
          <a:p>
            <a:pPr lvl="1"/>
            <a:r>
              <a:rPr lang="bg-BG" dirty="0" smtClean="0"/>
              <a:t>Матрицата се разполага в масива по колони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Таблица за умножение</a:t>
                </a:r>
              </a:p>
              <a:p>
                <a:pPr lvl="1"/>
                <a:r>
                  <a:rPr lang="bg-BG" dirty="0" smtClean="0"/>
                  <a:t>Предложете алгоритъм, който попълва в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10</m:t>
                    </m:r>
                    <m:r>
                      <a:rPr lang="bg-BG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b="0" i="1" dirty="0" smtClean="0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таблицата за умножение</a:t>
                </a:r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064656"/>
              </p:ext>
            </p:extLst>
          </p:nvPr>
        </p:nvGraphicFramePr>
        <p:xfrm>
          <a:off x="2743200" y="2895600"/>
          <a:ext cx="3657600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731520"/>
                <a:gridCol w="731520"/>
                <a:gridCol w="731520"/>
                <a:gridCol w="731520"/>
              </a:tblGrid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⋱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Триъгълна матрица</a:t>
                </a:r>
              </a:p>
              <a:p>
                <a:pPr lvl="1"/>
                <a:r>
                  <a:rPr lang="bg-BG" dirty="0" smtClean="0"/>
                  <a:t>В 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са разположени цели числа</a:t>
                </a:r>
              </a:p>
              <a:p>
                <a:pPr lvl="1"/>
                <a:r>
                  <a:rPr lang="bg-BG" dirty="0" smtClean="0"/>
                  <a:t>Предложете алгоритъм, който проверява дали е триъгълна</a:t>
                </a:r>
              </a:p>
              <a:p>
                <a:pPr lvl="1"/>
                <a:r>
                  <a:rPr lang="bg-BG" dirty="0" smtClean="0"/>
                  <a:t>Няма значение коя част от матрицата е нулевата – под или над диагонала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Операции с матрици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90240911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Събиране, изваждане, умножение</a:t>
                </a:r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b="0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bg-BG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bg-BG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=?, </m:t>
                    </m:r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=?, </m:t>
                    </m:r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=?</m:t>
                    </m:r>
                  </m:oMath>
                </a14:m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Оптимизация</a:t>
                </a:r>
              </a:p>
              <a:p>
                <a:pPr lvl="1"/>
                <a:r>
                  <a:rPr lang="bg-BG" dirty="0" smtClean="0"/>
                  <a:t>Стандартното изчисляване на умножение за две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×2</m:t>
                    </m:r>
                  </m:oMath>
                </a14:m>
                <a:r>
                  <a:rPr lang="bg-BG" dirty="0" smtClean="0"/>
                  <a:t> матрици е </a:t>
                </a:r>
                <a:r>
                  <a:rPr lang="bg-BG" dirty="0" smtClean="0"/>
                  <a:t>с 8 умножения и 4 събирания</a:t>
                </a:r>
              </a:p>
              <a:p>
                <a:pPr lvl="1"/>
                <a:r>
                  <a:rPr lang="bg-BG" dirty="0" smtClean="0"/>
                  <a:t>Алтернативно изчисляване е с 7 умножения, но с повече събирания</a:t>
                </a:r>
              </a:p>
              <a:p>
                <a:pPr lvl="1"/>
                <a:r>
                  <a:rPr lang="bg-BG" dirty="0" smtClean="0"/>
                  <a:t>Ако умножението и събирането на числа е за едно и също време, как алтернативното изчисляване може да е по-добро от стандартното?</a:t>
                </a:r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Триъгълна детерминанта</a:t>
                </a:r>
              </a:p>
              <a:p>
                <a:pPr lvl="1"/>
                <a:r>
                  <a:rPr lang="bg-BG" dirty="0" smtClean="0"/>
                  <a:t>Дадена е триъгълна 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 за изчисляване на детерминантата ѝ</a:t>
                </a:r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9800</TotalTime>
  <Words>458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Задачи за упражнение</vt:lpstr>
      <vt:lpstr>За матриците</vt:lpstr>
      <vt:lpstr>Задача №1</vt:lpstr>
      <vt:lpstr>Задача №2</vt:lpstr>
      <vt:lpstr>Задача №3</vt:lpstr>
      <vt:lpstr>Операции с матрици</vt:lpstr>
      <vt:lpstr>Задача №4</vt:lpstr>
      <vt:lpstr>Задача №5</vt:lpstr>
      <vt:lpstr>Задача №6</vt:lpstr>
      <vt:lpstr>Използване на матрици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263</cp:revision>
  <dcterms:created xsi:type="dcterms:W3CDTF">2019-06-21T13:37:43Z</dcterms:created>
  <dcterms:modified xsi:type="dcterms:W3CDTF">2019-08-17T12:10:12Z</dcterms:modified>
</cp:coreProperties>
</file>