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4"/>
  </p:notesMasterIdLst>
  <p:sldIdLst>
    <p:sldId id="256" r:id="rId2"/>
    <p:sldId id="257" r:id="rId3"/>
    <p:sldId id="321" r:id="rId4"/>
    <p:sldId id="322" r:id="rId5"/>
    <p:sldId id="323" r:id="rId6"/>
    <p:sldId id="324" r:id="rId7"/>
    <p:sldId id="325" r:id="rId8"/>
    <p:sldId id="326" r:id="rId9"/>
    <p:sldId id="327" r:id="rId10"/>
    <p:sldId id="328" r:id="rId11"/>
    <p:sldId id="330" r:id="rId12"/>
    <p:sldId id="329" r:id="rId13"/>
    <p:sldId id="331" r:id="rId14"/>
    <p:sldId id="332" r:id="rId15"/>
    <p:sldId id="333" r:id="rId16"/>
    <p:sldId id="334" r:id="rId17"/>
    <p:sldId id="335" r:id="rId18"/>
    <p:sldId id="336" r:id="rId19"/>
    <p:sldId id="340" r:id="rId20"/>
    <p:sldId id="337" r:id="rId21"/>
    <p:sldId id="338" r:id="rId22"/>
    <p:sldId id="339" r:id="rId23"/>
    <p:sldId id="341" r:id="rId24"/>
    <p:sldId id="343" r:id="rId25"/>
    <p:sldId id="345" r:id="rId26"/>
    <p:sldId id="351" r:id="rId27"/>
    <p:sldId id="352" r:id="rId28"/>
    <p:sldId id="354" r:id="rId29"/>
    <p:sldId id="353" r:id="rId30"/>
    <p:sldId id="358" r:id="rId31"/>
    <p:sldId id="359" r:id="rId32"/>
    <p:sldId id="355" r:id="rId33"/>
    <p:sldId id="356" r:id="rId34"/>
    <p:sldId id="357" r:id="rId35"/>
    <p:sldId id="360" r:id="rId36"/>
    <p:sldId id="361" r:id="rId37"/>
    <p:sldId id="362" r:id="rId38"/>
    <p:sldId id="363" r:id="rId39"/>
    <p:sldId id="364" r:id="rId40"/>
    <p:sldId id="365" r:id="rId41"/>
    <p:sldId id="366" r:id="rId42"/>
    <p:sldId id="367" r:id="rId43"/>
    <p:sldId id="369" r:id="rId44"/>
    <p:sldId id="370" r:id="rId45"/>
    <p:sldId id="371" r:id="rId46"/>
    <p:sldId id="372" r:id="rId47"/>
    <p:sldId id="373" r:id="rId48"/>
    <p:sldId id="374" r:id="rId49"/>
    <p:sldId id="375" r:id="rId50"/>
    <p:sldId id="346" r:id="rId51"/>
    <p:sldId id="347" r:id="rId52"/>
    <p:sldId id="348" r:id="rId53"/>
    <p:sldId id="349" r:id="rId54"/>
    <p:sldId id="350" r:id="rId55"/>
    <p:sldId id="376" r:id="rId56"/>
    <p:sldId id="377" r:id="rId57"/>
    <p:sldId id="378" r:id="rId58"/>
    <p:sldId id="379" r:id="rId59"/>
    <p:sldId id="380" r:id="rId60"/>
    <p:sldId id="381" r:id="rId61"/>
    <p:sldId id="319" r:id="rId62"/>
    <p:sldId id="320" r:id="rId63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8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28.4.2020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62200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9375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575175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889375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Дървета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dirty="0" smtClean="0"/>
              <a:t>12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8661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Графично представяне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Графично представяне на дървета</a:t>
            </a:r>
          </a:p>
          <a:p>
            <a:pPr lvl="1"/>
            <a:r>
              <a:rPr lang="bg-BG" dirty="0" smtClean="0"/>
              <a:t>Представяне като дърво</a:t>
            </a:r>
          </a:p>
          <a:p>
            <a:pPr lvl="1"/>
            <a:r>
              <a:rPr lang="bg-BG" dirty="0" smtClean="0"/>
              <a:t>Може коренът на дървото да е отгоре, отдолу, встрани или в средата</a:t>
            </a:r>
            <a:endParaRPr lang="bg-BG" dirty="0"/>
          </a:p>
        </p:txBody>
      </p:sp>
      <p:pic>
        <p:nvPicPr>
          <p:cNvPr id="6146" name="Picture 2" descr="D:\Pavel\Courses\Materials\Course.ALG 2019\Alg-12 Trees\Lecture\Figures\definition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392714"/>
            <a:ext cx="5172075" cy="288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34383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Чрез отместване</a:t>
            </a:r>
          </a:p>
          <a:p>
            <a:pPr lvl="1"/>
            <a:r>
              <a:rPr lang="bg-BG" dirty="0" smtClean="0"/>
              <a:t>Визуално подобно на дървовидното представяне</a:t>
            </a:r>
          </a:p>
          <a:p>
            <a:pPr lvl="1"/>
            <a:r>
              <a:rPr lang="bg-BG" dirty="0" smtClean="0"/>
              <a:t>Всички възли са подредени линейно (вертикално)</a:t>
            </a:r>
            <a:endParaRPr lang="bg-BG" dirty="0"/>
          </a:p>
        </p:txBody>
      </p:sp>
      <p:pic>
        <p:nvPicPr>
          <p:cNvPr id="8194" name="Picture 2" descr="D:\Pavel\Courses\Materials\Course.ALG 2019\Alg-12 Trees\Lecture\Figures\definition-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905000"/>
            <a:ext cx="6248400" cy="4692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62270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Чрез множества</a:t>
            </a:r>
          </a:p>
          <a:p>
            <a:pPr lvl="1"/>
            <a:r>
              <a:rPr lang="bg-BG" dirty="0" smtClean="0"/>
              <a:t>Множеството на всеки корен съдържа децата си</a:t>
            </a:r>
          </a:p>
          <a:p>
            <a:pPr lvl="1"/>
            <a:r>
              <a:rPr lang="bg-BG" dirty="0" smtClean="0"/>
              <a:t>Не трябва да има пресичане на множествата</a:t>
            </a:r>
          </a:p>
          <a:p>
            <a:pPr lvl="1"/>
            <a:r>
              <a:rPr lang="bg-BG" dirty="0" smtClean="0"/>
              <a:t>Губи се вътрешната подредба на децата на родител</a:t>
            </a:r>
            <a:endParaRPr lang="bg-BG" dirty="0"/>
          </a:p>
        </p:txBody>
      </p:sp>
      <p:pic>
        <p:nvPicPr>
          <p:cNvPr id="7170" name="Picture 2" descr="D:\Pavel\Courses\Materials\Course.ALG 2019\Alg-12 Trees\Lecture\Figures\definition-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275" y="2598284"/>
            <a:ext cx="474345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133402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Чрез скоби</a:t>
            </a:r>
          </a:p>
          <a:p>
            <a:pPr lvl="1"/>
            <a:r>
              <a:rPr lang="bg-BG" dirty="0" smtClean="0"/>
              <a:t>Текстов вариант на представянето с множества</a:t>
            </a:r>
          </a:p>
          <a:p>
            <a:pPr lvl="1"/>
            <a:r>
              <a:rPr lang="bg-BG" dirty="0" smtClean="0"/>
              <a:t>Запазва </a:t>
            </a:r>
            <a:r>
              <a:rPr lang="bg-BG" dirty="0" err="1" smtClean="0"/>
              <a:t>поредността</a:t>
            </a:r>
            <a:r>
              <a:rPr lang="bg-BG" dirty="0" smtClean="0"/>
              <a:t> на децата</a:t>
            </a:r>
            <a:endParaRPr lang="bg-BG" dirty="0"/>
          </a:p>
        </p:txBody>
      </p:sp>
      <p:pic>
        <p:nvPicPr>
          <p:cNvPr id="9218" name="Picture 2" descr="D:\Pavel\Courses\Materials\Course.ALG 2019\Alg-12 Trees\Lecture\Figures\definition-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655888"/>
            <a:ext cx="3571875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054946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Данни в </a:t>
            </a:r>
            <a:r>
              <a:rPr lang="bg-BG" dirty="0" smtClean="0"/>
              <a:t>дърво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Структура на елемент</a:t>
            </a:r>
          </a:p>
          <a:p>
            <a:pPr lvl="1"/>
            <a:r>
              <a:rPr lang="bg-BG" dirty="0"/>
              <a:t>Всяка </a:t>
            </a:r>
            <a:r>
              <a:rPr lang="bg-BG" dirty="0" err="1"/>
              <a:t>данна</a:t>
            </a:r>
            <a:r>
              <a:rPr lang="bg-BG" dirty="0"/>
              <a:t> е в отделен блок памет</a:t>
            </a:r>
          </a:p>
          <a:p>
            <a:pPr lvl="1"/>
            <a:r>
              <a:rPr lang="bg-BG" dirty="0"/>
              <a:t>Структурата на всеки елемент е една и съща</a:t>
            </a:r>
          </a:p>
          <a:p>
            <a:pPr lvl="1"/>
            <a:r>
              <a:rPr lang="bg-BG" dirty="0"/>
              <a:t>Служебни данни – връзка към </a:t>
            </a:r>
            <a:r>
              <a:rPr lang="bg-BG" dirty="0" smtClean="0"/>
              <a:t>децата</a:t>
            </a:r>
            <a:endParaRPr lang="bg-BG" dirty="0"/>
          </a:p>
          <a:p>
            <a:pPr lvl="1"/>
            <a:r>
              <a:rPr lang="bg-BG" dirty="0"/>
              <a:t>Реални данни – вградени в </a:t>
            </a:r>
            <a:r>
              <a:rPr lang="bg-BG" dirty="0" smtClean="0"/>
              <a:t>елемента или с връзка</a:t>
            </a:r>
            <a:endParaRPr lang="bg-BG" dirty="0"/>
          </a:p>
          <a:p>
            <a:pPr lvl="1"/>
            <a:endParaRPr lang="bg-BG" dirty="0"/>
          </a:p>
          <a:p>
            <a:endParaRPr lang="bg-BG" dirty="0"/>
          </a:p>
        </p:txBody>
      </p:sp>
      <p:pic>
        <p:nvPicPr>
          <p:cNvPr id="10243" name="Picture 3" descr="D:\Pavel\Courses\Materials\Course.ALG 2019\Alg-12 Trees\Lecture\Figures\definition-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100" y="3810000"/>
            <a:ext cx="4495800" cy="2658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21015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Включване на повече данни</a:t>
            </a:r>
          </a:p>
          <a:p>
            <a:pPr lvl="1"/>
            <a:r>
              <a:rPr lang="bg-BG" dirty="0" smtClean="0"/>
              <a:t>За някои цели са нужни повече данни – най-често броят данни е с 1 по-малък от броя деца</a:t>
            </a:r>
          </a:p>
          <a:p>
            <a:r>
              <a:rPr lang="bg-BG" dirty="0" smtClean="0"/>
              <a:t>Примерно използване </a:t>
            </a:r>
          </a:p>
          <a:p>
            <a:pPr lvl="1"/>
            <a:r>
              <a:rPr lang="bg-BG" dirty="0" smtClean="0"/>
              <a:t>Лявото </a:t>
            </a:r>
            <a:r>
              <a:rPr lang="bg-BG" dirty="0" err="1" smtClean="0"/>
              <a:t>поддърво</a:t>
            </a:r>
            <a:r>
              <a:rPr lang="bg-BG" dirty="0" smtClean="0"/>
              <a:t> е за данни по-малки от Данни 1</a:t>
            </a:r>
          </a:p>
          <a:p>
            <a:pPr lvl="1"/>
            <a:r>
              <a:rPr lang="bg-BG" dirty="0" smtClean="0"/>
              <a:t>Дясното е за данни по-големи от Данни 2</a:t>
            </a:r>
          </a:p>
          <a:p>
            <a:pPr lvl="1"/>
            <a:r>
              <a:rPr lang="bg-BG" dirty="0" smtClean="0"/>
              <a:t>А средното е за данни между Данни 1 и Данни 2</a:t>
            </a:r>
            <a:endParaRPr lang="bg-BG" dirty="0"/>
          </a:p>
        </p:txBody>
      </p:sp>
      <p:pic>
        <p:nvPicPr>
          <p:cNvPr id="11266" name="Picture 2" descr="D:\Pavel\Courses\Materials\Course.ALG 2019\Alg-12 Trees\Lecture\Figures\definition-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" y="4048125"/>
            <a:ext cx="760095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522046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16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Нефиксиран брой деца</a:t>
            </a:r>
          </a:p>
          <a:p>
            <a:pPr lvl="1"/>
            <a:r>
              <a:rPr lang="bg-BG" dirty="0" smtClean="0"/>
              <a:t>Вместо връзки в елемента се ползва връзка към списък с децата</a:t>
            </a:r>
          </a:p>
          <a:p>
            <a:pPr lvl="1"/>
            <a:r>
              <a:rPr lang="bg-BG" dirty="0" smtClean="0"/>
              <a:t>Ако данните са много, те са в списък</a:t>
            </a:r>
            <a:endParaRPr lang="bg-BG" dirty="0"/>
          </a:p>
        </p:txBody>
      </p:sp>
      <p:pic>
        <p:nvPicPr>
          <p:cNvPr id="12290" name="Picture 2" descr="D:\Pavel\Courses\Materials\Course.ALG 2019\Alg-12 Trees\Lecture\Figures\definition-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048000"/>
            <a:ext cx="7277100" cy="3248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62350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Операции с дървета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0867308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Операции с дървета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18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Общи операции</a:t>
            </a:r>
          </a:p>
          <a:p>
            <a:pPr lvl="1"/>
            <a:r>
              <a:rPr lang="bg-BG" dirty="0" smtClean="0"/>
              <a:t>Обхождане на дърво или търсене в дърво</a:t>
            </a:r>
          </a:p>
          <a:p>
            <a:pPr lvl="1"/>
            <a:r>
              <a:rPr lang="bg-BG" dirty="0" smtClean="0"/>
              <a:t>Създаване на дърво</a:t>
            </a:r>
          </a:p>
          <a:p>
            <a:pPr lvl="1"/>
            <a:r>
              <a:rPr lang="bg-BG" dirty="0" smtClean="0"/>
              <a:t>Добавяне или премахване на елемент</a:t>
            </a:r>
          </a:p>
          <a:p>
            <a:r>
              <a:rPr lang="bg-BG" dirty="0" smtClean="0"/>
              <a:t>Специфични операции</a:t>
            </a:r>
          </a:p>
          <a:p>
            <a:pPr lvl="1"/>
            <a:r>
              <a:rPr lang="bg-BG" dirty="0" smtClean="0"/>
              <a:t>Зависят от типа на дървото</a:t>
            </a:r>
          </a:p>
          <a:p>
            <a:pPr lvl="1"/>
            <a:r>
              <a:rPr lang="bg-BG" dirty="0" smtClean="0"/>
              <a:t>Например, балансиране има само при балансираните дървета</a:t>
            </a:r>
          </a:p>
          <a:p>
            <a:pPr lvl="1"/>
            <a:r>
              <a:rPr lang="bg-BG" dirty="0" smtClean="0"/>
              <a:t>Вмъкване на елемент в двоично дърво може да създаде нови поддървета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6887197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Обхождане на дърво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5017730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Съдържание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Дървета</a:t>
            </a:r>
          </a:p>
          <a:p>
            <a:pPr lvl="1"/>
            <a:r>
              <a:rPr lang="bg-BG" dirty="0" smtClean="0"/>
              <a:t>Нужда от дървета. Какво е дърво. Графично представяне. Данни в дърво.</a:t>
            </a:r>
          </a:p>
          <a:p>
            <a:r>
              <a:rPr lang="bg-BG" dirty="0" smtClean="0"/>
              <a:t>Операции с дървета</a:t>
            </a:r>
          </a:p>
          <a:p>
            <a:pPr lvl="1"/>
            <a:r>
              <a:rPr lang="bg-BG" dirty="0" smtClean="0"/>
              <a:t>Обхождане в широчина и дълбочина. Двоични дървета. Видове. Представяне с масив. Създаване, търсене, добавяне, премахване. Обхождане в дълбочина.</a:t>
            </a:r>
          </a:p>
          <a:p>
            <a:r>
              <a:rPr lang="bg-BG" dirty="0" smtClean="0"/>
              <a:t>Задачи с дървета</a:t>
            </a:r>
          </a:p>
          <a:p>
            <a:pPr lvl="1"/>
            <a:r>
              <a:rPr lang="bg-BG" dirty="0" smtClean="0"/>
              <a:t>Път в лабиринт. Аритметични изрази. Кодиране.</a:t>
            </a:r>
          </a:p>
          <a:p>
            <a:endParaRPr lang="bg-BG" dirty="0" smtClean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6347013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Обхождане в широчина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20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Обхождане в широчина</a:t>
            </a:r>
          </a:p>
          <a:p>
            <a:pPr lvl="1"/>
            <a:r>
              <a:rPr lang="bg-BG" dirty="0" smtClean="0"/>
              <a:t>Елементите се обхождат от корена към листата</a:t>
            </a:r>
          </a:p>
          <a:p>
            <a:pPr lvl="1"/>
            <a:r>
              <a:rPr lang="bg-BG" dirty="0" smtClean="0"/>
              <a:t>Обхождането е ниво по ниво</a:t>
            </a:r>
          </a:p>
          <a:p>
            <a:pPr lvl="1"/>
            <a:r>
              <a:rPr lang="bg-BG" dirty="0" smtClean="0"/>
              <a:t>Всяко ниво се обхожда отляво надясно</a:t>
            </a:r>
            <a:endParaRPr lang="bg-BG" dirty="0"/>
          </a:p>
        </p:txBody>
      </p:sp>
      <p:pic>
        <p:nvPicPr>
          <p:cNvPr id="13314" name="Picture 2" descr="D:\Pavel\Courses\Materials\Course.ALG 2019\Alg-12 Trees\Lecture\Figures\traverse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574" y="3429000"/>
            <a:ext cx="6800851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95243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Помощна структура </a:t>
            </a:r>
          </a:p>
          <a:p>
            <a:pPr lvl="1"/>
            <a:r>
              <a:rPr lang="bg-BG" dirty="0" smtClean="0"/>
              <a:t>Опашка </a:t>
            </a:r>
            <a:r>
              <a:rPr lang="bg-BG" dirty="0"/>
              <a:t>от чакащи </a:t>
            </a:r>
            <a:r>
              <a:rPr lang="bg-BG" dirty="0" smtClean="0"/>
              <a:t>елементи</a:t>
            </a:r>
          </a:p>
          <a:p>
            <a:pPr lvl="1"/>
            <a:r>
              <a:rPr lang="bg-BG" dirty="0" smtClean="0"/>
              <a:t>Реализирана с масив или със списък</a:t>
            </a:r>
          </a:p>
          <a:p>
            <a:r>
              <a:rPr lang="bg-BG" dirty="0" smtClean="0"/>
              <a:t>Алгоритъм</a:t>
            </a:r>
          </a:p>
          <a:p>
            <a:pPr marL="457200" lvl="1" indent="0">
              <a:buNone/>
            </a:pPr>
            <a:r>
              <a:rPr lang="bg-BG" dirty="0" smtClean="0"/>
              <a:t>Взимаме корена и го слагаме в опашката</a:t>
            </a:r>
          </a:p>
          <a:p>
            <a:pPr marL="45720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Докато</a:t>
            </a:r>
            <a:r>
              <a:rPr lang="bg-BG" dirty="0" smtClean="0"/>
              <a:t> опашката не е празна:</a:t>
            </a:r>
          </a:p>
          <a:p>
            <a:pPr marL="457200" lvl="1" indent="0">
              <a:buNone/>
            </a:pPr>
            <a:r>
              <a:rPr lang="bg-BG" dirty="0" smtClean="0"/>
              <a:t>	Взимаме първия елемент от опашката</a:t>
            </a:r>
          </a:p>
          <a:p>
            <a:pPr marL="457200" lvl="1" indent="0">
              <a:buNone/>
            </a:pPr>
            <a:r>
              <a:rPr lang="bg-BG" dirty="0"/>
              <a:t>	</a:t>
            </a:r>
            <a:r>
              <a:rPr lang="bg-BG" dirty="0" smtClean="0"/>
              <a:t>Неговите деца добавяме в опашката</a:t>
            </a:r>
          </a:p>
          <a:p>
            <a:pPr marL="457200" lvl="1" indent="0">
              <a:buNone/>
            </a:pPr>
            <a:r>
              <a:rPr lang="bg-BG" dirty="0"/>
              <a:t>	</a:t>
            </a:r>
            <a:r>
              <a:rPr lang="bg-BG" dirty="0" smtClean="0"/>
              <a:t>Обработваме елемента</a:t>
            </a:r>
            <a:endParaRPr lang="bg-BG" dirty="0"/>
          </a:p>
        </p:txBody>
      </p:sp>
      <p:grpSp>
        <p:nvGrpSpPr>
          <p:cNvPr id="4" name="Group 3"/>
          <p:cNvGrpSpPr/>
          <p:nvPr/>
        </p:nvGrpSpPr>
        <p:grpSpPr>
          <a:xfrm>
            <a:off x="1219200" y="3429000"/>
            <a:ext cx="381000" cy="12954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5330953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Проиграване на алгоритъма</a:t>
                </a:r>
              </a:p>
              <a:p>
                <a:pPr lvl="1"/>
                <a:r>
                  <a:rPr lang="bg-BG" dirty="0" smtClean="0"/>
                  <a:t>Шаблон на проиграването: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обработени</m:t>
                    </m:r>
                    <m:d>
                      <m:dPr>
                        <m:begChr m:val="["/>
                        <m:endChr m:val="]"/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  <a:ea typeface="Cambria Math"/>
                          </a:rPr>
                          <m:t>←</m:t>
                        </m:r>
                        <m:r>
                          <a:rPr lang="bg-BG" i="1" dirty="0" smtClean="0">
                            <a:latin typeface="Cambria Math"/>
                          </a:rPr>
                          <m:t>опашка</m:t>
                        </m:r>
                        <m:r>
                          <a:rPr lang="en-US" i="1" dirty="0">
                            <a:latin typeface="Cambria Math"/>
                            <a:ea typeface="Cambria Math"/>
                          </a:rPr>
                          <m:t>←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[ ]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</m:d>
                  </m:oMath>
                </a14:m>
                <a:endParaRPr lang="en-US" dirty="0" smtClean="0"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𝐶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𝐵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𝐶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𝐷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𝐸</m:t>
                        </m:r>
                      </m:e>
                    </m:d>
                  </m:oMath>
                </a14:m>
                <a:endParaRPr lang="en-US" dirty="0" smtClean="0"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𝐶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𝐷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𝐸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𝐹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𝐺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</m:d>
                  </m:oMath>
                </a14:m>
                <a:endParaRPr lang="en-US" dirty="0" smtClean="0"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𝐶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𝐷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𝐸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𝐹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𝐺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</m:d>
                  </m:oMath>
                </a14:m>
                <a:endParaRPr lang="en-US" dirty="0" smtClean="0"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𝐶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𝐷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𝐹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𝐺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</m:d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𝐶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𝐷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𝐸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𝐹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𝐺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</m:d>
                  </m:oMath>
                </a14:m>
                <a:endParaRPr lang="en-US" dirty="0" smtClean="0"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𝐶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𝐷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𝐸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𝐹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𝐺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</m:d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𝐶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𝐷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𝐸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𝐹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𝐺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𝐻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[ ]</m:t>
                    </m:r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:endParaRPr lang="en-US" dirty="0">
                  <a:ea typeface="Cambria Math"/>
                </a:endParaRPr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D:\Pavel\Courses\Materials\Course.ALG 2019\Alg-12 Trees\Lecture\Figures\definition-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828800"/>
            <a:ext cx="4661026" cy="2600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889584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Обхождане в дълбочина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23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Обхождане в дълбочина</a:t>
            </a:r>
          </a:p>
          <a:p>
            <a:pPr lvl="1"/>
            <a:r>
              <a:rPr lang="bg-BG" dirty="0" smtClean="0"/>
              <a:t>Елементите се обхождат от корена към листата</a:t>
            </a:r>
          </a:p>
          <a:p>
            <a:pPr lvl="1"/>
            <a:r>
              <a:rPr lang="bg-BG" dirty="0" smtClean="0"/>
              <a:t>Обхождането е рекурсивно</a:t>
            </a:r>
          </a:p>
          <a:p>
            <a:pPr lvl="1"/>
            <a:r>
              <a:rPr lang="bg-BG" dirty="0" smtClean="0"/>
              <a:t>Първо се обхожда едно </a:t>
            </a:r>
            <a:r>
              <a:rPr lang="bg-BG" dirty="0" err="1" smtClean="0"/>
              <a:t>поддърво</a:t>
            </a:r>
            <a:r>
              <a:rPr lang="bg-BG" dirty="0" smtClean="0"/>
              <a:t>, после - друго</a:t>
            </a:r>
            <a:endParaRPr lang="bg-BG" dirty="0"/>
          </a:p>
        </p:txBody>
      </p:sp>
      <p:pic>
        <p:nvPicPr>
          <p:cNvPr id="14338" name="Picture 2" descr="D:\Pavel\Courses\Materials\Course.ALG 2019\Alg-12 Trees\Lecture\Figures\traverse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228975"/>
            <a:ext cx="5162550" cy="317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865699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Помощна структура </a:t>
                </a:r>
              </a:p>
              <a:p>
                <a:pPr lvl="1"/>
                <a:r>
                  <a:rPr lang="bg-BG" dirty="0" smtClean="0"/>
                  <a:t>Стек от обработени елементи</a:t>
                </a:r>
              </a:p>
              <a:p>
                <a:pPr lvl="1"/>
                <a:r>
                  <a:rPr lang="bg-BG" dirty="0" smtClean="0"/>
                  <a:t>Използваме го, за да се връщаме назад</a:t>
                </a:r>
              </a:p>
              <a:p>
                <a:pPr lvl="1"/>
                <a:r>
                  <a:rPr lang="bg-BG" dirty="0" smtClean="0"/>
                  <a:t>Може да се използва самият работен стек на обхождащата функция</a:t>
                </a:r>
              </a:p>
              <a:p>
                <a:r>
                  <a:rPr lang="bg-BG" dirty="0" smtClean="0"/>
                  <a:t>Алгоритъм</a:t>
                </a:r>
              </a:p>
              <a:p>
                <a:pPr marL="457200" lvl="1" indent="0">
                  <a:buNone/>
                </a:pPr>
                <a:r>
                  <a:rPr lang="bg-BG" dirty="0" smtClean="0"/>
                  <a:t>Взимаме корена и го обработваме</a:t>
                </a:r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 </a:t>
                </a:r>
                <a:r>
                  <a:rPr lang="bg-BG" dirty="0" smtClean="0"/>
                  <a:t>по всички деца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на корена</a:t>
                </a:r>
              </a:p>
              <a:p>
                <a:pPr marL="457200" lvl="1" indent="0">
                  <a:buNone/>
                </a:pPr>
                <a:r>
                  <a:rPr lang="bg-BG" dirty="0" smtClean="0"/>
                  <a:t>	Прилагаме същия алгоритъм на поддървото</a:t>
                </a:r>
                <a:r>
                  <a:rPr lang="en-US" dirty="0" smtClean="0"/>
                  <a:t>,</a:t>
                </a:r>
                <a:r>
                  <a:rPr lang="bg-BG" dirty="0" smtClean="0"/>
                  <a:t/>
                </a:r>
                <a:br>
                  <a:rPr lang="bg-BG" dirty="0" smtClean="0"/>
                </a:br>
                <a:r>
                  <a:rPr lang="bg-BG" dirty="0" smtClean="0"/>
                  <a:t>	на което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 smtClean="0"/>
                  <a:t> е корен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190171" y="4191000"/>
            <a:ext cx="381000" cy="8382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1230291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Проиграване на алгоритъма</a:t>
                </a:r>
              </a:p>
              <a:p>
                <a:pPr lvl="1"/>
                <a:r>
                  <a:rPr lang="bg-BG" dirty="0" smtClean="0"/>
                  <a:t>Шаблон на проиграването: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обработени</m:t>
                    </m:r>
                    <m:d>
                      <m:dPr>
                        <m:begChr m:val="["/>
                        <m:endChr m:val="]"/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bg-BG" b="0" i="1" dirty="0" smtClean="0">
                            <a:latin typeface="Cambria Math"/>
                          </a:rPr>
                          <m:t>стек</m:t>
                        </m:r>
                        <m:r>
                          <a:rPr lang="en-US" b="0" i="1" dirty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bg-BG"/>
                          <m:t>⇆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</m:d>
                  </m:oMath>
                </a14:m>
                <a:endParaRPr lang="en-US" dirty="0" smtClean="0"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𝐵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𝐷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𝐴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𝐷</m:t>
                        </m:r>
                      </m:e>
                    </m:d>
                  </m:oMath>
                </a14:m>
                <a:endParaRPr lang="en-US" dirty="0" smtClean="0"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𝐷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𝐴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</m:d>
                  </m:oMath>
                </a14:m>
                <a:endParaRPr lang="en-US" dirty="0" smtClean="0"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𝐷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𝐸</m:t>
                        </m:r>
                      </m:e>
                    </m:d>
                  </m:oMath>
                </a14:m>
                <a:endParaRPr lang="en-US" dirty="0" smtClean="0"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𝐷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</m:d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𝐷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</m:d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𝐷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𝐸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𝐶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𝐴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𝐶</m:t>
                        </m:r>
                      </m:e>
                    </m:d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𝐷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𝐸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𝐶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𝐹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𝐴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𝐶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𝐹</m:t>
                        </m:r>
                      </m:e>
                    </m:d>
                  </m:oMath>
                </a14:m>
                <a:endParaRPr lang="en-US" dirty="0" smtClean="0"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𝐷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𝐸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𝐶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𝐹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𝐴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𝐶</m:t>
                        </m:r>
                      </m:e>
                    </m:d>
                  </m:oMath>
                </a14:m>
                <a:endParaRPr lang="en-US" dirty="0" smtClean="0"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𝐷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𝐸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𝐶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𝐹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𝐺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𝐴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𝐶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𝐺</m:t>
                        </m:r>
                      </m:e>
                    </m:d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:endParaRPr lang="en-US" dirty="0">
                  <a:ea typeface="Cambria Math"/>
                </a:endParaRPr>
              </a:p>
              <a:p>
                <a:pPr lvl="1"/>
                <a:endParaRPr lang="en-US" dirty="0">
                  <a:ea typeface="Cambria Math"/>
                </a:endParaRPr>
              </a:p>
              <a:p>
                <a:pPr lvl="1"/>
                <a:endParaRPr lang="en-US" dirty="0">
                  <a:ea typeface="Cambria Math"/>
                </a:endParaRPr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D:\Pavel\Courses\Materials\Course.ALG 2019\Alg-12 Trees\Lecture\Figures\definition-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400" y="1566631"/>
            <a:ext cx="4191000" cy="2338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4495800" y="3962400"/>
                <a:ext cx="5029200" cy="284802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l" defTabSz="914400" rtl="0" eaLnBrk="1" latinLnBrk="0" hangingPunct="1">
                  <a:spcBef>
                    <a:spcPts val="2400"/>
                  </a:spcBef>
                  <a:buFont typeface="Arial" panose="020B0604020202020204" pitchFamily="34" charset="0"/>
                  <a:buNone/>
                  <a:defRPr sz="2800" b="1" kern="1200" cap="small" baseline="0">
                    <a:solidFill>
                      <a:srgbClr val="0070C0"/>
                    </a:solidFill>
                    <a:latin typeface="Cambria" panose="02040503050406030204" pitchFamily="18" charset="0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Cambria" panose="02040503050406030204" pitchFamily="18" charset="0"/>
                    <a:ea typeface="+mn-ea"/>
                    <a:cs typeface="+mn-cs"/>
                  </a:defRPr>
                </a:lvl2pPr>
                <a:lvl3pPr marL="1257300" indent="-342900" algn="l" defTabSz="914400" rtl="0" eaLnBrk="1" latinLnBrk="0" hangingPunct="1">
                  <a:spcBef>
                    <a:spcPct val="20000"/>
                  </a:spcBef>
                  <a:buFont typeface="Cambria" panose="02040503050406030204" pitchFamily="18" charset="0"/>
                  <a:buChar char="‒"/>
                  <a:defRPr sz="1800" kern="1200">
                    <a:solidFill>
                      <a:schemeClr val="tx1"/>
                    </a:solidFill>
                    <a:latin typeface="Cambria" panose="02040503050406030204" pitchFamily="18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Cambria" panose="02040503050406030204" pitchFamily="18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800" kern="1200">
                    <a:solidFill>
                      <a:schemeClr val="tx1"/>
                    </a:solidFill>
                    <a:latin typeface="Cambria" panose="02040503050406030204" pitchFamily="18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/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𝐷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𝐸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𝐶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𝐹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𝐺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𝐴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𝐶</m:t>
                        </m:r>
                      </m:e>
                    </m:d>
                  </m:oMath>
                </a14:m>
                <a:endParaRPr lang="en-US" dirty="0" smtClean="0"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𝐷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𝐸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𝐶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𝐹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𝐺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𝐻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𝐴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𝐶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</m:d>
                  </m:oMath>
                </a14:m>
                <a:endParaRPr lang="en-US" dirty="0" smtClean="0"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𝐷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𝐸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𝐶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𝐹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𝐺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𝐻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𝐴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𝐶</m:t>
                        </m:r>
                      </m:e>
                    </m:d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𝐷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𝐸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𝐶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𝐹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𝐺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𝐻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</m:d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𝐷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𝐸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𝐶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𝐹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𝐺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𝐻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[ ]</m:t>
                    </m:r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:endParaRPr lang="en-US" dirty="0">
                  <a:ea typeface="Cambria Math"/>
                </a:endParaRPr>
              </a:p>
              <a:p>
                <a:pPr lvl="1"/>
                <a:endParaRPr lang="en-US" dirty="0">
                  <a:ea typeface="Cambria Math"/>
                </a:endParaRPr>
              </a:p>
              <a:p>
                <a:pPr lvl="1"/>
                <a:endParaRPr lang="en-US" dirty="0">
                  <a:ea typeface="Cambria Math"/>
                </a:endParaRPr>
              </a:p>
              <a:p>
                <a:pPr lvl="1"/>
                <a:endParaRPr lang="en-US" dirty="0">
                  <a:ea typeface="Cambria Math"/>
                </a:endParaRPr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5800" y="3962400"/>
                <a:ext cx="5029200" cy="2848021"/>
              </a:xfrm>
              <a:prstGeom prst="rect">
                <a:avLst/>
              </a:prstGeom>
              <a:blipFill rotWithShape="1">
                <a:blip r:embed="rId4"/>
                <a:stretch>
                  <a:fillRect t="-6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290201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Двоични дървета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7989251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Двоични дървета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27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Често срещан вид дървета</a:t>
            </a:r>
          </a:p>
          <a:p>
            <a:pPr lvl="1"/>
            <a:r>
              <a:rPr lang="bg-BG" dirty="0" smtClean="0"/>
              <a:t>Броят деца във всеки възел е 0, 1 или 2</a:t>
            </a:r>
          </a:p>
          <a:p>
            <a:pPr lvl="1"/>
            <a:r>
              <a:rPr lang="bg-BG" dirty="0" smtClean="0"/>
              <a:t>Децата имат ориентация – те са или леви, или десни</a:t>
            </a:r>
          </a:p>
          <a:p>
            <a:pPr lvl="1"/>
            <a:r>
              <a:rPr lang="bg-BG" dirty="0" smtClean="0"/>
              <a:t>Тези две дървета са различни:</a:t>
            </a:r>
          </a:p>
        </p:txBody>
      </p:sp>
      <p:pic>
        <p:nvPicPr>
          <p:cNvPr id="1026" name="Picture 2" descr="D:\Pavel\Courses\Materials\Course.ALG 2019\Alg-12 Trees\Lecture\Figures\binary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5" y="4038600"/>
            <a:ext cx="4019550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418329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Видове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28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Различни видове</a:t>
            </a:r>
          </a:p>
          <a:p>
            <a:pPr lvl="1"/>
            <a:r>
              <a:rPr lang="bg-BG" dirty="0" smtClean="0"/>
              <a:t>Според  колко от възлите са пълни</a:t>
            </a:r>
          </a:p>
          <a:p>
            <a:pPr lvl="1"/>
            <a:r>
              <a:rPr lang="bg-BG" dirty="0" smtClean="0"/>
              <a:t>Според как са разположени непълните възли</a:t>
            </a:r>
          </a:p>
          <a:p>
            <a:pPr lvl="1"/>
            <a:r>
              <a:rPr lang="bg-BG" dirty="0" smtClean="0"/>
              <a:t>Според височините на лявото и дясното </a:t>
            </a:r>
            <a:r>
              <a:rPr lang="bg-BG" dirty="0" err="1" smtClean="0"/>
              <a:t>поддърво</a:t>
            </a:r>
            <a:endParaRPr lang="bg-BG" dirty="0" smtClean="0"/>
          </a:p>
          <a:p>
            <a:pPr lvl="1"/>
            <a:r>
              <a:rPr lang="bg-BG" dirty="0" smtClean="0"/>
              <a:t>Според броя елементи на лявото и дясното </a:t>
            </a:r>
            <a:r>
              <a:rPr lang="bg-BG" dirty="0" err="1" smtClean="0"/>
              <a:t>поддърво</a:t>
            </a:r>
            <a:endParaRPr lang="bg-BG" dirty="0" smtClean="0"/>
          </a:p>
          <a:p>
            <a:r>
              <a:rPr lang="bg-BG" dirty="0" smtClean="0"/>
              <a:t>Причина за подобно разделяне</a:t>
            </a:r>
          </a:p>
          <a:p>
            <a:pPr lvl="1"/>
            <a:r>
              <a:rPr lang="bg-BG" dirty="0" smtClean="0"/>
              <a:t>Често се използват</a:t>
            </a:r>
          </a:p>
          <a:p>
            <a:pPr lvl="1"/>
            <a:r>
              <a:rPr lang="bg-BG" dirty="0" smtClean="0"/>
              <a:t>Съществуват специфични оптимални алгоритми, които не са приложими за други типове дървета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2590263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29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Строго дърво</a:t>
            </a:r>
          </a:p>
          <a:p>
            <a:pPr lvl="1"/>
            <a:r>
              <a:rPr lang="bg-BG" dirty="0" smtClean="0"/>
              <a:t>Всеки възел, без листата, има точно две деца</a:t>
            </a:r>
          </a:p>
        </p:txBody>
      </p:sp>
      <p:pic>
        <p:nvPicPr>
          <p:cNvPr id="2050" name="Picture 2" descr="D:\Pavel\Courses\Materials\Course.ALG 2019\Alg-12 Trees\Lecture\Figures\binary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662" y="1905000"/>
            <a:ext cx="3622675" cy="2820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384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Дървета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6161068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30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Пълно дърво</a:t>
            </a:r>
          </a:p>
          <a:p>
            <a:pPr lvl="1"/>
            <a:r>
              <a:rPr lang="bg-BG" dirty="0" smtClean="0"/>
              <a:t>На английски – </a:t>
            </a:r>
            <a:r>
              <a:rPr lang="en-US" dirty="0" smtClean="0"/>
              <a:t>full binary tree</a:t>
            </a:r>
          </a:p>
          <a:p>
            <a:pPr lvl="1"/>
            <a:r>
              <a:rPr lang="bg-BG" dirty="0"/>
              <a:t>В</a:t>
            </a:r>
            <a:r>
              <a:rPr lang="bg-BG" dirty="0" smtClean="0"/>
              <a:t>сички нива са пълни с елементи – всеки възел, който не е листо, има точно 2 деца</a:t>
            </a:r>
          </a:p>
          <a:p>
            <a:endParaRPr lang="bg-BG" dirty="0"/>
          </a:p>
        </p:txBody>
      </p:sp>
      <p:pic>
        <p:nvPicPr>
          <p:cNvPr id="2051" name="Picture 3" descr="D:\Pavel\Courses\Materials\Course.ALG 2019\Alg-12 Trees\Lecture\Figures\binary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045" y="2819400"/>
            <a:ext cx="4613910" cy="2813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17183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31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Завършено дърво</a:t>
            </a:r>
          </a:p>
          <a:p>
            <a:pPr lvl="1"/>
            <a:r>
              <a:rPr lang="bg-BG" dirty="0" smtClean="0"/>
              <a:t>На английски – </a:t>
            </a:r>
            <a:r>
              <a:rPr lang="en-US" dirty="0" smtClean="0"/>
              <a:t>complete binary tree</a:t>
            </a:r>
          </a:p>
          <a:p>
            <a:pPr lvl="1"/>
            <a:r>
              <a:rPr lang="bg-BG" dirty="0"/>
              <a:t>В</a:t>
            </a:r>
            <a:r>
              <a:rPr lang="bg-BG" dirty="0" smtClean="0"/>
              <a:t>сички нива са пълни с елементи – всеки възел, който не е листо, има точно 2 деца, обаче …</a:t>
            </a:r>
            <a:endParaRPr lang="en-US" dirty="0" smtClean="0"/>
          </a:p>
          <a:p>
            <a:pPr lvl="1"/>
            <a:r>
              <a:rPr lang="bg-BG" dirty="0"/>
              <a:t>И</a:t>
            </a:r>
            <a:r>
              <a:rPr lang="bg-BG" dirty="0" smtClean="0"/>
              <a:t>зключение прави последното ниво – могат да липсват елементи, но само отдясно</a:t>
            </a:r>
          </a:p>
          <a:p>
            <a:endParaRPr lang="bg-BG" dirty="0"/>
          </a:p>
        </p:txBody>
      </p:sp>
      <p:pic>
        <p:nvPicPr>
          <p:cNvPr id="6146" name="Picture 2" descr="D:\Pavel\Courses\Materials\Course.ALG 2019\Alg-12 Trees\Lecture\Figures\binary-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276600"/>
            <a:ext cx="4313873" cy="2813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46976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32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Наредено дърво</a:t>
            </a:r>
          </a:p>
          <a:p>
            <a:pPr lvl="1"/>
            <a:r>
              <a:rPr lang="bg-BG" dirty="0" smtClean="0"/>
              <a:t>Алтернативно име – сортирано дърво</a:t>
            </a:r>
          </a:p>
          <a:p>
            <a:pPr lvl="1"/>
            <a:r>
              <a:rPr lang="bg-BG" dirty="0" smtClean="0"/>
              <a:t>На английски –</a:t>
            </a:r>
            <a:r>
              <a:rPr lang="en-US" dirty="0" smtClean="0"/>
              <a:t> binary search tree </a:t>
            </a:r>
            <a:r>
              <a:rPr lang="bg-BG" dirty="0" smtClean="0"/>
              <a:t>(</a:t>
            </a:r>
            <a:r>
              <a:rPr lang="en-US" dirty="0" smtClean="0"/>
              <a:t>BST</a:t>
            </a:r>
            <a:r>
              <a:rPr lang="bg-BG" dirty="0" smtClean="0"/>
              <a:t>)</a:t>
            </a:r>
          </a:p>
          <a:p>
            <a:pPr lvl="1"/>
            <a:r>
              <a:rPr lang="bg-BG" dirty="0" smtClean="0"/>
              <a:t>Върховете в лявото </a:t>
            </a:r>
            <a:r>
              <a:rPr lang="bg-BG" dirty="0" err="1" smtClean="0"/>
              <a:t>поддърво</a:t>
            </a:r>
            <a:r>
              <a:rPr lang="bg-BG" dirty="0" smtClean="0"/>
              <a:t> са по-малки от корена</a:t>
            </a:r>
          </a:p>
          <a:p>
            <a:pPr lvl="1"/>
            <a:r>
              <a:rPr lang="bg-BG" dirty="0" smtClean="0"/>
              <a:t>Коренът е по-малък от върховете в дясното</a:t>
            </a:r>
          </a:p>
          <a:p>
            <a:pPr lvl="1"/>
            <a:r>
              <a:rPr lang="bg-BG" dirty="0" smtClean="0"/>
              <a:t>Двете поддървета също са наредени</a:t>
            </a:r>
            <a:endParaRPr lang="bg-BG" dirty="0"/>
          </a:p>
        </p:txBody>
      </p:sp>
      <p:pic>
        <p:nvPicPr>
          <p:cNvPr id="3075" name="Picture 3" descr="D:\Pavel\Courses\Materials\Course.ALG 2019\Alg-12 Trees\Lecture\Figures\binary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633" y="3429000"/>
            <a:ext cx="3413760" cy="2813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051319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Балансирано дърво</a:t>
            </a:r>
          </a:p>
          <a:p>
            <a:pPr lvl="1"/>
            <a:r>
              <a:rPr lang="bg-BG" dirty="0" smtClean="0"/>
              <a:t>Алтернативно име – дърво с балансирана височина</a:t>
            </a:r>
          </a:p>
          <a:p>
            <a:pPr lvl="1"/>
            <a:r>
              <a:rPr lang="bg-BG" dirty="0" smtClean="0"/>
              <a:t>На английски – </a:t>
            </a:r>
            <a:r>
              <a:rPr lang="en-US" dirty="0" err="1" smtClean="0"/>
              <a:t>AVL</a:t>
            </a:r>
            <a:r>
              <a:rPr lang="bg-BG" dirty="0" smtClean="0"/>
              <a:t> (предложени през 1962 от </a:t>
            </a:r>
            <a:r>
              <a:rPr lang="bg-BG" dirty="0" err="1" smtClean="0">
                <a:solidFill>
                  <a:srgbClr val="0070C0"/>
                </a:solidFill>
              </a:rPr>
              <a:t>А</a:t>
            </a:r>
            <a:r>
              <a:rPr lang="bg-BG" dirty="0" err="1" smtClean="0"/>
              <a:t>делсон-</a:t>
            </a:r>
            <a:r>
              <a:rPr lang="bg-BG" dirty="0" err="1" smtClean="0">
                <a:solidFill>
                  <a:srgbClr val="0070C0"/>
                </a:solidFill>
              </a:rPr>
              <a:t>В</a:t>
            </a:r>
            <a:r>
              <a:rPr lang="bg-BG" dirty="0" err="1" smtClean="0"/>
              <a:t>елски</a:t>
            </a:r>
            <a:r>
              <a:rPr lang="bg-BG" dirty="0" smtClean="0"/>
              <a:t> и </a:t>
            </a:r>
            <a:r>
              <a:rPr lang="bg-BG" dirty="0" err="1" smtClean="0">
                <a:solidFill>
                  <a:srgbClr val="0070C0"/>
                </a:solidFill>
              </a:rPr>
              <a:t>Л</a:t>
            </a:r>
            <a:r>
              <a:rPr lang="bg-BG" dirty="0" err="1" smtClean="0"/>
              <a:t>андис</a:t>
            </a:r>
            <a:r>
              <a:rPr lang="bg-BG" dirty="0" smtClean="0"/>
              <a:t>)</a:t>
            </a:r>
          </a:p>
          <a:p>
            <a:pPr lvl="1"/>
            <a:r>
              <a:rPr lang="bg-BG" dirty="0" smtClean="0"/>
              <a:t>За всеки възел височините на лявото и на дясното </a:t>
            </a:r>
            <a:r>
              <a:rPr lang="bg-BG" dirty="0" err="1" smtClean="0"/>
              <a:t>поддърво</a:t>
            </a:r>
            <a:r>
              <a:rPr lang="bg-BG" dirty="0" smtClean="0"/>
              <a:t> се различават най-много с 1</a:t>
            </a:r>
          </a:p>
          <a:p>
            <a:pPr lvl="1"/>
            <a:endParaRPr lang="bg-BG" dirty="0"/>
          </a:p>
        </p:txBody>
      </p:sp>
      <p:pic>
        <p:nvPicPr>
          <p:cNvPr id="4099" name="Picture 3" descr="D:\Pavel\Courses\Materials\Course.ALG 2019\Alg-12 Trees\Lecture\Figures\binary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429000"/>
            <a:ext cx="3413760" cy="2813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935337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Идеално балансирано дърво</a:t>
            </a:r>
          </a:p>
          <a:p>
            <a:pPr lvl="1"/>
            <a:r>
              <a:rPr lang="bg-BG" dirty="0" smtClean="0"/>
              <a:t>Алтернативно име – перфектно балансирано</a:t>
            </a:r>
          </a:p>
          <a:p>
            <a:pPr lvl="1"/>
            <a:r>
              <a:rPr lang="bg-BG" dirty="0" smtClean="0"/>
              <a:t>За всеки възел броят на възлите в лявото и в дясното </a:t>
            </a:r>
            <a:r>
              <a:rPr lang="bg-BG" dirty="0" err="1" smtClean="0"/>
              <a:t>поддърво</a:t>
            </a:r>
            <a:r>
              <a:rPr lang="bg-BG" dirty="0" smtClean="0"/>
              <a:t> се различават най-много с 1</a:t>
            </a:r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err="1" smtClean="0"/>
              <a:t>Главоблъсканица</a:t>
            </a:r>
            <a:r>
              <a:rPr lang="bg-BG" dirty="0" smtClean="0"/>
              <a:t> за вкъщи: конструирайте идеално балансирано дърво, което не е с балансирана височина</a:t>
            </a:r>
          </a:p>
          <a:p>
            <a:pPr lvl="1"/>
            <a:endParaRPr lang="bg-BG" dirty="0"/>
          </a:p>
        </p:txBody>
      </p:sp>
      <p:pic>
        <p:nvPicPr>
          <p:cNvPr id="5122" name="Picture 2" descr="D:\Pavel\Courses\Materials\Course.ALG 2019\Alg-12 Trees\Lecture\Figures\binary-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082" y="2209800"/>
            <a:ext cx="4013835" cy="2813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66849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Представяне с масив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Представяне с масив</a:t>
            </a:r>
          </a:p>
          <a:p>
            <a:pPr lvl="1"/>
            <a:r>
              <a:rPr lang="bg-BG" dirty="0" smtClean="0"/>
              <a:t>За завършени и пълни двоични дървета</a:t>
            </a:r>
          </a:p>
          <a:p>
            <a:pPr lvl="1"/>
            <a:r>
              <a:rPr lang="bg-BG" dirty="0" smtClean="0"/>
              <a:t>Елементите в масива са по нива (отгоре надолу)</a:t>
            </a:r>
          </a:p>
        </p:txBody>
      </p:sp>
      <p:pic>
        <p:nvPicPr>
          <p:cNvPr id="7170" name="Picture 2" descr="D:\Pavel\Courses\Materials\Course.ALG 2019\Alg-12 Trees\Lecture\Figures\binary-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971800"/>
            <a:ext cx="4813935" cy="3213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03561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 за намиране на деца</a:t>
                </a:r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деца(номер на възел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pPr marL="92075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= </a:t>
                </a:r>
                <a:r>
                  <a:rPr lang="bg-BG" dirty="0" smtClean="0"/>
                  <a:t>дължина на масива</a:t>
                </a:r>
              </a:p>
              <a:p>
                <a:pPr marL="9207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2</m:t>
                    </m:r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&gt;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 резултатът</a:t>
                </a:r>
                <a:r>
                  <a:rPr lang="bg-BG" dirty="0" smtClean="0"/>
                  <a:t> е няма деца</a:t>
                </a:r>
              </a:p>
              <a:p>
                <a:pPr marL="9207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2</m:t>
                    </m:r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bg-BG" b="0" i="1" dirty="0" smtClean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 резултатът</a:t>
                </a:r>
                <a:r>
                  <a:rPr lang="bg-BG" dirty="0" smtClean="0"/>
                  <a:t> </a:t>
                </a:r>
                <a:r>
                  <a:rPr lang="bg-BG" dirty="0"/>
                  <a:t>е </a:t>
                </a:r>
                <a:r>
                  <a:rPr lang="bg-BG" dirty="0" smtClean="0"/>
                  <a:t>дете с индекс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2</m:t>
                    </m:r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endParaRPr lang="bg-BG" dirty="0" smtClean="0"/>
              </a:p>
              <a:p>
                <a:pPr marL="9207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две деца с индекси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2</m:t>
                    </m:r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2</m:t>
                    </m:r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+1</m:t>
                    </m:r>
                  </m:oMath>
                </a14:m>
                <a:endParaRPr lang="bg-BG" dirty="0"/>
              </a:p>
              <a:p>
                <a:pPr marL="457200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D:\Pavel\Courses\Materials\Course.ALG 2019\Alg-12 Trees\Lecture\Figures\binary-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141689"/>
            <a:ext cx="4813935" cy="3213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1167984" y="1380344"/>
            <a:ext cx="381000" cy="1743856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945188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 за намиране на родител</a:t>
                </a:r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родител(номер на възел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pPr marL="9207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b="0" i="1" dirty="0" smtClean="0">
                        <a:latin typeface="Cambria Math"/>
                      </a:rPr>
                      <m:t>&lt;2</m:t>
                    </m:r>
                  </m:oMath>
                </a14:m>
                <a:r>
                  <a:rPr lang="bg-BG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 резултатът</a:t>
                </a:r>
                <a:r>
                  <a:rPr lang="bg-BG" dirty="0" smtClean="0"/>
                  <a:t> е няма родител</a:t>
                </a:r>
              </a:p>
              <a:p>
                <a:pPr marL="9207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родител с индекс цяла част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 smtClean="0"/>
                  <a:t>/2</a:t>
                </a:r>
                <a:endParaRPr lang="bg-BG" dirty="0"/>
              </a:p>
              <a:p>
                <a:pPr marL="457200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D:\Pavel\Courses\Materials\Course.ALG 2019\Alg-12 Trees\Lecture\Figures\binary-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141689"/>
            <a:ext cx="4813935" cy="3213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1167984" y="1380344"/>
            <a:ext cx="381000" cy="871928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813794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Създаване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38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Създаване на двоични дървета</a:t>
            </a:r>
          </a:p>
          <a:p>
            <a:pPr lvl="1"/>
            <a:r>
              <a:rPr lang="bg-BG" dirty="0" smtClean="0"/>
              <a:t>Най-често се започва с празно дърво</a:t>
            </a:r>
          </a:p>
          <a:p>
            <a:pPr lvl="1"/>
            <a:r>
              <a:rPr lang="bg-BG" dirty="0" smtClean="0"/>
              <a:t>Един по един се добавят нови елементи</a:t>
            </a:r>
          </a:p>
          <a:p>
            <a:pPr lvl="1"/>
            <a:r>
              <a:rPr lang="bg-BG" dirty="0" smtClean="0"/>
              <a:t>В някои случаи добавянето на елемент променя разположението на възлите на дървото</a:t>
            </a:r>
          </a:p>
          <a:p>
            <a:r>
              <a:rPr lang="bg-BG" dirty="0" smtClean="0"/>
              <a:t>Частен случай за бързо построяване</a:t>
            </a:r>
            <a:endParaRPr lang="bg-BG" dirty="0"/>
          </a:p>
          <a:p>
            <a:pPr lvl="1"/>
            <a:r>
              <a:rPr lang="bg-BG" dirty="0" smtClean="0"/>
              <a:t>Идеално балансирано наредено двоично дърво</a:t>
            </a:r>
          </a:p>
          <a:p>
            <a:pPr lvl="1"/>
            <a:r>
              <a:rPr lang="bg-BG" dirty="0" smtClean="0"/>
              <a:t>Предварително известен е броят на елементите</a:t>
            </a:r>
          </a:p>
          <a:p>
            <a:pPr lvl="1"/>
            <a:r>
              <a:rPr lang="bg-BG" dirty="0" smtClean="0"/>
              <a:t>Елементите са сортирани</a:t>
            </a:r>
            <a:r>
              <a:rPr lang="en-US" dirty="0" smtClean="0"/>
              <a:t> (</a:t>
            </a:r>
            <a:r>
              <a:rPr lang="bg-BG" dirty="0" smtClean="0"/>
              <a:t>в масив или в списък)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9719880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</a:t>
                </a:r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/>
                  <a:t> </a:t>
                </a:r>
                <a:r>
                  <a:rPr lang="bg-BG" dirty="0" smtClean="0"/>
                  <a:t>ИБН(</a:t>
                </a:r>
                <a:r>
                  <a:rPr lang="bg-BG" dirty="0" err="1" smtClean="0"/>
                  <a:t>брой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елементи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𝑒</m:t>
                    </m:r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  <a:p>
                <a:pPr marL="9207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 резултатът </a:t>
                </a:r>
                <a:r>
                  <a:rPr lang="bg-BG" dirty="0" smtClean="0"/>
                  <a:t>е празно дърво</a:t>
                </a:r>
                <a:endParaRPr lang="bg-BG" dirty="0"/>
              </a:p>
              <a:p>
                <a:pPr marL="92075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=(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−1)/2</m:t>
                    </m:r>
                  </m:oMath>
                </a14:m>
                <a:r>
                  <a:rPr lang="bg-BG" dirty="0" smtClean="0"/>
                  <a:t> закръглено нагоре</a:t>
                </a:r>
              </a:p>
              <a:p>
                <a:pPr marL="92075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	</a:t>
                </a:r>
              </a:p>
              <a:p>
                <a:pPr marL="920750" lvl="1" indent="0">
                  <a:buNone/>
                </a:pPr>
                <a:r>
                  <a:rPr lang="bg-BG" dirty="0" smtClean="0"/>
                  <a:t>Ляво </a:t>
                </a:r>
                <a:r>
                  <a:rPr lang="bg-BG" dirty="0" err="1" smtClean="0"/>
                  <a:t>поддърво</a:t>
                </a:r>
                <a:r>
                  <a:rPr lang="bg-BG" dirty="0" smtClean="0"/>
                  <a:t> = ИБН(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първите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елемента)</a:t>
                </a:r>
              </a:p>
              <a:p>
                <a:pPr marL="920750" lvl="1" indent="0">
                  <a:buNone/>
                </a:pPr>
                <a:r>
                  <a:rPr lang="bg-BG" dirty="0" smtClean="0"/>
                  <a:t>Корен </a:t>
                </a:r>
                <a:r>
                  <a:rPr lang="en-US" dirty="0" smtClean="0"/>
                  <a:t>= </a:t>
                </a:r>
                <a:r>
                  <a:rPr lang="bg-BG" dirty="0" smtClean="0"/>
                  <a:t>елемент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+1</m:t>
                    </m:r>
                  </m:oMath>
                </a14:m>
                <a:endParaRPr lang="en-US" dirty="0" smtClean="0"/>
              </a:p>
              <a:p>
                <a:pPr marL="920750" lvl="1" indent="0">
                  <a:buNone/>
                </a:pPr>
                <a:r>
                  <a:rPr lang="bg-BG" dirty="0" smtClean="0"/>
                  <a:t>Дясно </a:t>
                </a:r>
                <a:r>
                  <a:rPr lang="bg-BG" dirty="0" err="1" smtClean="0"/>
                  <a:t>поддърво</a:t>
                </a:r>
                <a:r>
                  <a:rPr lang="bg-BG" dirty="0" smtClean="0"/>
                  <a:t> = </a:t>
                </a:r>
                <a:r>
                  <a:rPr lang="bg-BG" dirty="0"/>
                  <a:t>ИБН(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bg-BG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,</a:t>
                </a:r>
                <a:r>
                  <a:rPr lang="bg-BG" dirty="0" smtClean="0"/>
                  <a:t>последните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bg-BG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bg-BG" dirty="0"/>
                  <a:t>елемента</a:t>
                </a:r>
                <a:r>
                  <a:rPr lang="bg-BG" dirty="0" smtClean="0"/>
                  <a:t>)</a:t>
                </a:r>
              </a:p>
              <a:p>
                <a:pPr marL="9207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 </a:t>
                </a:r>
                <a:r>
                  <a:rPr lang="bg-BG" dirty="0" smtClean="0"/>
                  <a:t>е дърво с получения корен и двете поддървета</a:t>
                </a:r>
                <a:endParaRPr lang="bg-BG" dirty="0"/>
              </a:p>
              <a:p>
                <a:pPr marL="920750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167984" y="1380344"/>
            <a:ext cx="381000" cy="3420256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2799068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Нужда от дървета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Използвани структури до сега</a:t>
            </a:r>
          </a:p>
          <a:p>
            <a:pPr lvl="1"/>
            <a:r>
              <a:rPr lang="bg-BG" dirty="0" smtClean="0"/>
              <a:t>Масиви и низове</a:t>
            </a:r>
          </a:p>
          <a:p>
            <a:pPr lvl="1"/>
            <a:r>
              <a:rPr lang="bg-BG" dirty="0" smtClean="0"/>
              <a:t>Стекове и опашки</a:t>
            </a:r>
          </a:p>
          <a:p>
            <a:pPr lvl="1"/>
            <a:r>
              <a:rPr lang="bg-BG" dirty="0" smtClean="0"/>
              <a:t>Списъци</a:t>
            </a:r>
          </a:p>
          <a:p>
            <a:r>
              <a:rPr lang="bg-BG" dirty="0" smtClean="0"/>
              <a:t>Характерно за тях</a:t>
            </a:r>
          </a:p>
          <a:p>
            <a:pPr lvl="1"/>
            <a:r>
              <a:rPr lang="bg-BG" dirty="0" smtClean="0"/>
              <a:t>Линейна структура</a:t>
            </a:r>
          </a:p>
          <a:p>
            <a:pPr lvl="1"/>
            <a:r>
              <a:rPr lang="bg-BG" dirty="0" smtClean="0"/>
              <a:t>Удобни за много задачи, но дори и за тези задачи представянето на алгоритмите изискват по-сложи структури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7558806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Да проверим броя елементи</a:t>
            </a:r>
          </a:p>
          <a:p>
            <a:endParaRPr lang="bg-B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947024"/>
              </p:ext>
            </p:extLst>
          </p:nvPr>
        </p:nvGraphicFramePr>
        <p:xfrm>
          <a:off x="914401" y="1143000"/>
          <a:ext cx="7315198" cy="5158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028"/>
                <a:gridCol w="1567542"/>
                <a:gridCol w="1045028"/>
                <a:gridCol w="1828800"/>
                <a:gridCol w="1828800"/>
              </a:tblGrid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latin typeface="Cambria" panose="02040503050406030204" pitchFamily="18" charset="0"/>
                        </a:rPr>
                        <a:t>Общо</a:t>
                      </a:r>
                      <a:endParaRPr lang="bg-BG" sz="2000" b="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b="0" dirty="0" smtClean="0">
                          <a:latin typeface="Cambria" panose="02040503050406030204" pitchFamily="18" charset="0"/>
                        </a:rPr>
                        <a:t>В лявото </a:t>
                      </a:r>
                      <a:r>
                        <a:rPr lang="bg-BG" sz="2000" b="0" dirty="0" err="1" smtClean="0">
                          <a:latin typeface="Cambria" panose="02040503050406030204" pitchFamily="18" charset="0"/>
                        </a:rPr>
                        <a:t>поддърво</a:t>
                      </a:r>
                      <a:endParaRPr lang="bg-BG" sz="2000" b="0" dirty="0" smtClean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latin typeface="Cambria" panose="02040503050406030204" pitchFamily="18" charset="0"/>
                        </a:rPr>
                        <a:t>В корена</a:t>
                      </a:r>
                      <a:endParaRPr lang="bg-BG" sz="2000" b="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b="0" dirty="0" smtClean="0">
                          <a:latin typeface="Cambria" panose="02040503050406030204" pitchFamily="18" charset="0"/>
                        </a:rPr>
                        <a:t>В дясното </a:t>
                      </a:r>
                      <a:r>
                        <a:rPr lang="bg-BG" sz="2000" b="0" dirty="0" err="1" smtClean="0">
                          <a:latin typeface="Cambria" panose="02040503050406030204" pitchFamily="18" charset="0"/>
                        </a:rPr>
                        <a:t>поддърво</a:t>
                      </a:r>
                      <a:endParaRPr lang="bg-BG" sz="2000" b="0" dirty="0" smtClean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b="0" dirty="0" smtClean="0">
                          <a:latin typeface="Cambria" panose="02040503050406030204" pitchFamily="18" charset="0"/>
                        </a:rPr>
                        <a:t>Разлика</a:t>
                      </a:r>
                      <a:br>
                        <a:rPr lang="bg-BG" sz="2000" b="0" dirty="0" smtClean="0">
                          <a:latin typeface="Cambria" panose="02040503050406030204" pitchFamily="18" charset="0"/>
                        </a:rPr>
                      </a:br>
                      <a:r>
                        <a:rPr lang="bg-BG" sz="2000" b="0" dirty="0" smtClean="0">
                          <a:latin typeface="Cambria" panose="02040503050406030204" pitchFamily="18" charset="0"/>
                        </a:rPr>
                        <a:t>ляво-дясно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–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4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6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7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8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78762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Търсене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bg-BG" dirty="0" smtClean="0"/>
                  <a:t>Търсене в двоично наредено дърво</a:t>
                </a:r>
              </a:p>
              <a:p>
                <a:pPr lvl="1"/>
                <a:r>
                  <a:rPr lang="bg-BG" dirty="0" smtClean="0"/>
                  <a:t>Няма нужда да е балансирано, но това би помогнало на по-бързото търсене</a:t>
                </a:r>
              </a:p>
              <a:p>
                <a:pPr lvl="1"/>
                <a:r>
                  <a:rPr lang="bg-BG" dirty="0" smtClean="0"/>
                  <a:t>Използва се идеята, че от даден възел вляво са само по-малки елементи, а вдясно са само по-големи</a:t>
                </a:r>
              </a:p>
              <a:p>
                <a:r>
                  <a:rPr lang="bg-BG" dirty="0" smtClean="0"/>
                  <a:t>Алгоритъм</a:t>
                </a:r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/>
                  <a:t> </a:t>
                </a:r>
                <a:r>
                  <a:rPr lang="bg-BG" dirty="0" smtClean="0"/>
                  <a:t>Търсене(дърво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𝑡</m:t>
                    </m:r>
                  </m:oMath>
                </a14:m>
                <a:r>
                  <a:rPr lang="en-US" dirty="0"/>
                  <a:t>, </a:t>
                </a:r>
                <a:r>
                  <a:rPr lang="bg-BG" dirty="0" smtClean="0"/>
                  <a:t>стойност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/>
                  <a:t>)</a:t>
                </a:r>
              </a:p>
              <a:p>
                <a:pPr marL="92075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en-US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𝑡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е празно дърво</a:t>
                </a:r>
                <a:r>
                  <a:rPr lang="en-US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</a:p>
              <a:p>
                <a:pPr marL="13858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„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bg-BG" dirty="0" smtClean="0"/>
                  <a:t> не е намерено“</a:t>
                </a:r>
                <a:endParaRPr lang="bg-BG" dirty="0"/>
              </a:p>
              <a:p>
                <a:pPr marL="92075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en-US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е </a:t>
                </a:r>
                <a:r>
                  <a:rPr lang="bg-BG" dirty="0" smtClean="0"/>
                  <a:t>в корена</a:t>
                </a:r>
                <a:r>
                  <a:rPr lang="en-US" dirty="0" smtClean="0"/>
                  <a:t> </a:t>
                </a:r>
                <a:r>
                  <a:rPr lang="bg-BG" dirty="0">
                    <a:solidFill>
                      <a:srgbClr val="0070C0"/>
                    </a:solidFill>
                  </a:rPr>
                  <a:t>тогава</a:t>
                </a:r>
              </a:p>
              <a:p>
                <a:pPr marL="1385888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</a:t>
                </a:r>
                <a:r>
                  <a:rPr lang="bg-BG" dirty="0" smtClean="0"/>
                  <a:t>е „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𝑥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 smtClean="0"/>
                  <a:t>е намерено“</a:t>
                </a:r>
                <a:endParaRPr lang="bg-BG" dirty="0"/>
              </a:p>
              <a:p>
                <a:pPr marL="92075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en-US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𝑥</m:t>
                    </m:r>
                    <m:r>
                      <a:rPr lang="bg-BG" b="0" i="1" dirty="0" smtClean="0">
                        <a:latin typeface="Cambria Math"/>
                      </a:rPr>
                      <m:t>&lt;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 smtClean="0"/>
                  <a:t>корена</a:t>
                </a:r>
              </a:p>
              <a:p>
                <a:pPr marL="13858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 резултатът</a:t>
                </a:r>
                <a:r>
                  <a:rPr lang="bg-BG" dirty="0" smtClean="0"/>
                  <a:t> е Търсене (ляво </a:t>
                </a:r>
                <a:r>
                  <a:rPr lang="bg-BG" dirty="0" err="1" smtClean="0"/>
                  <a:t>поддърво</a:t>
                </a:r>
                <a:r>
                  <a:rPr lang="bg-BG" dirty="0" smtClean="0"/>
                  <a:t>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𝑡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pPr marL="13858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 резултатът</a:t>
                </a:r>
                <a:r>
                  <a:rPr lang="bg-BG" dirty="0" smtClean="0"/>
                  <a:t> </a:t>
                </a:r>
                <a:r>
                  <a:rPr lang="bg-BG" dirty="0"/>
                  <a:t>е Търсене </a:t>
                </a:r>
                <a:r>
                  <a:rPr lang="bg-BG" dirty="0" smtClean="0"/>
                  <a:t>(дясно </a:t>
                </a:r>
                <a:r>
                  <a:rPr lang="bg-BG" dirty="0" err="1"/>
                  <a:t>поддърво</a:t>
                </a:r>
                <a:r>
                  <a:rPr lang="bg-BG" dirty="0"/>
                  <a:t> на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𝑡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)</a:t>
                </a:r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36" t="-258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1167984" y="3886200"/>
            <a:ext cx="381000" cy="2362200"/>
            <a:chOff x="1143000" y="1297719"/>
            <a:chExt cx="228600" cy="3960081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1548984" y="5566230"/>
            <a:ext cx="381000" cy="609600"/>
            <a:chOff x="1143000" y="1297719"/>
            <a:chExt cx="228600" cy="396008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1556658" y="4191000"/>
            <a:ext cx="381000" cy="322943"/>
            <a:chOff x="1143000" y="1297719"/>
            <a:chExt cx="228600" cy="396008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1553028" y="4858657"/>
            <a:ext cx="381000" cy="322943"/>
            <a:chOff x="1143000" y="1297719"/>
            <a:chExt cx="228600" cy="3960081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2756796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42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Проба</a:t>
            </a:r>
          </a:p>
          <a:p>
            <a:pPr lvl="1"/>
            <a:r>
              <a:rPr lang="bg-BG" dirty="0" smtClean="0"/>
              <a:t>Търсене на 9: по-малко от 11, наляво, по-голямо от 6, надясно, по-голямо от 8, надясно, по-малко от 10, наляво, край на дървото, не е намерено</a:t>
            </a:r>
          </a:p>
          <a:p>
            <a:pPr lvl="1"/>
            <a:r>
              <a:rPr lang="bg-BG" dirty="0" smtClean="0"/>
              <a:t>Търсене на 15: по-голямо от 11, надясно, по-малко от 18, наляво, по-голямо от 13, надясно, равно на 15, намерено</a:t>
            </a:r>
            <a:endParaRPr lang="bg-BG" dirty="0"/>
          </a:p>
        </p:txBody>
      </p:sp>
      <p:pic>
        <p:nvPicPr>
          <p:cNvPr id="9218" name="Picture 2" descr="D:\Pavel\Courses\Materials\Course.ALG 2019\Alg-12 Trees\Lecture\Figures\binary-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406806"/>
            <a:ext cx="8686800" cy="2993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246679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Добавяне и премахване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43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Добавяне на елемент в наредено дърво</a:t>
            </a:r>
          </a:p>
          <a:p>
            <a:pPr lvl="1"/>
            <a:r>
              <a:rPr lang="bg-BG" dirty="0" smtClean="0"/>
              <a:t>Няма да изискваме балансиране</a:t>
            </a:r>
          </a:p>
          <a:p>
            <a:pPr lvl="1"/>
            <a:r>
              <a:rPr lang="bg-BG" dirty="0" smtClean="0"/>
              <a:t>Представяне на алгоритъма картинно – чрез набор от илюстрации за различните случаи</a:t>
            </a:r>
          </a:p>
          <a:p>
            <a:pPr lvl="1"/>
            <a:endParaRPr lang="bg-BG" dirty="0"/>
          </a:p>
          <a:p>
            <a:pPr marL="1546225" lvl="1" indent="0">
              <a:buNone/>
            </a:pPr>
            <a:r>
              <a:rPr lang="bg-BG" dirty="0" smtClean="0"/>
              <a:t>Празно дърво</a:t>
            </a:r>
          </a:p>
          <a:p>
            <a:pPr marL="1546225" lvl="1" indent="0">
              <a:buNone/>
            </a:pPr>
            <a:endParaRPr lang="bg-BG" dirty="0" smtClean="0"/>
          </a:p>
          <a:p>
            <a:pPr marL="1546225" lvl="1" indent="0">
              <a:buNone/>
            </a:pPr>
            <a:r>
              <a:rPr lang="bg-BG" dirty="0" smtClean="0"/>
              <a:t>Елемент</a:t>
            </a:r>
          </a:p>
          <a:p>
            <a:pPr marL="1546225" lvl="1" indent="0">
              <a:buNone/>
            </a:pPr>
            <a:endParaRPr lang="bg-BG" dirty="0" smtClean="0"/>
          </a:p>
          <a:p>
            <a:pPr marL="1546225" lvl="1" indent="0">
              <a:buNone/>
            </a:pPr>
            <a:r>
              <a:rPr lang="bg-BG" dirty="0" err="1" smtClean="0"/>
              <a:t>Поддърво</a:t>
            </a:r>
            <a:endParaRPr lang="bg-BG" dirty="0" smtClean="0"/>
          </a:p>
        </p:txBody>
      </p:sp>
      <p:pic>
        <p:nvPicPr>
          <p:cNvPr id="2050" name="Picture 2" descr="D:\Pavel\Courses\Materials\Course.ALG 2019\Alg-12 Trees\Lecture\Figures\addsub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429000"/>
            <a:ext cx="906827" cy="2502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62468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Алгоритъм</a:t>
            </a:r>
          </a:p>
          <a:p>
            <a:pPr lvl="1"/>
            <a:r>
              <a:rPr lang="bg-BG" dirty="0" smtClean="0"/>
              <a:t>Ако дървото е празно, </a:t>
            </a:r>
            <a:r>
              <a:rPr lang="en-US" dirty="0" smtClean="0"/>
              <a:t>X</a:t>
            </a:r>
            <a:r>
              <a:rPr lang="bg-BG" dirty="0" smtClean="0"/>
              <a:t> става дърво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Ако </a:t>
            </a:r>
            <a:r>
              <a:rPr lang="en-US" dirty="0" smtClean="0"/>
              <a:t>X</a:t>
            </a:r>
            <a:r>
              <a:rPr lang="bg-BG" dirty="0" smtClean="0"/>
              <a:t> е по-малко </a:t>
            </a:r>
            <a:r>
              <a:rPr lang="bg-BG" dirty="0"/>
              <a:t>от корена </a:t>
            </a:r>
            <a:r>
              <a:rPr lang="en-US" dirty="0" smtClean="0"/>
              <a:t>K</a:t>
            </a:r>
            <a:r>
              <a:rPr lang="bg-BG" dirty="0" smtClean="0"/>
              <a:t>, тогава </a:t>
            </a:r>
            <a:r>
              <a:rPr lang="en-US" dirty="0" smtClean="0"/>
              <a:t>X </a:t>
            </a:r>
            <a:r>
              <a:rPr lang="bg-BG" dirty="0" smtClean="0"/>
              <a:t>се добавя в лявото </a:t>
            </a:r>
            <a:r>
              <a:rPr lang="bg-BG" dirty="0" err="1" smtClean="0"/>
              <a:t>поддърво</a:t>
            </a:r>
            <a:r>
              <a:rPr lang="bg-BG" dirty="0" smtClean="0"/>
              <a:t>, иначе – в дясното</a:t>
            </a:r>
          </a:p>
          <a:p>
            <a:endParaRPr lang="bg-BG" dirty="0"/>
          </a:p>
        </p:txBody>
      </p:sp>
      <p:pic>
        <p:nvPicPr>
          <p:cNvPr id="3074" name="Picture 2" descr="D:\Pavel\Courses\Materials\Course.ALG 2019\Alg-12 Trees\Lecture\Figures\addsub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177" y="1371600"/>
            <a:ext cx="2493645" cy="893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Pavel\Courses\Materials\Course.ALG 2019\Alg-12 Trees\Lecture\Figures\addsub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275" y="3581400"/>
            <a:ext cx="4733925" cy="243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07317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Премахване на елемент</a:t>
            </a:r>
          </a:p>
          <a:p>
            <a:pPr lvl="1"/>
            <a:r>
              <a:rPr lang="bg-BG" dirty="0" smtClean="0"/>
              <a:t>Отново няма </a:t>
            </a:r>
            <a:r>
              <a:rPr lang="bg-BG" dirty="0"/>
              <a:t>да изискваме </a:t>
            </a:r>
            <a:r>
              <a:rPr lang="bg-BG" dirty="0" smtClean="0"/>
              <a:t>балансиране</a:t>
            </a:r>
          </a:p>
          <a:p>
            <a:r>
              <a:rPr lang="bg-BG" dirty="0" smtClean="0"/>
              <a:t>Алгоритъм</a:t>
            </a:r>
          </a:p>
          <a:p>
            <a:pPr lvl="1"/>
            <a:r>
              <a:rPr lang="bg-BG" dirty="0" smtClean="0"/>
              <a:t>Ако премахваме корена на дърво с един клон, то клонът става новото дърво</a:t>
            </a:r>
            <a:endParaRPr lang="bg-BG" dirty="0"/>
          </a:p>
          <a:p>
            <a:endParaRPr lang="bg-BG" dirty="0"/>
          </a:p>
        </p:txBody>
      </p:sp>
      <p:pic>
        <p:nvPicPr>
          <p:cNvPr id="4098" name="Picture 2" descr="D:\Pavel\Courses\Materials\Course.ALG 2019\Alg-12 Trees\Lecture\Figures\addsub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087" y="3200400"/>
            <a:ext cx="3933825" cy="283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367298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1"/>
                <a:r>
                  <a:rPr lang="bg-BG" dirty="0" smtClean="0"/>
                  <a:t>Ако премахваме корена на дърво с два клон, то най-малкият елемент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bg-BG" dirty="0" smtClean="0"/>
                  <a:t> на десния клон става корен</a:t>
                </a:r>
              </a:p>
              <a:p>
                <a:pPr lvl="1"/>
                <a:r>
                  <a:rPr lang="bg-BG" dirty="0" err="1" smtClean="0"/>
                  <a:t>Пожелателно</a:t>
                </a:r>
                <a:r>
                  <a:rPr lang="bg-BG" dirty="0" smtClean="0"/>
                  <a:t>: ако лявото </a:t>
                </a:r>
                <a:r>
                  <a:rPr lang="bg-BG" dirty="0" err="1" smtClean="0"/>
                  <a:t>поддърво</a:t>
                </a:r>
                <a:r>
                  <a:rPr lang="bg-BG" dirty="0" smtClean="0"/>
                  <a:t> е по-голямо,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bg-BG" dirty="0" smtClean="0"/>
                  <a:t> е най-големият негов елемент</a:t>
                </a:r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r>
                  <a:rPr lang="bg-BG" dirty="0" smtClean="0"/>
                  <a:t>Ако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𝑋</m:t>
                    </m:r>
                  </m:oMath>
                </a14:m>
                <a:r>
                  <a:rPr lang="bg-BG" dirty="0" smtClean="0"/>
                  <a:t> е в лявото </a:t>
                </a:r>
                <a:r>
                  <a:rPr lang="bg-BG" dirty="0" err="1" smtClean="0"/>
                  <a:t>поддърво</a:t>
                </a:r>
                <a:r>
                  <a:rPr lang="bg-BG" dirty="0" smtClean="0"/>
                  <a:t>, т.е. спрямо корена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𝐾</m:t>
                    </m:r>
                  </m:oMath>
                </a14:m>
                <a:r>
                  <a:rPr lang="bg-BG" dirty="0" smtClean="0"/>
                  <a:t> имаме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𝑋</m:t>
                    </m:r>
                    <m:r>
                      <a:rPr lang="bg-BG" i="1" dirty="0" smtClean="0">
                        <a:latin typeface="Cambria Math"/>
                      </a:rPr>
                      <m:t>&lt;</m:t>
                    </m:r>
                    <m:r>
                      <a:rPr lang="en-US" i="1" dirty="0" smtClean="0">
                        <a:latin typeface="Cambria Math"/>
                      </a:rPr>
                      <m:t>𝐾</m:t>
                    </m:r>
                  </m:oMath>
                </a14:m>
                <a:r>
                  <a:rPr lang="bg-BG" dirty="0" smtClean="0"/>
                  <a:t>, тогава го махаме рекурсивно от там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8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 descr="D:\Pavel\Courses\Materials\Course.ALG 2019\Alg-12 Trees\Lecture\Figures\addsub-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673" y="2057400"/>
            <a:ext cx="5220653" cy="1193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Pavel\Courses\Materials\Course.ALG 2019\Alg-12 Trees\Lecture\Figures\addsub-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702" y="4671060"/>
            <a:ext cx="5220653" cy="1120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34960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1"/>
                <a:r>
                  <a:rPr lang="bg-BG" dirty="0" smtClean="0"/>
                  <a:t>Ако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𝑋</m:t>
                    </m:r>
                  </m:oMath>
                </a14:m>
                <a:r>
                  <a:rPr lang="bg-BG" dirty="0"/>
                  <a:t> е в </a:t>
                </a:r>
                <a:r>
                  <a:rPr lang="bg-BG" dirty="0" smtClean="0"/>
                  <a:t>дясното </a:t>
                </a:r>
                <a:r>
                  <a:rPr lang="bg-BG" dirty="0" err="1" smtClean="0"/>
                  <a:t>поддърво</a:t>
                </a:r>
                <a:r>
                  <a:rPr lang="bg-BG" dirty="0"/>
                  <a:t>, т.е. спрямо корена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𝐾</m:t>
                    </m:r>
                  </m:oMath>
                </a14:m>
                <a:r>
                  <a:rPr lang="bg-BG" dirty="0"/>
                  <a:t> имаме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𝑋</m:t>
                    </m:r>
                    <m:r>
                      <a:rPr lang="en-US" b="0" i="1" dirty="0" smtClean="0">
                        <a:latin typeface="Cambria Math"/>
                      </a:rPr>
                      <m:t>≥</m:t>
                    </m:r>
                    <m:r>
                      <a:rPr lang="en-US" i="1" dirty="0">
                        <a:latin typeface="Cambria Math"/>
                      </a:rPr>
                      <m:t>𝐾</m:t>
                    </m:r>
                  </m:oMath>
                </a14:m>
                <a:r>
                  <a:rPr lang="bg-BG" dirty="0"/>
                  <a:t>, тогава го махаме рекурсивно от там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8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 descr="D:\Pavel\Courses\Materials\Course.ALG 2019\Alg-12 Trees\Lecture\Figures\addsub-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673" y="1394460"/>
            <a:ext cx="5220653" cy="1120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350939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Обхождания в дълбочина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48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Обхождания на двоични дървета в дълбочина</a:t>
            </a:r>
          </a:p>
          <a:p>
            <a:pPr lvl="1"/>
            <a:r>
              <a:rPr lang="bg-BG" dirty="0" smtClean="0"/>
              <a:t>Възможност за различни обхождания според подредбата на корена и </a:t>
            </a:r>
            <a:r>
              <a:rPr lang="bg-BG" dirty="0" err="1" smtClean="0"/>
              <a:t>поддърветата</a:t>
            </a:r>
            <a:endParaRPr lang="bg-BG" dirty="0" smtClean="0"/>
          </a:p>
          <a:p>
            <a:pPr lvl="1"/>
            <a:r>
              <a:rPr lang="bg-BG" dirty="0"/>
              <a:t>Префиксно </a:t>
            </a:r>
            <a:r>
              <a:rPr lang="bg-BG" dirty="0" smtClean="0"/>
              <a:t>– коренът е преди </a:t>
            </a:r>
            <a:r>
              <a:rPr lang="bg-BG" dirty="0" err="1" smtClean="0"/>
              <a:t>поддърветата</a:t>
            </a:r>
            <a:endParaRPr lang="bg-BG" dirty="0"/>
          </a:p>
          <a:p>
            <a:pPr lvl="1"/>
            <a:r>
              <a:rPr lang="bg-BG" dirty="0" err="1" smtClean="0"/>
              <a:t>Инфиксно</a:t>
            </a:r>
            <a:r>
              <a:rPr lang="bg-BG" dirty="0" smtClean="0"/>
              <a:t> – коренът е между двете дървета</a:t>
            </a:r>
          </a:p>
          <a:p>
            <a:pPr lvl="1"/>
            <a:r>
              <a:rPr lang="bg-BG" dirty="0" smtClean="0"/>
              <a:t>Суфиксно – коренът е след </a:t>
            </a:r>
            <a:r>
              <a:rPr lang="bg-BG" dirty="0" err="1" smtClean="0"/>
              <a:t>поддърветата</a:t>
            </a:r>
            <a:endParaRPr lang="bg-BG" dirty="0" smtClean="0"/>
          </a:p>
          <a:p>
            <a:pPr lvl="1"/>
            <a:endParaRPr lang="bg-BG" dirty="0"/>
          </a:p>
        </p:txBody>
      </p:sp>
      <p:pic>
        <p:nvPicPr>
          <p:cNvPr id="7171" name="Picture 3" descr="D:\Pavel\Courses\Materials\Course.ALG 2019\Alg-12 Trees\Lecture\Figures\addsub-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950" y="4343400"/>
            <a:ext cx="6134100" cy="1513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15105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Други обхождания</a:t>
            </a:r>
          </a:p>
          <a:p>
            <a:pPr lvl="1"/>
            <a:r>
              <a:rPr lang="bg-BG" dirty="0" smtClean="0"/>
              <a:t>По-рядко използвани</a:t>
            </a:r>
          </a:p>
          <a:p>
            <a:pPr lvl="1"/>
            <a:r>
              <a:rPr lang="bg-BG" dirty="0" smtClean="0"/>
              <a:t>Същото разпределение на корена</a:t>
            </a:r>
          </a:p>
          <a:p>
            <a:pPr lvl="1"/>
            <a:r>
              <a:rPr lang="bg-BG" dirty="0" smtClean="0"/>
              <a:t>Двете поддървета са с разменени места (дясното се обхожда преди лявото)</a:t>
            </a:r>
          </a:p>
        </p:txBody>
      </p:sp>
      <p:pic>
        <p:nvPicPr>
          <p:cNvPr id="8194" name="Picture 2" descr="D:\Pavel\Courses\Materials\Course.ALG 2019\Alg-12 Trees\Lecture\Figures\addsub-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938" y="2908776"/>
            <a:ext cx="6314123" cy="1513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35338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Примери от лекции №1 и №2</a:t>
            </a:r>
            <a:endParaRPr lang="bg-B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766" y="1173480"/>
            <a:ext cx="3413760" cy="25603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926" y="1173480"/>
            <a:ext cx="3413760" cy="25603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766" y="3886200"/>
            <a:ext cx="3413760" cy="25603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926" y="3886200"/>
            <a:ext cx="3413760" cy="25603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648012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с дървета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023768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Път в лабиринт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51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Даден е лабиринт</a:t>
            </a:r>
          </a:p>
          <a:p>
            <a:pPr lvl="1"/>
            <a:r>
              <a:rPr lang="bg-BG" dirty="0" smtClean="0"/>
              <a:t>Без цикли, с единствено решение</a:t>
            </a:r>
          </a:p>
          <a:p>
            <a:pPr lvl="1"/>
            <a:r>
              <a:rPr lang="bg-BG" dirty="0" smtClean="0"/>
              <a:t>Задача – да се намери път в него</a:t>
            </a:r>
            <a:endParaRPr lang="bg-BG" dirty="0"/>
          </a:p>
        </p:txBody>
      </p:sp>
      <p:pic>
        <p:nvPicPr>
          <p:cNvPr id="15362" name="Picture 2" descr="D:\Pavel\Courses\Materials\Course.ALG 2019\Alg-12 Trees\Lecture\Figures\task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640" y="2951327"/>
            <a:ext cx="4937760" cy="3365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688901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52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Алгоритъм на слепеца</a:t>
            </a:r>
          </a:p>
          <a:p>
            <a:pPr lvl="1"/>
            <a:r>
              <a:rPr lang="bg-BG" dirty="0" smtClean="0"/>
              <a:t>Докосва с лява ръка стената вляво и обхожда лабиринта без да прекъсва досега</a:t>
            </a:r>
          </a:p>
          <a:p>
            <a:pPr lvl="1"/>
            <a:r>
              <a:rPr lang="bg-BG" dirty="0" smtClean="0"/>
              <a:t>Може да се ползва и дясна ръка – със същия успех</a:t>
            </a:r>
          </a:p>
          <a:p>
            <a:pPr lvl="1"/>
            <a:r>
              <a:rPr lang="bg-BG" dirty="0" smtClean="0"/>
              <a:t>Ако няма цикли – гарантирано намира път</a:t>
            </a:r>
          </a:p>
          <a:p>
            <a:endParaRPr lang="bg-BG" dirty="0"/>
          </a:p>
        </p:txBody>
      </p:sp>
      <p:pic>
        <p:nvPicPr>
          <p:cNvPr id="16386" name="Picture 2" descr="D:\Pavel\Courses\Materials\Course.ALG 2019\Alg-12 Trees\Lecture\Figures\task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428" y="2945094"/>
            <a:ext cx="5305389" cy="336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634669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Използване на дърво</a:t>
            </a:r>
          </a:p>
          <a:p>
            <a:pPr lvl="1"/>
            <a:r>
              <a:rPr lang="bg-BG" dirty="0" smtClean="0"/>
              <a:t>Всяка стая ще е възел в дървото</a:t>
            </a:r>
          </a:p>
          <a:p>
            <a:pPr lvl="1"/>
            <a:r>
              <a:rPr lang="bg-BG" dirty="0" smtClean="0"/>
              <a:t>Всяка врата ще е ребро (клон) от дървото</a:t>
            </a:r>
            <a:endParaRPr lang="bg-BG" dirty="0"/>
          </a:p>
        </p:txBody>
      </p:sp>
      <p:pic>
        <p:nvPicPr>
          <p:cNvPr id="17410" name="Picture 2" descr="D:\Pavel\Courses\Materials\Course.ALG 2019\Alg-12 Trees\Lecture\Figures\task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6727" y="2209800"/>
            <a:ext cx="5722943" cy="336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494361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Изчистване</a:t>
            </a:r>
          </a:p>
          <a:p>
            <a:pPr lvl="1"/>
            <a:r>
              <a:rPr lang="bg-BG" dirty="0" smtClean="0"/>
              <a:t>Ако махнем стените и пренаредим възлите ще получим дървото на преходите из лабиринта</a:t>
            </a:r>
          </a:p>
          <a:p>
            <a:pPr lvl="1"/>
            <a:r>
              <a:rPr lang="bg-BG" dirty="0" smtClean="0"/>
              <a:t>Търсенето на път в лабиринта е като търсене на път в дърво – от корена до конкретно листо</a:t>
            </a:r>
            <a:endParaRPr lang="bg-BG" dirty="0"/>
          </a:p>
        </p:txBody>
      </p:sp>
      <p:pic>
        <p:nvPicPr>
          <p:cNvPr id="18434" name="Picture 2" descr="D:\Pavel\Courses\Materials\Course.ALG 2019\Alg-12 Trees\Lecture\Figures\task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11" y="2590800"/>
            <a:ext cx="7877777" cy="381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6363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Аритметични изрази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Представяне като дървета</a:t>
                </a:r>
              </a:p>
              <a:p>
                <a:pPr lvl="1"/>
                <a:r>
                  <a:rPr lang="bg-BG" dirty="0" smtClean="0"/>
                  <a:t>Да разгледаме израза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𝐴</m:t>
                        </m:r>
                        <m:r>
                          <a:rPr lang="en-US" i="1">
                            <a:latin typeface="Cambria Math"/>
                          </a:rPr>
                          <m:t>+3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−2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Може да се представи като дърво с аргументи в листата и оператори във вътрешните възли</a:t>
                </a:r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18" name="Picture 2" descr="D:\Pavel\Courses\Materials\Course.ALG 2019\Alg-12 Trees\Lecture\Figures\math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727" y="3429000"/>
            <a:ext cx="4313873" cy="2813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293070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56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Преобразуване в линеен вид</a:t>
                </a:r>
              </a:p>
              <a:p>
                <a:pPr lvl="1"/>
                <a:r>
                  <a:rPr lang="bg-BG" dirty="0" smtClean="0"/>
                  <a:t>Префиксно, като в езика </a:t>
                </a:r>
                <a:r>
                  <a:rPr lang="en-US" dirty="0" smtClean="0"/>
                  <a:t>Lisp</a:t>
                </a:r>
                <a:r>
                  <a:rPr lang="bg-BG" dirty="0" smtClean="0"/>
                  <a:t> –</a:t>
                </a:r>
                <a:br>
                  <a:rPr lang="bg-BG" dirty="0" smtClean="0"/>
                </a:br>
                <a:r>
                  <a:rPr lang="bg-BG" dirty="0" smtClean="0"/>
                  <a:t>първо е операторът, а после са</a:t>
                </a:r>
                <a:br>
                  <a:rPr lang="bg-BG" dirty="0" smtClean="0"/>
                </a:br>
                <a:r>
                  <a:rPr lang="bg-BG" dirty="0" smtClean="0"/>
                  <a:t>аргументите</a:t>
                </a:r>
                <a:r>
                  <a:rPr lang="en-US" dirty="0" smtClean="0"/>
                  <a:t>: </a:t>
                </a:r>
                <a:r>
                  <a:rPr lang="en-US" i="1" dirty="0" smtClean="0">
                    <a:latin typeface="Cambria Math"/>
                  </a:rPr>
                  <a:t/>
                </a:r>
                <a:br>
                  <a:rPr lang="en-US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(− (</m:t>
                    </m:r>
                    <m:r>
                      <a:rPr lang="en-US" i="1" dirty="0" smtClean="0">
                        <a:latin typeface="Cambria Math"/>
                      </a:rPr>
                      <m:t>/ (+ </m:t>
                    </m:r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 3) (− </m:t>
                    </m:r>
                    <m:r>
                      <a:rPr lang="en-US" i="1" dirty="0" smtClean="0">
                        <a:latin typeface="Cambria Math"/>
                      </a:rPr>
                      <m:t>𝐵</m:t>
                    </m:r>
                    <m:r>
                      <a:rPr lang="bg-BG" b="0" i="1" dirty="0" smtClean="0">
                        <a:latin typeface="Cambria Math"/>
                      </a:rPr>
                      <m:t> </m:t>
                    </m:r>
                    <m:r>
                      <a:rPr lang="en-US" i="1" dirty="0" smtClean="0">
                        <a:latin typeface="Cambria Math"/>
                      </a:rPr>
                      <m:t>1)</m:t>
                    </m:r>
                    <m:r>
                      <a:rPr lang="bg-BG" i="1" dirty="0" smtClean="0">
                        <a:latin typeface="Cambria Math"/>
                      </a:rPr>
                      <m:t>) (∗ 2 </m:t>
                    </m:r>
                    <m:r>
                      <a:rPr lang="en-US" i="1" dirty="0">
                        <a:latin typeface="Cambria Math"/>
                      </a:rPr>
                      <m:t>𝑥</m:t>
                    </m:r>
                    <m:r>
                      <a:rPr lang="bg-BG" i="1" dirty="0" smtClean="0">
                        <a:latin typeface="Cambria Math"/>
                      </a:rPr>
                      <m:t>))</m:t>
                    </m:r>
                  </m:oMath>
                </a14:m>
                <a:endParaRPr lang="bg-BG" dirty="0" smtClean="0"/>
              </a:p>
              <a:p>
                <a:pPr lvl="1"/>
                <a:endParaRPr lang="bg-BG" dirty="0" smtClean="0"/>
              </a:p>
              <a:p>
                <a:pPr lvl="1"/>
                <a:r>
                  <a:rPr lang="bg-BG" dirty="0" err="1" smtClean="0"/>
                  <a:t>Инфиксно</a:t>
                </a:r>
                <a:r>
                  <a:rPr lang="bg-BG" dirty="0" smtClean="0"/>
                  <a:t>, </a:t>
                </a:r>
                <a:r>
                  <a:rPr lang="bg-BG" dirty="0"/>
                  <a:t>като в езика </a:t>
                </a:r>
                <a:r>
                  <a:rPr lang="en-US" dirty="0" smtClean="0"/>
                  <a:t>Java</a:t>
                </a:r>
                <a:r>
                  <a:rPr lang="bg-BG" dirty="0" smtClean="0"/>
                  <a:t> </a:t>
                </a:r>
                <a:r>
                  <a:rPr lang="bg-BG" dirty="0"/>
                  <a:t>–</a:t>
                </a:r>
                <a:br>
                  <a:rPr lang="bg-BG" dirty="0"/>
                </a:br>
                <a:r>
                  <a:rPr lang="bg-BG" dirty="0" smtClean="0"/>
                  <a:t>операторът е между двата си</a:t>
                </a:r>
                <a:r>
                  <a:rPr lang="bg-BG" dirty="0"/>
                  <a:t/>
                </a:r>
                <a:br>
                  <a:rPr lang="bg-BG" dirty="0"/>
                </a:br>
                <a:r>
                  <a:rPr lang="bg-BG" dirty="0" smtClean="0"/>
                  <a:t>аргумента</a:t>
                </a:r>
                <a:r>
                  <a:rPr lang="en-US" dirty="0" smtClean="0"/>
                  <a:t>: </a:t>
                </a:r>
                <a:r>
                  <a:rPr lang="en-US" i="1" dirty="0">
                    <a:latin typeface="Cambria Math"/>
                  </a:rPr>
                  <a:t/>
                </a:r>
                <a:br>
                  <a:rPr lang="en-US" i="1" dirty="0">
                    <a:latin typeface="Cambria Math"/>
                  </a:rPr>
                </a:br>
                <a14:m>
                  <m:oMath xmlns:m="http://schemas.openxmlformats.org/officeDocument/2006/math"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𝐴</m:t>
                        </m:r>
                        <m:r>
                          <a:rPr lang="bg-BG" i="1" dirty="0">
                            <a:latin typeface="Cambria Math"/>
                          </a:rPr>
                          <m:t>+</m:t>
                        </m:r>
                        <m:r>
                          <a:rPr lang="en-US" i="1" dirty="0">
                            <a:latin typeface="Cambria Math"/>
                          </a:rPr>
                          <m:t>3</m:t>
                        </m:r>
                      </m:e>
                    </m:d>
                    <m:r>
                      <a:rPr lang="bg-BG" i="1" dirty="0">
                        <a:latin typeface="Cambria Math"/>
                      </a:rPr>
                      <m:t>/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𝐵</m:t>
                        </m:r>
                        <m:r>
                          <a:rPr lang="bg-BG" i="1" dirty="0">
                            <a:latin typeface="Cambria Math"/>
                          </a:rPr>
                          <m:t>−</m:t>
                        </m:r>
                        <m:r>
                          <a:rPr lang="en-US" i="1" dirty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bg-BG" i="1" dirty="0">
                        <a:latin typeface="Cambria Math"/>
                      </a:rPr>
                      <m:t>−</m:t>
                    </m:r>
                    <m:r>
                      <a:rPr lang="en-US" i="1" dirty="0">
                        <a:latin typeface="Cambria Math"/>
                      </a:rPr>
                      <m:t>2</m:t>
                    </m:r>
                    <m:r>
                      <a:rPr lang="bg-BG" i="1" dirty="0">
                        <a:latin typeface="Cambria Math"/>
                      </a:rPr>
                      <m:t>∗</m:t>
                    </m:r>
                    <m:r>
                      <a:rPr lang="en-US" i="1" dirty="0">
                        <a:latin typeface="Cambria Math"/>
                      </a:rPr>
                      <m:t> </m:t>
                    </m:r>
                    <m:r>
                      <a:rPr lang="en-US" i="1" dirty="0">
                        <a:latin typeface="Cambria Math"/>
                      </a:rPr>
                      <m:t>𝑥</m:t>
                    </m:r>
                  </m:oMath>
                </a14:m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r>
                  <a:rPr lang="bg-BG" dirty="0" smtClean="0"/>
                  <a:t>Суфиксно, като в езика </a:t>
                </a:r>
                <a:r>
                  <a:rPr lang="en-US" dirty="0" smtClean="0"/>
                  <a:t>Forth –</a:t>
                </a:r>
                <a:r>
                  <a:rPr lang="bg-BG" dirty="0" smtClean="0"/>
                  <a:t/>
                </a:r>
                <a:br>
                  <a:rPr lang="bg-BG" dirty="0" smtClean="0"/>
                </a:br>
                <a:r>
                  <a:rPr lang="bg-BG" dirty="0" smtClean="0"/>
                  <a:t>операторът е последен, след</a:t>
                </a:r>
                <a:br>
                  <a:rPr lang="bg-BG" dirty="0" smtClean="0"/>
                </a:br>
                <a:r>
                  <a:rPr lang="bg-BG" dirty="0" smtClean="0"/>
                  <a:t>двата си аргумента:</a:t>
                </a:r>
                <a:r>
                  <a:rPr lang="bg-BG" dirty="0"/>
                  <a:t/>
                </a:r>
                <a:br>
                  <a:rPr lang="bg-BG" dirty="0"/>
                </a:b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</a:rPr>
                      <m:t>𝐴</m:t>
                    </m:r>
                    <m:r>
                      <a:rPr lang="en-US" i="1" dirty="0">
                        <a:latin typeface="Cambria Math"/>
                      </a:rPr>
                      <m:t> 3+) (</m:t>
                    </m:r>
                    <m:r>
                      <a:rPr lang="en-US" i="1" dirty="0">
                        <a:latin typeface="Cambria Math"/>
                      </a:rPr>
                      <m:t>𝐵</m:t>
                    </m:r>
                    <m:r>
                      <a:rPr lang="bg-BG" i="1" dirty="0">
                        <a:latin typeface="Cambria Math"/>
                      </a:rPr>
                      <m:t> </m:t>
                    </m:r>
                    <m:r>
                      <a:rPr lang="en-US" i="1" dirty="0">
                        <a:latin typeface="Cambria Math"/>
                      </a:rPr>
                      <m:t>1</m:t>
                    </m:r>
                    <m:r>
                      <a:rPr lang="bg-BG" i="1" dirty="0">
                        <a:latin typeface="Cambria Math"/>
                      </a:rPr>
                      <m:t>−</m:t>
                    </m:r>
                    <m:r>
                      <a:rPr lang="en-US" i="1" dirty="0">
                        <a:latin typeface="Cambria Math"/>
                      </a:rPr>
                      <m:t>)</m:t>
                    </m:r>
                    <m:r>
                      <a:rPr lang="bg-BG" i="1" dirty="0">
                        <a:latin typeface="Cambria Math"/>
                      </a:rPr>
                      <m:t>/) (2 </m:t>
                    </m:r>
                    <m:r>
                      <a:rPr lang="en-US" i="1" dirty="0">
                        <a:latin typeface="Cambria Math"/>
                      </a:rPr>
                      <m:t>𝑥</m:t>
                    </m:r>
                    <m:r>
                      <a:rPr lang="bg-BG" i="1" dirty="0">
                        <a:latin typeface="Cambria Math"/>
                      </a:rPr>
                      <m:t>∗)</m:t>
                    </m:r>
                    <m:r>
                      <a:rPr lang="bg-BG" i="1" dirty="0" smtClean="0">
                        <a:latin typeface="Cambria Math"/>
                      </a:rPr>
                      <m:t> </m:t>
                    </m:r>
                    <m:r>
                      <a:rPr lang="bg-BG" i="1" dirty="0">
                        <a:latin typeface="Cambria Math"/>
                      </a:rPr>
                      <m:t>−</m:t>
                    </m:r>
                  </m:oMath>
                </a14:m>
                <a:r>
                  <a:rPr lang="bg-BG" dirty="0" smtClean="0"/>
                  <a:t> 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3" descr="D:\Pavel\Courses\Materials\Course.ALG 2019\Alg-12 Trees\Lecture\Figures\addsub-8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326"/>
          <a:stretch/>
        </p:blipFill>
        <p:spPr bwMode="auto">
          <a:xfrm>
            <a:off x="5849257" y="914400"/>
            <a:ext cx="1820227" cy="1513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D:\Pavel\Courses\Materials\Course.ALG 2019\Alg-12 Trees\Lecture\Figures\addsub-8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97" r="35926"/>
          <a:stretch/>
        </p:blipFill>
        <p:spPr bwMode="auto">
          <a:xfrm>
            <a:off x="5852227" y="2906077"/>
            <a:ext cx="1814286" cy="1513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D:\Pavel\Courses\Materials\Course.ALG 2019\Alg-12 Trees\Lecture\Figures\addsub-8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69" r="350"/>
          <a:stretch/>
        </p:blipFill>
        <p:spPr bwMode="auto">
          <a:xfrm>
            <a:off x="5867456" y="4953000"/>
            <a:ext cx="1783829" cy="1513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533152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Кодиране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57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Кодиране с дървета</a:t>
            </a:r>
          </a:p>
          <a:p>
            <a:pPr lvl="1"/>
            <a:r>
              <a:rPr lang="bg-BG" dirty="0" smtClean="0"/>
              <a:t>Бързо търсене на код</a:t>
            </a:r>
          </a:p>
          <a:p>
            <a:pPr lvl="1"/>
            <a:r>
              <a:rPr lang="bg-BG" dirty="0" smtClean="0"/>
              <a:t>Спрямо </a:t>
            </a:r>
            <a:r>
              <a:rPr lang="bg-BG" dirty="0" err="1" smtClean="0"/>
              <a:t>хеш-таблиците</a:t>
            </a:r>
            <a:r>
              <a:rPr lang="bg-BG" dirty="0" smtClean="0"/>
              <a:t> е по-бавно, но предоставя по-лесна динамичност (промяна на кодовете)</a:t>
            </a:r>
          </a:p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Наредени двоични дървета</a:t>
            </a:r>
          </a:p>
          <a:p>
            <a:pPr lvl="1"/>
            <a:r>
              <a:rPr lang="bg-BG" dirty="0" smtClean="0"/>
              <a:t>Могат да се използват и </a:t>
            </a:r>
            <a:r>
              <a:rPr lang="bg-BG" dirty="0" err="1" smtClean="0"/>
              <a:t>троични</a:t>
            </a:r>
            <a:r>
              <a:rPr lang="bg-BG" dirty="0" smtClean="0"/>
              <a:t> с по две стойности в корена (всяка е между два съседни клона)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1750949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От буква към морзов код</a:t>
            </a:r>
          </a:p>
          <a:p>
            <a:pPr lvl="1"/>
            <a:r>
              <a:rPr lang="bg-BG" dirty="0" smtClean="0"/>
              <a:t>Нека дървото да е </a:t>
            </a:r>
            <a:r>
              <a:rPr lang="bg-BG" dirty="0" err="1" smtClean="0"/>
              <a:t>троично</a:t>
            </a:r>
            <a:endParaRPr lang="bg-BG" dirty="0" smtClean="0"/>
          </a:p>
          <a:p>
            <a:pPr lvl="1"/>
            <a:r>
              <a:rPr lang="bg-BG" dirty="0" smtClean="0"/>
              <a:t>Изграждане на дървото става подобно на изграждането на двоично наредено дърво с известен брой елементи</a:t>
            </a:r>
          </a:p>
          <a:p>
            <a:pPr lvl="1"/>
            <a:r>
              <a:rPr lang="bg-BG" dirty="0" smtClean="0"/>
              <a:t>Общо 30 букви, 2 за корена, за </a:t>
            </a:r>
            <a:r>
              <a:rPr lang="bg-BG" dirty="0" err="1" smtClean="0"/>
              <a:t>поддърветата</a:t>
            </a:r>
            <a:r>
              <a:rPr lang="bg-BG" dirty="0" smtClean="0"/>
              <a:t> остават 10 за лявото, 9 за централното и още 9 за дясното</a:t>
            </a:r>
            <a:endParaRPr lang="bg-BG" dirty="0"/>
          </a:p>
        </p:txBody>
      </p:sp>
      <p:pic>
        <p:nvPicPr>
          <p:cNvPr id="10243" name="Picture 3" descr="D:\Pavel\Courses\Materials\Course.ALG 2019\Alg-12 Trees\Lecture\Figures\morse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86200"/>
            <a:ext cx="8814435" cy="2013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62770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Левият клон делим на поддървета 3-3-2, а централният и десният на 3-2-2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Остава да се обработят групи от по 2 и 3 елемента</a:t>
            </a:r>
          </a:p>
          <a:p>
            <a:pPr lvl="1"/>
            <a:r>
              <a:rPr lang="bg-BG" dirty="0" smtClean="0"/>
              <a:t>Групите с по 2 елемента нямат нужда от деца</a:t>
            </a:r>
          </a:p>
          <a:p>
            <a:pPr lvl="1"/>
            <a:r>
              <a:rPr lang="bg-BG" dirty="0" smtClean="0"/>
              <a:t>Групите с 3 елемента – нека левият да е дете</a:t>
            </a:r>
            <a:endParaRPr lang="bg-BG" dirty="0"/>
          </a:p>
        </p:txBody>
      </p:sp>
      <p:pic>
        <p:nvPicPr>
          <p:cNvPr id="11266" name="Picture 2" descr="D:\Pavel\Courses\Materials\Course.ALG 2019\Alg-12 Trees\Lecture\Figures\morse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" y="1371600"/>
            <a:ext cx="8214360" cy="2820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833421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Pavel\Courses\Materials\Course.ALG 2019\Alg-12 Trees\Lecture\Figures\definition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740" y="3962399"/>
            <a:ext cx="4552520" cy="2536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Какво е дърво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Дефиниция</a:t>
            </a:r>
          </a:p>
          <a:p>
            <a:pPr lvl="1"/>
            <a:r>
              <a:rPr lang="bg-BG" altLang="bg-BG" dirty="0" smtClean="0"/>
              <a:t>Дървовидна </a:t>
            </a:r>
            <a:r>
              <a:rPr lang="bg-BG" altLang="bg-BG" dirty="0"/>
              <a:t>структура от данни – </a:t>
            </a:r>
            <a:r>
              <a:rPr lang="bg-BG" altLang="bg-BG" dirty="0" smtClean="0"/>
              <a:t>редици </a:t>
            </a:r>
            <a:r>
              <a:rPr lang="bg-BG" altLang="bg-BG" dirty="0"/>
              <a:t>от последователни елементи </a:t>
            </a:r>
            <a:r>
              <a:rPr lang="bg-BG" altLang="bg-BG" dirty="0" smtClean="0"/>
              <a:t>с отделни разклонения</a:t>
            </a:r>
            <a:endParaRPr lang="bg-BG" altLang="bg-BG" dirty="0"/>
          </a:p>
          <a:p>
            <a:pPr lvl="1"/>
            <a:r>
              <a:rPr lang="bg-BG" altLang="bg-BG" dirty="0"/>
              <a:t>Динамична структура – може да се променя чрез добавяне и премахване на елементи</a:t>
            </a:r>
          </a:p>
          <a:p>
            <a:pPr lvl="1"/>
            <a:r>
              <a:rPr lang="bg-BG" altLang="bg-BG" dirty="0"/>
              <a:t>Хомогенна структура – елементите са еднотипни като </a:t>
            </a:r>
            <a:r>
              <a:rPr lang="bg-BG" altLang="bg-BG" dirty="0" smtClean="0"/>
              <a:t>съдържание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78244412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Резултат</a:t>
            </a:r>
          </a:p>
        </p:txBody>
      </p:sp>
      <p:pic>
        <p:nvPicPr>
          <p:cNvPr id="12291" name="Picture 3" descr="D:\Pavel\Courses\Materials\Course.ALG 2019\Alg-12 Trees\Lecture\Figures\morse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48" y="914400"/>
            <a:ext cx="8821103" cy="3140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169485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smtClean="0"/>
              <a:t>Към днешната тема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86998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№12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70693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Структура</a:t>
            </a:r>
          </a:p>
          <a:p>
            <a:pPr lvl="1"/>
            <a:r>
              <a:rPr lang="bg-BG" altLang="bg-BG" dirty="0" smtClean="0"/>
              <a:t>Елементите на дървото са </a:t>
            </a:r>
            <a:r>
              <a:rPr lang="bg-BG" altLang="bg-BG" i="1" dirty="0" smtClean="0"/>
              <a:t>възли</a:t>
            </a:r>
          </a:p>
          <a:p>
            <a:pPr lvl="1"/>
            <a:r>
              <a:rPr lang="bg-BG" dirty="0" smtClean="0"/>
              <a:t>Един от тези възли е </a:t>
            </a:r>
            <a:r>
              <a:rPr lang="bg-BG" i="1" dirty="0" smtClean="0"/>
              <a:t>корен</a:t>
            </a:r>
            <a:r>
              <a:rPr lang="bg-BG" dirty="0" smtClean="0"/>
              <a:t> – съществува винаги, ако дървото не е празно</a:t>
            </a:r>
          </a:p>
          <a:p>
            <a:pPr lvl="1"/>
            <a:r>
              <a:rPr lang="bg-BG" dirty="0" smtClean="0"/>
              <a:t>Възел, под който няма друг възел, се нарича </a:t>
            </a:r>
            <a:r>
              <a:rPr lang="bg-BG" i="1" dirty="0" smtClean="0"/>
              <a:t>листо</a:t>
            </a:r>
            <a:endParaRPr lang="bg-BG" i="1" dirty="0"/>
          </a:p>
        </p:txBody>
      </p:sp>
      <p:pic>
        <p:nvPicPr>
          <p:cNvPr id="3074" name="Picture 2" descr="D:\Pavel\Courses\Materials\Course.ALG 2019\Alg-12 Trees\Lecture\Figures\definition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49" y="3062061"/>
            <a:ext cx="6305551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919293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Възел с връзки към други възли е </a:t>
            </a:r>
            <a:r>
              <a:rPr lang="bg-BG" i="1" dirty="0" smtClean="0"/>
              <a:t>родител</a:t>
            </a:r>
          </a:p>
          <a:p>
            <a:pPr lvl="1"/>
            <a:r>
              <a:rPr lang="bg-BG" dirty="0" smtClean="0"/>
              <a:t>Възел, сочен от друг, е </a:t>
            </a:r>
            <a:r>
              <a:rPr lang="bg-BG" i="1" dirty="0" smtClean="0"/>
              <a:t>дете</a:t>
            </a:r>
          </a:p>
          <a:p>
            <a:pPr lvl="1"/>
            <a:r>
              <a:rPr lang="bg-BG" dirty="0" smtClean="0"/>
              <a:t>Ред от дървото е </a:t>
            </a:r>
            <a:r>
              <a:rPr lang="bg-BG" i="1" dirty="0" smtClean="0"/>
              <a:t>ниво</a:t>
            </a:r>
            <a:r>
              <a:rPr lang="bg-BG" dirty="0" smtClean="0"/>
              <a:t> (коренът е с ниво 1)</a:t>
            </a:r>
          </a:p>
          <a:p>
            <a:pPr lvl="1"/>
            <a:r>
              <a:rPr lang="bg-BG" dirty="0" smtClean="0"/>
              <a:t>Броят нива е </a:t>
            </a:r>
            <a:r>
              <a:rPr lang="bg-BG" i="1" dirty="0" smtClean="0"/>
              <a:t>височина</a:t>
            </a:r>
            <a:endParaRPr lang="bg-BG" i="1" dirty="0"/>
          </a:p>
        </p:txBody>
      </p:sp>
      <p:pic>
        <p:nvPicPr>
          <p:cNvPr id="4098" name="Picture 2" descr="D:\Pavel\Courses\Materials\Course.ALG 2019\Alg-12 Trees\Lecture\Figures\definition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14600"/>
            <a:ext cx="82296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12117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Дете заедно с неговите деца образуват </a:t>
            </a:r>
            <a:r>
              <a:rPr lang="bg-BG" i="1" dirty="0" err="1" smtClean="0"/>
              <a:t>поддърво</a:t>
            </a:r>
            <a:r>
              <a:rPr lang="bg-BG" dirty="0" smtClean="0"/>
              <a:t>, на което детето е корен</a:t>
            </a:r>
          </a:p>
          <a:p>
            <a:pPr lvl="1"/>
            <a:r>
              <a:rPr lang="bg-BG" dirty="0" smtClean="0"/>
              <a:t>При две поддървета едното е </a:t>
            </a:r>
            <a:r>
              <a:rPr lang="bg-BG" i="1" dirty="0" smtClean="0"/>
              <a:t>ляво</a:t>
            </a:r>
            <a:r>
              <a:rPr lang="bg-BG" dirty="0" smtClean="0"/>
              <a:t>, другото - </a:t>
            </a:r>
            <a:r>
              <a:rPr lang="bg-BG" i="1" dirty="0" smtClean="0"/>
              <a:t>дясно</a:t>
            </a:r>
            <a:endParaRPr lang="bg-BG" i="1" dirty="0"/>
          </a:p>
        </p:txBody>
      </p:sp>
      <p:pic>
        <p:nvPicPr>
          <p:cNvPr id="5122" name="Picture 2" descr="D:\Pavel\Courses\Materials\Course.ALG 2019\Alg-12 Trees\Lecture\Figures\definition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1752600"/>
            <a:ext cx="6172200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177593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6553</TotalTime>
  <Words>2242</Words>
  <Application>Microsoft Office PowerPoint</Application>
  <PresentationFormat>On-screen Show (4:3)</PresentationFormat>
  <Paragraphs>425</Paragraphs>
  <Slides>62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3" baseType="lpstr">
      <vt:lpstr>Office Theme</vt:lpstr>
      <vt:lpstr>Дървета</vt:lpstr>
      <vt:lpstr>Съдържание</vt:lpstr>
      <vt:lpstr>Дървета</vt:lpstr>
      <vt:lpstr>Нужда от дървета</vt:lpstr>
      <vt:lpstr>PowerPoint Presentation</vt:lpstr>
      <vt:lpstr>Какво е дърво</vt:lpstr>
      <vt:lpstr>PowerPoint Presentation</vt:lpstr>
      <vt:lpstr>PowerPoint Presentation</vt:lpstr>
      <vt:lpstr>PowerPoint Presentation</vt:lpstr>
      <vt:lpstr>Графично представяне</vt:lpstr>
      <vt:lpstr>PowerPoint Presentation</vt:lpstr>
      <vt:lpstr>PowerPoint Presentation</vt:lpstr>
      <vt:lpstr>PowerPoint Presentation</vt:lpstr>
      <vt:lpstr>Данни в дърво</vt:lpstr>
      <vt:lpstr>PowerPoint Presentation</vt:lpstr>
      <vt:lpstr>PowerPoint Presentation</vt:lpstr>
      <vt:lpstr>Операции с дървета</vt:lpstr>
      <vt:lpstr>Операции с дървета</vt:lpstr>
      <vt:lpstr>Обхождане на дърво</vt:lpstr>
      <vt:lpstr>Обхождане в широчина</vt:lpstr>
      <vt:lpstr>PowerPoint Presentation</vt:lpstr>
      <vt:lpstr>PowerPoint Presentation</vt:lpstr>
      <vt:lpstr>Обхождане в дълбочина</vt:lpstr>
      <vt:lpstr>PowerPoint Presentation</vt:lpstr>
      <vt:lpstr>PowerPoint Presentation</vt:lpstr>
      <vt:lpstr>Двоични дървета</vt:lpstr>
      <vt:lpstr>Двоични дървета</vt:lpstr>
      <vt:lpstr>Видове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Представяне с масив</vt:lpstr>
      <vt:lpstr>PowerPoint Presentation</vt:lpstr>
      <vt:lpstr>PowerPoint Presentation</vt:lpstr>
      <vt:lpstr>Създаване</vt:lpstr>
      <vt:lpstr>PowerPoint Presentation</vt:lpstr>
      <vt:lpstr>PowerPoint Presentation</vt:lpstr>
      <vt:lpstr>Търсене</vt:lpstr>
      <vt:lpstr>PowerPoint Presentation</vt:lpstr>
      <vt:lpstr>Добавяне и премахване</vt:lpstr>
      <vt:lpstr>PowerPoint Presentation</vt:lpstr>
      <vt:lpstr>PowerPoint Presentation</vt:lpstr>
      <vt:lpstr>PowerPoint Presentation</vt:lpstr>
      <vt:lpstr>PowerPoint Presentation</vt:lpstr>
      <vt:lpstr>Обхождания в дълбочина</vt:lpstr>
      <vt:lpstr>PowerPoint Presentation</vt:lpstr>
      <vt:lpstr>Задачи с дървета</vt:lpstr>
      <vt:lpstr>Път в лабиринт</vt:lpstr>
      <vt:lpstr>PowerPoint Presentation</vt:lpstr>
      <vt:lpstr>PowerPoint Presentation</vt:lpstr>
      <vt:lpstr>PowerPoint Presentation</vt:lpstr>
      <vt:lpstr>Аритметични изрази</vt:lpstr>
      <vt:lpstr>PowerPoint Presentation</vt:lpstr>
      <vt:lpstr>Кодиране</vt:lpstr>
      <vt:lpstr>PowerPoint Presentation</vt:lpstr>
      <vt:lpstr>PowerPoint Presentation</vt:lpstr>
      <vt:lpstr>PowerPoint Presentation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308</cp:revision>
  <dcterms:created xsi:type="dcterms:W3CDTF">2019-06-21T13:37:43Z</dcterms:created>
  <dcterms:modified xsi:type="dcterms:W3CDTF">2020-04-28T07:34:18Z</dcterms:modified>
</cp:coreProperties>
</file>