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1" r:id="rId6"/>
    <p:sldId id="262" r:id="rId7"/>
    <p:sldId id="263" r:id="rId8"/>
    <p:sldId id="266" r:id="rId9"/>
    <p:sldId id="268" r:id="rId10"/>
    <p:sldId id="269" r:id="rId11"/>
    <p:sldId id="270" r:id="rId12"/>
    <p:sldId id="271" r:id="rId13"/>
  </p:sldIdLst>
  <p:sldSz cx="9144000" cy="6858000" type="screen4x3"/>
  <p:notesSz cx="6858000" cy="9144000"/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8E8E8"/>
    <a:srgbClr val="C9C9C9"/>
    <a:srgbClr val="C0C0C0"/>
    <a:srgbClr val="B2B2B2"/>
    <a:srgbClr val="000000"/>
    <a:srgbClr val="FFCC66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 autoAdjust="0"/>
    <p:restoredTop sz="94590" autoAdjust="0"/>
  </p:normalViewPr>
  <p:slideViewPr>
    <p:cSldViewPr>
      <p:cViewPr varScale="1">
        <p:scale>
          <a:sx n="67" d="100"/>
          <a:sy n="67" d="100"/>
        </p:scale>
        <p:origin x="-138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4134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bg-BG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A53D17F-39B5-4670-93B5-5EF874DE081D}" type="datetimeFigureOut">
              <a:rPr lang="bg-BG" smtClean="0"/>
              <a:t>27.4.2020 г.</a:t>
            </a:fld>
            <a:endParaRPr lang="bg-BG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bg-BG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g-B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bg-B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D1F65A-7757-4F37-9238-85CE37621D4F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4331801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Cov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362200"/>
            <a:ext cx="9144000" cy="1470025"/>
          </a:xfrm>
          <a:ln w="38100">
            <a:noFill/>
          </a:ln>
        </p:spPr>
        <p:txBody>
          <a:bodyPr vert="horz" lIns="91440" tIns="45720" rIns="91440" bIns="45720" rtlCol="0" anchor="b">
            <a:normAutofit/>
          </a:bodyPr>
          <a:lstStyle>
            <a:lvl1pPr>
              <a:defRPr lang="bg-BG" sz="4400" b="1" baseline="0">
                <a:latin typeface="Cambria" panose="02040503050406030204" pitchFamily="18" charset="0"/>
              </a:defRPr>
            </a:lvl1pPr>
          </a:lstStyle>
          <a:p>
            <a:pPr lvl="0"/>
            <a:r>
              <a:rPr lang="en-US" dirty="0" smtClean="0"/>
              <a:t>Click to edit Master title style</a:t>
            </a:r>
            <a:endParaRPr lang="bg-BG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3889375"/>
            <a:ext cx="9144000" cy="685800"/>
          </a:xfrm>
          <a:ln w="38100">
            <a:noFill/>
          </a:ln>
        </p:spPr>
        <p:txBody>
          <a:bodyPr vert="horz" lIns="91440" tIns="45720" rIns="91440" bIns="45720" rtlCol="0" anchor="t">
            <a:normAutofit/>
          </a:bodyPr>
          <a:lstStyle>
            <a:lvl1pPr algn="ctr">
              <a:defRPr lang="bg-BG" sz="3200" b="0" i="0" baseline="0">
                <a:solidFill>
                  <a:srgbClr val="0070C0"/>
                </a:solidFill>
                <a:latin typeface="Cambria" panose="02040503050406030204" pitchFamily="18" charset="0"/>
                <a:ea typeface="+mj-ea"/>
                <a:cs typeface="+mj-cs"/>
              </a:defRPr>
            </a:lvl1pPr>
          </a:lstStyle>
          <a:p>
            <a:pPr marL="0" lvl="0" algn="ctr">
              <a:spcBef>
                <a:spcPct val="0"/>
              </a:spcBef>
              <a:buNone/>
            </a:pPr>
            <a:r>
              <a:rPr lang="en-US" dirty="0" smtClean="0"/>
              <a:t>Click to edit Master subtitle style</a:t>
            </a:r>
            <a:endParaRPr lang="bg-BG" dirty="0"/>
          </a:p>
        </p:txBody>
      </p:sp>
      <p:sp>
        <p:nvSpPr>
          <p:cNvPr id="7" name="TextBox 6"/>
          <p:cNvSpPr txBox="1"/>
          <p:nvPr userDrawn="1"/>
        </p:nvSpPr>
        <p:spPr>
          <a:xfrm>
            <a:off x="0" y="4575175"/>
            <a:ext cx="9144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sz="2000" dirty="0" smtClean="0">
                <a:latin typeface="Cambria" panose="02040503050406030204" pitchFamily="18" charset="0"/>
              </a:rPr>
              <a:t>доц. Павел Бойчев</a:t>
            </a:r>
          </a:p>
          <a:p>
            <a:pPr algn="ctr"/>
            <a:r>
              <a:rPr lang="bg-BG" sz="2000" dirty="0" err="1" smtClean="0">
                <a:latin typeface="Cambria" panose="02040503050406030204" pitchFamily="18" charset="0"/>
              </a:rPr>
              <a:t>СУ</a:t>
            </a:r>
            <a:r>
              <a:rPr lang="bg-BG" sz="2000" baseline="0" dirty="0" err="1" smtClean="0">
                <a:latin typeface="Cambria" panose="02040503050406030204" pitchFamily="18" charset="0"/>
              </a:rPr>
              <a:t>-ФМИ-КИТ</a:t>
            </a:r>
            <a:endParaRPr lang="bg-BG" sz="2000" dirty="0" smtClean="0">
              <a:latin typeface="Cambria" panose="02040503050406030204" pitchFamily="18" charset="0"/>
            </a:endParaRPr>
          </a:p>
          <a:p>
            <a:pPr algn="ctr"/>
            <a:r>
              <a:rPr lang="bg-BG" sz="2000" dirty="0" smtClean="0">
                <a:latin typeface="Cambria" panose="02040503050406030204" pitchFamily="18" charset="0"/>
                <a:cs typeface="Times New Roman"/>
              </a:rPr>
              <a:t> </a:t>
            </a:r>
            <a:r>
              <a:rPr lang="bg-BG" sz="2000" baseline="0" dirty="0" smtClean="0">
                <a:latin typeface="Cambria" panose="02040503050406030204" pitchFamily="18" charset="0"/>
              </a:rPr>
              <a:t>20</a:t>
            </a:r>
            <a:r>
              <a:rPr lang="en-US" sz="2000" baseline="0" dirty="0" smtClean="0">
                <a:latin typeface="Cambria" panose="02040503050406030204" pitchFamily="18" charset="0"/>
              </a:rPr>
              <a:t>20</a:t>
            </a:r>
            <a:endParaRPr lang="bg-BG" sz="2000" dirty="0">
              <a:latin typeface="Cambria" panose="02040503050406030204" pitchFamily="18" charset="0"/>
            </a:endParaRPr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443888" y="3889375"/>
            <a:ext cx="8312729" cy="0"/>
          </a:xfrm>
          <a:prstGeom prst="line">
            <a:avLst/>
          </a:prstGeom>
          <a:ln w="3175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6" name="Picture 2" descr="D:\Pavel\Courses\Materials\Course.ALG 2019\logo-bg.emf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03890" y="168272"/>
            <a:ext cx="2815910" cy="257492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7183864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130425"/>
            <a:ext cx="9144000" cy="1470025"/>
          </a:xfrm>
          <a:ln w="38100">
            <a:noFill/>
          </a:ln>
        </p:spPr>
        <p:txBody>
          <a:bodyPr vert="horz" lIns="91440" tIns="45720" rIns="91440" bIns="45720" rtlCol="0" anchor="b">
            <a:normAutofit/>
          </a:bodyPr>
          <a:lstStyle>
            <a:lvl1pPr>
              <a:defRPr lang="bg-BG" sz="4400" b="1" baseline="0">
                <a:latin typeface="Cambria" panose="02040503050406030204" pitchFamily="18" charset="0"/>
              </a:defRPr>
            </a:lvl1pPr>
          </a:lstStyle>
          <a:p>
            <a:pPr lvl="0"/>
            <a:r>
              <a:rPr lang="en-US" dirty="0" smtClean="0"/>
              <a:t>Click to edit Master title style</a:t>
            </a:r>
            <a:endParaRPr lang="bg-BG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3657600"/>
            <a:ext cx="9144000" cy="685800"/>
          </a:xfrm>
          <a:ln w="38100">
            <a:noFill/>
          </a:ln>
        </p:spPr>
        <p:txBody>
          <a:bodyPr vert="horz" lIns="91440" tIns="45720" rIns="91440" bIns="45720" rtlCol="0" anchor="t">
            <a:normAutofit/>
          </a:bodyPr>
          <a:lstStyle>
            <a:lvl1pPr algn="ctr">
              <a:defRPr lang="bg-BG" sz="3200" b="0" i="0" baseline="0">
                <a:solidFill>
                  <a:srgbClr val="0070C0"/>
                </a:solidFill>
                <a:latin typeface="Cambria" panose="02040503050406030204" pitchFamily="18" charset="0"/>
                <a:ea typeface="+mj-ea"/>
                <a:cs typeface="+mj-cs"/>
              </a:defRPr>
            </a:lvl1pPr>
          </a:lstStyle>
          <a:p>
            <a:pPr marL="0" lvl="0" algn="ctr">
              <a:spcBef>
                <a:spcPct val="0"/>
              </a:spcBef>
              <a:buNone/>
            </a:pPr>
            <a:r>
              <a:rPr lang="en-US" dirty="0" smtClean="0"/>
              <a:t>Click to edit Master subtitle style</a:t>
            </a:r>
            <a:endParaRPr lang="bg-BG" dirty="0"/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443888" y="3657600"/>
            <a:ext cx="8312729" cy="0"/>
          </a:xfrm>
          <a:prstGeom prst="line">
            <a:avLst/>
          </a:prstGeom>
          <a:ln w="3175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43585068"/>
      </p:ext>
    </p:extLst>
  </p:cSld>
  <p:clrMapOvr>
    <a:masterClrMapping/>
  </p:clrMapOvr>
  <p:transition>
    <p:push dir="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/>
            </a:lvl1pPr>
          </a:lstStyle>
          <a:p>
            <a:r>
              <a:rPr lang="en-US" dirty="0" smtClean="0"/>
              <a:t>Click to edit Master title style</a:t>
            </a:r>
            <a:endParaRPr lang="bg-BG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‹#›</a:t>
            </a:fld>
            <a:endParaRPr lang="bg-BG"/>
          </a:p>
        </p:txBody>
      </p:sp>
      <p:sp>
        <p:nvSpPr>
          <p:cNvPr id="6" name="Tex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382000" cy="5181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bg-BG" dirty="0"/>
          </a:p>
        </p:txBody>
      </p:sp>
      <p:grpSp>
        <p:nvGrpSpPr>
          <p:cNvPr id="5" name="Group 4"/>
          <p:cNvGrpSpPr/>
          <p:nvPr userDrawn="1"/>
        </p:nvGrpSpPr>
        <p:grpSpPr>
          <a:xfrm>
            <a:off x="228600" y="358715"/>
            <a:ext cx="498653" cy="498161"/>
            <a:chOff x="354013" y="322263"/>
            <a:chExt cx="1608138" cy="1606550"/>
          </a:xfrm>
        </p:grpSpPr>
        <p:sp>
          <p:nvSpPr>
            <p:cNvPr id="7" name="Freeform 49"/>
            <p:cNvSpPr>
              <a:spLocks/>
            </p:cNvSpPr>
            <p:nvPr/>
          </p:nvSpPr>
          <p:spPr bwMode="auto">
            <a:xfrm>
              <a:off x="588963" y="615950"/>
              <a:ext cx="465138" cy="254000"/>
            </a:xfrm>
            <a:custGeom>
              <a:avLst/>
              <a:gdLst>
                <a:gd name="T0" fmla="*/ 542 w 1818"/>
                <a:gd name="T1" fmla="*/ 10 h 992"/>
                <a:gd name="T2" fmla="*/ 1818 w 1818"/>
                <a:gd name="T3" fmla="*/ 404 h 992"/>
                <a:gd name="T4" fmla="*/ 1757 w 1818"/>
                <a:gd name="T5" fmla="*/ 425 h 992"/>
                <a:gd name="T6" fmla="*/ 1675 w 1818"/>
                <a:gd name="T7" fmla="*/ 465 h 992"/>
                <a:gd name="T8" fmla="*/ 224 w 1818"/>
                <a:gd name="T9" fmla="*/ 223 h 992"/>
                <a:gd name="T10" fmla="*/ 630 w 1818"/>
                <a:gd name="T11" fmla="*/ 992 h 992"/>
                <a:gd name="T12" fmla="*/ 478 w 1818"/>
                <a:gd name="T13" fmla="*/ 992 h 992"/>
                <a:gd name="T14" fmla="*/ 107 w 1818"/>
                <a:gd name="T15" fmla="*/ 152 h 992"/>
                <a:gd name="T16" fmla="*/ 542 w 1818"/>
                <a:gd name="T17" fmla="*/ 1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2">
                  <a:moveTo>
                    <a:pt x="542" y="10"/>
                  </a:moveTo>
                  <a:cubicBezTo>
                    <a:pt x="861" y="26"/>
                    <a:pt x="1315" y="163"/>
                    <a:pt x="1818" y="404"/>
                  </a:cubicBezTo>
                  <a:cubicBezTo>
                    <a:pt x="1798" y="409"/>
                    <a:pt x="1777" y="417"/>
                    <a:pt x="1757" y="425"/>
                  </a:cubicBezTo>
                  <a:lnTo>
                    <a:pt x="1675" y="465"/>
                  </a:lnTo>
                  <a:cubicBezTo>
                    <a:pt x="940" y="124"/>
                    <a:pt x="352" y="13"/>
                    <a:pt x="224" y="223"/>
                  </a:cubicBezTo>
                  <a:cubicBezTo>
                    <a:pt x="132" y="374"/>
                    <a:pt x="295" y="659"/>
                    <a:pt x="630" y="992"/>
                  </a:cubicBezTo>
                  <a:lnTo>
                    <a:pt x="478" y="992"/>
                  </a:lnTo>
                  <a:cubicBezTo>
                    <a:pt x="150" y="637"/>
                    <a:pt x="0" y="328"/>
                    <a:pt x="107" y="152"/>
                  </a:cubicBezTo>
                  <a:cubicBezTo>
                    <a:pt x="173" y="45"/>
                    <a:pt x="326" y="0"/>
                    <a:pt x="542" y="1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0" name="Freeform 50"/>
            <p:cNvSpPr>
              <a:spLocks/>
            </p:cNvSpPr>
            <p:nvPr/>
          </p:nvSpPr>
          <p:spPr bwMode="auto">
            <a:xfrm>
              <a:off x="1270000" y="617538"/>
              <a:ext cx="466725" cy="254000"/>
            </a:xfrm>
            <a:custGeom>
              <a:avLst/>
              <a:gdLst>
                <a:gd name="T0" fmla="*/ 1276 w 1818"/>
                <a:gd name="T1" fmla="*/ 11 h 993"/>
                <a:gd name="T2" fmla="*/ 0 w 1818"/>
                <a:gd name="T3" fmla="*/ 405 h 993"/>
                <a:gd name="T4" fmla="*/ 61 w 1818"/>
                <a:gd name="T5" fmla="*/ 426 h 993"/>
                <a:gd name="T6" fmla="*/ 143 w 1818"/>
                <a:gd name="T7" fmla="*/ 465 h 993"/>
                <a:gd name="T8" fmla="*/ 1594 w 1818"/>
                <a:gd name="T9" fmla="*/ 224 h 993"/>
                <a:gd name="T10" fmla="*/ 1188 w 1818"/>
                <a:gd name="T11" fmla="*/ 993 h 993"/>
                <a:gd name="T12" fmla="*/ 1340 w 1818"/>
                <a:gd name="T13" fmla="*/ 993 h 993"/>
                <a:gd name="T14" fmla="*/ 1711 w 1818"/>
                <a:gd name="T15" fmla="*/ 153 h 993"/>
                <a:gd name="T16" fmla="*/ 1276 w 1818"/>
                <a:gd name="T17" fmla="*/ 11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3">
                  <a:moveTo>
                    <a:pt x="1276" y="11"/>
                  </a:moveTo>
                  <a:cubicBezTo>
                    <a:pt x="957" y="26"/>
                    <a:pt x="503" y="163"/>
                    <a:pt x="0" y="405"/>
                  </a:cubicBezTo>
                  <a:cubicBezTo>
                    <a:pt x="21" y="410"/>
                    <a:pt x="41" y="418"/>
                    <a:pt x="61" y="426"/>
                  </a:cubicBezTo>
                  <a:lnTo>
                    <a:pt x="143" y="465"/>
                  </a:lnTo>
                  <a:cubicBezTo>
                    <a:pt x="878" y="125"/>
                    <a:pt x="1466" y="14"/>
                    <a:pt x="1594" y="224"/>
                  </a:cubicBezTo>
                  <a:cubicBezTo>
                    <a:pt x="1686" y="375"/>
                    <a:pt x="1523" y="660"/>
                    <a:pt x="1188" y="993"/>
                  </a:cubicBezTo>
                  <a:lnTo>
                    <a:pt x="1340" y="993"/>
                  </a:lnTo>
                  <a:cubicBezTo>
                    <a:pt x="1668" y="638"/>
                    <a:pt x="1818" y="329"/>
                    <a:pt x="1711" y="153"/>
                  </a:cubicBezTo>
                  <a:cubicBezTo>
                    <a:pt x="1645" y="45"/>
                    <a:pt x="1492" y="0"/>
                    <a:pt x="1276" y="11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1" name="Freeform 51"/>
            <p:cNvSpPr>
              <a:spLocks/>
            </p:cNvSpPr>
            <p:nvPr/>
          </p:nvSpPr>
          <p:spPr bwMode="auto">
            <a:xfrm>
              <a:off x="354013" y="322263"/>
              <a:ext cx="1608138" cy="1606550"/>
            </a:xfrm>
            <a:custGeom>
              <a:avLst/>
              <a:gdLst>
                <a:gd name="T0" fmla="*/ 3133 w 6277"/>
                <a:gd name="T1" fmla="*/ 0 h 6272"/>
                <a:gd name="T2" fmla="*/ 6272 w 6277"/>
                <a:gd name="T3" fmla="*/ 1044 h 6272"/>
                <a:gd name="T4" fmla="*/ 3130 w 6277"/>
                <a:gd name="T5" fmla="*/ 6272 h 6272"/>
                <a:gd name="T6" fmla="*/ 0 w 6277"/>
                <a:gd name="T7" fmla="*/ 1042 h 6272"/>
                <a:gd name="T8" fmla="*/ 3133 w 6277"/>
                <a:gd name="T9" fmla="*/ 0 h 6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77" h="6272">
                  <a:moveTo>
                    <a:pt x="3133" y="0"/>
                  </a:moveTo>
                  <a:lnTo>
                    <a:pt x="6272" y="1044"/>
                  </a:lnTo>
                  <a:cubicBezTo>
                    <a:pt x="6277" y="2620"/>
                    <a:pt x="5633" y="5021"/>
                    <a:pt x="3130" y="6272"/>
                  </a:cubicBezTo>
                  <a:cubicBezTo>
                    <a:pt x="625" y="5017"/>
                    <a:pt x="5" y="2615"/>
                    <a:pt x="0" y="1042"/>
                  </a:cubicBezTo>
                  <a:lnTo>
                    <a:pt x="3133" y="0"/>
                  </a:lnTo>
                  <a:close/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2" name="Freeform 52"/>
            <p:cNvSpPr>
              <a:spLocks/>
            </p:cNvSpPr>
            <p:nvPr/>
          </p:nvSpPr>
          <p:spPr bwMode="auto">
            <a:xfrm>
              <a:off x="1114326" y="1754188"/>
              <a:ext cx="88900" cy="88900"/>
            </a:xfrm>
            <a:custGeom>
              <a:avLst/>
              <a:gdLst>
                <a:gd name="T0" fmla="*/ 62 w 348"/>
                <a:gd name="T1" fmla="*/ 286 h 348"/>
                <a:gd name="T2" fmla="*/ 62 w 348"/>
                <a:gd name="T3" fmla="*/ 62 h 348"/>
                <a:gd name="T4" fmla="*/ 286 w 348"/>
                <a:gd name="T5" fmla="*/ 62 h 348"/>
                <a:gd name="T6" fmla="*/ 286 w 348"/>
                <a:gd name="T7" fmla="*/ 286 h 348"/>
                <a:gd name="T8" fmla="*/ 62 w 348"/>
                <a:gd name="T9" fmla="*/ 286 h 3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8" h="348">
                  <a:moveTo>
                    <a:pt x="62" y="286"/>
                  </a:moveTo>
                  <a:cubicBezTo>
                    <a:pt x="0" y="224"/>
                    <a:pt x="0" y="124"/>
                    <a:pt x="62" y="62"/>
                  </a:cubicBezTo>
                  <a:cubicBezTo>
                    <a:pt x="124" y="0"/>
                    <a:pt x="224" y="0"/>
                    <a:pt x="286" y="62"/>
                  </a:cubicBezTo>
                  <a:cubicBezTo>
                    <a:pt x="348" y="124"/>
                    <a:pt x="348" y="224"/>
                    <a:pt x="286" y="286"/>
                  </a:cubicBezTo>
                  <a:cubicBezTo>
                    <a:pt x="224" y="348"/>
                    <a:pt x="124" y="348"/>
                    <a:pt x="62" y="286"/>
                  </a:cubicBezTo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3" name="Freeform 53"/>
            <p:cNvSpPr>
              <a:spLocks/>
            </p:cNvSpPr>
            <p:nvPr/>
          </p:nvSpPr>
          <p:spPr bwMode="auto">
            <a:xfrm>
              <a:off x="1089720" y="1690688"/>
              <a:ext cx="138113" cy="41275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4" name="Freeform 56"/>
            <p:cNvSpPr>
              <a:spLocks/>
            </p:cNvSpPr>
            <p:nvPr/>
          </p:nvSpPr>
          <p:spPr bwMode="auto">
            <a:xfrm>
              <a:off x="896938" y="722313"/>
              <a:ext cx="539750" cy="668338"/>
            </a:xfrm>
            <a:custGeom>
              <a:avLst/>
              <a:gdLst>
                <a:gd name="T0" fmla="*/ 574 w 2109"/>
                <a:gd name="T1" fmla="*/ 2608 h 2608"/>
                <a:gd name="T2" fmla="*/ 1530 w 2109"/>
                <a:gd name="T3" fmla="*/ 2607 h 2608"/>
                <a:gd name="T4" fmla="*/ 2101 w 2109"/>
                <a:gd name="T5" fmla="*/ 876 h 2608"/>
                <a:gd name="T6" fmla="*/ 1050 w 2109"/>
                <a:gd name="T7" fmla="*/ 0 h 2608"/>
                <a:gd name="T8" fmla="*/ 6 w 2109"/>
                <a:gd name="T9" fmla="*/ 868 h 2608"/>
                <a:gd name="T10" fmla="*/ 574 w 2109"/>
                <a:gd name="T11" fmla="*/ 2608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09" h="2608">
                  <a:moveTo>
                    <a:pt x="574" y="2608"/>
                  </a:moveTo>
                  <a:lnTo>
                    <a:pt x="1530" y="2607"/>
                  </a:lnTo>
                  <a:cubicBezTo>
                    <a:pt x="1528" y="1512"/>
                    <a:pt x="2109" y="1438"/>
                    <a:pt x="2101" y="876"/>
                  </a:cubicBezTo>
                  <a:cubicBezTo>
                    <a:pt x="2094" y="313"/>
                    <a:pt x="1558" y="2"/>
                    <a:pt x="1050" y="0"/>
                  </a:cubicBezTo>
                  <a:cubicBezTo>
                    <a:pt x="563" y="10"/>
                    <a:pt x="0" y="287"/>
                    <a:pt x="6" y="868"/>
                  </a:cubicBezTo>
                  <a:cubicBezTo>
                    <a:pt x="11" y="1448"/>
                    <a:pt x="570" y="1525"/>
                    <a:pt x="574" y="2608"/>
                  </a:cubicBezTo>
                  <a:close/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5" name="Freeform 57"/>
            <p:cNvSpPr>
              <a:spLocks/>
            </p:cNvSpPr>
            <p:nvPr/>
          </p:nvSpPr>
          <p:spPr bwMode="auto">
            <a:xfrm>
              <a:off x="962025" y="804863"/>
              <a:ext cx="138113" cy="138113"/>
            </a:xfrm>
            <a:custGeom>
              <a:avLst/>
              <a:gdLst>
                <a:gd name="T0" fmla="*/ 0 w 87"/>
                <a:gd name="T1" fmla="*/ 87 h 87"/>
                <a:gd name="T2" fmla="*/ 87 w 87"/>
                <a:gd name="T3" fmla="*/ 0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87" h="87">
                  <a:moveTo>
                    <a:pt x="0" y="87"/>
                  </a:moveTo>
                  <a:cubicBezTo>
                    <a:pt x="5" y="47"/>
                    <a:pt x="40" y="12"/>
                    <a:pt x="87" y="0"/>
                  </a:cubicBezTo>
                </a:path>
              </a:pathLst>
            </a:custGeom>
            <a:noFill/>
            <a:ln w="12700" cap="rnd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6" name="Oval 58"/>
            <p:cNvSpPr>
              <a:spLocks noChangeArrowheads="1"/>
            </p:cNvSpPr>
            <p:nvPr/>
          </p:nvSpPr>
          <p:spPr bwMode="auto">
            <a:xfrm>
              <a:off x="1530350" y="806450"/>
              <a:ext cx="131763" cy="130175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7" name="Oval 59"/>
            <p:cNvSpPr>
              <a:spLocks noChangeArrowheads="1"/>
            </p:cNvSpPr>
            <p:nvPr/>
          </p:nvSpPr>
          <p:spPr bwMode="auto">
            <a:xfrm>
              <a:off x="654050" y="798513"/>
              <a:ext cx="131763" cy="130175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8" name="Freeform 60"/>
            <p:cNvSpPr>
              <a:spLocks/>
            </p:cNvSpPr>
            <p:nvPr/>
          </p:nvSpPr>
          <p:spPr bwMode="auto">
            <a:xfrm>
              <a:off x="688975" y="847725"/>
              <a:ext cx="1038225" cy="547688"/>
            </a:xfrm>
            <a:custGeom>
              <a:avLst/>
              <a:gdLst>
                <a:gd name="T0" fmla="*/ 0 w 4051"/>
                <a:gd name="T1" fmla="*/ 0 h 2143"/>
                <a:gd name="T2" fmla="*/ 145 w 4051"/>
                <a:gd name="T3" fmla="*/ 0 h 2143"/>
                <a:gd name="T4" fmla="*/ 1481 w 4051"/>
                <a:gd name="T5" fmla="*/ 1035 h 2143"/>
                <a:gd name="T6" fmla="*/ 3784 w 4051"/>
                <a:gd name="T7" fmla="*/ 1728 h 2143"/>
                <a:gd name="T8" fmla="*/ 2968 w 4051"/>
                <a:gd name="T9" fmla="*/ 595 h 2143"/>
                <a:gd name="T10" fmla="*/ 3062 w 4051"/>
                <a:gd name="T11" fmla="*/ 524 h 2143"/>
                <a:gd name="T12" fmla="*/ 3901 w 4051"/>
                <a:gd name="T13" fmla="*/ 1799 h 2143"/>
                <a:gd name="T14" fmla="*/ 1418 w 4051"/>
                <a:gd name="T15" fmla="*/ 1139 h 2143"/>
                <a:gd name="T16" fmla="*/ 0 w 4051"/>
                <a:gd name="T17" fmla="*/ 0 h 2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51" h="2143">
                  <a:moveTo>
                    <a:pt x="0" y="0"/>
                  </a:moveTo>
                  <a:lnTo>
                    <a:pt x="145" y="0"/>
                  </a:lnTo>
                  <a:cubicBezTo>
                    <a:pt x="446" y="320"/>
                    <a:pt x="918" y="691"/>
                    <a:pt x="1481" y="1035"/>
                  </a:cubicBezTo>
                  <a:cubicBezTo>
                    <a:pt x="2578" y="1704"/>
                    <a:pt x="3609" y="2014"/>
                    <a:pt x="3784" y="1728"/>
                  </a:cubicBezTo>
                  <a:cubicBezTo>
                    <a:pt x="3908" y="1525"/>
                    <a:pt x="3568" y="1076"/>
                    <a:pt x="2968" y="595"/>
                  </a:cubicBezTo>
                  <a:lnTo>
                    <a:pt x="3062" y="524"/>
                  </a:lnTo>
                  <a:cubicBezTo>
                    <a:pt x="3700" y="1048"/>
                    <a:pt x="4051" y="1554"/>
                    <a:pt x="3901" y="1799"/>
                  </a:cubicBezTo>
                  <a:cubicBezTo>
                    <a:pt x="3691" y="2143"/>
                    <a:pt x="2580" y="1847"/>
                    <a:pt x="1418" y="1139"/>
                  </a:cubicBezTo>
                  <a:cubicBezTo>
                    <a:pt x="810" y="768"/>
                    <a:pt x="308" y="358"/>
                    <a:pt x="0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9" name="Freeform 61"/>
            <p:cNvSpPr>
              <a:spLocks/>
            </p:cNvSpPr>
            <p:nvPr/>
          </p:nvSpPr>
          <p:spPr bwMode="auto">
            <a:xfrm>
              <a:off x="598488" y="869950"/>
              <a:ext cx="1017588" cy="525463"/>
            </a:xfrm>
            <a:custGeom>
              <a:avLst/>
              <a:gdLst>
                <a:gd name="T0" fmla="*/ 3816 w 3969"/>
                <a:gd name="T1" fmla="*/ 0 h 2052"/>
                <a:gd name="T2" fmla="*/ 3969 w 3969"/>
                <a:gd name="T3" fmla="*/ 0 h 2052"/>
                <a:gd name="T4" fmla="*/ 2632 w 3969"/>
                <a:gd name="T5" fmla="*/ 1048 h 2052"/>
                <a:gd name="T6" fmla="*/ 149 w 3969"/>
                <a:gd name="T7" fmla="*/ 1708 h 2052"/>
                <a:gd name="T8" fmla="*/ 983 w 3969"/>
                <a:gd name="T9" fmla="*/ 437 h 2052"/>
                <a:gd name="T10" fmla="*/ 1083 w 3969"/>
                <a:gd name="T11" fmla="*/ 504 h 2052"/>
                <a:gd name="T12" fmla="*/ 266 w 3969"/>
                <a:gd name="T13" fmla="*/ 1637 h 2052"/>
                <a:gd name="T14" fmla="*/ 2569 w 3969"/>
                <a:gd name="T15" fmla="*/ 944 h 2052"/>
                <a:gd name="T16" fmla="*/ 3816 w 3969"/>
                <a:gd name="T17" fmla="*/ 0 h 20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969" h="2052">
                  <a:moveTo>
                    <a:pt x="3816" y="0"/>
                  </a:moveTo>
                  <a:lnTo>
                    <a:pt x="3969" y="0"/>
                  </a:lnTo>
                  <a:cubicBezTo>
                    <a:pt x="3657" y="335"/>
                    <a:pt x="3189" y="708"/>
                    <a:pt x="2632" y="1048"/>
                  </a:cubicBezTo>
                  <a:cubicBezTo>
                    <a:pt x="1470" y="1756"/>
                    <a:pt x="359" y="2052"/>
                    <a:pt x="149" y="1708"/>
                  </a:cubicBezTo>
                  <a:cubicBezTo>
                    <a:pt x="0" y="1463"/>
                    <a:pt x="348" y="960"/>
                    <a:pt x="983" y="437"/>
                  </a:cubicBezTo>
                  <a:lnTo>
                    <a:pt x="1083" y="504"/>
                  </a:lnTo>
                  <a:cubicBezTo>
                    <a:pt x="482" y="985"/>
                    <a:pt x="142" y="1434"/>
                    <a:pt x="266" y="1637"/>
                  </a:cubicBezTo>
                  <a:cubicBezTo>
                    <a:pt x="441" y="1923"/>
                    <a:pt x="1472" y="1613"/>
                    <a:pt x="2569" y="944"/>
                  </a:cubicBezTo>
                  <a:cubicBezTo>
                    <a:pt x="3080" y="633"/>
                    <a:pt x="3515" y="298"/>
                    <a:pt x="381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20" name="Freeform 53"/>
            <p:cNvSpPr>
              <a:spLocks/>
            </p:cNvSpPr>
            <p:nvPr/>
          </p:nvSpPr>
          <p:spPr bwMode="auto">
            <a:xfrm>
              <a:off x="1036439" y="1593055"/>
              <a:ext cx="244675" cy="80433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21" name="Freeform 53"/>
            <p:cNvSpPr>
              <a:spLocks/>
            </p:cNvSpPr>
            <p:nvPr/>
          </p:nvSpPr>
          <p:spPr bwMode="auto">
            <a:xfrm>
              <a:off x="961751" y="1492947"/>
              <a:ext cx="394053" cy="129539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</p:grpSp>
    </p:spTree>
    <p:extLst>
      <p:ext uri="{BB962C8B-B14F-4D97-AF65-F5344CB8AC3E}">
        <p14:creationId xmlns:p14="http://schemas.microsoft.com/office/powerpoint/2010/main" val="2071870860"/>
      </p:ext>
    </p:extLst>
  </p:cSld>
  <p:clrMapOvr>
    <a:masterClrMapping/>
  </p:clrMapOvr>
  <p:transition>
    <p:push dir="u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8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‹#›</a:t>
            </a:fld>
            <a:endParaRPr lang="bg-BG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4188384" y="6553200"/>
            <a:ext cx="767232" cy="0"/>
          </a:xfrm>
          <a:prstGeom prst="line">
            <a:avLst/>
          </a:prstGeom>
          <a:ln w="3175">
            <a:solidFill>
              <a:schemeClr val="tx1">
                <a:lumMod val="50000"/>
                <a:lumOff val="5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382000" cy="60960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1233136564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g-B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‹#›</a:t>
            </a:fld>
            <a:endParaRPr lang="bg-BG"/>
          </a:p>
        </p:txBody>
      </p:sp>
      <p:grpSp>
        <p:nvGrpSpPr>
          <p:cNvPr id="4" name="Group 3"/>
          <p:cNvGrpSpPr/>
          <p:nvPr userDrawn="1"/>
        </p:nvGrpSpPr>
        <p:grpSpPr>
          <a:xfrm>
            <a:off x="228600" y="358715"/>
            <a:ext cx="498653" cy="498161"/>
            <a:chOff x="354013" y="322263"/>
            <a:chExt cx="1608138" cy="1606550"/>
          </a:xfrm>
        </p:grpSpPr>
        <p:sp>
          <p:nvSpPr>
            <p:cNvPr id="5" name="Freeform 49"/>
            <p:cNvSpPr>
              <a:spLocks/>
            </p:cNvSpPr>
            <p:nvPr/>
          </p:nvSpPr>
          <p:spPr bwMode="auto">
            <a:xfrm>
              <a:off x="588963" y="615950"/>
              <a:ext cx="465138" cy="254000"/>
            </a:xfrm>
            <a:custGeom>
              <a:avLst/>
              <a:gdLst>
                <a:gd name="T0" fmla="*/ 542 w 1818"/>
                <a:gd name="T1" fmla="*/ 10 h 992"/>
                <a:gd name="T2" fmla="*/ 1818 w 1818"/>
                <a:gd name="T3" fmla="*/ 404 h 992"/>
                <a:gd name="T4" fmla="*/ 1757 w 1818"/>
                <a:gd name="T5" fmla="*/ 425 h 992"/>
                <a:gd name="T6" fmla="*/ 1675 w 1818"/>
                <a:gd name="T7" fmla="*/ 465 h 992"/>
                <a:gd name="T8" fmla="*/ 224 w 1818"/>
                <a:gd name="T9" fmla="*/ 223 h 992"/>
                <a:gd name="T10" fmla="*/ 630 w 1818"/>
                <a:gd name="T11" fmla="*/ 992 h 992"/>
                <a:gd name="T12" fmla="*/ 478 w 1818"/>
                <a:gd name="T13" fmla="*/ 992 h 992"/>
                <a:gd name="T14" fmla="*/ 107 w 1818"/>
                <a:gd name="T15" fmla="*/ 152 h 992"/>
                <a:gd name="T16" fmla="*/ 542 w 1818"/>
                <a:gd name="T17" fmla="*/ 1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2">
                  <a:moveTo>
                    <a:pt x="542" y="10"/>
                  </a:moveTo>
                  <a:cubicBezTo>
                    <a:pt x="861" y="26"/>
                    <a:pt x="1315" y="163"/>
                    <a:pt x="1818" y="404"/>
                  </a:cubicBezTo>
                  <a:cubicBezTo>
                    <a:pt x="1798" y="409"/>
                    <a:pt x="1777" y="417"/>
                    <a:pt x="1757" y="425"/>
                  </a:cubicBezTo>
                  <a:lnTo>
                    <a:pt x="1675" y="465"/>
                  </a:lnTo>
                  <a:cubicBezTo>
                    <a:pt x="940" y="124"/>
                    <a:pt x="352" y="13"/>
                    <a:pt x="224" y="223"/>
                  </a:cubicBezTo>
                  <a:cubicBezTo>
                    <a:pt x="132" y="374"/>
                    <a:pt x="295" y="659"/>
                    <a:pt x="630" y="992"/>
                  </a:cubicBezTo>
                  <a:lnTo>
                    <a:pt x="478" y="992"/>
                  </a:lnTo>
                  <a:cubicBezTo>
                    <a:pt x="150" y="637"/>
                    <a:pt x="0" y="328"/>
                    <a:pt x="107" y="152"/>
                  </a:cubicBezTo>
                  <a:cubicBezTo>
                    <a:pt x="173" y="45"/>
                    <a:pt x="326" y="0"/>
                    <a:pt x="542" y="1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6" name="Freeform 50"/>
            <p:cNvSpPr>
              <a:spLocks/>
            </p:cNvSpPr>
            <p:nvPr/>
          </p:nvSpPr>
          <p:spPr bwMode="auto">
            <a:xfrm>
              <a:off x="1270000" y="617538"/>
              <a:ext cx="466725" cy="254000"/>
            </a:xfrm>
            <a:custGeom>
              <a:avLst/>
              <a:gdLst>
                <a:gd name="T0" fmla="*/ 1276 w 1818"/>
                <a:gd name="T1" fmla="*/ 11 h 993"/>
                <a:gd name="T2" fmla="*/ 0 w 1818"/>
                <a:gd name="T3" fmla="*/ 405 h 993"/>
                <a:gd name="T4" fmla="*/ 61 w 1818"/>
                <a:gd name="T5" fmla="*/ 426 h 993"/>
                <a:gd name="T6" fmla="*/ 143 w 1818"/>
                <a:gd name="T7" fmla="*/ 465 h 993"/>
                <a:gd name="T8" fmla="*/ 1594 w 1818"/>
                <a:gd name="T9" fmla="*/ 224 h 993"/>
                <a:gd name="T10" fmla="*/ 1188 w 1818"/>
                <a:gd name="T11" fmla="*/ 993 h 993"/>
                <a:gd name="T12" fmla="*/ 1340 w 1818"/>
                <a:gd name="T13" fmla="*/ 993 h 993"/>
                <a:gd name="T14" fmla="*/ 1711 w 1818"/>
                <a:gd name="T15" fmla="*/ 153 h 993"/>
                <a:gd name="T16" fmla="*/ 1276 w 1818"/>
                <a:gd name="T17" fmla="*/ 11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3">
                  <a:moveTo>
                    <a:pt x="1276" y="11"/>
                  </a:moveTo>
                  <a:cubicBezTo>
                    <a:pt x="957" y="26"/>
                    <a:pt x="503" y="163"/>
                    <a:pt x="0" y="405"/>
                  </a:cubicBezTo>
                  <a:cubicBezTo>
                    <a:pt x="21" y="410"/>
                    <a:pt x="41" y="418"/>
                    <a:pt x="61" y="426"/>
                  </a:cubicBezTo>
                  <a:lnTo>
                    <a:pt x="143" y="465"/>
                  </a:lnTo>
                  <a:cubicBezTo>
                    <a:pt x="878" y="125"/>
                    <a:pt x="1466" y="14"/>
                    <a:pt x="1594" y="224"/>
                  </a:cubicBezTo>
                  <a:cubicBezTo>
                    <a:pt x="1686" y="375"/>
                    <a:pt x="1523" y="660"/>
                    <a:pt x="1188" y="993"/>
                  </a:cubicBezTo>
                  <a:lnTo>
                    <a:pt x="1340" y="993"/>
                  </a:lnTo>
                  <a:cubicBezTo>
                    <a:pt x="1668" y="638"/>
                    <a:pt x="1818" y="329"/>
                    <a:pt x="1711" y="153"/>
                  </a:cubicBezTo>
                  <a:cubicBezTo>
                    <a:pt x="1645" y="45"/>
                    <a:pt x="1492" y="0"/>
                    <a:pt x="1276" y="11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8" name="Freeform 51"/>
            <p:cNvSpPr>
              <a:spLocks/>
            </p:cNvSpPr>
            <p:nvPr/>
          </p:nvSpPr>
          <p:spPr bwMode="auto">
            <a:xfrm>
              <a:off x="354013" y="322263"/>
              <a:ext cx="1608138" cy="1606550"/>
            </a:xfrm>
            <a:custGeom>
              <a:avLst/>
              <a:gdLst>
                <a:gd name="T0" fmla="*/ 3133 w 6277"/>
                <a:gd name="T1" fmla="*/ 0 h 6272"/>
                <a:gd name="T2" fmla="*/ 6272 w 6277"/>
                <a:gd name="T3" fmla="*/ 1044 h 6272"/>
                <a:gd name="T4" fmla="*/ 3130 w 6277"/>
                <a:gd name="T5" fmla="*/ 6272 h 6272"/>
                <a:gd name="T6" fmla="*/ 0 w 6277"/>
                <a:gd name="T7" fmla="*/ 1042 h 6272"/>
                <a:gd name="T8" fmla="*/ 3133 w 6277"/>
                <a:gd name="T9" fmla="*/ 0 h 6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77" h="6272">
                  <a:moveTo>
                    <a:pt x="3133" y="0"/>
                  </a:moveTo>
                  <a:lnTo>
                    <a:pt x="6272" y="1044"/>
                  </a:lnTo>
                  <a:cubicBezTo>
                    <a:pt x="6277" y="2620"/>
                    <a:pt x="5633" y="5021"/>
                    <a:pt x="3130" y="6272"/>
                  </a:cubicBezTo>
                  <a:cubicBezTo>
                    <a:pt x="625" y="5017"/>
                    <a:pt x="5" y="2615"/>
                    <a:pt x="0" y="1042"/>
                  </a:cubicBezTo>
                  <a:lnTo>
                    <a:pt x="3133" y="0"/>
                  </a:lnTo>
                  <a:close/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9" name="Freeform 52"/>
            <p:cNvSpPr>
              <a:spLocks/>
            </p:cNvSpPr>
            <p:nvPr/>
          </p:nvSpPr>
          <p:spPr bwMode="auto">
            <a:xfrm>
              <a:off x="1114326" y="1754188"/>
              <a:ext cx="88900" cy="88900"/>
            </a:xfrm>
            <a:custGeom>
              <a:avLst/>
              <a:gdLst>
                <a:gd name="T0" fmla="*/ 62 w 348"/>
                <a:gd name="T1" fmla="*/ 286 h 348"/>
                <a:gd name="T2" fmla="*/ 62 w 348"/>
                <a:gd name="T3" fmla="*/ 62 h 348"/>
                <a:gd name="T4" fmla="*/ 286 w 348"/>
                <a:gd name="T5" fmla="*/ 62 h 348"/>
                <a:gd name="T6" fmla="*/ 286 w 348"/>
                <a:gd name="T7" fmla="*/ 286 h 348"/>
                <a:gd name="T8" fmla="*/ 62 w 348"/>
                <a:gd name="T9" fmla="*/ 286 h 3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8" h="348">
                  <a:moveTo>
                    <a:pt x="62" y="286"/>
                  </a:moveTo>
                  <a:cubicBezTo>
                    <a:pt x="0" y="224"/>
                    <a:pt x="0" y="124"/>
                    <a:pt x="62" y="62"/>
                  </a:cubicBezTo>
                  <a:cubicBezTo>
                    <a:pt x="124" y="0"/>
                    <a:pt x="224" y="0"/>
                    <a:pt x="286" y="62"/>
                  </a:cubicBezTo>
                  <a:cubicBezTo>
                    <a:pt x="348" y="124"/>
                    <a:pt x="348" y="224"/>
                    <a:pt x="286" y="286"/>
                  </a:cubicBezTo>
                  <a:cubicBezTo>
                    <a:pt x="224" y="348"/>
                    <a:pt x="124" y="348"/>
                    <a:pt x="62" y="286"/>
                  </a:cubicBezTo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0" name="Freeform 53"/>
            <p:cNvSpPr>
              <a:spLocks/>
            </p:cNvSpPr>
            <p:nvPr/>
          </p:nvSpPr>
          <p:spPr bwMode="auto">
            <a:xfrm>
              <a:off x="1089720" y="1690688"/>
              <a:ext cx="138113" cy="41275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1" name="Freeform 56"/>
            <p:cNvSpPr>
              <a:spLocks/>
            </p:cNvSpPr>
            <p:nvPr/>
          </p:nvSpPr>
          <p:spPr bwMode="auto">
            <a:xfrm>
              <a:off x="896938" y="722313"/>
              <a:ext cx="539750" cy="668338"/>
            </a:xfrm>
            <a:custGeom>
              <a:avLst/>
              <a:gdLst>
                <a:gd name="T0" fmla="*/ 574 w 2109"/>
                <a:gd name="T1" fmla="*/ 2608 h 2608"/>
                <a:gd name="T2" fmla="*/ 1530 w 2109"/>
                <a:gd name="T3" fmla="*/ 2607 h 2608"/>
                <a:gd name="T4" fmla="*/ 2101 w 2109"/>
                <a:gd name="T5" fmla="*/ 876 h 2608"/>
                <a:gd name="T6" fmla="*/ 1050 w 2109"/>
                <a:gd name="T7" fmla="*/ 0 h 2608"/>
                <a:gd name="T8" fmla="*/ 6 w 2109"/>
                <a:gd name="T9" fmla="*/ 868 h 2608"/>
                <a:gd name="T10" fmla="*/ 574 w 2109"/>
                <a:gd name="T11" fmla="*/ 2608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09" h="2608">
                  <a:moveTo>
                    <a:pt x="574" y="2608"/>
                  </a:moveTo>
                  <a:lnTo>
                    <a:pt x="1530" y="2607"/>
                  </a:lnTo>
                  <a:cubicBezTo>
                    <a:pt x="1528" y="1512"/>
                    <a:pt x="2109" y="1438"/>
                    <a:pt x="2101" y="876"/>
                  </a:cubicBezTo>
                  <a:cubicBezTo>
                    <a:pt x="2094" y="313"/>
                    <a:pt x="1558" y="2"/>
                    <a:pt x="1050" y="0"/>
                  </a:cubicBezTo>
                  <a:cubicBezTo>
                    <a:pt x="563" y="10"/>
                    <a:pt x="0" y="287"/>
                    <a:pt x="6" y="868"/>
                  </a:cubicBezTo>
                  <a:cubicBezTo>
                    <a:pt x="11" y="1448"/>
                    <a:pt x="570" y="1525"/>
                    <a:pt x="574" y="2608"/>
                  </a:cubicBezTo>
                  <a:close/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2" name="Freeform 57"/>
            <p:cNvSpPr>
              <a:spLocks/>
            </p:cNvSpPr>
            <p:nvPr/>
          </p:nvSpPr>
          <p:spPr bwMode="auto">
            <a:xfrm>
              <a:off x="962025" y="804863"/>
              <a:ext cx="138113" cy="138113"/>
            </a:xfrm>
            <a:custGeom>
              <a:avLst/>
              <a:gdLst>
                <a:gd name="T0" fmla="*/ 0 w 87"/>
                <a:gd name="T1" fmla="*/ 87 h 87"/>
                <a:gd name="T2" fmla="*/ 87 w 87"/>
                <a:gd name="T3" fmla="*/ 0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87" h="87">
                  <a:moveTo>
                    <a:pt x="0" y="87"/>
                  </a:moveTo>
                  <a:cubicBezTo>
                    <a:pt x="5" y="47"/>
                    <a:pt x="40" y="12"/>
                    <a:pt x="87" y="0"/>
                  </a:cubicBezTo>
                </a:path>
              </a:pathLst>
            </a:custGeom>
            <a:noFill/>
            <a:ln w="12700" cap="rnd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3" name="Oval 58"/>
            <p:cNvSpPr>
              <a:spLocks noChangeArrowheads="1"/>
            </p:cNvSpPr>
            <p:nvPr/>
          </p:nvSpPr>
          <p:spPr bwMode="auto">
            <a:xfrm>
              <a:off x="1530350" y="806450"/>
              <a:ext cx="131763" cy="130175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4" name="Oval 59"/>
            <p:cNvSpPr>
              <a:spLocks noChangeArrowheads="1"/>
            </p:cNvSpPr>
            <p:nvPr/>
          </p:nvSpPr>
          <p:spPr bwMode="auto">
            <a:xfrm>
              <a:off x="654050" y="798513"/>
              <a:ext cx="131763" cy="130175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5" name="Freeform 60"/>
            <p:cNvSpPr>
              <a:spLocks/>
            </p:cNvSpPr>
            <p:nvPr/>
          </p:nvSpPr>
          <p:spPr bwMode="auto">
            <a:xfrm>
              <a:off x="688975" y="847725"/>
              <a:ext cx="1038225" cy="547688"/>
            </a:xfrm>
            <a:custGeom>
              <a:avLst/>
              <a:gdLst>
                <a:gd name="T0" fmla="*/ 0 w 4051"/>
                <a:gd name="T1" fmla="*/ 0 h 2143"/>
                <a:gd name="T2" fmla="*/ 145 w 4051"/>
                <a:gd name="T3" fmla="*/ 0 h 2143"/>
                <a:gd name="T4" fmla="*/ 1481 w 4051"/>
                <a:gd name="T5" fmla="*/ 1035 h 2143"/>
                <a:gd name="T6" fmla="*/ 3784 w 4051"/>
                <a:gd name="T7" fmla="*/ 1728 h 2143"/>
                <a:gd name="T8" fmla="*/ 2968 w 4051"/>
                <a:gd name="T9" fmla="*/ 595 h 2143"/>
                <a:gd name="T10" fmla="*/ 3062 w 4051"/>
                <a:gd name="T11" fmla="*/ 524 h 2143"/>
                <a:gd name="T12" fmla="*/ 3901 w 4051"/>
                <a:gd name="T13" fmla="*/ 1799 h 2143"/>
                <a:gd name="T14" fmla="*/ 1418 w 4051"/>
                <a:gd name="T15" fmla="*/ 1139 h 2143"/>
                <a:gd name="T16" fmla="*/ 0 w 4051"/>
                <a:gd name="T17" fmla="*/ 0 h 2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51" h="2143">
                  <a:moveTo>
                    <a:pt x="0" y="0"/>
                  </a:moveTo>
                  <a:lnTo>
                    <a:pt x="145" y="0"/>
                  </a:lnTo>
                  <a:cubicBezTo>
                    <a:pt x="446" y="320"/>
                    <a:pt x="918" y="691"/>
                    <a:pt x="1481" y="1035"/>
                  </a:cubicBezTo>
                  <a:cubicBezTo>
                    <a:pt x="2578" y="1704"/>
                    <a:pt x="3609" y="2014"/>
                    <a:pt x="3784" y="1728"/>
                  </a:cubicBezTo>
                  <a:cubicBezTo>
                    <a:pt x="3908" y="1525"/>
                    <a:pt x="3568" y="1076"/>
                    <a:pt x="2968" y="595"/>
                  </a:cubicBezTo>
                  <a:lnTo>
                    <a:pt x="3062" y="524"/>
                  </a:lnTo>
                  <a:cubicBezTo>
                    <a:pt x="3700" y="1048"/>
                    <a:pt x="4051" y="1554"/>
                    <a:pt x="3901" y="1799"/>
                  </a:cubicBezTo>
                  <a:cubicBezTo>
                    <a:pt x="3691" y="2143"/>
                    <a:pt x="2580" y="1847"/>
                    <a:pt x="1418" y="1139"/>
                  </a:cubicBezTo>
                  <a:cubicBezTo>
                    <a:pt x="810" y="768"/>
                    <a:pt x="308" y="358"/>
                    <a:pt x="0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6" name="Freeform 61"/>
            <p:cNvSpPr>
              <a:spLocks/>
            </p:cNvSpPr>
            <p:nvPr/>
          </p:nvSpPr>
          <p:spPr bwMode="auto">
            <a:xfrm>
              <a:off x="598488" y="869950"/>
              <a:ext cx="1017588" cy="525463"/>
            </a:xfrm>
            <a:custGeom>
              <a:avLst/>
              <a:gdLst>
                <a:gd name="T0" fmla="*/ 3816 w 3969"/>
                <a:gd name="T1" fmla="*/ 0 h 2052"/>
                <a:gd name="T2" fmla="*/ 3969 w 3969"/>
                <a:gd name="T3" fmla="*/ 0 h 2052"/>
                <a:gd name="T4" fmla="*/ 2632 w 3969"/>
                <a:gd name="T5" fmla="*/ 1048 h 2052"/>
                <a:gd name="T6" fmla="*/ 149 w 3969"/>
                <a:gd name="T7" fmla="*/ 1708 h 2052"/>
                <a:gd name="T8" fmla="*/ 983 w 3969"/>
                <a:gd name="T9" fmla="*/ 437 h 2052"/>
                <a:gd name="T10" fmla="*/ 1083 w 3969"/>
                <a:gd name="T11" fmla="*/ 504 h 2052"/>
                <a:gd name="T12" fmla="*/ 266 w 3969"/>
                <a:gd name="T13" fmla="*/ 1637 h 2052"/>
                <a:gd name="T14" fmla="*/ 2569 w 3969"/>
                <a:gd name="T15" fmla="*/ 944 h 2052"/>
                <a:gd name="T16" fmla="*/ 3816 w 3969"/>
                <a:gd name="T17" fmla="*/ 0 h 20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969" h="2052">
                  <a:moveTo>
                    <a:pt x="3816" y="0"/>
                  </a:moveTo>
                  <a:lnTo>
                    <a:pt x="3969" y="0"/>
                  </a:lnTo>
                  <a:cubicBezTo>
                    <a:pt x="3657" y="335"/>
                    <a:pt x="3189" y="708"/>
                    <a:pt x="2632" y="1048"/>
                  </a:cubicBezTo>
                  <a:cubicBezTo>
                    <a:pt x="1470" y="1756"/>
                    <a:pt x="359" y="2052"/>
                    <a:pt x="149" y="1708"/>
                  </a:cubicBezTo>
                  <a:cubicBezTo>
                    <a:pt x="0" y="1463"/>
                    <a:pt x="348" y="960"/>
                    <a:pt x="983" y="437"/>
                  </a:cubicBezTo>
                  <a:lnTo>
                    <a:pt x="1083" y="504"/>
                  </a:lnTo>
                  <a:cubicBezTo>
                    <a:pt x="482" y="985"/>
                    <a:pt x="142" y="1434"/>
                    <a:pt x="266" y="1637"/>
                  </a:cubicBezTo>
                  <a:cubicBezTo>
                    <a:pt x="441" y="1923"/>
                    <a:pt x="1472" y="1613"/>
                    <a:pt x="2569" y="944"/>
                  </a:cubicBezTo>
                  <a:cubicBezTo>
                    <a:pt x="3080" y="633"/>
                    <a:pt x="3515" y="298"/>
                    <a:pt x="3816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7" name="Freeform 53"/>
            <p:cNvSpPr>
              <a:spLocks/>
            </p:cNvSpPr>
            <p:nvPr/>
          </p:nvSpPr>
          <p:spPr bwMode="auto">
            <a:xfrm>
              <a:off x="1036439" y="1593055"/>
              <a:ext cx="244675" cy="80433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8" name="Freeform 53"/>
            <p:cNvSpPr>
              <a:spLocks/>
            </p:cNvSpPr>
            <p:nvPr/>
          </p:nvSpPr>
          <p:spPr bwMode="auto">
            <a:xfrm>
              <a:off x="961751" y="1492947"/>
              <a:ext cx="394053" cy="129539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bg1">
                  <a:lumMod val="50000"/>
                </a:schemeClr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</p:grpSp>
    </p:spTree>
    <p:extLst>
      <p:ext uri="{BB962C8B-B14F-4D97-AF65-F5344CB8AC3E}">
        <p14:creationId xmlns:p14="http://schemas.microsoft.com/office/powerpoint/2010/main" val="4128338867"/>
      </p:ext>
    </p:extLst>
  </p:cSld>
  <p:clrMapOvr>
    <a:masterClrMapping/>
  </p:clrMapOvr>
  <p:transition>
    <p:push dir="u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‹#›</a:t>
            </a:fld>
            <a:endParaRPr lang="bg-BG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4188384" y="6553200"/>
            <a:ext cx="767232" cy="0"/>
          </a:xfrm>
          <a:prstGeom prst="line">
            <a:avLst/>
          </a:prstGeom>
          <a:ln w="3175">
            <a:solidFill>
              <a:schemeClr val="tx1">
                <a:lumMod val="50000"/>
                <a:lumOff val="5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23545921"/>
      </p:ext>
    </p:extLst>
  </p:cSld>
  <p:clrMapOvr>
    <a:masterClrMapping/>
  </p:clrMapOvr>
  <p:transition>
    <p:push dir="u"/>
  </p:transition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bg-BG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95400"/>
            <a:ext cx="8382000" cy="5181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bg-BG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4188384" y="6553200"/>
            <a:ext cx="767232" cy="0"/>
          </a:xfrm>
          <a:prstGeom prst="line">
            <a:avLst/>
          </a:prstGeom>
          <a:ln w="3175">
            <a:solidFill>
              <a:schemeClr val="tx1">
                <a:lumMod val="50000"/>
                <a:lumOff val="5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443888" y="1143000"/>
            <a:ext cx="8312729" cy="0"/>
          </a:xfrm>
          <a:prstGeom prst="line">
            <a:avLst/>
          </a:prstGeom>
          <a:ln w="3175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3533452" y="649287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1CD44F-50E9-4C5F-95DB-A2C5CF645FF2}" type="slidenum">
              <a:rPr lang="bg-BG" smtClean="0"/>
              <a:pPr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6829294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6" r:id="rId2"/>
    <p:sldLayoutId id="2147483650" r:id="rId3"/>
    <p:sldLayoutId id="2147483657" r:id="rId4"/>
    <p:sldLayoutId id="2147483654" r:id="rId5"/>
    <p:sldLayoutId id="2147483655" r:id="rId6"/>
  </p:sldLayoutIdLst>
  <p:transition>
    <p:push dir="u"/>
  </p:transition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000" b="1" kern="1200" cap="small" baseline="0">
          <a:solidFill>
            <a:schemeClr val="tx1"/>
          </a:solidFill>
          <a:latin typeface="Cambria" panose="02040503050406030204" pitchFamily="18" charset="0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ts val="2400"/>
        </a:spcBef>
        <a:buFont typeface="Arial" panose="020B0604020202020204" pitchFamily="34" charset="0"/>
        <a:buNone/>
        <a:defRPr sz="2800" b="1" kern="1200" cap="small" baseline="0">
          <a:solidFill>
            <a:srgbClr val="0070C0"/>
          </a:solidFill>
          <a:latin typeface="Cambria" panose="02040503050406030204" pitchFamily="18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Cambria" panose="02040503050406030204" pitchFamily="18" charset="0"/>
          <a:ea typeface="+mn-ea"/>
          <a:cs typeface="+mn-cs"/>
        </a:defRPr>
      </a:lvl2pPr>
      <a:lvl3pPr marL="1257300" indent="-342900" algn="l" defTabSz="914400" rtl="0" eaLnBrk="1" latinLnBrk="0" hangingPunct="1">
        <a:spcBef>
          <a:spcPct val="20000"/>
        </a:spcBef>
        <a:buFont typeface="Cambria" panose="02040503050406030204" pitchFamily="18" charset="0"/>
        <a:buChar char="‒"/>
        <a:defRPr sz="1800" kern="1200">
          <a:solidFill>
            <a:schemeClr val="tx1"/>
          </a:solidFill>
          <a:latin typeface="Cambria" panose="02040503050406030204" pitchFamily="18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800" kern="1200">
          <a:solidFill>
            <a:schemeClr val="tx1"/>
          </a:solidFill>
          <a:latin typeface="Cambria" panose="02040503050406030204" pitchFamily="18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1800" kern="1200">
          <a:solidFill>
            <a:schemeClr val="tx1"/>
          </a:solidFill>
          <a:latin typeface="Cambria" panose="02040503050406030204" pitchFamily="18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bg-BG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Задачи за упражнение</a:t>
            </a:r>
            <a:endParaRPr lang="bg-BG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bg-BG" dirty="0" smtClean="0"/>
              <a:t>Алгоритми – тема №</a:t>
            </a:r>
            <a:r>
              <a:rPr lang="en-US" dirty="0" smtClean="0"/>
              <a:t>12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4992603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Кръстчета и нули</a:t>
            </a:r>
          </a:p>
          <a:p>
            <a:pPr lvl="1"/>
            <a:r>
              <a:rPr lang="bg-BG" dirty="0" smtClean="0"/>
              <a:t>Представете първите 2 нива от дървото на възможните ходове (първия ход на единия играч и първия ход на другия играч)</a:t>
            </a:r>
          </a:p>
          <a:p>
            <a:pPr lvl="1"/>
            <a:r>
              <a:rPr lang="bg-BG" dirty="0" smtClean="0"/>
              <a:t>Оптимизирайте дървото, чрез намаляване на броя елементи</a:t>
            </a:r>
            <a:endParaRPr lang="bg-BG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Задача №9</a:t>
            </a:r>
            <a:endParaRPr lang="bg-B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10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4072390546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Въпроси?</a:t>
            </a:r>
            <a:endParaRPr lang="bg-BG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r>
              <a:rPr lang="bg-BG" dirty="0" smtClean="0"/>
              <a:t>Относно задачите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324818752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Край</a:t>
            </a:r>
            <a:endParaRPr lang="bg-BG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bg-BG" dirty="0" smtClean="0"/>
              <a:t>Задачи за упражнение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10636366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smtClean="0"/>
              <a:t>Задача №1</a:t>
            </a:r>
            <a:endParaRPr lang="bg-B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2</a:t>
            </a:fld>
            <a:endParaRPr lang="bg-BG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bg-BG" dirty="0" smtClean="0"/>
              <a:t>Предложете примери на следните дървета</a:t>
            </a:r>
          </a:p>
          <a:p>
            <a:pPr lvl="1"/>
            <a:r>
              <a:rPr lang="bg-BG" dirty="0" smtClean="0"/>
              <a:t>Дърво без възли</a:t>
            </a:r>
          </a:p>
          <a:p>
            <a:pPr lvl="1"/>
            <a:r>
              <a:rPr lang="bg-BG" dirty="0" smtClean="0"/>
              <a:t>Дърво без корен</a:t>
            </a:r>
          </a:p>
          <a:p>
            <a:pPr lvl="1"/>
            <a:r>
              <a:rPr lang="bg-BG" dirty="0" smtClean="0"/>
              <a:t>Дърво без листа</a:t>
            </a:r>
          </a:p>
          <a:p>
            <a:pPr lvl="1"/>
            <a:r>
              <a:rPr lang="bg-BG" dirty="0" smtClean="0"/>
              <a:t>Най-малкото дърво с 1 корен и 1 листо</a:t>
            </a:r>
          </a:p>
          <a:p>
            <a:pPr lvl="1"/>
            <a:r>
              <a:rPr lang="bg-BG" dirty="0" smtClean="0"/>
              <a:t>Най-голямото </a:t>
            </a:r>
            <a:r>
              <a:rPr lang="bg-BG" dirty="0"/>
              <a:t>дърво с 1 корен и 1 </a:t>
            </a:r>
            <a:r>
              <a:rPr lang="bg-BG" dirty="0" smtClean="0"/>
              <a:t>листо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1543304460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bg-BG" dirty="0" smtClean="0"/>
              <a:t>Сгрешено обхождане</a:t>
            </a:r>
          </a:p>
          <a:p>
            <a:pPr lvl="1"/>
            <a:r>
              <a:rPr lang="bg-BG" dirty="0" smtClean="0"/>
              <a:t>Дърво се обхожда с алгоритъма за обхождане </a:t>
            </a:r>
            <a:r>
              <a:rPr lang="bg-BG" dirty="0" smtClean="0"/>
              <a:t>в широчина</a:t>
            </a:r>
            <a:endParaRPr lang="bg-BG" dirty="0" smtClean="0"/>
          </a:p>
          <a:p>
            <a:pPr lvl="1"/>
            <a:r>
              <a:rPr lang="bg-BG" dirty="0" smtClean="0"/>
              <a:t>Вместо опашка се използва стек</a:t>
            </a:r>
          </a:p>
          <a:p>
            <a:pPr lvl="1"/>
            <a:r>
              <a:rPr lang="bg-BG" dirty="0" smtClean="0"/>
              <a:t>Как ще бъде обходено дървото?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Задача №2</a:t>
            </a:r>
            <a:endParaRPr lang="bg-B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3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436843947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bg-BG" dirty="0" smtClean="0"/>
              <a:t>Метанол</a:t>
            </a:r>
          </a:p>
          <a:p>
            <a:pPr lvl="1"/>
            <a:r>
              <a:rPr lang="bg-BG" dirty="0" err="1" smtClean="0"/>
              <a:t>Метанолът</a:t>
            </a:r>
            <a:r>
              <a:rPr lang="bg-BG" dirty="0" smtClean="0"/>
              <a:t> има </a:t>
            </a:r>
            <a:r>
              <a:rPr lang="bg-BG" dirty="0"/>
              <a:t>химична </a:t>
            </a:r>
            <a:r>
              <a:rPr lang="bg-BG" dirty="0" smtClean="0"/>
              <a:t>формула </a:t>
            </a:r>
            <a:r>
              <a:rPr lang="en-GB" dirty="0"/>
              <a:t>CH</a:t>
            </a:r>
            <a:r>
              <a:rPr lang="en-GB" baseline="-25000" dirty="0"/>
              <a:t>3</a:t>
            </a:r>
            <a:r>
              <a:rPr lang="en-GB" dirty="0"/>
              <a:t>OH </a:t>
            </a:r>
            <a:endParaRPr lang="bg-BG" dirty="0" smtClean="0"/>
          </a:p>
          <a:p>
            <a:pPr lvl="1"/>
            <a:r>
              <a:rPr lang="bg-BG" dirty="0" smtClean="0"/>
              <a:t>Молекулата може да се представи като дърво</a:t>
            </a:r>
          </a:p>
          <a:p>
            <a:pPr lvl="1"/>
            <a:r>
              <a:rPr lang="bg-BG" dirty="0" smtClean="0"/>
              <a:t>Представете я като 3 различни дървета, като за всяко избирате различен атома за корен</a:t>
            </a:r>
            <a:endParaRPr lang="bg-BG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Задача №3</a:t>
            </a:r>
            <a:endParaRPr lang="bg-B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4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542314037"/>
      </p:ext>
    </p:extLst>
  </p:cSld>
  <p:clrMapOvr>
    <a:masterClrMapping/>
  </p:clrMapOvr>
  <p:transition>
    <p:push dir="u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bg-BG" dirty="0" smtClean="0"/>
              <a:t>Височина на двоично дърво</a:t>
            </a:r>
          </a:p>
          <a:p>
            <a:pPr lvl="1"/>
            <a:r>
              <a:rPr lang="bg-BG" dirty="0" smtClean="0"/>
              <a:t>Предложете алгоритъм за определяне на височината на двоично дърво</a:t>
            </a:r>
          </a:p>
          <a:p>
            <a:pPr lvl="1"/>
            <a:r>
              <a:rPr lang="bg-BG" dirty="0" smtClean="0"/>
              <a:t>Ако дървото е наредено, как това може да помогне за по-бързото определяне на височината</a:t>
            </a:r>
            <a:r>
              <a:rPr lang="bg-BG" dirty="0" smtClean="0"/>
              <a:t>?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Задача №4</a:t>
            </a:r>
            <a:endParaRPr lang="bg-B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5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51975313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bg-BG" dirty="0" smtClean="0"/>
              <a:t>Наредено или не</a:t>
            </a:r>
          </a:p>
          <a:p>
            <a:pPr lvl="1"/>
            <a:r>
              <a:rPr lang="bg-BG" dirty="0" smtClean="0"/>
              <a:t>Дадено е двоично дърво с </a:t>
            </a:r>
            <a:r>
              <a:rPr lang="bg-BG" dirty="0" smtClean="0"/>
              <a:t>цели числа</a:t>
            </a:r>
            <a:endParaRPr lang="bg-BG" dirty="0" smtClean="0"/>
          </a:p>
          <a:p>
            <a:pPr lvl="1"/>
            <a:r>
              <a:rPr lang="bg-BG" dirty="0" smtClean="0"/>
              <a:t>Предложете алгоритъм, с който се определя дали то е наредено или не е наредено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Задача №5</a:t>
            </a:r>
            <a:endParaRPr lang="bg-B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6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4134071355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bg-BG" dirty="0" smtClean="0"/>
              <a:t>Добавяне в наредено дърво</a:t>
            </a:r>
          </a:p>
          <a:p>
            <a:pPr lvl="1"/>
            <a:r>
              <a:rPr lang="bg-BG" dirty="0" smtClean="0"/>
              <a:t>Предложете ситуация, при която добавянето на елементи в наредено дърво създава … списък</a:t>
            </a:r>
            <a:endParaRPr lang="bg-BG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Задача №6</a:t>
            </a:r>
            <a:endParaRPr lang="bg-B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7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835850257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bg-BG" dirty="0"/>
              <a:t>Функции и дървета</a:t>
            </a:r>
          </a:p>
          <a:p>
            <a:pPr lvl="1"/>
            <a:r>
              <a:rPr lang="bg-BG" dirty="0"/>
              <a:t>Предложете начин, по който да се използват и функции в дървовидното представяне на математически изрази</a:t>
            </a:r>
          </a:p>
          <a:p>
            <a:endParaRPr lang="bg-BG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Задача №7</a:t>
            </a:r>
            <a:endParaRPr lang="bg-B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8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716651849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bg-BG" dirty="0"/>
              <a:t>Декодиране на морзова азбука</a:t>
            </a:r>
          </a:p>
          <a:p>
            <a:pPr lvl="1"/>
            <a:r>
              <a:rPr lang="bg-BG" dirty="0"/>
              <a:t>Предложете дърво, </a:t>
            </a:r>
            <a:r>
              <a:rPr lang="bg-BG" dirty="0" smtClean="0"/>
              <a:t>с </a:t>
            </a:r>
            <a:r>
              <a:rPr lang="bg-BG" dirty="0"/>
              <a:t>което да се декодира буква от морзовия ѝ код</a:t>
            </a:r>
          </a:p>
          <a:p>
            <a:endParaRPr lang="bg-BG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Задача №8</a:t>
            </a:r>
            <a:endParaRPr lang="bg-B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CD44F-50E9-4C5F-95DB-A2C5CF645FF2}" type="slidenum">
              <a:rPr lang="bg-BG" smtClean="0"/>
              <a:pPr/>
              <a:t>9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327881254"/>
      </p:ext>
    </p:extLst>
  </p:cSld>
  <p:clrMapOvr>
    <a:masterClrMapping/>
  </p:clrMapOvr>
  <p:transition>
    <p:push dir="u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6164</TotalTime>
  <Words>273</Words>
  <Application>Microsoft Office PowerPoint</Application>
  <PresentationFormat>On-screen Show (4:3)</PresentationFormat>
  <Paragraphs>53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Задачи за упражнение</vt:lpstr>
      <vt:lpstr>Задача №1</vt:lpstr>
      <vt:lpstr>Задача №2</vt:lpstr>
      <vt:lpstr>Задача №3</vt:lpstr>
      <vt:lpstr>Задача №4</vt:lpstr>
      <vt:lpstr>Задача №5</vt:lpstr>
      <vt:lpstr>Задача №6</vt:lpstr>
      <vt:lpstr>Задача №7</vt:lpstr>
      <vt:lpstr>Задача №8</vt:lpstr>
      <vt:lpstr>Задача №9</vt:lpstr>
      <vt:lpstr>Въпроси?</vt:lpstr>
      <vt:lpstr>Край</vt:lpstr>
    </vt:vector>
  </TitlesOfParts>
  <Company>FMI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Anon</dc:creator>
  <cp:lastModifiedBy>Anon</cp:lastModifiedBy>
  <cp:revision>267</cp:revision>
  <dcterms:created xsi:type="dcterms:W3CDTF">2019-06-21T13:37:43Z</dcterms:created>
  <dcterms:modified xsi:type="dcterms:W3CDTF">2020-04-27T20:07:52Z</dcterms:modified>
</cp:coreProperties>
</file>

<file path=docProps/thumbnail.jpeg>
</file>