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321" r:id="rId4"/>
    <p:sldId id="359" r:id="rId5"/>
    <p:sldId id="360" r:id="rId6"/>
    <p:sldId id="362" r:id="rId7"/>
    <p:sldId id="361" r:id="rId8"/>
    <p:sldId id="363" r:id="rId9"/>
    <p:sldId id="364" r:id="rId10"/>
    <p:sldId id="365" r:id="rId11"/>
    <p:sldId id="366" r:id="rId12"/>
    <p:sldId id="358" r:id="rId13"/>
    <p:sldId id="322" r:id="rId14"/>
    <p:sldId id="367" r:id="rId15"/>
    <p:sldId id="369" r:id="rId16"/>
    <p:sldId id="370" r:id="rId17"/>
    <p:sldId id="368" r:id="rId18"/>
    <p:sldId id="371" r:id="rId19"/>
    <p:sldId id="323" r:id="rId20"/>
    <p:sldId id="325" r:id="rId21"/>
    <p:sldId id="326" r:id="rId22"/>
    <p:sldId id="327" r:id="rId23"/>
    <p:sldId id="329" r:id="rId24"/>
    <p:sldId id="330" r:id="rId25"/>
    <p:sldId id="331" r:id="rId26"/>
    <p:sldId id="332" r:id="rId27"/>
    <p:sldId id="335" r:id="rId28"/>
    <p:sldId id="333" r:id="rId29"/>
    <p:sldId id="336" r:id="rId30"/>
    <p:sldId id="337" r:id="rId31"/>
    <p:sldId id="334" r:id="rId32"/>
    <p:sldId id="338" r:id="rId33"/>
    <p:sldId id="357" r:id="rId34"/>
    <p:sldId id="339" r:id="rId35"/>
    <p:sldId id="340" r:id="rId36"/>
    <p:sldId id="341" r:id="rId37"/>
    <p:sldId id="342" r:id="rId38"/>
    <p:sldId id="343" r:id="rId39"/>
    <p:sldId id="344" r:id="rId40"/>
    <p:sldId id="345" r:id="rId41"/>
    <p:sldId id="346" r:id="rId42"/>
    <p:sldId id="347" r:id="rId43"/>
    <p:sldId id="348" r:id="rId44"/>
    <p:sldId id="349" r:id="rId45"/>
    <p:sldId id="350" r:id="rId46"/>
    <p:sldId id="351" r:id="rId47"/>
    <p:sldId id="352" r:id="rId48"/>
    <p:sldId id="353" r:id="rId49"/>
    <p:sldId id="354" r:id="rId50"/>
    <p:sldId id="355" r:id="rId51"/>
    <p:sldId id="356" r:id="rId52"/>
    <p:sldId id="319" r:id="rId53"/>
    <p:sldId id="320" r:id="rId5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7.4.2020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Sources/Example%2015%20Extended%20index%203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7%20Romeo%20&amp;%20Juliet%202.html" TargetMode="External"/><Relationship Id="rId2" Type="http://schemas.openxmlformats.org/officeDocument/2006/relationships/hyperlink" Target="Sources/Example%2016%20Romeo%20&amp;%20Juliet%201.html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9%20Romeo%20&amp;%20Juliet%204.html" TargetMode="External"/><Relationship Id="rId2" Type="http://schemas.openxmlformats.org/officeDocument/2006/relationships/hyperlink" Target="Sources/Example%2018%20Romeo%20&amp;%20Juliet%203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19%20Romeo%20&amp;%20Juliet%205.html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9%20Romeo%20&amp;%20Juliet%207.html" TargetMode="External"/><Relationship Id="rId2" Type="http://schemas.openxmlformats.org/officeDocument/2006/relationships/hyperlink" Target="Sources/Example%2019%20Romeo%20&amp;%20Juliet%206.html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9%20Romeo%20&amp;%20Juliet%208.html" TargetMode="External"/><Relationship Id="rId2" Type="http://schemas.openxmlformats.org/officeDocument/2006/relationships/hyperlink" Target="Sources/Example%2019%20Romeo%20&amp;%20Juliet%207.html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21%20Bad%20numeric%20hash.html" TargetMode="Externa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22%20Bad%20numeric%20hash%202.html" TargetMode="Externa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11%20Extended%20size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2%20Extended%20data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3%20Extended%20index%201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4%20Extended%20index%202.html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Асоциативни 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№9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 още</a:t>
            </a:r>
            <a:endParaRPr lang="bg-BG" dirty="0"/>
          </a:p>
          <a:p>
            <a:pPr lvl="1"/>
            <a:r>
              <a:rPr lang="bg-BG" dirty="0" smtClean="0"/>
              <a:t>Разширяването </a:t>
            </a:r>
            <a:r>
              <a:rPr lang="bg-BG" dirty="0"/>
              <a:t>на индекси позволява да се </a:t>
            </a:r>
            <a:r>
              <a:rPr lang="bg-BG" dirty="0" smtClean="0"/>
              <a:t>използват някои низове вместо индекси</a:t>
            </a:r>
            <a:endParaRPr lang="bg-BG" dirty="0"/>
          </a:p>
          <a:p>
            <a:pPr lvl="1"/>
            <a:r>
              <a:rPr lang="bg-BG" dirty="0"/>
              <a:t>Пример </a:t>
            </a:r>
            <a:r>
              <a:rPr lang="bg-BG" dirty="0" smtClean="0"/>
              <a:t>№3: </a:t>
            </a:r>
            <a:r>
              <a:rPr lang="bg-BG" dirty="0"/>
              <a:t>брой на работещите във фирма, които идват на работа в даден </a:t>
            </a:r>
            <a:r>
              <a:rPr lang="bg-BG" dirty="0" smtClean="0"/>
              <a:t>ден от седмицата – индексът е името на деня, а не поредният номер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algn="ctr"/>
            <a:r>
              <a:rPr lang="bg-BG" dirty="0" smtClean="0"/>
              <a:t>Такива масиви се наричат асоциативни масиви</a:t>
            </a:r>
            <a:endParaRPr lang="bg-BG" dirty="0"/>
          </a:p>
          <a:p>
            <a:endParaRPr lang="bg-BG" dirty="0"/>
          </a:p>
        </p:txBody>
      </p:sp>
      <p:sp>
        <p:nvSpPr>
          <p:cNvPr id="5" name="Rectangle 4">
            <a:hlinkClick r:id="rId2" action="ppaction://hlinkfile"/>
          </p:cNvPr>
          <p:cNvSpPr/>
          <p:nvPr/>
        </p:nvSpPr>
        <p:spPr>
          <a:xfrm>
            <a:off x="3690257" y="4495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16386" name="Picture 2" descr="D:\Pavel\Courses\Materials\Course.ALG 2019\Alg-09 Hashes\Lecture\Figures\extend-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" y="3004696"/>
            <a:ext cx="7624763" cy="141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095417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„Ромео и Жулиета“</a:t>
            </a:r>
          </a:p>
          <a:p>
            <a:pPr lvl="1"/>
            <a:r>
              <a:rPr lang="bg-BG" dirty="0" smtClean="0"/>
              <a:t>Колко различни думи има в пиесата?</a:t>
            </a:r>
          </a:p>
          <a:p>
            <a:pPr lvl="1"/>
            <a:r>
              <a:rPr lang="bg-BG" dirty="0" smtClean="0"/>
              <a:t>Името „Ромео“ или „Жулиета“ се среща по-често?</a:t>
            </a:r>
          </a:p>
          <a:p>
            <a:pPr lvl="1"/>
            <a:r>
              <a:rPr lang="bg-BG" dirty="0" smtClean="0"/>
              <a:t>Коя дума колко пъти се повтаря?</a:t>
            </a:r>
          </a:p>
          <a:p>
            <a:pPr lvl="1"/>
            <a:r>
              <a:rPr lang="bg-BG" dirty="0" smtClean="0"/>
              <a:t>Има ли думи, които се срещат само веднъж?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25197530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Решаване на задачата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Алгоритъм „Разделяй и владей“</a:t>
            </a:r>
          </a:p>
          <a:p>
            <a:pPr lvl="1"/>
            <a:r>
              <a:rPr lang="bg-BG" dirty="0" smtClean="0"/>
              <a:t>Приложен над намирането на алгоритъм – т.е. става нещо като рекурсия</a:t>
            </a:r>
          </a:p>
          <a:p>
            <a:pPr lvl="1"/>
            <a:r>
              <a:rPr lang="bg-BG" dirty="0" smtClean="0"/>
              <a:t>Ще разделим задачата на подзадачи, всяка от които ще е по-лесно да решим</a:t>
            </a:r>
          </a:p>
          <a:p>
            <a:pPr lvl="1"/>
            <a:r>
              <a:rPr lang="bg-BG" dirty="0" smtClean="0"/>
              <a:t>При нужда някои подзадачи ще разделим </a:t>
            </a:r>
            <a:r>
              <a:rPr lang="bg-BG" smtClean="0"/>
              <a:t>на под</a:t>
            </a:r>
            <a:r>
              <a:rPr lang="bg-BG" baseline="30000" dirty="0" smtClean="0"/>
              <a:t>2</a:t>
            </a:r>
            <a:r>
              <a:rPr lang="bg-BG" smtClean="0"/>
              <a:t>задачи</a:t>
            </a:r>
            <a:endParaRPr lang="bg-BG" dirty="0" smtClean="0"/>
          </a:p>
          <a:p>
            <a:pPr lvl="1"/>
            <a:r>
              <a:rPr lang="bg-BG" dirty="0" smtClean="0"/>
              <a:t>Общото решение ще е обединение на решенията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67808777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Подзадачи</a:t>
            </a:r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Намиране на текста на пиесата</a:t>
            </a:r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Обработване на текста, за да е удобен за анализ</a:t>
            </a:r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Извличане на отделните думи от текста</a:t>
            </a:r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Запазване с броене на думите в асоциативен масив</a:t>
            </a:r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Намиране на броя различни </a:t>
            </a:r>
            <a:r>
              <a:rPr lang="bg-BG" dirty="0"/>
              <a:t>думи има в </a:t>
            </a:r>
            <a:r>
              <a:rPr lang="bg-BG" dirty="0" smtClean="0"/>
              <a:t>текста</a:t>
            </a:r>
            <a:endParaRPr lang="bg-BG" dirty="0"/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Намиране на броя срещания на „</a:t>
            </a:r>
            <a:r>
              <a:rPr lang="bg-BG" dirty="0"/>
              <a:t>Ромео“ </a:t>
            </a:r>
            <a:r>
              <a:rPr lang="bg-BG" dirty="0" smtClean="0"/>
              <a:t>и на </a:t>
            </a:r>
            <a:r>
              <a:rPr lang="bg-BG" dirty="0"/>
              <a:t>„Жулиета</a:t>
            </a:r>
            <a:r>
              <a:rPr lang="bg-BG" dirty="0" smtClean="0"/>
              <a:t>“</a:t>
            </a:r>
            <a:endParaRPr lang="bg-BG" dirty="0"/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Намиране на броя срещания на всяка дума</a:t>
            </a:r>
            <a:endParaRPr lang="bg-BG" dirty="0"/>
          </a:p>
          <a:p>
            <a:pPr marL="914400" lvl="1" indent="-457200">
              <a:buFont typeface="+mj-lt"/>
              <a:buAutoNum type="arabicPeriod"/>
            </a:pPr>
            <a:r>
              <a:rPr lang="bg-BG" dirty="0" smtClean="0"/>
              <a:t>Намиране на думи, които се срещат само веднъж</a:t>
            </a:r>
            <a:endParaRPr lang="bg-BG" dirty="0"/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485663658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1. Намиране на текста на пиесата</a:t>
            </a:r>
          </a:p>
          <a:p>
            <a:pPr lvl="1"/>
            <a:r>
              <a:rPr lang="bg-BG" dirty="0" smtClean="0"/>
              <a:t>Ще се спрем на българския вариант, защото повечето думи ги знаем и няма форми като </a:t>
            </a:r>
            <a:r>
              <a:rPr lang="en-US" dirty="0" smtClean="0"/>
              <a:t>I’m, she’d, don’t</a:t>
            </a:r>
          </a:p>
          <a:p>
            <a:pPr lvl="1"/>
            <a:r>
              <a:rPr lang="bg-BG" dirty="0" smtClean="0"/>
              <a:t>Може да се намери онлайн</a:t>
            </a:r>
            <a:endParaRPr lang="en-US" dirty="0" smtClean="0"/>
          </a:p>
          <a:p>
            <a:pPr lvl="1"/>
            <a:r>
              <a:rPr lang="bg-BG" dirty="0" smtClean="0"/>
              <a:t>За образователни дели използваме превода на Валери Петров</a:t>
            </a:r>
          </a:p>
          <a:p>
            <a:pPr lvl="2"/>
            <a:endParaRPr lang="bg-BG" dirty="0"/>
          </a:p>
          <a:p>
            <a:pPr lvl="2"/>
            <a:endParaRPr lang="bg-BG" dirty="0" smtClean="0"/>
          </a:p>
          <a:p>
            <a:r>
              <a:rPr lang="bg-BG" dirty="0"/>
              <a:t>2. Обработване на текста</a:t>
            </a:r>
          </a:p>
          <a:p>
            <a:pPr lvl="1"/>
            <a:r>
              <a:rPr lang="bg-BG" dirty="0"/>
              <a:t>Текстът в суров вид не е удобен за броене на думи</a:t>
            </a:r>
          </a:p>
          <a:p>
            <a:pPr lvl="1"/>
            <a:r>
              <a:rPr lang="bg-BG" dirty="0"/>
              <a:t>Има главни и малки </a:t>
            </a:r>
            <a:r>
              <a:rPr lang="bg-BG" dirty="0" smtClean="0"/>
              <a:t>букви – правим всички главни</a:t>
            </a:r>
          </a:p>
        </p:txBody>
      </p:sp>
      <p:sp>
        <p:nvSpPr>
          <p:cNvPr id="6" name="Rectangle 5">
            <a:hlinkClick r:id="rId2" action="ppaction://hlinkfile"/>
          </p:cNvPr>
          <p:cNvSpPr/>
          <p:nvPr/>
        </p:nvSpPr>
        <p:spPr>
          <a:xfrm>
            <a:off x="3690257" y="30550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57600" y="5417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877378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И още: има препинателни знаци (кавички, тирета, точки, запетайки, …) и символи за нов ред</a:t>
            </a:r>
          </a:p>
          <a:p>
            <a:pPr lvl="1"/>
            <a:r>
              <a:rPr lang="bg-BG" dirty="0" smtClean="0"/>
              <a:t>Обхождаме низа и правим всяка небуква на интервал</a:t>
            </a:r>
          </a:p>
          <a:p>
            <a:pPr lvl="1"/>
            <a:r>
              <a:rPr lang="bg-BG" dirty="0" smtClean="0"/>
              <a:t>Промененият текст ще е в нова променлива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dirty="0"/>
              <a:t>3. Извличане на отделните думи от </a:t>
            </a:r>
            <a:r>
              <a:rPr lang="bg-BG" dirty="0" smtClean="0"/>
              <a:t>текста</a:t>
            </a:r>
          </a:p>
          <a:p>
            <a:pPr lvl="1"/>
            <a:r>
              <a:rPr lang="bg-BG" dirty="0" smtClean="0"/>
              <a:t>Вместо със собствен код използваме на готово вградена функционалност – низ да се раздели на думи според даден разделител</a:t>
            </a:r>
            <a:endParaRPr lang="bg-BG" dirty="0"/>
          </a:p>
          <a:p>
            <a:pPr lvl="1"/>
            <a:endParaRPr lang="bg-BG" dirty="0"/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3657600" y="22860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1124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927117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4. Запазване с броене </a:t>
            </a:r>
            <a:r>
              <a:rPr lang="bg-BG" dirty="0" smtClean="0"/>
              <a:t>в </a:t>
            </a:r>
            <a:r>
              <a:rPr lang="bg-BG" dirty="0"/>
              <a:t>асоциативен </a:t>
            </a:r>
            <a:r>
              <a:rPr lang="bg-BG" dirty="0" smtClean="0"/>
              <a:t>масив</a:t>
            </a:r>
          </a:p>
          <a:p>
            <a:pPr lvl="1"/>
            <a:r>
              <a:rPr lang="bg-BG" dirty="0" smtClean="0"/>
              <a:t>Обхождаме масива от думи, като прескачаме празните думи – те са се получили от съседни интервали след премахването на небуквите</a:t>
            </a:r>
          </a:p>
          <a:p>
            <a:pPr lvl="1"/>
            <a:r>
              <a:rPr lang="bg-BG" dirty="0" smtClean="0"/>
              <a:t>Имаме празен асоциативен масив</a:t>
            </a:r>
          </a:p>
          <a:p>
            <a:pPr lvl="1"/>
            <a:r>
              <a:rPr lang="bg-BG" dirty="0" smtClean="0"/>
              <a:t>Всяка дума я проверяваме дали вече я има като индекс в масива</a:t>
            </a:r>
          </a:p>
          <a:p>
            <a:pPr lvl="1"/>
            <a:r>
              <a:rPr lang="bg-BG" dirty="0" smtClean="0"/>
              <a:t>Ако я няма, създаваме нов елемент с индекс тази дума и му даваме стойност 1</a:t>
            </a:r>
          </a:p>
          <a:p>
            <a:pPr lvl="1"/>
            <a:r>
              <a:rPr lang="bg-BG" dirty="0" smtClean="0"/>
              <a:t>Ако я има, увеличаваме с 1 стойността на елемента с индекс тази дума</a:t>
            </a:r>
            <a:endParaRPr lang="bg-BG" dirty="0"/>
          </a:p>
          <a:p>
            <a:endParaRPr lang="bg-BG" dirty="0"/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3657600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760857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5. Брой различни думи има в текста</a:t>
            </a:r>
          </a:p>
          <a:p>
            <a:pPr lvl="1"/>
            <a:r>
              <a:rPr lang="bg-BG" dirty="0" smtClean="0"/>
              <a:t>Броим индексите в асоциативния масив</a:t>
            </a:r>
          </a:p>
          <a:p>
            <a:pPr lvl="1"/>
            <a:r>
              <a:rPr lang="bg-BG" dirty="0"/>
              <a:t>В случая са 5590 </a:t>
            </a:r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r>
              <a:rPr lang="bg-BG" dirty="0" smtClean="0"/>
              <a:t>6. Брой срещания на „Ромео“ и на „Жулиета“</a:t>
            </a:r>
          </a:p>
          <a:p>
            <a:pPr lvl="1"/>
            <a:r>
              <a:rPr lang="bg-BG" dirty="0" smtClean="0"/>
              <a:t>Търсим директно елементите с тези индекси</a:t>
            </a:r>
          </a:p>
          <a:p>
            <a:pPr lvl="1"/>
            <a:r>
              <a:rPr lang="bg-BG" dirty="0" smtClean="0"/>
              <a:t>Не забравяме, че ползваме само главни букви</a:t>
            </a:r>
          </a:p>
          <a:p>
            <a:pPr lvl="1"/>
            <a:r>
              <a:rPr lang="bg-BG" dirty="0" smtClean="0"/>
              <a:t>Ромео се </a:t>
            </a:r>
            <a:r>
              <a:rPr lang="bg-BG" dirty="0"/>
              <a:t>среща </a:t>
            </a:r>
            <a:r>
              <a:rPr lang="bg-BG" dirty="0" smtClean="0"/>
              <a:t>296 пъти, а Жулиета </a:t>
            </a:r>
            <a:r>
              <a:rPr lang="bg-BG" dirty="0"/>
              <a:t>– само 183 </a:t>
            </a:r>
            <a:r>
              <a:rPr lang="bg-BG" dirty="0" smtClean="0"/>
              <a:t>пъти</a:t>
            </a:r>
          </a:p>
        </p:txBody>
      </p:sp>
      <p:sp>
        <p:nvSpPr>
          <p:cNvPr id="6" name="Rectangle 5">
            <a:hlinkClick r:id="rId2" action="ppaction://hlinkfile"/>
          </p:cNvPr>
          <p:cNvSpPr/>
          <p:nvPr/>
        </p:nvSpPr>
        <p:spPr>
          <a:xfrm>
            <a:off x="3657600" y="1988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57600" y="49600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876684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7. Намиране на броя срещания на всяка </a:t>
            </a:r>
            <a:r>
              <a:rPr lang="bg-BG" dirty="0" smtClean="0"/>
              <a:t>дума</a:t>
            </a:r>
          </a:p>
          <a:p>
            <a:pPr lvl="1"/>
            <a:r>
              <a:rPr lang="bg-BG" dirty="0" smtClean="0"/>
              <a:t>Обхождаме индексите на асоциативния масив</a:t>
            </a:r>
          </a:p>
          <a:p>
            <a:pPr lvl="1"/>
            <a:r>
              <a:rPr lang="bg-BG" dirty="0" smtClean="0"/>
              <a:t>ВНИМАНИЕ – асоциативните масиви трябва да поддържат такава функционалност, понеже индексите не могат да се „изциклят“ нормално</a:t>
            </a:r>
          </a:p>
          <a:p>
            <a:pPr lvl="1"/>
            <a:endParaRPr lang="bg-BG" dirty="0"/>
          </a:p>
          <a:p>
            <a:pPr lvl="1"/>
            <a:endParaRPr lang="bg-BG" dirty="0"/>
          </a:p>
          <a:p>
            <a:r>
              <a:rPr lang="bg-BG" dirty="0"/>
              <a:t>8. </a:t>
            </a:r>
            <a:r>
              <a:rPr lang="bg-BG" dirty="0" smtClean="0"/>
              <a:t>Думи</a:t>
            </a:r>
            <a:r>
              <a:rPr lang="bg-BG" dirty="0"/>
              <a:t>, които се срещат само </a:t>
            </a:r>
            <a:r>
              <a:rPr lang="bg-BG" dirty="0" smtClean="0"/>
              <a:t>веднъж</a:t>
            </a:r>
          </a:p>
          <a:p>
            <a:pPr lvl="1"/>
            <a:r>
              <a:rPr lang="bg-BG" dirty="0" smtClean="0"/>
              <a:t>Като при под</a:t>
            </a:r>
            <a:r>
              <a:rPr lang="bg-BG" baseline="30000" dirty="0" smtClean="0"/>
              <a:t>2</a:t>
            </a:r>
            <a:r>
              <a:rPr lang="bg-BG" dirty="0" smtClean="0"/>
              <a:t>задача 7, но с проверка стойността на елемента да е 1</a:t>
            </a:r>
            <a:endParaRPr lang="bg-BG" dirty="0"/>
          </a:p>
          <a:p>
            <a:endParaRPr lang="bg-BG" dirty="0"/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3657600" y="2750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1124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902717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Хеш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40792750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Асоциативни масиви</a:t>
            </a:r>
          </a:p>
          <a:p>
            <a:pPr lvl="1"/>
            <a:r>
              <a:rPr lang="bg-BG" dirty="0" smtClean="0"/>
              <a:t>Разширение на масивите – на размера, на типа на данните, на индексите. Задача за броене на думи в „Ромео и Жулиета“.</a:t>
            </a:r>
          </a:p>
          <a:p>
            <a:r>
              <a:rPr lang="bg-BG" dirty="0" err="1" smtClean="0"/>
              <a:t>Хеш-таблици</a:t>
            </a:r>
            <a:endParaRPr lang="bg-BG" dirty="0" smtClean="0"/>
          </a:p>
          <a:p>
            <a:pPr lvl="1"/>
            <a:r>
              <a:rPr lang="bg-BG" dirty="0" err="1" smtClean="0"/>
              <a:t>Хеширане</a:t>
            </a:r>
            <a:r>
              <a:rPr lang="bg-BG" dirty="0" smtClean="0"/>
              <a:t>. </a:t>
            </a:r>
            <a:r>
              <a:rPr lang="bg-BG" dirty="0" err="1" smtClean="0"/>
              <a:t>Хеш-таблица</a:t>
            </a:r>
            <a:r>
              <a:rPr lang="bg-BG" dirty="0" smtClean="0"/>
              <a:t>. </a:t>
            </a:r>
            <a:r>
              <a:rPr lang="bg-BG" dirty="0" err="1" smtClean="0"/>
              <a:t>Хеш-функция</a:t>
            </a:r>
            <a:r>
              <a:rPr lang="bg-BG" dirty="0" smtClean="0"/>
              <a:t> над число и над низ. Колизия. Отворено, затворено и </a:t>
            </a:r>
            <a:r>
              <a:rPr lang="bg-BG" dirty="0" err="1" smtClean="0"/>
              <a:t>зоново</a:t>
            </a:r>
            <a:r>
              <a:rPr lang="bg-BG" dirty="0" smtClean="0"/>
              <a:t> </a:t>
            </a:r>
            <a:r>
              <a:rPr lang="bg-BG" dirty="0" err="1" smtClean="0"/>
              <a:t>хеширане</a:t>
            </a:r>
            <a:r>
              <a:rPr lang="bg-BG" dirty="0" smtClean="0"/>
              <a:t>. </a:t>
            </a:r>
            <a:r>
              <a:rPr lang="bg-BG" dirty="0" err="1" smtClean="0"/>
              <a:t>Рехеширане</a:t>
            </a:r>
            <a:r>
              <a:rPr lang="bg-BG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Търсене на низ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Нов поглед над стара задача</a:t>
            </a:r>
          </a:p>
          <a:p>
            <a:pPr lvl="1"/>
            <a:r>
              <a:rPr lang="bg-BG" dirty="0" smtClean="0"/>
              <a:t>Търсене на низ в низ</a:t>
            </a:r>
          </a:p>
          <a:p>
            <a:pPr lvl="1"/>
            <a:r>
              <a:rPr lang="bg-BG" dirty="0" smtClean="0"/>
              <a:t>В предходната тема бе</a:t>
            </a:r>
            <a:br>
              <a:rPr lang="bg-BG" dirty="0" smtClean="0"/>
            </a:br>
            <a:r>
              <a:rPr lang="bg-BG" dirty="0" smtClean="0"/>
              <a:t>представен най-базовият</a:t>
            </a:r>
            <a:br>
              <a:rPr lang="bg-BG" dirty="0" smtClean="0"/>
            </a:br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Чрез последователно</a:t>
            </a:r>
            <a:br>
              <a:rPr lang="bg-BG" dirty="0" smtClean="0"/>
            </a:br>
            <a:r>
              <a:rPr lang="bg-BG" dirty="0" smtClean="0"/>
              <a:t>сравняване с </a:t>
            </a:r>
            <a:r>
              <a:rPr lang="bg-BG" dirty="0" err="1" smtClean="0"/>
              <a:t>поднизове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с различно начало</a:t>
            </a:r>
          </a:p>
          <a:p>
            <a:pPr lvl="1"/>
            <a:r>
              <a:rPr lang="bg-BG" dirty="0" smtClean="0"/>
              <a:t>Твърде много проверки</a:t>
            </a:r>
            <a:endParaRPr lang="bg-BG" dirty="0"/>
          </a:p>
        </p:txBody>
      </p:sp>
      <p:pic>
        <p:nvPicPr>
          <p:cNvPr id="5" name="Picture 2" descr="D:\Pavel\Courses\Materials\Course.ALG 2019\Alg-08 Strings\Lecture\Figures\search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032" y="1295400"/>
            <a:ext cx="3017520" cy="113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Pavel\Courses\Materials\Course.ALG 2019\Alg-08 Strings\Lecture\Figures\search-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64" b="-1726"/>
          <a:stretch/>
        </p:blipFill>
        <p:spPr bwMode="auto">
          <a:xfrm>
            <a:off x="5184032" y="2578016"/>
            <a:ext cx="3017520" cy="948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Pavel\Courses\Materials\Course.ALG 2019\Alg-08 Strings\Lecture\Figures\search-4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75"/>
          <a:stretch/>
        </p:blipFill>
        <p:spPr bwMode="auto">
          <a:xfrm>
            <a:off x="5184032" y="3671319"/>
            <a:ext cx="3017520" cy="91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:\Pavel\Courses\Materials\Course.ALG 2019\Alg-08 Strings\Lecture\Figures\search-5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65"/>
          <a:stretch/>
        </p:blipFill>
        <p:spPr bwMode="auto">
          <a:xfrm>
            <a:off x="5184032" y="4731203"/>
            <a:ext cx="3017520" cy="91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Pavel\Courses\Materials\Course.ALG 2019\Alg-08 Strings\Lecture\Figures\search-6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06"/>
          <a:stretch/>
        </p:blipFill>
        <p:spPr bwMode="auto">
          <a:xfrm>
            <a:off x="5184032" y="5791200"/>
            <a:ext cx="3017520" cy="91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288869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Алтернативно решение</a:t>
            </a:r>
          </a:p>
          <a:p>
            <a:pPr lvl="1"/>
            <a:r>
              <a:rPr lang="bg-BG" dirty="0" smtClean="0"/>
              <a:t>Търсим „рит“ в „</a:t>
            </a:r>
            <a:r>
              <a:rPr lang="bg-BG" dirty="0" err="1" smtClean="0"/>
              <a:t>ригоритми</a:t>
            </a:r>
            <a:r>
              <a:rPr lang="bg-BG" dirty="0" smtClean="0"/>
              <a:t>“</a:t>
            </a:r>
          </a:p>
          <a:p>
            <a:pPr lvl="1"/>
            <a:r>
              <a:rPr lang="bg-BG" dirty="0" smtClean="0"/>
              <a:t>На низ съпоставяме число (сумата от кодовете му) и търсим това число, а не низа</a:t>
            </a:r>
          </a:p>
        </p:txBody>
      </p:sp>
      <p:pic>
        <p:nvPicPr>
          <p:cNvPr id="1026" name="Picture 2" descr="D:\Pavel\Courses\Materials\Course.ALG 2019\Alg-09 Hashes\Lecture\Figures\hash-intro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71250"/>
            <a:ext cx="6096000" cy="387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0594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Преимущества</a:t>
                </a:r>
              </a:p>
              <a:p>
                <a:pPr lvl="1"/>
                <a:r>
                  <a:rPr lang="bg-BG" dirty="0" smtClean="0"/>
                  <a:t>Търсенето на низ се заменя с търсене на число, което е много по-лека операция</a:t>
                </a:r>
              </a:p>
              <a:p>
                <a:r>
                  <a:rPr lang="bg-BG" dirty="0" smtClean="0"/>
                  <a:t>Как да сметнем числата на </a:t>
                </a:r>
                <a:r>
                  <a:rPr lang="bg-BG" dirty="0" err="1" smtClean="0"/>
                  <a:t>поднизовете</a:t>
                </a:r>
                <a:r>
                  <a:rPr lang="bg-BG" dirty="0" smtClean="0"/>
                  <a:t>?</a:t>
                </a:r>
              </a:p>
              <a:p>
                <a:pPr lvl="1"/>
                <a:r>
                  <a:rPr lang="bg-BG" dirty="0" smtClean="0"/>
                  <a:t>Решението е, че от числото на един низ с </a:t>
                </a:r>
                <a:r>
                  <a:rPr lang="en-US" dirty="0" smtClean="0"/>
                  <a:t>O(1)</a:t>
                </a:r>
                <a:r>
                  <a:rPr lang="bg-BG" dirty="0" smtClean="0"/>
                  <a:t> получаваме числото на следващия низ</a:t>
                </a:r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5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…</a:t>
                </a:r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45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 2019\Alg-09 Hashes\Lecture\Figures\hash-intro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3386598" cy="197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77090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Възниква проблем</a:t>
            </a:r>
          </a:p>
          <a:p>
            <a:pPr lvl="1"/>
            <a:r>
              <a:rPr lang="bg-BG" dirty="0" smtClean="0"/>
              <a:t>Различни низове с едно и също число</a:t>
            </a:r>
          </a:p>
          <a:p>
            <a:pPr lvl="1"/>
            <a:r>
              <a:rPr lang="bg-BG" dirty="0" smtClean="0"/>
              <a:t>В конкретния пример „ори“, „</a:t>
            </a:r>
            <a:r>
              <a:rPr lang="bg-BG" dirty="0" err="1" smtClean="0"/>
              <a:t>итм</a:t>
            </a:r>
            <a:r>
              <a:rPr lang="bg-BG" dirty="0" smtClean="0"/>
              <a:t>“</a:t>
            </a:r>
            <a:r>
              <a:rPr lang="en-US" dirty="0" smtClean="0"/>
              <a:t> </a:t>
            </a:r>
            <a:r>
              <a:rPr lang="bg-BG" dirty="0" smtClean="0"/>
              <a:t>и „</a:t>
            </a:r>
            <a:r>
              <a:rPr lang="bg-BG" dirty="0" err="1" smtClean="0"/>
              <a:t>тми</a:t>
            </a:r>
            <a:r>
              <a:rPr lang="bg-BG" dirty="0" smtClean="0"/>
              <a:t>“ са все 3254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bg-BG" dirty="0" smtClean="0"/>
              <a:t>Решения на проблема</a:t>
            </a:r>
          </a:p>
          <a:p>
            <a:pPr lvl="1"/>
            <a:r>
              <a:rPr lang="bg-BG" dirty="0" smtClean="0"/>
              <a:t>По-сложна функция, но пак е без гаранция</a:t>
            </a:r>
          </a:p>
          <a:p>
            <a:pPr lvl="1"/>
            <a:r>
              <a:rPr lang="bg-BG" dirty="0" smtClean="0"/>
              <a:t>При всяко намиране на число, проверяваме и низа</a:t>
            </a:r>
            <a:endParaRPr lang="bg-BG" dirty="0"/>
          </a:p>
        </p:txBody>
      </p:sp>
      <p:pic>
        <p:nvPicPr>
          <p:cNvPr id="3074" name="Picture 2" descr="D:\Pavel\Courses\Materials\Course.ALG 2019\Alg-09 Hashes\Lecture\Figures\hash-intro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05000"/>
            <a:ext cx="6400800" cy="2109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41773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Хеш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Хеш</a:t>
            </a:r>
            <a:r>
              <a:rPr lang="bg-BG" dirty="0" smtClean="0"/>
              <a:t> и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Преобразуването на низ в число и работа с числото вместо с низа има широко приложение</a:t>
            </a:r>
          </a:p>
          <a:p>
            <a:pPr lvl="1"/>
            <a:r>
              <a:rPr lang="bg-BG" dirty="0" smtClean="0"/>
              <a:t>Общото име е </a:t>
            </a:r>
            <a:r>
              <a:rPr lang="bg-BG" dirty="0" err="1" smtClean="0"/>
              <a:t>хеш</a:t>
            </a:r>
            <a:endParaRPr lang="bg-BG" dirty="0" smtClean="0"/>
          </a:p>
          <a:p>
            <a:pPr lvl="1"/>
            <a:r>
              <a:rPr lang="bg-BG" dirty="0" smtClean="0"/>
              <a:t>Функцията, която преобразува, е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Ако данните са в таблица, тя е </a:t>
            </a:r>
            <a:r>
              <a:rPr lang="bg-BG" dirty="0" err="1" smtClean="0"/>
              <a:t>хеш-таблица</a:t>
            </a:r>
            <a:endParaRPr lang="bg-BG" dirty="0" smtClean="0"/>
          </a:p>
          <a:p>
            <a:pPr lvl="1"/>
            <a:r>
              <a:rPr lang="bg-BG" dirty="0" smtClean="0"/>
              <a:t>Процесът се нарича </a:t>
            </a:r>
            <a:r>
              <a:rPr lang="bg-BG" dirty="0" err="1" smtClean="0"/>
              <a:t>хеширане</a:t>
            </a:r>
            <a:endParaRPr lang="bg-BG" dirty="0" smtClean="0"/>
          </a:p>
          <a:p>
            <a:r>
              <a:rPr lang="bg-BG" dirty="0" smtClean="0"/>
              <a:t>Етимология</a:t>
            </a:r>
          </a:p>
          <a:p>
            <a:pPr lvl="1"/>
            <a:r>
              <a:rPr lang="bg-BG" dirty="0" smtClean="0"/>
              <a:t>От английски, </a:t>
            </a:r>
            <a:r>
              <a:rPr lang="en-US" i="1" dirty="0" smtClean="0"/>
              <a:t>hash</a:t>
            </a:r>
            <a:r>
              <a:rPr lang="en-US" dirty="0" smtClean="0"/>
              <a:t> – </a:t>
            </a:r>
            <a:r>
              <a:rPr lang="bg-BG" dirty="0" smtClean="0"/>
              <a:t>яхния от ситно нарязани зеленчуци и месо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47826874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Идея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Идея на </a:t>
                </a:r>
                <a:r>
                  <a:rPr lang="bg-BG" dirty="0" err="1" smtClean="0"/>
                  <a:t>хеширането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Входни данни с текстов идентификатор</a:t>
                </a:r>
              </a:p>
              <a:p>
                <a:pPr lvl="2"/>
                <a:r>
                  <a:rPr lang="bg-BG" dirty="0" smtClean="0"/>
                  <a:t>Може идентификаторът да е числов с число, което не е подходящо да е индекс – твърде голямо, дробно и т.н.</a:t>
                </a:r>
              </a:p>
              <a:p>
                <a:pPr lvl="1"/>
                <a:r>
                  <a:rPr lang="bg-BG" dirty="0" smtClean="0"/>
                  <a:t>С </a:t>
                </a:r>
                <a:r>
                  <a:rPr lang="bg-BG" dirty="0" err="1" smtClean="0"/>
                  <a:t>хеш-функция</a:t>
                </a:r>
                <a:r>
                  <a:rPr lang="bg-BG" dirty="0" smtClean="0"/>
                  <a:t> се преобразува в число</a:t>
                </a:r>
              </a:p>
              <a:p>
                <a:pPr lvl="2"/>
                <a:r>
                  <a:rPr lang="bg-BG" dirty="0" smtClean="0"/>
                  <a:t>Цяло число, от 0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-1</a:t>
                </a:r>
                <a:r>
                  <a:rPr lang="bg-BG" dirty="0" smtClean="0"/>
                  <a:t> според размера на </a:t>
                </a:r>
                <a:r>
                  <a:rPr lang="bg-BG" dirty="0" err="1" smtClean="0"/>
                  <a:t>хеш-таблицата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То е индекс в </a:t>
                </a:r>
                <a:r>
                  <a:rPr lang="bg-BG" dirty="0" err="1" smtClean="0"/>
                  <a:t>хеш-таблица</a:t>
                </a:r>
                <a:r>
                  <a:rPr lang="bg-BG" dirty="0" smtClean="0"/>
                  <a:t>, където се слагат данните</a:t>
                </a:r>
              </a:p>
              <a:p>
                <a:pPr lvl="1"/>
                <a:r>
                  <a:rPr lang="bg-BG" dirty="0" smtClean="0"/>
                  <a:t>Ако има различни данни с една и съща </a:t>
                </a:r>
                <a:r>
                  <a:rPr lang="bg-BG" dirty="0" err="1" smtClean="0"/>
                  <a:t>хеш-стойност</a:t>
                </a:r>
                <a:r>
                  <a:rPr lang="bg-BG" dirty="0" smtClean="0"/>
                  <a:t>, това е </a:t>
                </a:r>
                <a:r>
                  <a:rPr lang="bg-BG" i="1" dirty="0" smtClean="0"/>
                  <a:t>колизия</a:t>
                </a:r>
                <a:r>
                  <a:rPr lang="bg-BG" dirty="0" smtClean="0"/>
                  <a:t> и се разрешава по няколко начина</a:t>
                </a:r>
              </a:p>
              <a:p>
                <a:r>
                  <a:rPr lang="bg-BG" dirty="0"/>
                  <a:t>Преимущества</a:t>
                </a:r>
              </a:p>
              <a:p>
                <a:pPr lvl="1"/>
                <a:r>
                  <a:rPr lang="bg-BG" dirty="0"/>
                  <a:t>Бързо намиране на елемент в масив (с </a:t>
                </a:r>
                <a:r>
                  <a:rPr lang="bg-BG" dirty="0" err="1"/>
                  <a:t>хеш</a:t>
                </a:r>
                <a:r>
                  <a:rPr lang="bg-BG" dirty="0"/>
                  <a:t>)</a:t>
                </a:r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2837418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Недостатъци</a:t>
            </a:r>
          </a:p>
          <a:p>
            <a:pPr lvl="1"/>
            <a:r>
              <a:rPr lang="bg-BG" dirty="0" smtClean="0"/>
              <a:t>Намиране на оптимална </a:t>
            </a:r>
            <a:r>
              <a:rPr lang="bg-BG" dirty="0" err="1" smtClean="0"/>
              <a:t>хеш-функция</a:t>
            </a:r>
            <a:r>
              <a:rPr lang="bg-BG" dirty="0" smtClean="0"/>
              <a:t> и оптимален размер на </a:t>
            </a:r>
            <a:r>
              <a:rPr lang="bg-BG" dirty="0" err="1" smtClean="0"/>
              <a:t>хеш-таблицата</a:t>
            </a:r>
            <a:endParaRPr lang="bg-BG" dirty="0" smtClean="0"/>
          </a:p>
          <a:p>
            <a:pPr lvl="1"/>
            <a:r>
              <a:rPr lang="bg-BG" dirty="0" smtClean="0"/>
              <a:t>Различни данни с една и съща </a:t>
            </a:r>
            <a:r>
              <a:rPr lang="bg-BG" dirty="0" err="1" smtClean="0"/>
              <a:t>хеш-стойност</a:t>
            </a:r>
            <a:endParaRPr lang="bg-BG" dirty="0"/>
          </a:p>
          <a:p>
            <a:pPr lvl="1"/>
            <a:r>
              <a:rPr lang="bg-BG" dirty="0" smtClean="0"/>
              <a:t>Търсене на диапазон, а не на конкретна стойност</a:t>
            </a:r>
            <a:endParaRPr lang="bg-BG" dirty="0"/>
          </a:p>
        </p:txBody>
      </p:sp>
      <p:pic>
        <p:nvPicPr>
          <p:cNvPr id="4098" name="Picture 2" descr="D:\Pavel\Courses\Materials\Course.ALG 2019\Alg-09 Hashes\Lecture\Figures\hash-intro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61" y="3124200"/>
            <a:ext cx="873345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496678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Стремеж (на теория)</a:t>
            </a:r>
          </a:p>
          <a:p>
            <a:pPr lvl="1"/>
            <a:r>
              <a:rPr lang="bg-BG" dirty="0" err="1" smtClean="0"/>
              <a:t>Хеш-таблицата</a:t>
            </a:r>
            <a:r>
              <a:rPr lang="bg-BG" dirty="0" smtClean="0"/>
              <a:t> да е малка</a:t>
            </a:r>
          </a:p>
          <a:p>
            <a:pPr lvl="1"/>
            <a:r>
              <a:rPr lang="bg-BG" dirty="0" err="1" smtClean="0"/>
              <a:t>Хеш-функцията</a:t>
            </a:r>
            <a:r>
              <a:rPr lang="bg-BG" dirty="0" smtClean="0"/>
              <a:t> да се изчислява лесно</a:t>
            </a:r>
          </a:p>
          <a:p>
            <a:pPr lvl="1"/>
            <a:r>
              <a:rPr lang="bg-BG" dirty="0" err="1" smtClean="0"/>
              <a:t>Хеш-стойностите</a:t>
            </a:r>
            <a:r>
              <a:rPr lang="bg-BG" dirty="0" smtClean="0"/>
              <a:t> да не се дублират</a:t>
            </a:r>
          </a:p>
          <a:p>
            <a:r>
              <a:rPr lang="bg-BG" dirty="0" smtClean="0"/>
              <a:t>Реалност (на практика)</a:t>
            </a:r>
          </a:p>
          <a:p>
            <a:pPr lvl="1"/>
            <a:r>
              <a:rPr lang="bg-BG" dirty="0" smtClean="0"/>
              <a:t>Най-често се удовлетворяват кои да е два от стремежите, за сметка на третия</a:t>
            </a:r>
          </a:p>
          <a:p>
            <a:r>
              <a:rPr lang="bg-BG" dirty="0" smtClean="0"/>
              <a:t>Допълнителен стремеж</a:t>
            </a:r>
          </a:p>
          <a:p>
            <a:pPr lvl="1"/>
            <a:r>
              <a:rPr lang="bg-BG" dirty="0" err="1" smtClean="0"/>
              <a:t>Хеш-таблицата</a:t>
            </a:r>
            <a:r>
              <a:rPr lang="bg-BG" dirty="0" smtClean="0"/>
              <a:t> да може нараства, ако входните данни станат прекалено много</a:t>
            </a:r>
          </a:p>
        </p:txBody>
      </p:sp>
    </p:spTree>
    <p:extLst>
      <p:ext uri="{BB962C8B-B14F-4D97-AF65-F5344CB8AC3E}">
        <p14:creationId xmlns:p14="http://schemas.microsoft.com/office/powerpoint/2010/main" val="809175096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Хеш-елементи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66582100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Хеш-таблица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Основно свойство</a:t>
            </a:r>
          </a:p>
          <a:p>
            <a:pPr lvl="1"/>
            <a:r>
              <a:rPr lang="bg-BG" dirty="0" smtClean="0"/>
              <a:t>В практически задачи броят елементи в таблицата е много по-малък от диапазона на възможните данни</a:t>
            </a:r>
          </a:p>
          <a:p>
            <a:pPr lvl="1"/>
            <a:r>
              <a:rPr lang="bg-BG" dirty="0" smtClean="0"/>
              <a:t>Ако това не е така, няма полза от </a:t>
            </a:r>
            <a:r>
              <a:rPr lang="bg-BG" dirty="0" err="1" smtClean="0"/>
              <a:t>хеширането</a:t>
            </a:r>
            <a:endParaRPr lang="bg-BG" dirty="0" smtClean="0"/>
          </a:p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Диапазонът на ЕГН е от 0000000000 до 9999999999</a:t>
            </a:r>
          </a:p>
          <a:p>
            <a:pPr lvl="1"/>
            <a:r>
              <a:rPr lang="bg-BG" dirty="0" smtClean="0"/>
              <a:t>Голяма част са или невалидни, или неизползвани</a:t>
            </a:r>
          </a:p>
          <a:p>
            <a:pPr lvl="1"/>
            <a:r>
              <a:rPr lang="bg-BG" dirty="0" smtClean="0"/>
              <a:t>Реално се използват около 10 милиона (0.1%)</a:t>
            </a:r>
          </a:p>
        </p:txBody>
      </p:sp>
    </p:spTree>
    <p:extLst>
      <p:ext uri="{BB962C8B-B14F-4D97-AF65-F5344CB8AC3E}">
        <p14:creationId xmlns:p14="http://schemas.microsoft.com/office/powerpoint/2010/main" val="2820569171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Асоциативни 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65333324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Динамичност</a:t>
            </a:r>
          </a:p>
          <a:p>
            <a:pPr lvl="1"/>
            <a:r>
              <a:rPr lang="bg-BG" dirty="0" smtClean="0"/>
              <a:t>Статична </a:t>
            </a:r>
            <a:r>
              <a:rPr lang="bg-BG" dirty="0" err="1" smtClean="0"/>
              <a:t>хеш-таблица</a:t>
            </a:r>
            <a:r>
              <a:rPr lang="bg-BG" dirty="0" smtClean="0"/>
              <a:t>: размерът ѝ е фиксиран и при прекалено много входни данни се повишава степента на колизия</a:t>
            </a:r>
          </a:p>
          <a:p>
            <a:pPr lvl="1"/>
            <a:r>
              <a:rPr lang="bg-BG" dirty="0" smtClean="0"/>
              <a:t>Динамична </a:t>
            </a:r>
            <a:r>
              <a:rPr lang="bg-BG" dirty="0" err="1" smtClean="0"/>
              <a:t>хеш-таблица</a:t>
            </a:r>
            <a:r>
              <a:rPr lang="bg-BG" dirty="0" smtClean="0"/>
              <a:t>: размерът ѝ се увеличава, за да поеме нови елементи, но това изисква промяна както в </a:t>
            </a:r>
            <a:r>
              <a:rPr lang="bg-BG" dirty="0" err="1" smtClean="0"/>
              <a:t>хеш-функцията</a:t>
            </a:r>
            <a:r>
              <a:rPr lang="bg-BG" dirty="0" smtClean="0"/>
              <a:t>, така и във вече </a:t>
            </a:r>
            <a:r>
              <a:rPr lang="bg-BG" dirty="0" err="1" smtClean="0"/>
              <a:t>хешираните</a:t>
            </a:r>
            <a:r>
              <a:rPr lang="bg-BG" dirty="0" smtClean="0"/>
              <a:t> данни</a:t>
            </a:r>
          </a:p>
          <a:p>
            <a:pPr lvl="1"/>
            <a:r>
              <a:rPr lang="bg-BG" dirty="0" smtClean="0"/>
              <a:t>За практически цели е нужно да се направи анализ на очаквания брой данни и според това да се реши каква да е </a:t>
            </a:r>
            <a:r>
              <a:rPr lang="bg-BG" dirty="0" err="1" smtClean="0"/>
              <a:t>хеш-таблицата</a:t>
            </a:r>
            <a:r>
              <a:rPr lang="bg-BG" dirty="0" smtClean="0"/>
              <a:t> и колко да е голяма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15346992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Хеш-функция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Основно свойство</a:t>
            </a:r>
          </a:p>
          <a:p>
            <a:pPr lvl="1"/>
            <a:r>
              <a:rPr lang="bg-BG" dirty="0" smtClean="0"/>
              <a:t>От някакви по-големи по обем данни изчислява малък по обем индекс</a:t>
            </a:r>
          </a:p>
          <a:p>
            <a:r>
              <a:rPr lang="bg-BG" dirty="0" smtClean="0"/>
              <a:t>Перфектна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За всички входни данни изчислява уникални индекси в дадения диапазон</a:t>
            </a:r>
          </a:p>
          <a:p>
            <a:pPr lvl="1"/>
            <a:r>
              <a:rPr lang="bg-BG" dirty="0" smtClean="0"/>
              <a:t>В някои конкретни случаи може да се намери такава функция, но само за предварително известни данни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3595594"/>
      </p:ext>
    </p:extLst>
  </p:cSld>
  <p:clrMapOvr>
    <a:masterClrMapping/>
  </p:clrMapOvr>
  <p:transition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Добра и лоша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Добра е, ако „разпръсква“ входните данни равномерно из всички индекси</a:t>
            </a:r>
          </a:p>
          <a:p>
            <a:pPr lvl="1"/>
            <a:r>
              <a:rPr lang="bg-BG" dirty="0" smtClean="0"/>
              <a:t>Лоша е, ако концентрира данни в някои индекси, а други индекси остават свободни</a:t>
            </a:r>
          </a:p>
          <a:p>
            <a:r>
              <a:rPr lang="bg-BG" dirty="0" smtClean="0"/>
              <a:t>Дизайн на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Това е изкуство (и много експерименти)</a:t>
            </a:r>
          </a:p>
          <a:p>
            <a:pPr lvl="1"/>
            <a:r>
              <a:rPr lang="bg-BG" dirty="0" smtClean="0"/>
              <a:t>Влияние оказва колко знаем за входните данни</a:t>
            </a:r>
          </a:p>
          <a:p>
            <a:pPr lvl="2"/>
            <a:r>
              <a:rPr lang="bg-BG" dirty="0" smtClean="0"/>
              <a:t>Ако са числа от тотото, ще са равномерно </a:t>
            </a:r>
            <a:r>
              <a:rPr lang="bg-BG" dirty="0" err="1" smtClean="0"/>
              <a:t>разпръстани</a:t>
            </a:r>
            <a:endParaRPr lang="bg-BG" dirty="0" smtClean="0"/>
          </a:p>
          <a:p>
            <a:pPr lvl="2"/>
            <a:r>
              <a:rPr lang="bg-BG" dirty="0" smtClean="0"/>
              <a:t>Ако са измерени температури в града, ще има преобладаващи диапазони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46786186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Изисквания към </a:t>
            </a:r>
            <a:r>
              <a:rPr lang="bg-BG" dirty="0" err="1" smtClean="0"/>
              <a:t>хеш-функцията</a:t>
            </a:r>
            <a:endParaRPr lang="bg-BG" dirty="0" smtClean="0"/>
          </a:p>
          <a:p>
            <a:pPr lvl="1"/>
            <a:r>
              <a:rPr lang="bg-BG" dirty="0" smtClean="0"/>
              <a:t>Да се пресмята лесно и бързо (най-добре с константна сложност)</a:t>
            </a:r>
          </a:p>
          <a:p>
            <a:pPr lvl="1"/>
            <a:r>
              <a:rPr lang="bg-BG" dirty="0" smtClean="0"/>
              <a:t>За едни и същи входни данни винаги да генерира един и същи индекс</a:t>
            </a:r>
          </a:p>
          <a:p>
            <a:pPr lvl="1"/>
            <a:r>
              <a:rPr lang="bg-BG" dirty="0" smtClean="0"/>
              <a:t>Да разпръсква индексите така, че да се намали броят на колизиите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33859182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Хеш-функция</a:t>
            </a:r>
            <a:r>
              <a:rPr lang="bg-BG" dirty="0" smtClean="0"/>
              <a:t> над число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Съседското куче</a:t>
            </a:r>
          </a:p>
          <a:p>
            <a:pPr lvl="1"/>
            <a:r>
              <a:rPr lang="bg-BG" dirty="0" smtClean="0"/>
              <a:t>Излайва 10 пъти за 10 часа, но в </a:t>
            </a:r>
            <a:r>
              <a:rPr lang="bg-BG" dirty="0" err="1" smtClean="0"/>
              <a:t>непредскзуемо</a:t>
            </a:r>
            <a:r>
              <a:rPr lang="bg-BG" dirty="0" smtClean="0"/>
              <a:t> произволни моменти</a:t>
            </a:r>
          </a:p>
          <a:p>
            <a:pPr lvl="1"/>
            <a:r>
              <a:rPr lang="bg-BG" dirty="0" smtClean="0"/>
              <a:t>Входните данни са в коя секунда от тези 10 часа</a:t>
            </a:r>
            <a:br>
              <a:rPr lang="bg-BG" dirty="0" smtClean="0"/>
            </a:br>
            <a:r>
              <a:rPr lang="bg-BG" dirty="0" smtClean="0"/>
              <a:t>е имало излайване (от 0 до 36000-1)</a:t>
            </a:r>
          </a:p>
          <a:p>
            <a:pPr lvl="1"/>
            <a:r>
              <a:rPr lang="bg-BG" dirty="0" smtClean="0"/>
              <a:t>За </a:t>
            </a:r>
            <a:r>
              <a:rPr lang="bg-BG" dirty="0" err="1" smtClean="0"/>
              <a:t>хеш-функция</a:t>
            </a:r>
            <a:r>
              <a:rPr lang="bg-BG" dirty="0" smtClean="0"/>
              <a:t> избираме първата цифра на секундата с излайване</a:t>
            </a:r>
          </a:p>
          <a:p>
            <a:pPr lvl="1"/>
            <a:r>
              <a:rPr lang="bg-BG" dirty="0" err="1" smtClean="0"/>
              <a:t>Хеш-таблицата</a:t>
            </a:r>
            <a:r>
              <a:rPr lang="bg-BG" dirty="0" smtClean="0"/>
              <a:t> ще е с 10 елемента</a:t>
            </a:r>
          </a:p>
        </p:txBody>
      </p:sp>
      <p:sp>
        <p:nvSpPr>
          <p:cNvPr id="5" name="Rectangle 4">
            <a:hlinkClick r:id="rId2" action="ppaction://hlinkfile"/>
          </p:cNvPr>
          <p:cNvSpPr/>
          <p:nvPr/>
        </p:nvSpPr>
        <p:spPr>
          <a:xfrm>
            <a:off x="3690257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541573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Резултати от 5 опита</a:t>
            </a:r>
          </a:p>
          <a:p>
            <a:pPr lvl="1"/>
            <a:r>
              <a:rPr lang="bg-BG" dirty="0" smtClean="0"/>
              <a:t>Пораждат се съмнения относно разпределеността на </a:t>
            </a:r>
            <a:r>
              <a:rPr lang="bg-BG" dirty="0" err="1" smtClean="0"/>
              <a:t>хеш-стойностите</a:t>
            </a:r>
            <a:endParaRPr lang="bg-B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581975"/>
              </p:ext>
            </p:extLst>
          </p:nvPr>
        </p:nvGraphicFramePr>
        <p:xfrm>
          <a:off x="914400" y="1905000"/>
          <a:ext cx="731520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Секунди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Хеш-стойности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4108, 6590, 11031, 14580, 23050, 23383, 23471, 28114, 30182, 34117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4, 6, 1,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2,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3,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6139, 7018, 11582, 13140, 14554, 19674, 23781, 33167, 33910, 35346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6, 7, 1,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2, 3,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3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916, 5284, 5423, 8244, 8819, 18157, 19261, 20403, 22328, 28608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9, 5,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8,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1,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2,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7581, 8383, 8792, 9754, 12456, 14197, 16899, 18537, 27353, 30066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7, 8,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8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9, 1,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1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2, 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2381, 4555, 7855, 23510, 25531, 27166, 27619, 28771, 31657, 34102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2, 4, 7, 2,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2</a:t>
                      </a: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, 3, </a:t>
                      </a: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572761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Резултати при 1000000 </a:t>
            </a:r>
            <a:r>
              <a:rPr lang="bg-BG" dirty="0" err="1" smtClean="0"/>
              <a:t>лайвания</a:t>
            </a:r>
            <a:endParaRPr lang="bg-BG" dirty="0" smtClean="0"/>
          </a:p>
          <a:p>
            <a:pPr lvl="1"/>
            <a:r>
              <a:rPr lang="bg-BG" dirty="0" smtClean="0"/>
              <a:t>Очевидно нарушена пропорция</a:t>
            </a:r>
          </a:p>
          <a:p>
            <a:r>
              <a:rPr lang="bg-BG" dirty="0" smtClean="0"/>
              <a:t>Въпроси</a:t>
            </a:r>
          </a:p>
          <a:p>
            <a:pPr lvl="1"/>
            <a:r>
              <a:rPr lang="bg-BG" dirty="0" smtClean="0"/>
              <a:t>Защо за 1 и 2 има толкова</a:t>
            </a:r>
            <a:br>
              <a:rPr lang="bg-BG" dirty="0" smtClean="0"/>
            </a:br>
            <a:r>
              <a:rPr lang="bg-BG" dirty="0" smtClean="0"/>
              <a:t>много бройки?</a:t>
            </a:r>
          </a:p>
          <a:p>
            <a:pPr lvl="1"/>
            <a:r>
              <a:rPr lang="bg-BG" dirty="0" smtClean="0"/>
              <a:t>Защо за 3 са много, но все</a:t>
            </a:r>
            <a:br>
              <a:rPr lang="bg-BG" dirty="0" smtClean="0"/>
            </a:br>
            <a:r>
              <a:rPr lang="bg-BG" dirty="0" smtClean="0"/>
              <a:t>пак са по-малко?</a:t>
            </a:r>
          </a:p>
          <a:p>
            <a:pPr lvl="1"/>
            <a:r>
              <a:rPr lang="bg-BG" dirty="0" smtClean="0"/>
              <a:t>Защо има бройки и за 0?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836158"/>
              </p:ext>
            </p:extLst>
          </p:nvPr>
        </p:nvGraphicFramePr>
        <p:xfrm>
          <a:off x="5486400" y="1752600"/>
          <a:ext cx="30480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143000"/>
              </a:tblGrid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Хеш-стойност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Брой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37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308821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309187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197411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30538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30949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30670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7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30666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30894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30827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>
            <a:hlinkClick r:id="rId2" action="ppaction://hlinkfile"/>
          </p:cNvPr>
          <p:cNvSpPr/>
          <p:nvPr/>
        </p:nvSpPr>
        <p:spPr>
          <a:xfrm>
            <a:off x="1861457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657569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g-BG" dirty="0"/>
          </a:p>
        </p:txBody>
      </p:sp>
      <p:pic>
        <p:nvPicPr>
          <p:cNvPr id="5123" name="Picture 3" descr="D:\Pavel\Courses\Materials\Course.ALG 2019\Alg-09 Hashes\Lecture\Figures\function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76694"/>
            <a:ext cx="5746750" cy="592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439684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Алтернативна функция</a:t>
            </a:r>
          </a:p>
          <a:p>
            <a:pPr lvl="1"/>
            <a:r>
              <a:rPr lang="bg-BG" dirty="0" smtClean="0"/>
              <a:t>Не първата, а последната цифра</a:t>
            </a:r>
          </a:p>
          <a:p>
            <a:pPr lvl="1"/>
            <a:r>
              <a:rPr lang="bg-BG" dirty="0" smtClean="0"/>
              <a:t>Разпределението е много равномерно</a:t>
            </a:r>
            <a:endParaRPr lang="bg-B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030204"/>
              </p:ext>
            </p:extLst>
          </p:nvPr>
        </p:nvGraphicFramePr>
        <p:xfrm>
          <a:off x="3048000" y="1981200"/>
          <a:ext cx="30480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143000"/>
              </a:tblGrid>
              <a:tr h="396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err="1" smtClean="0">
                          <a:latin typeface="Cambria" panose="02040503050406030204" pitchFamily="18" charset="0"/>
                        </a:rPr>
                        <a:t>Хеш-стойност</a:t>
                      </a:r>
                      <a:endParaRPr lang="bg-BG" sz="2000" dirty="0" smtClean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Брой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100080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  99744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100364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100008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  99878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  99707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100171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7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   99852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100273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/>
                        <a:t>   99923 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5133538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Трета функция</a:t>
                </a:r>
              </a:p>
              <a:p>
                <a:pPr lvl="1"/>
                <a:r>
                  <a:rPr lang="bg-BG" dirty="0" smtClean="0"/>
                  <a:t>Понякога и последната цифра не е удачна</a:t>
                </a:r>
              </a:p>
              <a:p>
                <a:pPr lvl="2"/>
                <a:r>
                  <a:rPr lang="bg-BG" dirty="0" smtClean="0"/>
                  <a:t>При закръглени данни тя най-често е 0</a:t>
                </a:r>
              </a:p>
              <a:p>
                <a:pPr lvl="2"/>
                <a:r>
                  <a:rPr lang="bg-BG" dirty="0" smtClean="0"/>
                  <a:t>При цени на стоки тя най-често е 9</a:t>
                </a:r>
              </a:p>
              <a:p>
                <a:pPr lvl="1"/>
                <a:r>
                  <a:rPr lang="bg-BG" dirty="0" smtClean="0"/>
                  <a:t>За числови входни данни може да се ползва метода за средните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цифри на квадрата</a:t>
                </a:r>
              </a:p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Излайване в секунда 12345</a:t>
                </a:r>
              </a:p>
              <a:p>
                <a:pPr lvl="1"/>
                <a:r>
                  <a:rPr lang="bg-BG" dirty="0" smtClean="0"/>
                  <a:t>Повдигаме </a:t>
                </a:r>
                <a:r>
                  <a:rPr lang="bg-BG" dirty="0"/>
                  <a:t>на квадрат </a:t>
                </a:r>
                <a:r>
                  <a:rPr lang="bg-BG" dirty="0" smtClean="0"/>
                  <a:t>1523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9</a:t>
                </a:r>
                <a:r>
                  <a:rPr lang="bg-BG" dirty="0" smtClean="0"/>
                  <a:t>9025 – </a:t>
                </a:r>
                <a:r>
                  <a:rPr lang="bg-BG" dirty="0" err="1" smtClean="0"/>
                  <a:t>хеш-стойност</a:t>
                </a:r>
                <a:r>
                  <a:rPr lang="bg-BG" dirty="0" smtClean="0"/>
                  <a:t> 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9</a:t>
                </a:r>
              </a:p>
              <a:p>
                <a:pPr lvl="1"/>
                <a:r>
                  <a:rPr lang="bg-BG" dirty="0" smtClean="0"/>
                  <a:t>В следващите секунди</a:t>
                </a:r>
              </a:p>
              <a:p>
                <a:pPr marL="1268413" lvl="1" indent="0">
                  <a:buNone/>
                </a:pPr>
                <a:r>
                  <a:rPr lang="bg-BG" dirty="0" smtClean="0"/>
                  <a:t>12346 → 1524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2</a:t>
                </a:r>
                <a:r>
                  <a:rPr lang="bg-BG" dirty="0" smtClean="0"/>
                  <a:t>3716</a:t>
                </a:r>
                <a:br>
                  <a:rPr lang="bg-BG" dirty="0" smtClean="0"/>
                </a:br>
                <a:r>
                  <a:rPr lang="bg-BG" dirty="0" smtClean="0"/>
                  <a:t>12347 → 1524</a:t>
                </a:r>
                <a:r>
                  <a:rPr lang="bg-BG" b="1" dirty="0" smtClean="0">
                    <a:solidFill>
                      <a:srgbClr val="0070C0"/>
                    </a:solidFill>
                  </a:rPr>
                  <a:t>4</a:t>
                </a:r>
                <a:r>
                  <a:rPr lang="bg-BG" dirty="0" smtClean="0"/>
                  <a:t>8409</a:t>
                </a:r>
                <a:br>
                  <a:rPr lang="bg-BG" dirty="0" smtClean="0"/>
                </a:br>
                <a:r>
                  <a:rPr lang="bg-BG" dirty="0" smtClean="0"/>
                  <a:t>12348 </a:t>
                </a:r>
                <a:r>
                  <a:rPr lang="bg-BG" dirty="0"/>
                  <a:t>→ </a:t>
                </a:r>
                <a:r>
                  <a:rPr lang="bg-BG" dirty="0" smtClean="0"/>
                  <a:t>1524</a:t>
                </a:r>
                <a:r>
                  <a:rPr lang="bg-BG" dirty="0" smtClean="0">
                    <a:solidFill>
                      <a:srgbClr val="0070C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</a:t>
                </a:r>
                <a:r>
                  <a:rPr lang="bg-BG" dirty="0" smtClean="0"/>
                  <a:t>3104</a:t>
                </a:r>
                <a:br>
                  <a:rPr lang="bg-BG" dirty="0" smtClean="0"/>
                </a:br>
                <a:r>
                  <a:rPr lang="bg-BG" dirty="0" smtClean="0"/>
                  <a:t>12349</a:t>
                </a:r>
                <a:r>
                  <a:rPr lang="bg-BG" dirty="0"/>
                  <a:t> → 1524</a:t>
                </a:r>
                <a:r>
                  <a:rPr lang="bg-BG" b="1" dirty="0">
                    <a:solidFill>
                      <a:srgbClr val="0070C0"/>
                    </a:solidFill>
                  </a:rPr>
                  <a:t>9</a:t>
                </a:r>
                <a:r>
                  <a:rPr lang="bg-BG" dirty="0"/>
                  <a:t>7801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b="-7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8137145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Разширение на масивите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Традиционните масиви</a:t>
            </a:r>
          </a:p>
          <a:p>
            <a:pPr lvl="1"/>
            <a:r>
              <a:rPr lang="bg-BG" dirty="0" smtClean="0"/>
              <a:t>Широко използвани, бързи, компактни</a:t>
            </a:r>
          </a:p>
          <a:p>
            <a:pPr lvl="1"/>
            <a:r>
              <a:rPr lang="bg-BG" dirty="0" smtClean="0"/>
              <a:t>Те са по-близо до хардуера, затова понякога не са удобни за някои задачи</a:t>
            </a:r>
          </a:p>
          <a:p>
            <a:r>
              <a:rPr lang="bg-BG" dirty="0" smtClean="0"/>
              <a:t>Разширение на понятието „масив“</a:t>
            </a:r>
          </a:p>
          <a:p>
            <a:pPr lvl="1"/>
            <a:r>
              <a:rPr lang="bg-BG" dirty="0" smtClean="0"/>
              <a:t>Налага се от практически съображения</a:t>
            </a:r>
          </a:p>
          <a:p>
            <a:pPr lvl="1"/>
            <a:r>
              <a:rPr lang="bg-BG" dirty="0" smtClean="0"/>
              <a:t>Разширението е в три посоки</a:t>
            </a:r>
          </a:p>
          <a:p>
            <a:pPr lvl="1"/>
            <a:r>
              <a:rPr lang="bg-BG" dirty="0" smtClean="0"/>
              <a:t>Разширение на размера</a:t>
            </a:r>
          </a:p>
          <a:p>
            <a:pPr lvl="1"/>
            <a:r>
              <a:rPr lang="bg-BG" dirty="0" smtClean="0"/>
              <a:t>Разширение на данни</a:t>
            </a:r>
          </a:p>
          <a:p>
            <a:pPr lvl="1"/>
            <a:r>
              <a:rPr lang="bg-BG" dirty="0" smtClean="0"/>
              <a:t>Разширение на индексите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64052032"/>
      </p:ext>
    </p:extLst>
  </p:cSld>
  <p:clrMapOvr>
    <a:masterClrMapping/>
  </p:clrMapOvr>
  <p:transition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Хеш-функция</a:t>
            </a:r>
            <a:r>
              <a:rPr lang="bg-BG" dirty="0" smtClean="0"/>
              <a:t> над низ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Сума от кодовете</a:t>
            </a:r>
          </a:p>
          <a:p>
            <a:pPr lvl="1"/>
            <a:r>
              <a:rPr lang="bg-BG" dirty="0" smtClean="0"/>
              <a:t>Бърза и лесна за изчисляване функция</a:t>
            </a:r>
          </a:p>
          <a:p>
            <a:pPr lvl="1"/>
            <a:r>
              <a:rPr lang="bg-BG" dirty="0" smtClean="0"/>
              <a:t>Ако се разбъркат местата на символите в низ, </a:t>
            </a:r>
            <a:r>
              <a:rPr lang="bg-BG" dirty="0" err="1" smtClean="0"/>
              <a:t>хеш-стойността</a:t>
            </a:r>
            <a:r>
              <a:rPr lang="bg-BG" dirty="0" smtClean="0"/>
              <a:t> му се запазва</a:t>
            </a:r>
          </a:p>
          <a:p>
            <a:pPr lvl="1"/>
            <a:r>
              <a:rPr lang="bg-BG" dirty="0" smtClean="0"/>
              <a:t>Ако един символ се замени с предходен, а друг със следващ, </a:t>
            </a:r>
            <a:r>
              <a:rPr lang="bg-BG" dirty="0" err="1" smtClean="0"/>
              <a:t>хеш-стойността</a:t>
            </a:r>
            <a:r>
              <a:rPr lang="bg-BG" dirty="0" smtClean="0"/>
              <a:t> се запазва</a:t>
            </a:r>
          </a:p>
          <a:p>
            <a:r>
              <a:rPr lang="bg-BG" dirty="0" smtClean="0"/>
              <a:t>Алтернативни подходи</a:t>
            </a:r>
          </a:p>
          <a:p>
            <a:pPr lvl="1"/>
            <a:r>
              <a:rPr lang="bg-BG" dirty="0" smtClean="0"/>
              <a:t>Низът се обработва като 4-байтови числа</a:t>
            </a:r>
          </a:p>
          <a:p>
            <a:pPr lvl="1"/>
            <a:r>
              <a:rPr lang="bg-BG" dirty="0" smtClean="0"/>
              <a:t>При сумирането кодът се умножава по коефициент, зависещ от положението на символа</a:t>
            </a:r>
          </a:p>
        </p:txBody>
      </p:sp>
    </p:spTree>
    <p:extLst>
      <p:ext uri="{BB962C8B-B14F-4D97-AF65-F5344CB8AC3E}">
        <p14:creationId xmlns:p14="http://schemas.microsoft.com/office/powerpoint/2010/main" val="2327597042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 1</a:t>
            </a:r>
          </a:p>
          <a:p>
            <a:pPr lvl="1"/>
            <a:r>
              <a:rPr lang="en-US" dirty="0" smtClean="0"/>
              <a:t>ASCII</a:t>
            </a:r>
            <a:r>
              <a:rPr lang="bg-BG" dirty="0" smtClean="0"/>
              <a:t> кодовете се приемат за 4-байтови числа</a:t>
            </a:r>
          </a:p>
          <a:p>
            <a:pPr lvl="1"/>
            <a:r>
              <a:rPr lang="bg-BG" dirty="0" smtClean="0"/>
              <a:t>От тях се извлича </a:t>
            </a:r>
            <a:r>
              <a:rPr lang="bg-BG" dirty="0" err="1" smtClean="0"/>
              <a:t>хеш-стойността</a:t>
            </a:r>
            <a:endParaRPr lang="bg-BG" dirty="0"/>
          </a:p>
        </p:txBody>
      </p:sp>
      <p:pic>
        <p:nvPicPr>
          <p:cNvPr id="6147" name="Picture 3" descr="D:\Pavel\Courses\Materials\Course.ALG 2019\Alg-09 Hashes\Lecture\Figures\function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0" y="1981202"/>
            <a:ext cx="6766560" cy="410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21777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 2</a:t>
            </a:r>
          </a:p>
          <a:p>
            <a:pPr lvl="1"/>
            <a:r>
              <a:rPr lang="en-US" dirty="0" smtClean="0"/>
              <a:t>ASCII</a:t>
            </a:r>
            <a:r>
              <a:rPr lang="bg-BG" dirty="0" smtClean="0"/>
              <a:t> кодовете се умножават по позицията на символите и се събират</a:t>
            </a:r>
            <a:endParaRPr lang="bg-BG" dirty="0"/>
          </a:p>
        </p:txBody>
      </p:sp>
      <p:pic>
        <p:nvPicPr>
          <p:cNvPr id="7170" name="Picture 2" descr="D:\Pavel\Courses\Materials\Course.ALG 2019\Alg-09 Hashes\Lecture\Figures\function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0" y="1828800"/>
            <a:ext cx="6766560" cy="445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24489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Колизия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Колизия</a:t>
            </a:r>
          </a:p>
          <a:p>
            <a:pPr lvl="1"/>
            <a:r>
              <a:rPr lang="bg-BG" dirty="0" smtClean="0"/>
              <a:t>За два различни елемента се получава една и съща </a:t>
            </a:r>
            <a:r>
              <a:rPr lang="bg-BG" dirty="0" err="1" smtClean="0"/>
              <a:t>хеш-стойност</a:t>
            </a:r>
            <a:endParaRPr lang="bg-BG" dirty="0" smtClean="0"/>
          </a:p>
          <a:p>
            <a:pPr lvl="1"/>
            <a:r>
              <a:rPr lang="bg-BG" dirty="0" smtClean="0"/>
              <a:t>Всяко </a:t>
            </a:r>
            <a:r>
              <a:rPr lang="bg-BG" dirty="0" err="1" smtClean="0"/>
              <a:t>хеширане</a:t>
            </a:r>
            <a:r>
              <a:rPr lang="bg-BG" dirty="0" smtClean="0"/>
              <a:t> трябва да реагира на колизиите</a:t>
            </a:r>
            <a:br>
              <a:rPr lang="bg-BG" dirty="0" smtClean="0"/>
            </a:br>
            <a:r>
              <a:rPr lang="bg-BG" dirty="0" smtClean="0"/>
              <a:t>(с изключение на перфектната </a:t>
            </a:r>
            <a:r>
              <a:rPr lang="bg-BG" dirty="0" err="1" smtClean="0"/>
              <a:t>хеш-функция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Според реакцията се определят два вида </a:t>
            </a:r>
            <a:r>
              <a:rPr lang="bg-BG" dirty="0" err="1" smtClean="0"/>
              <a:t>хеширане</a:t>
            </a:r>
            <a:r>
              <a:rPr lang="bg-BG" dirty="0" smtClean="0"/>
              <a:t> – отворено и затворено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18989710"/>
      </p:ext>
    </p:extLst>
  </p:cSld>
  <p:clrMapOvr>
    <a:masterClrMapping/>
  </p:clrMapOvr>
  <p:transition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Отворено </a:t>
            </a:r>
            <a:r>
              <a:rPr lang="bg-BG" dirty="0" err="1" smtClean="0"/>
              <a:t>хеширане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Отворено </a:t>
            </a:r>
            <a:r>
              <a:rPr lang="bg-BG" dirty="0" err="1" smtClean="0"/>
              <a:t>хеширане</a:t>
            </a:r>
            <a:endParaRPr lang="bg-BG" dirty="0" smtClean="0"/>
          </a:p>
          <a:p>
            <a:pPr lvl="1"/>
            <a:r>
              <a:rPr lang="bg-BG" dirty="0" smtClean="0"/>
              <a:t>Всеки елемент от </a:t>
            </a:r>
            <a:r>
              <a:rPr lang="bg-BG" dirty="0" err="1" smtClean="0"/>
              <a:t>хеш-таблицата</a:t>
            </a:r>
            <a:r>
              <a:rPr lang="bg-BG" dirty="0" smtClean="0"/>
              <a:t> може да съдържа много данни, все с една и съща </a:t>
            </a:r>
            <a:r>
              <a:rPr lang="bg-BG" dirty="0" err="1" smtClean="0"/>
              <a:t>хеш-стойност</a:t>
            </a:r>
            <a:endParaRPr lang="bg-BG" dirty="0" smtClean="0"/>
          </a:p>
          <a:p>
            <a:pPr lvl="1"/>
            <a:r>
              <a:rPr lang="bg-BG" dirty="0" smtClean="0"/>
              <a:t>Реализацията може да е чрез списък, чрез масив, чрез дърво или по всякакъв друг разумен начин</a:t>
            </a:r>
          </a:p>
          <a:p>
            <a:r>
              <a:rPr lang="bg-BG" dirty="0" smtClean="0"/>
              <a:t>Търсене на елемент</a:t>
            </a:r>
          </a:p>
          <a:p>
            <a:pPr lvl="1"/>
            <a:r>
              <a:rPr lang="bg-BG" dirty="0" smtClean="0"/>
              <a:t>Чрез </a:t>
            </a:r>
            <a:r>
              <a:rPr lang="bg-BG" dirty="0" err="1" smtClean="0"/>
              <a:t>хеш-стойността</a:t>
            </a:r>
            <a:r>
              <a:rPr lang="bg-BG" dirty="0" smtClean="0"/>
              <a:t> се намира в кой елемент от </a:t>
            </a:r>
            <a:r>
              <a:rPr lang="bg-BG" dirty="0" err="1" smtClean="0"/>
              <a:t>хеш-таблицата</a:t>
            </a:r>
            <a:r>
              <a:rPr lang="bg-BG" dirty="0" smtClean="0"/>
              <a:t> би трябвало да е търсения</a:t>
            </a:r>
          </a:p>
          <a:p>
            <a:pPr lvl="1"/>
            <a:r>
              <a:rPr lang="bg-BG" dirty="0" smtClean="0"/>
              <a:t>Проверява се групата записани елементи (ако са в списък, проверката е </a:t>
            </a:r>
            <a:r>
              <a:rPr lang="bg-BG" dirty="0" err="1" smtClean="0"/>
              <a:t>линейн</a:t>
            </a:r>
            <a:r>
              <a:rPr lang="en-US" dirty="0" smtClean="0"/>
              <a:t>o</a:t>
            </a:r>
            <a:r>
              <a:rPr lang="bg-BG" dirty="0" smtClean="0"/>
              <a:t> с </a:t>
            </a:r>
            <a:r>
              <a:rPr lang="en-US" dirty="0" smtClean="0"/>
              <a:t>O(1)</a:t>
            </a:r>
            <a:r>
              <a:rPr lang="bg-BG" dirty="0" smtClean="0"/>
              <a:t>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7361856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Пример на отворено </a:t>
            </a:r>
            <a:r>
              <a:rPr lang="bg-BG" dirty="0" err="1" smtClean="0"/>
              <a:t>хеширане</a:t>
            </a:r>
            <a:r>
              <a:rPr lang="bg-BG" dirty="0" smtClean="0"/>
              <a:t> (т.е. външни данни)</a:t>
            </a:r>
          </a:p>
          <a:p>
            <a:pPr lvl="1"/>
            <a:r>
              <a:rPr lang="bg-BG" dirty="0" smtClean="0"/>
              <a:t>Данните „Ангел“, „Ана“ и „Антон“ са с една и съща </a:t>
            </a:r>
            <a:r>
              <a:rPr lang="bg-BG" dirty="0" err="1" smtClean="0"/>
              <a:t>хеш-стойност</a:t>
            </a:r>
            <a:endParaRPr lang="bg-BG" dirty="0"/>
          </a:p>
        </p:txBody>
      </p:sp>
      <p:pic>
        <p:nvPicPr>
          <p:cNvPr id="8195" name="Picture 3" descr="D:\Pavel\Courses\Materials\Course.ALG 2019\Alg-09 Hashes\Lecture\Figures\hashing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228" y="1752600"/>
            <a:ext cx="4338061" cy="466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505805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Затворено </a:t>
            </a:r>
            <a:r>
              <a:rPr lang="bg-BG" dirty="0" err="1" smtClean="0"/>
              <a:t>хеширане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Затворено </a:t>
            </a:r>
            <a:r>
              <a:rPr lang="bg-BG" dirty="0" err="1" smtClean="0"/>
              <a:t>хеширане</a:t>
            </a:r>
            <a:endParaRPr lang="bg-BG" dirty="0"/>
          </a:p>
          <a:p>
            <a:pPr lvl="1"/>
            <a:r>
              <a:rPr lang="bg-BG" dirty="0"/>
              <a:t>Всеки елемент от </a:t>
            </a:r>
            <a:r>
              <a:rPr lang="bg-BG" dirty="0" err="1"/>
              <a:t>хеш-таблицата</a:t>
            </a:r>
            <a:r>
              <a:rPr lang="bg-BG" dirty="0"/>
              <a:t> може да съдържа </a:t>
            </a:r>
            <a:r>
              <a:rPr lang="bg-BG" dirty="0" smtClean="0"/>
              <a:t>само една </a:t>
            </a:r>
            <a:r>
              <a:rPr lang="bg-BG" dirty="0" err="1" smtClean="0"/>
              <a:t>данна</a:t>
            </a:r>
            <a:endParaRPr lang="bg-BG" dirty="0" smtClean="0"/>
          </a:p>
          <a:p>
            <a:pPr lvl="1"/>
            <a:r>
              <a:rPr lang="bg-BG" dirty="0" smtClean="0"/>
              <a:t>Ако се поставя нова </a:t>
            </a:r>
            <a:r>
              <a:rPr lang="bg-BG" dirty="0" err="1" smtClean="0"/>
              <a:t>данна</a:t>
            </a:r>
            <a:r>
              <a:rPr lang="bg-BG" dirty="0" smtClean="0"/>
              <a:t> на вече заето място, се намира ново място</a:t>
            </a:r>
            <a:endParaRPr lang="bg-BG" dirty="0"/>
          </a:p>
          <a:p>
            <a:r>
              <a:rPr lang="bg-BG" dirty="0"/>
              <a:t>Търсене на </a:t>
            </a:r>
            <a:r>
              <a:rPr lang="bg-BG" dirty="0" smtClean="0"/>
              <a:t>място</a:t>
            </a:r>
            <a:endParaRPr lang="bg-BG" dirty="0"/>
          </a:p>
          <a:p>
            <a:pPr lvl="1"/>
            <a:r>
              <a:rPr lang="bg-BG" dirty="0" smtClean="0"/>
              <a:t>Чрез втора </a:t>
            </a:r>
            <a:r>
              <a:rPr lang="bg-BG" dirty="0" err="1" smtClean="0"/>
              <a:t>хеш-функция</a:t>
            </a:r>
            <a:endParaRPr lang="bg-BG" dirty="0" smtClean="0"/>
          </a:p>
          <a:p>
            <a:pPr lvl="1"/>
            <a:r>
              <a:rPr lang="bg-BG" dirty="0" smtClean="0"/>
              <a:t>Чрез заемане на първото следващо свободно място</a:t>
            </a:r>
          </a:p>
          <a:p>
            <a:pPr lvl="1"/>
            <a:r>
              <a:rPr lang="bg-BG" dirty="0" smtClean="0"/>
              <a:t>Чрез заемане на първото следващо място след прескачане на даден брой места, за да не се получи групиране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22988888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Pavel\Courses\Materials\Course.ALG 2019\Alg-09 Hashes\Lecture\Figures\hashing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493" y="1371600"/>
            <a:ext cx="20193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Пример на затворено </a:t>
            </a:r>
            <a:r>
              <a:rPr lang="bg-BG" dirty="0" err="1" smtClean="0"/>
              <a:t>хеширане</a:t>
            </a:r>
            <a:r>
              <a:rPr lang="bg-BG" dirty="0" smtClean="0"/>
              <a:t> (вътрешни данни)</a:t>
            </a:r>
          </a:p>
          <a:p>
            <a:pPr lvl="1"/>
            <a:r>
              <a:rPr lang="bg-BG" dirty="0" smtClean="0"/>
              <a:t>Ред на добавяне на елементите: „Ангел“, „Боряна“, „Георги“, „Ана“…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40938092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Зоново</a:t>
            </a:r>
            <a:r>
              <a:rPr lang="bg-BG" dirty="0" smtClean="0"/>
              <a:t> </a:t>
            </a:r>
            <a:r>
              <a:rPr lang="bg-BG" dirty="0" err="1" smtClean="0"/>
              <a:t>хеширане</a:t>
            </a:r>
            <a:endParaRPr lang="bg-BG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Зоново</a:t>
            </a:r>
            <a:r>
              <a:rPr lang="bg-BG" dirty="0" smtClean="0"/>
              <a:t> </a:t>
            </a:r>
            <a:r>
              <a:rPr lang="bg-BG" dirty="0" err="1" smtClean="0"/>
              <a:t>хеширане</a:t>
            </a:r>
            <a:endParaRPr lang="bg-BG" dirty="0" smtClean="0"/>
          </a:p>
          <a:p>
            <a:pPr lvl="1"/>
            <a:r>
              <a:rPr lang="bg-BG" dirty="0" err="1" smtClean="0"/>
              <a:t>Хеш-таблицата</a:t>
            </a:r>
            <a:r>
              <a:rPr lang="bg-BG" dirty="0" smtClean="0"/>
              <a:t> е разделена на зони от по няколко елемента всяка</a:t>
            </a:r>
          </a:p>
          <a:p>
            <a:pPr lvl="1"/>
            <a:r>
              <a:rPr lang="bg-BG" dirty="0" err="1" smtClean="0"/>
              <a:t>Хеш-функцията</a:t>
            </a:r>
            <a:r>
              <a:rPr lang="bg-BG" dirty="0" smtClean="0"/>
              <a:t> изчислява индекса на зоната</a:t>
            </a:r>
          </a:p>
          <a:p>
            <a:pPr lvl="1"/>
            <a:r>
              <a:rPr lang="bg-BG" dirty="0" smtClean="0"/>
              <a:t>Данни с еднакви </a:t>
            </a:r>
            <a:r>
              <a:rPr lang="bg-BG" dirty="0" err="1" smtClean="0"/>
              <a:t>хеп-стойности</a:t>
            </a:r>
            <a:r>
              <a:rPr lang="bg-BG" dirty="0" smtClean="0"/>
              <a:t> попадат в една зона и заемат последователно елементите в нея</a:t>
            </a:r>
          </a:p>
          <a:p>
            <a:pPr lvl="1"/>
            <a:r>
              <a:rPr lang="bg-BG" dirty="0" smtClean="0"/>
              <a:t>При запълване на зоната новите елементи се съхраняват в „неограничена“ обща зона, която е обща за всички зони</a:t>
            </a:r>
          </a:p>
        </p:txBody>
      </p:sp>
    </p:spTree>
    <p:extLst>
      <p:ext uri="{BB962C8B-B14F-4D97-AF65-F5344CB8AC3E}">
        <p14:creationId xmlns:p14="http://schemas.microsoft.com/office/powerpoint/2010/main" val="504361220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Пример на </a:t>
            </a:r>
            <a:r>
              <a:rPr lang="bg-BG" dirty="0" err="1" smtClean="0"/>
              <a:t>зоново</a:t>
            </a:r>
            <a:r>
              <a:rPr lang="bg-BG" dirty="0" smtClean="0"/>
              <a:t> </a:t>
            </a:r>
            <a:r>
              <a:rPr lang="bg-BG" dirty="0" err="1" smtClean="0"/>
              <a:t>хеширане</a:t>
            </a:r>
            <a:endParaRPr lang="bg-BG" dirty="0" smtClean="0"/>
          </a:p>
          <a:p>
            <a:pPr lvl="1"/>
            <a:r>
              <a:rPr lang="bg-BG" dirty="0" smtClean="0"/>
              <a:t>„Ангел“ и „Ана“ са в зоната си, но не и „Антон“</a:t>
            </a:r>
            <a:endParaRPr lang="bg-BG" dirty="0"/>
          </a:p>
        </p:txBody>
      </p:sp>
      <p:pic>
        <p:nvPicPr>
          <p:cNvPr id="10242" name="Picture 2" descr="D:\Pavel\Courses\Materials\Course.ALG 2019\Alg-09 Hashes\Lecture\Figures\hashing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12031"/>
            <a:ext cx="5029200" cy="488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006420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Разширение на размера</a:t>
            </a:r>
          </a:p>
          <a:p>
            <a:pPr lvl="1"/>
            <a:r>
              <a:rPr lang="bg-BG" dirty="0" smtClean="0"/>
              <a:t>Традиционните масиви са с фиксиран размер</a:t>
            </a:r>
          </a:p>
          <a:p>
            <a:pPr lvl="1"/>
            <a:r>
              <a:rPr lang="bg-BG" dirty="0" smtClean="0"/>
              <a:t>Разширението на размера позволява да се направи масива по-голям или по-малък в процеса на работа</a:t>
            </a:r>
          </a:p>
          <a:p>
            <a:pPr lvl="1"/>
            <a:r>
              <a:rPr lang="bg-BG" dirty="0" smtClean="0"/>
              <a:t>Такива масиви се наричат </a:t>
            </a:r>
            <a:r>
              <a:rPr lang="bg-BG" i="1" dirty="0" smtClean="0"/>
              <a:t>динамични масиви</a:t>
            </a:r>
          </a:p>
          <a:p>
            <a:pPr lvl="1"/>
            <a:r>
              <a:rPr lang="bg-BG" dirty="0" smtClean="0"/>
              <a:t>При наличие на съседна свободна памет:</a:t>
            </a:r>
          </a:p>
        </p:txBody>
      </p:sp>
      <p:pic>
        <p:nvPicPr>
          <p:cNvPr id="5" name="Picture 2" descr="D:\Pavel\Courses\Materials\Course.ALG 2019\Alg-09 Hashes\Lecture\Figures\extend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276601"/>
            <a:ext cx="6400800" cy="302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68070"/>
      </p:ext>
    </p:extLst>
  </p:cSld>
  <p:clrMapOvr>
    <a:masterClrMapping/>
  </p:clrMapOvr>
  <p:transition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Рехеширане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Проблем</a:t>
            </a:r>
          </a:p>
          <a:p>
            <a:pPr lvl="1"/>
            <a:r>
              <a:rPr lang="bg-BG" dirty="0" smtClean="0"/>
              <a:t>Когато </a:t>
            </a:r>
            <a:r>
              <a:rPr lang="bg-BG" dirty="0" err="1" smtClean="0"/>
              <a:t>хеш-таблица</a:t>
            </a:r>
            <a:r>
              <a:rPr lang="bg-BG" dirty="0" smtClean="0"/>
              <a:t> е почти пълна, добавянето на нови данни е бавно</a:t>
            </a:r>
          </a:p>
          <a:p>
            <a:pPr lvl="1"/>
            <a:r>
              <a:rPr lang="bg-BG" dirty="0" smtClean="0"/>
              <a:t>При затворено </a:t>
            </a:r>
            <a:r>
              <a:rPr lang="bg-BG" dirty="0" err="1" smtClean="0"/>
              <a:t>хеширане</a:t>
            </a:r>
            <a:r>
              <a:rPr lang="bg-BG" dirty="0" smtClean="0"/>
              <a:t> се правят много проби до намиране на празно място</a:t>
            </a:r>
          </a:p>
          <a:p>
            <a:pPr lvl="1"/>
            <a:r>
              <a:rPr lang="bg-BG" dirty="0" smtClean="0"/>
              <a:t>При отворено </a:t>
            </a:r>
            <a:r>
              <a:rPr lang="bg-BG" dirty="0" err="1" smtClean="0"/>
              <a:t>хеширане</a:t>
            </a:r>
            <a:r>
              <a:rPr lang="bg-BG" dirty="0" smtClean="0"/>
              <a:t> се събират много данни към един елемент в таблицата</a:t>
            </a:r>
          </a:p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Да се разшири таблицата, но колко?</a:t>
            </a:r>
          </a:p>
          <a:p>
            <a:pPr lvl="1"/>
            <a:r>
              <a:rPr lang="bg-BG" dirty="0" smtClean="0"/>
              <a:t>Практическият </a:t>
            </a:r>
            <a:r>
              <a:rPr lang="bg-BG" dirty="0"/>
              <a:t>съвет е да стане двойно по-голяма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61952135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Проблеми на решението</a:t>
            </a:r>
          </a:p>
          <a:p>
            <a:pPr lvl="1"/>
            <a:r>
              <a:rPr lang="bg-BG" dirty="0" err="1" smtClean="0"/>
              <a:t>Хеш-функцията</a:t>
            </a:r>
            <a:r>
              <a:rPr lang="bg-BG" dirty="0" smtClean="0"/>
              <a:t> трябва да се актуализира, понеже диапазона на резултата е вече друг</a:t>
            </a:r>
          </a:p>
          <a:p>
            <a:pPr lvl="1"/>
            <a:r>
              <a:rPr lang="bg-BG" dirty="0" smtClean="0"/>
              <a:t>Следствие на това, всички вече </a:t>
            </a:r>
            <a:r>
              <a:rPr lang="bg-BG" dirty="0" err="1" smtClean="0"/>
              <a:t>хеширани</a:t>
            </a:r>
            <a:r>
              <a:rPr lang="bg-BG" dirty="0" smtClean="0"/>
              <a:t> данни трябва да се </a:t>
            </a:r>
            <a:r>
              <a:rPr lang="bg-BG" dirty="0" err="1" smtClean="0"/>
              <a:t>рехешират</a:t>
            </a:r>
            <a:r>
              <a:rPr lang="bg-BG" dirty="0" smtClean="0"/>
              <a:t> – да им се пресметнат новите </a:t>
            </a:r>
            <a:r>
              <a:rPr lang="bg-BG" dirty="0" err="1" smtClean="0"/>
              <a:t>хеш-стойности</a:t>
            </a:r>
            <a:r>
              <a:rPr lang="bg-BG" dirty="0" smtClean="0"/>
              <a:t> и да се сложат на новите им места</a:t>
            </a:r>
          </a:p>
          <a:p>
            <a:r>
              <a:rPr lang="bg-BG" dirty="0" smtClean="0"/>
              <a:t>Страничен ефект</a:t>
            </a:r>
          </a:p>
          <a:p>
            <a:pPr lvl="1"/>
            <a:r>
              <a:rPr lang="bg-BG" dirty="0" smtClean="0"/>
              <a:t>При </a:t>
            </a:r>
            <a:r>
              <a:rPr lang="bg-BG" dirty="0" err="1" smtClean="0"/>
              <a:t>рехеширането</a:t>
            </a:r>
            <a:r>
              <a:rPr lang="bg-BG" dirty="0" smtClean="0"/>
              <a:t> се елиминират повечето от съществуващите колизии (могат да се случат нови, но често те са по-малко на брой)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96900138"/>
      </p:ext>
    </p:extLst>
  </p:cSld>
  <p:clrMapOvr>
    <a:masterClrMapping/>
  </p:clrMapOvr>
  <p:transition>
    <p:push dir="u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№9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 невъзможност за разширяване се премества целия масив на ново място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indent="-285750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Или по-сложна организация – сегментиране на масива в няколко несъседни </a:t>
            </a:r>
            <a:r>
              <a:rPr lang="bg-BG" dirty="0" err="1" smtClean="0"/>
              <a:t>подмасива</a:t>
            </a:r>
            <a:endParaRPr lang="bg-BG" dirty="0"/>
          </a:p>
        </p:txBody>
      </p:sp>
      <p:pic>
        <p:nvPicPr>
          <p:cNvPr id="12290" name="Picture 2" descr="D:\Pavel\Courses\Materials\Course.ALG 2019\Alg-09 Hashes\Lecture\Figures\extend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400800" cy="208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Pavel\Courses\Materials\Course.ALG 2019\Alg-09 Hashes\Lecture\Figures\extend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410200"/>
            <a:ext cx="6400800" cy="104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hlinkClick r:id="rId4" action="ppaction://hlinkfile"/>
          </p:cNvPr>
          <p:cNvSpPr/>
          <p:nvPr/>
        </p:nvSpPr>
        <p:spPr>
          <a:xfrm>
            <a:off x="3690257" y="3733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416094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Разширение </a:t>
            </a:r>
            <a:r>
              <a:rPr lang="bg-BG" dirty="0"/>
              <a:t>на </a:t>
            </a:r>
            <a:r>
              <a:rPr lang="bg-BG" dirty="0" smtClean="0"/>
              <a:t>типа на данните</a:t>
            </a:r>
            <a:endParaRPr lang="bg-BG" dirty="0"/>
          </a:p>
          <a:p>
            <a:pPr lvl="1"/>
            <a:r>
              <a:rPr lang="bg-BG" dirty="0" smtClean="0"/>
              <a:t>Традиционните масиви са с фиксиран тип на данните във всичките им елементи</a:t>
            </a:r>
          </a:p>
          <a:p>
            <a:pPr lvl="1"/>
            <a:r>
              <a:rPr lang="bg-BG" dirty="0" smtClean="0"/>
              <a:t>Разширяването на типа позволява елементите да са от различен тип: числа, низове, масиви, …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Динамично разширяване на типа позволява елемент на масив да приема различни по тип стойности в процеса на работа на програмата</a:t>
            </a:r>
            <a:endParaRPr lang="bg-BG" dirty="0"/>
          </a:p>
          <a:p>
            <a:endParaRPr lang="bg-BG" dirty="0"/>
          </a:p>
        </p:txBody>
      </p:sp>
      <p:pic>
        <p:nvPicPr>
          <p:cNvPr id="13314" name="Picture 2" descr="D:\Pavel\Courses\Materials\Course.ALG 2019\Alg-09 Hashes\Lecture\Figures\extend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4" y="2743200"/>
            <a:ext cx="5743576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90257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5868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Разширение на индексите</a:t>
            </a:r>
          </a:p>
          <a:p>
            <a:pPr lvl="1"/>
            <a:r>
              <a:rPr lang="bg-BG" dirty="0" smtClean="0"/>
              <a:t>Традиционните масиви използват за индекси цели последователни числа от 0 нагоре</a:t>
            </a:r>
          </a:p>
          <a:p>
            <a:pPr lvl="1"/>
            <a:r>
              <a:rPr lang="bg-BG" dirty="0" smtClean="0"/>
              <a:t>Разширяването на индекси позволява да се започне от друг начален индекс</a:t>
            </a:r>
          </a:p>
          <a:p>
            <a:pPr lvl="1"/>
            <a:r>
              <a:rPr lang="bg-BG" dirty="0" smtClean="0"/>
              <a:t>Пример №1: брой на работещите във фирма, които идват на работа в даден час от деня</a:t>
            </a:r>
          </a:p>
          <a:p>
            <a:endParaRPr lang="bg-BG" dirty="0" smtClean="0"/>
          </a:p>
          <a:p>
            <a:endParaRPr lang="bg-BG" dirty="0"/>
          </a:p>
        </p:txBody>
      </p:sp>
      <p:pic>
        <p:nvPicPr>
          <p:cNvPr id="14338" name="Picture 2" descr="D:\Pavel\Courses\Materials\Course.ALG 2019\Alg-09 Hashes\Lecture\Figures\extend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087" y="3429000"/>
            <a:ext cx="7315200" cy="139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hlinkClick r:id="rId3" action="ppaction://hlinkfile"/>
          </p:cNvPr>
          <p:cNvSpPr/>
          <p:nvPr/>
        </p:nvSpPr>
        <p:spPr>
          <a:xfrm>
            <a:off x="3690257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749847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 още</a:t>
            </a:r>
            <a:endParaRPr lang="bg-BG" dirty="0"/>
          </a:p>
          <a:p>
            <a:pPr lvl="1"/>
            <a:r>
              <a:rPr lang="bg-BG" dirty="0" smtClean="0"/>
              <a:t>Разширяването </a:t>
            </a:r>
            <a:r>
              <a:rPr lang="bg-BG" dirty="0"/>
              <a:t>на индекси позволява да се </a:t>
            </a:r>
            <a:r>
              <a:rPr lang="bg-BG" dirty="0" smtClean="0"/>
              <a:t>пропускат индекси</a:t>
            </a:r>
            <a:endParaRPr lang="bg-BG" dirty="0"/>
          </a:p>
          <a:p>
            <a:pPr lvl="1"/>
            <a:r>
              <a:rPr lang="bg-BG" dirty="0"/>
              <a:t>Пример </a:t>
            </a:r>
            <a:r>
              <a:rPr lang="bg-BG" dirty="0" smtClean="0"/>
              <a:t>№2: </a:t>
            </a:r>
            <a:r>
              <a:rPr lang="bg-BG" dirty="0"/>
              <a:t>брой на работещите във фирма, които идват на работа в даден час от </a:t>
            </a:r>
            <a:r>
              <a:rPr lang="bg-BG" dirty="0" smtClean="0"/>
              <a:t>деня, но с пропускане на индекси</a:t>
            </a:r>
            <a:endParaRPr lang="bg-BG" dirty="0"/>
          </a:p>
          <a:p>
            <a:endParaRPr lang="bg-BG" dirty="0"/>
          </a:p>
        </p:txBody>
      </p:sp>
      <p:pic>
        <p:nvPicPr>
          <p:cNvPr id="15362" name="Picture 2" descr="D:\Pavel\Courses\Materials\Course.ALG 2019\Alg-09 Hashes\Lecture\Figures\extend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087723"/>
            <a:ext cx="4876800" cy="1636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90257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923849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11700</TotalTime>
  <Words>2472</Words>
  <Application>Microsoft Office PowerPoint</Application>
  <PresentationFormat>On-screen Show (4:3)</PresentationFormat>
  <Paragraphs>414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Асоциативни масиви</vt:lpstr>
      <vt:lpstr>Съдържание</vt:lpstr>
      <vt:lpstr>Асоциативни масиви</vt:lpstr>
      <vt:lpstr>Разширение на масивите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Задача</vt:lpstr>
      <vt:lpstr>Решаване на задачата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Хеш</vt:lpstr>
      <vt:lpstr>Търсене на низ</vt:lpstr>
      <vt:lpstr>PowerPoint Presentation</vt:lpstr>
      <vt:lpstr>PowerPoint Presentation</vt:lpstr>
      <vt:lpstr>PowerPoint Presentation</vt:lpstr>
      <vt:lpstr>Хеш</vt:lpstr>
      <vt:lpstr>Идея</vt:lpstr>
      <vt:lpstr>PowerPoint Presentation</vt:lpstr>
      <vt:lpstr>PowerPoint Presentation</vt:lpstr>
      <vt:lpstr>Хеш-елементи</vt:lpstr>
      <vt:lpstr>Хеш-таблица</vt:lpstr>
      <vt:lpstr>PowerPoint Presentation</vt:lpstr>
      <vt:lpstr>Хеш-функция</vt:lpstr>
      <vt:lpstr>PowerPoint Presentation</vt:lpstr>
      <vt:lpstr>PowerPoint Presentation</vt:lpstr>
      <vt:lpstr>Хеш-функция над число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Хеш-функция над низ</vt:lpstr>
      <vt:lpstr>PowerPoint Presentation</vt:lpstr>
      <vt:lpstr>PowerPoint Presentation</vt:lpstr>
      <vt:lpstr>Колизия</vt:lpstr>
      <vt:lpstr>Отворено хеширане</vt:lpstr>
      <vt:lpstr>PowerPoint Presentation</vt:lpstr>
      <vt:lpstr>Затворено хеширане</vt:lpstr>
      <vt:lpstr>PowerPoint Presentation</vt:lpstr>
      <vt:lpstr>Зоново хеширане</vt:lpstr>
      <vt:lpstr>PowerPoint Presentation</vt:lpstr>
      <vt:lpstr>Рехеширане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309</cp:revision>
  <dcterms:created xsi:type="dcterms:W3CDTF">2019-06-21T13:37:43Z</dcterms:created>
  <dcterms:modified xsi:type="dcterms:W3CDTF">2020-04-07T06:42:06Z</dcterms:modified>
</cp:coreProperties>
</file>