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2"/>
  </p:sldMasterIdLst>
  <p:notesMasterIdLst>
    <p:notesMasterId r:id="rId62"/>
  </p:notesMasterIdLst>
  <p:handoutMasterIdLst>
    <p:handoutMasterId r:id="rId63"/>
  </p:handoutMasterIdLst>
  <p:sldIdLst>
    <p:sldId id="274" r:id="rId3"/>
    <p:sldId id="276" r:id="rId4"/>
    <p:sldId id="513"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514"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506" r:id="rId54"/>
    <p:sldId id="505" r:id="rId55"/>
    <p:sldId id="507" r:id="rId56"/>
    <p:sldId id="508" r:id="rId57"/>
    <p:sldId id="509" r:id="rId58"/>
    <p:sldId id="510" r:id="rId59"/>
    <p:sldId id="511" r:id="rId60"/>
    <p:sldId id="512" r:id="rId6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EDC"/>
    <a:srgbClr val="F0A22E"/>
    <a:srgbClr val="603A14"/>
    <a:srgbClr val="E85C0E"/>
    <a:srgbClr val="BAB398"/>
    <a:srgbClr val="ADA485"/>
    <a:srgbClr val="C6C0AA"/>
    <a:srgbClr val="663606"/>
    <a:srgbClr val="663106"/>
    <a:srgbClr val="F8DC9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94533" autoAdjust="0"/>
  </p:normalViewPr>
  <p:slideViewPr>
    <p:cSldViewPr>
      <p:cViewPr varScale="1">
        <p:scale>
          <a:sx n="74" d="100"/>
          <a:sy n="74" d="100"/>
        </p:scale>
        <p:origin x="174" y="72"/>
      </p:cViewPr>
      <p:guideLst>
        <p:guide orient="horz" pos="2160"/>
        <p:guide pos="3839"/>
      </p:guideLst>
    </p:cSldViewPr>
  </p:slideViewPr>
  <p:outlineViewPr>
    <p:cViewPr>
      <p:scale>
        <a:sx n="33" d="100"/>
        <a:sy n="33" d="100"/>
      </p:scale>
      <p:origin x="0" y="-6192"/>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0" d="100"/>
          <a:sy n="60" d="100"/>
        </p:scale>
        <p:origin x="25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4.xml"/><Relationship Id="rId1" Type="http://schemas.openxmlformats.org/officeDocument/2006/relationships/slide" Target="slides/slide6.xml"/><Relationship Id="rId6" Type="http://schemas.openxmlformats.org/officeDocument/2006/relationships/slide" Target="slides/slide28.xml"/><Relationship Id="rId5" Type="http://schemas.openxmlformats.org/officeDocument/2006/relationships/slide" Target="slides/slide27.xml"/><Relationship Id="rId4"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oftuni.org/"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5/23/2016</a:t>
            </a:fld>
            <a:endParaRPr dirty="0"/>
          </a:p>
        </p:txBody>
      </p:sp>
      <p:sp>
        <p:nvSpPr>
          <p:cNvPr id="4" name="Footer Placeholder 3"/>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 Software University Foundation – </a:t>
            </a:r>
            <a:r>
              <a:rPr lang="en-US" sz="1000" u="sng" dirty="0">
                <a:hlinkClick r:id="rId2"/>
              </a:rPr>
              <a:t>http://softuni.org</a:t>
            </a:r>
            <a:endParaRPr lang="en-US" sz="1000" dirty="0"/>
          </a:p>
          <a:p>
            <a:r>
              <a:rPr lang="en-US" sz="1000" dirty="0"/>
              <a:t>This work is licensed under the </a:t>
            </a:r>
            <a:r>
              <a:rPr lang="en-US" sz="1000" u="sng" noProof="1" smtClean="0">
                <a:hlinkClick r:id="rId3"/>
              </a:rPr>
              <a:t>Creative Commons Attribution-NonCommercial-ShareAlike</a:t>
            </a:r>
            <a:r>
              <a:rPr lang="en-US" sz="1000" noProof="1" smtClean="0"/>
              <a:t> </a:t>
            </a:r>
            <a:r>
              <a:rPr lang="en-US" sz="1000" dirty="0" smtClean="0"/>
              <a:t>license.</a:t>
            </a:r>
            <a:endParaRPr sz="1000" dirty="0"/>
          </a:p>
        </p:txBody>
      </p:sp>
      <p:sp>
        <p:nvSpPr>
          <p:cNvPr id="5" name="Slide Number Placeholder 4"/>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oftuni.org/"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
        <p:nvSpPr>
          <p:cNvPr id="3" name="Date Placeholder 2"/>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5/23/2016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sz="1000" dirty="0" smtClean="0"/>
              <a:t>© Software University Foundation – </a:t>
            </a:r>
            <a:r>
              <a:rPr lang="en-US" sz="1000" u="sng" dirty="0" smtClean="0">
                <a:hlinkClick r:id="rId2"/>
              </a:rPr>
              <a:t>http://softuni.org</a:t>
            </a:r>
            <a:endParaRPr lang="en-US" sz="1000" dirty="0" smtClean="0"/>
          </a:p>
          <a:p>
            <a:r>
              <a:rPr lang="en-US" sz="1000" dirty="0" smtClean="0"/>
              <a:t>This work is licensed under the </a:t>
            </a:r>
            <a:r>
              <a:rPr lang="en-US" sz="1000" u="sng" noProof="1" smtClean="0">
                <a:hlinkClick r:id="rId3"/>
              </a:rPr>
              <a:t>Creative Commons Attribution-NonCommercial-ShareAlike</a:t>
            </a:r>
            <a:r>
              <a:rPr lang="en-US" sz="1000" noProof="1" smtClean="0"/>
              <a:t> </a:t>
            </a:r>
            <a:r>
              <a:rPr lang="en-US" sz="1000" dirty="0" smtClean="0"/>
              <a:t>license.</a:t>
            </a:r>
            <a:endParaRPr lang="en-US" sz="1000" dirty="0"/>
          </a:p>
        </p:txBody>
      </p:sp>
      <p:sp>
        <p:nvSpPr>
          <p:cNvPr id="7" name="Slide Number Placeholder 6"/>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r>
              <a:rPr lang="en-US" sz="1000" smtClean="0"/>
              <a:t>© Software University Foundation – </a:t>
            </a:r>
            <a:r>
              <a:rPr lang="en-US" sz="1000" u="sng" smtClean="0">
                <a:hlinkClick r:id="rId3"/>
              </a:rPr>
              <a:t>http://softuni.org</a:t>
            </a:r>
            <a:endParaRPr lang="en-US" sz="1000" smtClean="0"/>
          </a:p>
          <a:p>
            <a:r>
              <a:rPr lang="en-US" sz="1000" smtClean="0"/>
              <a:t>This work is licensed under the </a:t>
            </a:r>
            <a:r>
              <a:rPr lang="en-US" sz="1000" u="sng" noProof="1" smtClean="0">
                <a:hlinkClick r:id="rId4"/>
              </a:rPr>
              <a:t>Creative Commons Attribution-NonCommercial-ShareAlike</a:t>
            </a:r>
            <a:r>
              <a:rPr lang="en-US" sz="1000" noProof="1" smtClean="0"/>
              <a:t> </a:t>
            </a:r>
            <a:r>
              <a:rPr lang="en-US" sz="1000" smtClean="0"/>
              <a:t>license.</a:t>
            </a:r>
            <a:endParaRPr lang="en-US" sz="1000" dirty="0"/>
          </a:p>
        </p:txBody>
      </p:sp>
      <p:sp>
        <p:nvSpPr>
          <p:cNvPr id="6" name="Slide Number Placeholder 5"/>
          <p:cNvSpPr>
            <a:spLocks noGrp="1"/>
          </p:cNvSpPr>
          <p:nvPr>
            <p:ph type="sldNum" sz="quarter" idx="11"/>
          </p:nvPr>
        </p:nvSpPr>
        <p:spPr/>
        <p:txBody>
          <a:bodyPr/>
          <a:lstStyle/>
          <a:p>
            <a:fld id="{3EBA5BD7-F043-4D1B-AA17-CD412FC534DE}" type="slidenum">
              <a:rPr lang="en-US" smtClean="0"/>
              <a:pPr/>
              <a:t>1</a:t>
            </a:fld>
            <a:endParaRPr lang="en-US" dirty="0"/>
          </a:p>
        </p:txBody>
      </p:sp>
    </p:spTree>
    <p:extLst>
      <p:ext uri="{BB962C8B-B14F-4D97-AF65-F5344CB8AC3E}">
        <p14:creationId xmlns:p14="http://schemas.microsoft.com/office/powerpoint/2010/main" val="914151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AAA2EA-81A0-4B25-86A0-D4E3FE99029F}" type="slidenum">
              <a:rPr lang="en-US"/>
              <a:pPr/>
              <a:t>17</a:t>
            </a:fld>
            <a:r>
              <a:rPr lang="en-US" dirty="0"/>
              <a:t>##</a:t>
            </a:r>
            <a:endParaRPr lang="en-US" sz="1100" dirty="0"/>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688481" y="4416099"/>
            <a:ext cx="5504853" cy="4182457"/>
          </a:xfrm>
        </p:spPr>
        <p:txBody>
          <a:bodyPr/>
          <a:lstStyle/>
          <a:p>
            <a:r>
              <a:rPr lang="en-US" b="1" dirty="0"/>
              <a:t>Selecting All Columns of All Rows</a:t>
            </a:r>
          </a:p>
          <a:p>
            <a:pPr lvl="1"/>
            <a:endParaRPr lang="en-US" dirty="0"/>
          </a:p>
          <a:p>
            <a:pPr lvl="1"/>
            <a:r>
              <a:rPr lang="en-US" dirty="0"/>
              <a:t>You can display all columns of data in a table by following the </a:t>
            </a:r>
            <a:r>
              <a:rPr lang="en-US" dirty="0">
                <a:latin typeface="Courier New" pitchFamily="49" charset="0"/>
              </a:rPr>
              <a:t>SELECT</a:t>
            </a:r>
            <a:r>
              <a:rPr lang="en-US" dirty="0"/>
              <a:t> keyword with an asterisk (</a:t>
            </a:r>
            <a:r>
              <a:rPr lang="en-US" dirty="0">
                <a:latin typeface="Courier New" pitchFamily="49" charset="0"/>
              </a:rPr>
              <a:t>*</a:t>
            </a:r>
            <a:r>
              <a:rPr lang="en-US" dirty="0"/>
              <a:t>). In the example on the slide, the department table contains five columns: </a:t>
            </a:r>
            <a:r>
              <a:rPr lang="en-US" dirty="0" err="1">
                <a:latin typeface="Courier New" pitchFamily="49" charset="0"/>
              </a:rPr>
              <a:t>DepartmentID</a:t>
            </a:r>
            <a:r>
              <a:rPr lang="en-US" dirty="0"/>
              <a:t>, </a:t>
            </a:r>
            <a:r>
              <a:rPr lang="en-US" dirty="0">
                <a:latin typeface="Courier New" pitchFamily="49" charset="0"/>
              </a:rPr>
              <a:t>Name</a:t>
            </a:r>
            <a:r>
              <a:rPr lang="en-US" dirty="0"/>
              <a:t>, </a:t>
            </a:r>
            <a:r>
              <a:rPr lang="en-US" dirty="0" err="1">
                <a:latin typeface="Courier New" pitchFamily="49" charset="0"/>
              </a:rPr>
              <a:t>GroupName</a:t>
            </a:r>
            <a:r>
              <a:rPr lang="en-US" dirty="0"/>
              <a:t>, </a:t>
            </a:r>
            <a:r>
              <a:rPr lang="en-US" dirty="0" err="1"/>
              <a:t>ModifiedDate</a:t>
            </a:r>
            <a:r>
              <a:rPr lang="en-US" dirty="0"/>
              <a:t> and </a:t>
            </a:r>
            <a:r>
              <a:rPr lang="en-US" dirty="0" err="1">
                <a:latin typeface="Courier New" pitchFamily="49" charset="0"/>
              </a:rPr>
              <a:t>rowguid</a:t>
            </a:r>
            <a:r>
              <a:rPr lang="en-US" dirty="0"/>
              <a:t>. The table contains 16 rows, one for each department. </a:t>
            </a:r>
          </a:p>
          <a:p>
            <a:pPr lvl="1"/>
            <a:r>
              <a:rPr lang="en-US" dirty="0">
                <a:solidFill>
                  <a:srgbClr val="000000"/>
                </a:solidFill>
              </a:rPr>
              <a:t>You can also display all columns in the table by listing all the columns after the </a:t>
            </a:r>
            <a:r>
              <a:rPr lang="en-US" dirty="0">
                <a:solidFill>
                  <a:srgbClr val="000000"/>
                </a:solidFill>
                <a:latin typeface="Courier New" pitchFamily="49" charset="0"/>
              </a:rPr>
              <a:t>SELECT</a:t>
            </a:r>
            <a:r>
              <a:rPr lang="en-US" dirty="0">
                <a:solidFill>
                  <a:srgbClr val="000000"/>
                </a:solidFill>
              </a:rPr>
              <a:t> keyword. For example, the following SQL statement, like the example on the slide, displays all columns and all rows of the </a:t>
            </a:r>
            <a:r>
              <a:rPr lang="en-US" dirty="0" smtClean="0">
                <a:solidFill>
                  <a:srgbClr val="000000"/>
                </a:solidFill>
                <a:latin typeface="Courier New" pitchFamily="49" charset="0"/>
              </a:rPr>
              <a:t>Departments</a:t>
            </a:r>
            <a:r>
              <a:rPr lang="en-US" dirty="0" smtClean="0">
                <a:solidFill>
                  <a:srgbClr val="000000"/>
                </a:solidFill>
              </a:rPr>
              <a:t> </a:t>
            </a:r>
            <a:r>
              <a:rPr lang="en-US" dirty="0">
                <a:solidFill>
                  <a:srgbClr val="000000"/>
                </a:solidFill>
              </a:rPr>
              <a:t>table:</a:t>
            </a:r>
          </a:p>
          <a:p>
            <a:pPr lvl="1"/>
            <a:endParaRPr lang="en-US" sz="500" dirty="0">
              <a:solidFill>
                <a:srgbClr val="000000"/>
              </a:solidFill>
            </a:endParaRPr>
          </a:p>
          <a:p>
            <a:pPr>
              <a:spcBef>
                <a:spcPct val="0"/>
              </a:spcBef>
            </a:pPr>
            <a:r>
              <a:rPr lang="en-US" b="1" dirty="0">
                <a:latin typeface="Courier New" pitchFamily="49" charset="0"/>
              </a:rPr>
              <a:t>   SELECT  </a:t>
            </a:r>
            <a:r>
              <a:rPr lang="en-US" b="1" dirty="0" err="1">
                <a:latin typeface="Courier New" pitchFamily="49" charset="0"/>
              </a:rPr>
              <a:t>DepartmentID</a:t>
            </a:r>
            <a:r>
              <a:rPr lang="en-US" b="1" dirty="0">
                <a:latin typeface="Courier New" pitchFamily="49" charset="0"/>
              </a:rPr>
              <a:t>, Name, </a:t>
            </a:r>
            <a:r>
              <a:rPr lang="en-US" b="1" dirty="0" err="1">
                <a:latin typeface="Courier New" pitchFamily="49" charset="0"/>
              </a:rPr>
              <a:t>GroupName</a:t>
            </a:r>
            <a:r>
              <a:rPr lang="en-US" b="1" dirty="0">
                <a:latin typeface="Courier New" pitchFamily="49" charset="0"/>
              </a:rPr>
              <a:t>, </a:t>
            </a:r>
            <a:r>
              <a:rPr lang="en-US" b="1" dirty="0" err="1">
                <a:latin typeface="Courier New" pitchFamily="49" charset="0"/>
              </a:rPr>
              <a:t>ModifiedDate</a:t>
            </a:r>
            <a:r>
              <a:rPr lang="en-US" b="1" dirty="0">
                <a:latin typeface="Courier New" pitchFamily="49" charset="0"/>
              </a:rPr>
              <a:t>, </a:t>
            </a:r>
            <a:r>
              <a:rPr lang="en-US" b="1" dirty="0" err="1">
                <a:latin typeface="Courier New" pitchFamily="49" charset="0"/>
              </a:rPr>
              <a:t>rowguid</a:t>
            </a:r>
            <a:endParaRPr lang="en-US" b="1" dirty="0">
              <a:latin typeface="Courier New" pitchFamily="49" charset="0"/>
            </a:endParaRPr>
          </a:p>
          <a:p>
            <a:pPr>
              <a:spcBef>
                <a:spcPct val="0"/>
              </a:spcBef>
            </a:pPr>
            <a:r>
              <a:rPr lang="en-US" b="1" dirty="0">
                <a:latin typeface="Courier New" pitchFamily="49" charset="0"/>
              </a:rPr>
              <a:t>   FROM    department;</a:t>
            </a:r>
            <a:endParaRPr lang="en-US" b="1" dirty="0">
              <a:solidFill>
                <a:srgbClr val="000000"/>
              </a:solidFill>
            </a:endParaRPr>
          </a:p>
          <a:p>
            <a:endParaRPr lang="en-US" dirty="0"/>
          </a:p>
          <a:p>
            <a:r>
              <a:rPr lang="en-US" b="1" dirty="0"/>
              <a:t>Selecting Specific Columns of All Rows</a:t>
            </a:r>
          </a:p>
          <a:p>
            <a:pPr lvl="1"/>
            <a:endParaRPr lang="en-US" dirty="0"/>
          </a:p>
          <a:p>
            <a:pPr lvl="1"/>
            <a:r>
              <a:rPr lang="en-US" dirty="0"/>
              <a:t>You can use the </a:t>
            </a:r>
            <a:r>
              <a:rPr lang="en-US" dirty="0">
                <a:solidFill>
                  <a:srgbClr val="FC0128"/>
                </a:solidFill>
                <a:latin typeface="Courier New" pitchFamily="49" charset="0"/>
              </a:rPr>
              <a:t>SELECT</a:t>
            </a:r>
            <a:r>
              <a:rPr lang="en-US" dirty="0">
                <a:solidFill>
                  <a:srgbClr val="FC0128"/>
                </a:solidFill>
              </a:rPr>
              <a:t> statement</a:t>
            </a:r>
            <a:r>
              <a:rPr lang="en-US" dirty="0"/>
              <a:t> to display specific columns of the table by specifying the column names, separated by commas. The example on the slide displays all the department numbers and location numbers from the </a:t>
            </a:r>
            <a:r>
              <a:rPr lang="en-US" dirty="0" smtClean="0">
                <a:latin typeface="Courier New" pitchFamily="49" charset="0"/>
              </a:rPr>
              <a:t>Departments</a:t>
            </a:r>
            <a:r>
              <a:rPr lang="en-US" dirty="0" smtClean="0"/>
              <a:t> </a:t>
            </a:r>
            <a:r>
              <a:rPr lang="en-US" dirty="0"/>
              <a:t>table. </a:t>
            </a:r>
          </a:p>
          <a:p>
            <a:pPr lvl="1"/>
            <a:r>
              <a:rPr lang="en-US" dirty="0"/>
              <a:t>In the </a:t>
            </a:r>
            <a:r>
              <a:rPr lang="en-US" dirty="0">
                <a:latin typeface="Courier New" pitchFamily="49" charset="0"/>
              </a:rPr>
              <a:t>SELECT</a:t>
            </a:r>
            <a:r>
              <a:rPr lang="en-US" dirty="0"/>
              <a:t> clause, specify the columns that you want, in the order in which you want them to appear in the output. For example, to display location before department number going from left to right, you use the following statement:</a:t>
            </a:r>
          </a:p>
          <a:p>
            <a:pPr lvl="1"/>
            <a:endParaRPr lang="en-US" sz="500" dirty="0"/>
          </a:p>
          <a:p>
            <a:pPr>
              <a:spcBef>
                <a:spcPct val="0"/>
              </a:spcBef>
            </a:pPr>
            <a:r>
              <a:rPr lang="en-US" b="1" dirty="0">
                <a:latin typeface="Courier New" pitchFamily="49" charset="0"/>
              </a:rPr>
              <a:t>    SELECT </a:t>
            </a:r>
            <a:r>
              <a:rPr lang="en-US" b="1" dirty="0" err="1">
                <a:latin typeface="Courier New" pitchFamily="49" charset="0"/>
              </a:rPr>
              <a:t>DepartmentID</a:t>
            </a:r>
            <a:r>
              <a:rPr lang="en-US" b="1" dirty="0">
                <a:latin typeface="Courier New" pitchFamily="49" charset="0"/>
              </a:rPr>
              <a:t>, Name</a:t>
            </a:r>
          </a:p>
          <a:p>
            <a:pPr>
              <a:spcBef>
                <a:spcPct val="0"/>
              </a:spcBef>
            </a:pPr>
            <a:r>
              <a:rPr lang="en-US" b="1" dirty="0">
                <a:latin typeface="Courier New" pitchFamily="49" charset="0"/>
              </a:rPr>
              <a:t>    FROM </a:t>
            </a:r>
            <a:r>
              <a:rPr lang="en-US" b="1" dirty="0" smtClean="0">
                <a:latin typeface="Courier New" pitchFamily="49" charset="0"/>
              </a:rPr>
              <a:t>Departments</a:t>
            </a:r>
            <a:endParaRPr lang="en-US" b="1" dirty="0">
              <a:latin typeface="Courier New" pitchFamily="49" charset="0"/>
            </a:endParaRPr>
          </a:p>
          <a:p>
            <a:endParaRPr lang="bg-BG" dirty="0"/>
          </a:p>
        </p:txBody>
      </p:sp>
    </p:spTree>
    <p:extLst>
      <p:ext uri="{BB962C8B-B14F-4D97-AF65-F5344CB8AC3E}">
        <p14:creationId xmlns:p14="http://schemas.microsoft.com/office/powerpoint/2010/main" val="245625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9DE2481-BEF6-4D58-AAF1-13C8F5B01AFA}" type="slidenum">
              <a:rPr lang="en-US"/>
              <a:pPr/>
              <a:t>18</a:t>
            </a:fld>
            <a:r>
              <a:rPr lang="en-US" dirty="0"/>
              <a:t>##</a:t>
            </a:r>
            <a:endParaRPr lang="en-US" sz="1100" dirty="0"/>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688481" y="4416099"/>
            <a:ext cx="5504853" cy="4182457"/>
          </a:xfrm>
        </p:spPr>
        <p:txBody>
          <a:bodyPr/>
          <a:lstStyle/>
          <a:p>
            <a:r>
              <a:rPr lang="en-US" b="1" dirty="0"/>
              <a:t>Using Arithmetic Operators</a:t>
            </a:r>
          </a:p>
          <a:p>
            <a:pPr lvl="1"/>
            <a:r>
              <a:rPr lang="en-US" dirty="0">
                <a:solidFill>
                  <a:srgbClr val="000000"/>
                </a:solidFill>
              </a:rPr>
              <a:t>The example in the slide uses the addition operator to increase the salary for all employees by 300 and displays a new column in the output. </a:t>
            </a:r>
          </a:p>
          <a:p>
            <a:pPr lvl="1"/>
            <a:r>
              <a:rPr lang="en-US" dirty="0">
                <a:solidFill>
                  <a:srgbClr val="000000"/>
                </a:solidFill>
              </a:rPr>
              <a:t>Note that the resultant calculated column for </a:t>
            </a:r>
            <a:r>
              <a:rPr lang="en-US" dirty="0">
                <a:solidFill>
                  <a:srgbClr val="000000"/>
                </a:solidFill>
                <a:latin typeface="Courier New" pitchFamily="49" charset="0"/>
              </a:rPr>
              <a:t>Salary+300</a:t>
            </a:r>
            <a:r>
              <a:rPr lang="en-US" dirty="0">
                <a:solidFill>
                  <a:srgbClr val="000000"/>
                </a:solidFill>
              </a:rPr>
              <a:t> is not a new column in the </a:t>
            </a:r>
            <a:r>
              <a:rPr lang="en-US" dirty="0" smtClean="0">
                <a:solidFill>
                  <a:srgbClr val="000000"/>
                </a:solidFill>
                <a:latin typeface="Courier New" pitchFamily="49" charset="0"/>
              </a:rPr>
              <a:t>Employees</a:t>
            </a:r>
            <a:r>
              <a:rPr lang="en-US" dirty="0" smtClean="0">
                <a:solidFill>
                  <a:srgbClr val="000000"/>
                </a:solidFill>
              </a:rPr>
              <a:t> </a:t>
            </a:r>
            <a:r>
              <a:rPr lang="en-US" dirty="0">
                <a:solidFill>
                  <a:srgbClr val="000000"/>
                </a:solidFill>
              </a:rPr>
              <a:t>table; it is for display only. </a:t>
            </a:r>
          </a:p>
        </p:txBody>
      </p:sp>
    </p:spTree>
    <p:extLst>
      <p:ext uri="{BB962C8B-B14F-4D97-AF65-F5344CB8AC3E}">
        <p14:creationId xmlns:p14="http://schemas.microsoft.com/office/powerpoint/2010/main" val="64138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3C00336-F467-488C-BA9A-FF63DD7FC134}" type="slidenum">
              <a:rPr lang="en-US"/>
              <a:pPr/>
              <a:t>19</a:t>
            </a:fld>
            <a:r>
              <a:rPr lang="en-US" dirty="0"/>
              <a:t>##</a:t>
            </a:r>
            <a:endParaRPr lang="en-US" sz="1100" dirty="0"/>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8481" y="4416099"/>
            <a:ext cx="5504853" cy="4182457"/>
          </a:xfrm>
        </p:spPr>
        <p:txBody>
          <a:bodyPr/>
          <a:lstStyle/>
          <a:p>
            <a:r>
              <a:rPr lang="en-US" b="1" dirty="0"/>
              <a:t>Null Values</a:t>
            </a:r>
          </a:p>
          <a:p>
            <a:pPr lvl="1"/>
            <a:r>
              <a:rPr lang="en-US" dirty="0"/>
              <a:t>If a row lacks the data value for a particular column, that value is said to be </a:t>
            </a:r>
            <a:r>
              <a:rPr lang="en-US" i="1" dirty="0"/>
              <a:t>null</a:t>
            </a:r>
            <a:r>
              <a:rPr lang="en-US" dirty="0"/>
              <a:t>, or to contain a </a:t>
            </a:r>
            <a:r>
              <a:rPr lang="en-US" dirty="0">
                <a:solidFill>
                  <a:srgbClr val="FC0128"/>
                </a:solidFill>
              </a:rPr>
              <a:t>null.</a:t>
            </a:r>
            <a:r>
              <a:rPr lang="en-US" dirty="0"/>
              <a:t> </a:t>
            </a:r>
          </a:p>
          <a:p>
            <a:pPr lvl="1"/>
            <a:r>
              <a:rPr lang="en-US" dirty="0"/>
              <a:t>A null is a value that is unavailable, unassigned, unknown, or inapplicable. A null is not the same as zero or a space. Zero is a number, and a space is a character. </a:t>
            </a:r>
          </a:p>
          <a:p>
            <a:pPr lvl="1"/>
            <a:r>
              <a:rPr lang="en-US" dirty="0"/>
              <a:t>Columns of any data type can contain nulls. However, some constraints, </a:t>
            </a:r>
            <a:r>
              <a:rPr lang="en-US" dirty="0">
                <a:latin typeface="Courier New" pitchFamily="49" charset="0"/>
              </a:rPr>
              <a:t>NOT NULL</a:t>
            </a:r>
            <a:r>
              <a:rPr lang="en-US" dirty="0"/>
              <a:t> and </a:t>
            </a:r>
            <a:r>
              <a:rPr lang="en-US" dirty="0">
                <a:latin typeface="Courier New" pitchFamily="49" charset="0"/>
              </a:rPr>
              <a:t>PRIMARY KEY</a:t>
            </a:r>
            <a:r>
              <a:rPr lang="en-US" dirty="0"/>
              <a:t>, prevent nulls from being used in the column. </a:t>
            </a:r>
          </a:p>
          <a:p>
            <a:pPr lvl="1"/>
            <a:r>
              <a:rPr lang="en-US" dirty="0"/>
              <a:t>In the </a:t>
            </a:r>
            <a:r>
              <a:rPr lang="en-US" dirty="0" err="1">
                <a:latin typeface="Courier New" pitchFamily="49" charset="0"/>
              </a:rPr>
              <a:t>ManagerID</a:t>
            </a:r>
            <a:r>
              <a:rPr lang="en-US" dirty="0"/>
              <a:t> column in the </a:t>
            </a:r>
            <a:r>
              <a:rPr lang="en-US" dirty="0" smtClean="0">
                <a:latin typeface="Courier New" pitchFamily="49" charset="0"/>
              </a:rPr>
              <a:t>Employees</a:t>
            </a:r>
            <a:r>
              <a:rPr lang="en-US" dirty="0" smtClean="0"/>
              <a:t> </a:t>
            </a:r>
            <a:r>
              <a:rPr lang="en-US" dirty="0"/>
              <a:t>table, notice that managers (like Sanchez) have no </a:t>
            </a:r>
            <a:r>
              <a:rPr lang="en-US" dirty="0" err="1"/>
              <a:t>ManagerID</a:t>
            </a:r>
            <a:r>
              <a:rPr lang="en-US" dirty="0"/>
              <a:t>. </a:t>
            </a:r>
          </a:p>
          <a:p>
            <a:pPr lvl="1"/>
            <a:r>
              <a:rPr lang="en-US" dirty="0"/>
              <a:t>If any column value in an arithmetic expression is null, the result is </a:t>
            </a:r>
            <a:r>
              <a:rPr lang="en-US" dirty="0">
                <a:solidFill>
                  <a:srgbClr val="FC0128"/>
                </a:solidFill>
              </a:rPr>
              <a:t>null.</a:t>
            </a:r>
            <a:r>
              <a:rPr lang="en-US" dirty="0"/>
              <a:t> For example, if you attempt to perform division with zero, you get an error. However, if you divide a number by null, the result is a null or unknown. </a:t>
            </a:r>
          </a:p>
          <a:p>
            <a:pPr lvl="1"/>
            <a:endParaRPr lang="en-US" dirty="0"/>
          </a:p>
          <a:p>
            <a:pPr lvl="1"/>
            <a:endParaRPr lang="en-US" dirty="0">
              <a:solidFill>
                <a:srgbClr val="000000"/>
              </a:solidFill>
            </a:endParaRPr>
          </a:p>
        </p:txBody>
      </p:sp>
    </p:spTree>
    <p:extLst>
      <p:ext uri="{BB962C8B-B14F-4D97-AF65-F5344CB8AC3E}">
        <p14:creationId xmlns:p14="http://schemas.microsoft.com/office/powerpoint/2010/main" val="46551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FEB4A5C-547E-49FC-8604-96088E451FB3}" type="slidenum">
              <a:rPr lang="en-US"/>
              <a:pPr/>
              <a:t>20</a:t>
            </a:fld>
            <a:r>
              <a:rPr lang="en-US" dirty="0"/>
              <a:t>##</a:t>
            </a:r>
            <a:endParaRPr lang="en-US" sz="1100"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688481" y="4416099"/>
            <a:ext cx="5504853" cy="4182457"/>
          </a:xfrm>
        </p:spPr>
        <p:txBody>
          <a:bodyPr/>
          <a:lstStyle/>
          <a:p>
            <a:pPr>
              <a:lnSpc>
                <a:spcPct val="112000"/>
              </a:lnSpc>
              <a:spcBef>
                <a:spcPct val="0"/>
              </a:spcBef>
              <a:spcAft>
                <a:spcPct val="24000"/>
              </a:spcAft>
            </a:pPr>
            <a:r>
              <a:rPr lang="en-US" b="1" dirty="0"/>
              <a:t>Column Aliases</a:t>
            </a:r>
            <a:endParaRPr lang="en-US" b="1" dirty="0">
              <a:latin typeface="Times" pitchFamily="18" charset="0"/>
            </a:endParaRPr>
          </a:p>
          <a:p>
            <a:pPr lvl="1"/>
            <a:r>
              <a:rPr lang="en-US" dirty="0"/>
              <a:t>When displaying the result of a query, </a:t>
            </a:r>
            <a:r>
              <a:rPr lang="en-US" i="1" dirty="0"/>
              <a:t>SQL Query Analyzer </a:t>
            </a:r>
            <a:r>
              <a:rPr lang="en-US" dirty="0"/>
              <a:t>normally uses the name of the selected column as the column heading. For calculations the value usually is “(No column name)”. This heading is not descriptive and hence may be difficult to understand. You can change a column heading by using a column alias.</a:t>
            </a:r>
          </a:p>
          <a:p>
            <a:pPr lvl="1"/>
            <a:r>
              <a:rPr lang="en-US" dirty="0"/>
              <a:t>Specify the alias after the column in the </a:t>
            </a:r>
            <a:r>
              <a:rPr lang="en-US" dirty="0">
                <a:latin typeface="Courier New" pitchFamily="49" charset="0"/>
              </a:rPr>
              <a:t>SELECT</a:t>
            </a:r>
            <a:r>
              <a:rPr lang="en-US" dirty="0"/>
              <a:t> list using a space as a separator. If the alias contains spaces or special characters (such as # or $), enclose the alias in double quotation marks (" ").</a:t>
            </a:r>
          </a:p>
        </p:txBody>
      </p:sp>
    </p:spTree>
    <p:extLst>
      <p:ext uri="{BB962C8B-B14F-4D97-AF65-F5344CB8AC3E}">
        <p14:creationId xmlns:p14="http://schemas.microsoft.com/office/powerpoint/2010/main" val="103947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EC52957-6182-4E9B-A2CC-870C5CF9040D}" type="slidenum">
              <a:rPr lang="en-US"/>
              <a:pPr/>
              <a:t>21</a:t>
            </a:fld>
            <a:r>
              <a:rPr lang="en-US" dirty="0"/>
              <a:t>##</a:t>
            </a:r>
            <a:endParaRPr lang="en-US" sz="1100" dirty="0"/>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688481" y="4416099"/>
            <a:ext cx="5504853" cy="4182457"/>
          </a:xfrm>
        </p:spPr>
        <p:txBody>
          <a:bodyPr/>
          <a:lstStyle/>
          <a:p>
            <a:r>
              <a:rPr lang="en-US" b="1" dirty="0"/>
              <a:t>Concatenation Operator</a:t>
            </a:r>
          </a:p>
          <a:p>
            <a:pPr lvl="1"/>
            <a:r>
              <a:rPr lang="en-US" dirty="0"/>
              <a:t>You can link columns to other columns, arithmetic expressions, or constant values to create a character expression by using the </a:t>
            </a:r>
            <a:r>
              <a:rPr lang="en-US" dirty="0">
                <a:solidFill>
                  <a:srgbClr val="FC0128"/>
                </a:solidFill>
              </a:rPr>
              <a:t>concatenation operator</a:t>
            </a:r>
            <a:r>
              <a:rPr lang="en-US" dirty="0"/>
              <a:t> (+). Columns on either side of the operator are combined to make a single output column.</a:t>
            </a:r>
          </a:p>
          <a:p>
            <a:pPr lvl="1"/>
            <a:r>
              <a:rPr lang="en-US" dirty="0"/>
              <a:t>In the example, </a:t>
            </a:r>
            <a:r>
              <a:rPr lang="en-US" dirty="0" err="1">
                <a:latin typeface="Courier New" pitchFamily="49" charset="0"/>
              </a:rPr>
              <a:t>FirstName</a:t>
            </a:r>
            <a:r>
              <a:rPr lang="en-US" dirty="0"/>
              <a:t> and </a:t>
            </a:r>
            <a:r>
              <a:rPr lang="en-US" dirty="0" err="1">
                <a:latin typeface="Courier New" pitchFamily="49" charset="0"/>
              </a:rPr>
              <a:t>LastName</a:t>
            </a:r>
            <a:r>
              <a:rPr lang="en-US" dirty="0"/>
              <a:t> are concatenated, and they are given the alias </a:t>
            </a:r>
            <a:r>
              <a:rPr lang="en-US" dirty="0" err="1">
                <a:latin typeface="Courier New" pitchFamily="49" charset="0"/>
              </a:rPr>
              <a:t>FullName</a:t>
            </a:r>
            <a:r>
              <a:rPr lang="en-US" dirty="0"/>
              <a:t>. Notice that the employee first name and last name are combined to make a single output column.</a:t>
            </a:r>
          </a:p>
          <a:p>
            <a:pPr lvl="1"/>
            <a:r>
              <a:rPr lang="en-US" dirty="0"/>
              <a:t>The </a:t>
            </a:r>
            <a:r>
              <a:rPr lang="en-US" dirty="0">
                <a:latin typeface="Courier New" pitchFamily="49" charset="0"/>
              </a:rPr>
              <a:t>AS</a:t>
            </a:r>
            <a:r>
              <a:rPr lang="en-US" dirty="0"/>
              <a:t> keyword before the alias name makes the </a:t>
            </a:r>
            <a:r>
              <a:rPr lang="en-US" dirty="0">
                <a:latin typeface="Courier New" pitchFamily="49" charset="0"/>
              </a:rPr>
              <a:t>SELECT</a:t>
            </a:r>
            <a:r>
              <a:rPr lang="en-US" dirty="0"/>
              <a:t> clause easier to read.</a:t>
            </a:r>
          </a:p>
          <a:p>
            <a:endParaRPr lang="en-US" dirty="0"/>
          </a:p>
        </p:txBody>
      </p:sp>
    </p:spTree>
    <p:extLst>
      <p:ext uri="{BB962C8B-B14F-4D97-AF65-F5344CB8AC3E}">
        <p14:creationId xmlns:p14="http://schemas.microsoft.com/office/powerpoint/2010/main" val="62455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CF95DDA-FC4B-4C6A-8754-990937BD6B3D}" type="slidenum">
              <a:rPr lang="en-US"/>
              <a:pPr/>
              <a:t>22</a:t>
            </a:fld>
            <a:r>
              <a:rPr lang="en-US" dirty="0"/>
              <a:t>##</a:t>
            </a:r>
            <a:endParaRPr lang="en-US" sz="1100" dirty="0"/>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688481" y="4416099"/>
            <a:ext cx="5504853" cy="4182457"/>
          </a:xfrm>
        </p:spPr>
        <p:txBody>
          <a:bodyPr/>
          <a:lstStyle/>
          <a:p>
            <a:r>
              <a:rPr lang="en-US" b="1"/>
              <a:t>Literal Character Strings</a:t>
            </a:r>
          </a:p>
          <a:p>
            <a:pPr lvl="1"/>
            <a:r>
              <a:rPr lang="en-US"/>
              <a:t>A </a:t>
            </a:r>
            <a:r>
              <a:rPr lang="en-US">
                <a:solidFill>
                  <a:srgbClr val="FC0128"/>
                </a:solidFill>
              </a:rPr>
              <a:t>literal </a:t>
            </a:r>
            <a:r>
              <a:rPr lang="en-US"/>
              <a:t>is a character, a number, or a date that is included in the </a:t>
            </a:r>
            <a:r>
              <a:rPr lang="en-US">
                <a:latin typeface="Courier New" pitchFamily="49" charset="0"/>
              </a:rPr>
              <a:t>SELECT</a:t>
            </a:r>
            <a:r>
              <a:rPr lang="en-US"/>
              <a:t> list and that is not a column name or a column alias. It is printed for each row returned. Literal strings of free-format text can be included in the query result and are treated the same as a column in the </a:t>
            </a:r>
            <a:r>
              <a:rPr lang="en-US">
                <a:latin typeface="Courier New" pitchFamily="49" charset="0"/>
              </a:rPr>
              <a:t>SELECT</a:t>
            </a:r>
            <a:r>
              <a:rPr lang="en-US"/>
              <a:t> list.</a:t>
            </a:r>
            <a:r>
              <a:rPr lang="en-US" b="1"/>
              <a:t> </a:t>
            </a:r>
            <a:endParaRPr lang="en-US"/>
          </a:p>
          <a:p>
            <a:pPr lvl="1"/>
            <a:r>
              <a:rPr lang="en-US"/>
              <a:t>Date and character literals </a:t>
            </a:r>
            <a:r>
              <a:rPr lang="en-US" i="1"/>
              <a:t>must </a:t>
            </a:r>
            <a:r>
              <a:rPr lang="en-US"/>
              <a:t>be enclosed within single quotation marks (</a:t>
            </a:r>
            <a:r>
              <a:rPr lang="en-US">
                <a:latin typeface="Courier New" pitchFamily="49" charset="0"/>
              </a:rPr>
              <a:t>'</a:t>
            </a:r>
            <a:r>
              <a:rPr lang="en-US"/>
              <a:t> </a:t>
            </a:r>
            <a:r>
              <a:rPr lang="en-US">
                <a:latin typeface="Courier New" pitchFamily="49" charset="0"/>
              </a:rPr>
              <a:t>'</a:t>
            </a:r>
            <a:r>
              <a:rPr lang="en-US"/>
              <a:t>); number literals need not.</a:t>
            </a:r>
            <a:endParaRPr lang="en-US" i="1"/>
          </a:p>
          <a:p>
            <a:pPr lvl="1"/>
            <a:r>
              <a:rPr lang="en-US"/>
              <a:t>The example on the slide displays matching last names for employees’ first names. The column has the heading Employees.</a:t>
            </a:r>
            <a:endParaRPr lang="en-US" b="1" i="1"/>
          </a:p>
        </p:txBody>
      </p:sp>
    </p:spTree>
    <p:extLst>
      <p:ext uri="{BB962C8B-B14F-4D97-AF65-F5344CB8AC3E}">
        <p14:creationId xmlns:p14="http://schemas.microsoft.com/office/powerpoint/2010/main" val="268140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5492A95-8C44-4B61-81FB-2909CB3A7C03}" type="slidenum">
              <a:rPr lang="en-US"/>
              <a:pPr/>
              <a:t>23</a:t>
            </a:fld>
            <a:r>
              <a:rPr lang="en-US" dirty="0"/>
              <a:t>##</a:t>
            </a:r>
            <a:endParaRPr lang="en-US" sz="1100" dirty="0"/>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xfrm>
            <a:off x="688481" y="4416099"/>
            <a:ext cx="5504853" cy="4182457"/>
          </a:xfrm>
        </p:spPr>
        <p:txBody>
          <a:bodyPr/>
          <a:lstStyle/>
          <a:p>
            <a:pPr lvl="1"/>
            <a:r>
              <a:rPr lang="en-US" dirty="0"/>
              <a:t>To eliminate duplicate rows in the result, include the </a:t>
            </a:r>
            <a:r>
              <a:rPr lang="en-US" dirty="0">
                <a:solidFill>
                  <a:srgbClr val="FC0128"/>
                </a:solidFill>
                <a:latin typeface="Courier New" pitchFamily="49" charset="0"/>
              </a:rPr>
              <a:t>DISTINCT</a:t>
            </a:r>
            <a:r>
              <a:rPr lang="en-US" dirty="0">
                <a:solidFill>
                  <a:srgbClr val="FC0128"/>
                </a:solidFill>
              </a:rPr>
              <a:t> </a:t>
            </a:r>
            <a:r>
              <a:rPr lang="en-US" dirty="0"/>
              <a:t>keyword in the </a:t>
            </a:r>
            <a:r>
              <a:rPr lang="en-US" dirty="0">
                <a:latin typeface="Courier New" pitchFamily="49" charset="0"/>
              </a:rPr>
              <a:t>SELECT</a:t>
            </a:r>
            <a:r>
              <a:rPr lang="en-US" dirty="0"/>
              <a:t> clause immediately after the </a:t>
            </a:r>
            <a:r>
              <a:rPr lang="en-US" dirty="0">
                <a:latin typeface="Courier New" pitchFamily="49" charset="0"/>
              </a:rPr>
              <a:t>SELECT</a:t>
            </a:r>
            <a:r>
              <a:rPr lang="en-US" dirty="0"/>
              <a:t> keyword. In the example on the slide, the </a:t>
            </a:r>
            <a:r>
              <a:rPr lang="en-US" dirty="0" smtClean="0">
                <a:latin typeface="Courier New" pitchFamily="49" charset="0"/>
              </a:rPr>
              <a:t>Employees</a:t>
            </a:r>
            <a:r>
              <a:rPr lang="en-US" dirty="0" smtClean="0"/>
              <a:t> </a:t>
            </a:r>
            <a:r>
              <a:rPr lang="en-US" dirty="0"/>
              <a:t>table actually contains 290</a:t>
            </a:r>
            <a:r>
              <a:rPr lang="en-US" i="1" dirty="0"/>
              <a:t> </a:t>
            </a:r>
            <a:r>
              <a:rPr lang="en-US" dirty="0"/>
              <a:t>rows but there are only 16 unique department numbers in the table. </a:t>
            </a:r>
          </a:p>
          <a:p>
            <a:pPr lvl="1"/>
            <a:r>
              <a:rPr lang="en-US" dirty="0"/>
              <a:t>You can specify multiple columns after the </a:t>
            </a:r>
            <a:r>
              <a:rPr lang="en-US" dirty="0">
                <a:latin typeface="Courier New" pitchFamily="49" charset="0"/>
              </a:rPr>
              <a:t>DISTINCT</a:t>
            </a:r>
            <a:r>
              <a:rPr lang="en-US" dirty="0"/>
              <a:t> qualifier. The </a:t>
            </a:r>
            <a:r>
              <a:rPr lang="en-US" dirty="0">
                <a:latin typeface="Courier New" pitchFamily="49" charset="0"/>
              </a:rPr>
              <a:t>DISTINCT</a:t>
            </a:r>
            <a:r>
              <a:rPr lang="en-US" dirty="0"/>
              <a:t> qualifier affects all the selected columns, and the result is every distinct combination of the columns.</a:t>
            </a:r>
          </a:p>
        </p:txBody>
      </p:sp>
    </p:spTree>
    <p:extLst>
      <p:ext uri="{BB962C8B-B14F-4D97-AF65-F5344CB8AC3E}">
        <p14:creationId xmlns:p14="http://schemas.microsoft.com/office/powerpoint/2010/main" val="1891533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F267CD7-A18F-4980-AB6D-286E4AF98F86}" type="slidenum">
              <a:rPr lang="en-US"/>
              <a:pPr/>
              <a:t>25</a:t>
            </a:fld>
            <a:r>
              <a:rPr lang="en-US" dirty="0"/>
              <a:t>##</a:t>
            </a:r>
            <a:endParaRPr lang="en-US" sz="1100" dirty="0"/>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8481" y="4416099"/>
            <a:ext cx="5504853" cy="4182457"/>
          </a:xfrm>
        </p:spPr>
        <p:txBody>
          <a:bodyPr/>
          <a:lstStyle/>
          <a:p>
            <a:pPr lvl="1"/>
            <a:r>
              <a:rPr lang="en-US">
                <a:solidFill>
                  <a:srgbClr val="000000"/>
                </a:solidFill>
              </a:rPr>
              <a:t>In the example, the </a:t>
            </a:r>
            <a:r>
              <a:rPr lang="en-US">
                <a:solidFill>
                  <a:srgbClr val="000000"/>
                </a:solidFill>
                <a:latin typeface="Courier New" pitchFamily="49" charset="0"/>
              </a:rPr>
              <a:t>SELECT</a:t>
            </a:r>
            <a:r>
              <a:rPr lang="en-US">
                <a:solidFill>
                  <a:srgbClr val="000000"/>
                </a:solidFill>
              </a:rPr>
              <a:t> statement retrieves the name and department number of all employees whose department is 1.</a:t>
            </a:r>
          </a:p>
          <a:p>
            <a:pPr lvl="1"/>
            <a:endParaRPr lang="en-US">
              <a:solidFill>
                <a:srgbClr val="000000"/>
              </a:solidFill>
            </a:endParaRPr>
          </a:p>
          <a:p>
            <a:pPr lvl="1"/>
            <a:r>
              <a:rPr lang="en-US">
                <a:solidFill>
                  <a:srgbClr val="FC0128"/>
                </a:solidFill>
              </a:rPr>
              <a:t>Character strings</a:t>
            </a:r>
            <a:r>
              <a:rPr lang="en-US"/>
              <a:t> and dates in the </a:t>
            </a:r>
            <a:r>
              <a:rPr lang="en-US">
                <a:solidFill>
                  <a:srgbClr val="FC0128"/>
                </a:solidFill>
                <a:latin typeface="Courier New" pitchFamily="49" charset="0"/>
              </a:rPr>
              <a:t>WHERE</a:t>
            </a:r>
            <a:r>
              <a:rPr lang="en-US">
                <a:solidFill>
                  <a:srgbClr val="FC0128"/>
                </a:solidFill>
              </a:rPr>
              <a:t> clause</a:t>
            </a:r>
            <a:r>
              <a:rPr lang="en-US"/>
              <a:t> must be enclosed in single quotation marks (</a:t>
            </a:r>
            <a:r>
              <a:rPr lang="en-US">
                <a:latin typeface="Courier New" pitchFamily="49" charset="0"/>
              </a:rPr>
              <a:t>''</a:t>
            </a:r>
            <a:r>
              <a:rPr lang="en-US"/>
              <a:t>). Number constants, however, should not be enclosed in single quotation marks.</a:t>
            </a:r>
            <a:endParaRPr lang="en-US" b="1"/>
          </a:p>
          <a:p>
            <a:pPr lvl="1"/>
            <a:endParaRPr lang="en-US">
              <a:solidFill>
                <a:srgbClr val="000000"/>
              </a:solidFill>
            </a:endParaRPr>
          </a:p>
        </p:txBody>
      </p:sp>
    </p:spTree>
    <p:extLst>
      <p:ext uri="{BB962C8B-B14F-4D97-AF65-F5344CB8AC3E}">
        <p14:creationId xmlns:p14="http://schemas.microsoft.com/office/powerpoint/2010/main" val="26381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583E75-DA76-4813-B316-C64EF6206043}" type="slidenum">
              <a:rPr lang="en-US"/>
              <a:pPr/>
              <a:t>26</a:t>
            </a:fld>
            <a:r>
              <a:rPr lang="en-US" dirty="0"/>
              <a:t>##</a:t>
            </a:r>
            <a:endParaRPr lang="en-US" sz="1100" dirty="0"/>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xfrm>
            <a:off x="688481" y="4416099"/>
            <a:ext cx="5504853" cy="4182457"/>
          </a:xfrm>
        </p:spPr>
        <p:txBody>
          <a:bodyPr/>
          <a:lstStyle/>
          <a:p>
            <a:r>
              <a:rPr lang="en-US" b="1" dirty="0"/>
              <a:t>The </a:t>
            </a:r>
            <a:r>
              <a:rPr lang="en-US" b="1" dirty="0">
                <a:latin typeface="Courier New" pitchFamily="49" charset="0"/>
              </a:rPr>
              <a:t>BETWEEN</a:t>
            </a:r>
            <a:r>
              <a:rPr lang="en-US" b="1" dirty="0"/>
              <a:t> Condition</a:t>
            </a:r>
          </a:p>
          <a:p>
            <a:pPr lvl="1"/>
            <a:r>
              <a:rPr lang="en-US" dirty="0"/>
              <a:t>You can display rows based on a range of values using the </a:t>
            </a:r>
            <a:r>
              <a:rPr lang="en-US" dirty="0">
                <a:solidFill>
                  <a:srgbClr val="FC0128"/>
                </a:solidFill>
                <a:latin typeface="Courier New" pitchFamily="49" charset="0"/>
              </a:rPr>
              <a:t>BETWEEN</a:t>
            </a:r>
            <a:r>
              <a:rPr lang="en-US" dirty="0">
                <a:solidFill>
                  <a:srgbClr val="FC0128"/>
                </a:solidFill>
              </a:rPr>
              <a:t> range condition</a:t>
            </a:r>
            <a:r>
              <a:rPr lang="en-US" dirty="0"/>
              <a:t>. The range that you specify contains a lower limit and an upper limit.</a:t>
            </a:r>
          </a:p>
          <a:p>
            <a:pPr lvl="1">
              <a:lnSpc>
                <a:spcPct val="95000"/>
              </a:lnSpc>
              <a:spcBef>
                <a:spcPct val="35000"/>
              </a:spcBef>
            </a:pPr>
            <a:r>
              <a:rPr lang="en-US" dirty="0"/>
              <a:t>The </a:t>
            </a:r>
            <a:r>
              <a:rPr lang="en-US" dirty="0">
                <a:latin typeface="Courier New" pitchFamily="49" charset="0"/>
              </a:rPr>
              <a:t>SELECT</a:t>
            </a:r>
            <a:r>
              <a:rPr lang="en-US" dirty="0"/>
              <a:t> statement on the slide returns rows from the </a:t>
            </a:r>
            <a:r>
              <a:rPr lang="en-US" dirty="0" smtClean="0">
                <a:latin typeface="Courier New" pitchFamily="49" charset="0"/>
              </a:rPr>
              <a:t>Employees</a:t>
            </a:r>
            <a:r>
              <a:rPr lang="en-US" dirty="0" smtClean="0"/>
              <a:t> </a:t>
            </a:r>
            <a:r>
              <a:rPr lang="en-US" dirty="0"/>
              <a:t>table for any employee whose base rate is between 40 and 50.</a:t>
            </a:r>
            <a:endParaRPr lang="en-US" sz="2400" b="1" dirty="0">
              <a:effectLst>
                <a:outerShdw blurRad="38100" dist="38100" dir="2700000" algn="tl">
                  <a:srgbClr val="C0C0C0"/>
                </a:outerShdw>
              </a:effectLst>
            </a:endParaRPr>
          </a:p>
          <a:p>
            <a:pPr lvl="1"/>
            <a:r>
              <a:rPr lang="en-US" dirty="0"/>
              <a:t>Values specified with the </a:t>
            </a:r>
            <a:r>
              <a:rPr lang="en-US" dirty="0">
                <a:latin typeface="Courier New" pitchFamily="49" charset="0"/>
              </a:rPr>
              <a:t>BETWEEN</a:t>
            </a:r>
            <a:r>
              <a:rPr lang="en-US" dirty="0"/>
              <a:t> condition are inclusive. You must specify the lower limit first.</a:t>
            </a:r>
          </a:p>
          <a:p>
            <a:endParaRPr lang="en-US" b="1" dirty="0"/>
          </a:p>
          <a:p>
            <a:r>
              <a:rPr lang="en-US" b="1" dirty="0"/>
              <a:t>The </a:t>
            </a:r>
            <a:r>
              <a:rPr lang="en-US" b="1" dirty="0">
                <a:latin typeface="Courier New" pitchFamily="49" charset="0"/>
              </a:rPr>
              <a:t>IN</a:t>
            </a:r>
            <a:r>
              <a:rPr lang="en-US" b="1" dirty="0"/>
              <a:t> Condition</a:t>
            </a:r>
          </a:p>
          <a:p>
            <a:pPr lvl="1"/>
            <a:r>
              <a:rPr lang="en-US" dirty="0"/>
              <a:t>To test for values in a specified set of values, use the </a:t>
            </a:r>
            <a:r>
              <a:rPr lang="en-US" dirty="0">
                <a:solidFill>
                  <a:srgbClr val="FC0128"/>
                </a:solidFill>
                <a:latin typeface="Courier New" pitchFamily="49" charset="0"/>
              </a:rPr>
              <a:t>IN</a:t>
            </a:r>
            <a:r>
              <a:rPr lang="en-US" dirty="0">
                <a:solidFill>
                  <a:srgbClr val="FC0128"/>
                </a:solidFill>
              </a:rPr>
              <a:t> condition</a:t>
            </a:r>
            <a:r>
              <a:rPr lang="en-US" dirty="0"/>
              <a:t>. The </a:t>
            </a:r>
            <a:r>
              <a:rPr lang="en-US" dirty="0">
                <a:latin typeface="Courier New" pitchFamily="49" charset="0"/>
              </a:rPr>
              <a:t>IN</a:t>
            </a:r>
            <a:r>
              <a:rPr lang="en-US" dirty="0"/>
              <a:t> condition is also known as the </a:t>
            </a:r>
            <a:r>
              <a:rPr lang="en-US" i="1" dirty="0"/>
              <a:t>membership condition</a:t>
            </a:r>
            <a:r>
              <a:rPr lang="en-US" dirty="0"/>
              <a:t>.</a:t>
            </a:r>
          </a:p>
          <a:p>
            <a:pPr lvl="1"/>
            <a:endParaRPr lang="en-US" dirty="0"/>
          </a:p>
          <a:p>
            <a:r>
              <a:rPr lang="en-US" b="1" dirty="0"/>
              <a:t>The </a:t>
            </a:r>
            <a:r>
              <a:rPr lang="en-US" b="1" dirty="0">
                <a:latin typeface="Courier New" pitchFamily="49" charset="0"/>
              </a:rPr>
              <a:t>LIKE</a:t>
            </a:r>
            <a:r>
              <a:rPr lang="en-US" b="1" dirty="0"/>
              <a:t> Condition</a:t>
            </a:r>
          </a:p>
          <a:p>
            <a:pPr lvl="1"/>
            <a:r>
              <a:rPr lang="en-US" dirty="0"/>
              <a:t>You may not always know the exact value to search for. You can select rows that match a character pattern by using the </a:t>
            </a:r>
            <a:r>
              <a:rPr lang="en-US" dirty="0">
                <a:solidFill>
                  <a:srgbClr val="FC0128"/>
                </a:solidFill>
                <a:latin typeface="Courier New" pitchFamily="49" charset="0"/>
              </a:rPr>
              <a:t>LIKE</a:t>
            </a:r>
            <a:r>
              <a:rPr lang="en-US" dirty="0">
                <a:solidFill>
                  <a:srgbClr val="FC0128"/>
                </a:solidFill>
              </a:rPr>
              <a:t> condition</a:t>
            </a:r>
            <a:r>
              <a:rPr lang="en-US" dirty="0"/>
              <a:t>. The character pattern-matching operation is referred to as a </a:t>
            </a:r>
            <a:r>
              <a:rPr lang="en-US" i="1" dirty="0">
                <a:solidFill>
                  <a:srgbClr val="FC0128"/>
                </a:solidFill>
              </a:rPr>
              <a:t>wildcard </a:t>
            </a:r>
            <a:r>
              <a:rPr lang="en-US" dirty="0">
                <a:solidFill>
                  <a:srgbClr val="FC0128"/>
                </a:solidFill>
              </a:rPr>
              <a:t>search</a:t>
            </a:r>
            <a:r>
              <a:rPr lang="en-US" dirty="0"/>
              <a:t>. Two symbols can be used to construct the search string. </a:t>
            </a:r>
          </a:p>
          <a:p>
            <a:r>
              <a:rPr lang="en-US" dirty="0"/>
              <a:t>	Search conditions can contain either literal characters or numbers:</a:t>
            </a:r>
          </a:p>
          <a:p>
            <a:pPr lvl="1"/>
            <a:r>
              <a:rPr lang="en-US" dirty="0">
                <a:latin typeface="Courier New" pitchFamily="49" charset="0"/>
              </a:rPr>
              <a:t>		%</a:t>
            </a:r>
            <a:r>
              <a:rPr lang="en-US" dirty="0"/>
              <a:t> denotes zero or many characters.</a:t>
            </a:r>
          </a:p>
          <a:p>
            <a:pPr lvl="1"/>
            <a:r>
              <a:rPr lang="en-US" dirty="0">
                <a:latin typeface="Courier New" pitchFamily="49" charset="0"/>
              </a:rPr>
              <a:t>		_</a:t>
            </a:r>
            <a:r>
              <a:rPr lang="en-US" dirty="0"/>
              <a:t> denotes one character.</a:t>
            </a:r>
          </a:p>
          <a:p>
            <a:pPr lvl="1"/>
            <a:endParaRPr lang="en-US" dirty="0"/>
          </a:p>
        </p:txBody>
      </p:sp>
    </p:spTree>
    <p:extLst>
      <p:ext uri="{BB962C8B-B14F-4D97-AF65-F5344CB8AC3E}">
        <p14:creationId xmlns:p14="http://schemas.microsoft.com/office/powerpoint/2010/main" val="33966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r>
              <a:rPr lang="en-US" dirty="0"/>
              <a:t>07/16/96</a:t>
            </a:r>
          </a:p>
        </p:txBody>
      </p:sp>
      <p:sp>
        <p:nvSpPr>
          <p:cNvPr id="6" name="Rectangle 6"/>
          <p:cNvSpPr>
            <a:spLocks noGrp="1" noChangeArrowheads="1"/>
          </p:cNvSpPr>
          <p:nvPr>
            <p:ph type="ftr" sz="quarter" idx="4"/>
          </p:nvPr>
        </p:nvSpPr>
        <p:spPr>
          <a:ln/>
        </p:spPr>
        <p:txBody>
          <a:bodyPr/>
          <a:lstStyle/>
          <a:p>
            <a:r>
              <a:rPr lang="en-US" dirty="0"/>
              <a:t>(c) 2006 National Academy for Software Development - http://academy.devbg.org*</a:t>
            </a:r>
          </a:p>
        </p:txBody>
      </p:sp>
      <p:sp>
        <p:nvSpPr>
          <p:cNvPr id="7" name="Rectangle 7"/>
          <p:cNvSpPr>
            <a:spLocks noGrp="1" noChangeArrowheads="1"/>
          </p:cNvSpPr>
          <p:nvPr>
            <p:ph type="sldNum" sz="quarter" idx="5"/>
          </p:nvPr>
        </p:nvSpPr>
        <p:spPr>
          <a:ln/>
        </p:spPr>
        <p:txBody>
          <a:bodyPr/>
          <a:lstStyle/>
          <a:p>
            <a:fld id="{4B7AFB3F-D2CA-4272-B746-6EDC57B45790}" type="slidenum">
              <a:rPr lang="en-US"/>
              <a:pPr/>
              <a:t>27</a:t>
            </a:fld>
            <a:r>
              <a:rPr lang="en-US" dirty="0"/>
              <a:t>##</a:t>
            </a: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a:xfrm>
            <a:off x="687874" y="4415321"/>
            <a:ext cx="5506066" cy="4183164"/>
          </a:xfrm>
        </p:spPr>
        <p:txBody>
          <a:bodyPr/>
          <a:lstStyle/>
          <a:p>
            <a:r>
              <a:rPr lang="en-US" b="1"/>
              <a:t>Checking for NULL</a:t>
            </a:r>
          </a:p>
          <a:p>
            <a:r>
              <a:rPr lang="en-US"/>
              <a:t>	Comparing NULL with any other value is always false!</a:t>
            </a:r>
          </a:p>
        </p:txBody>
      </p:sp>
    </p:spTree>
    <p:extLst>
      <p:ext uri="{BB962C8B-B14F-4D97-AF65-F5344CB8AC3E}">
        <p14:creationId xmlns:p14="http://schemas.microsoft.com/office/powerpoint/2010/main" val="21492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2" name="Footer Placeholder 1"/>
          <p:cNvSpPr>
            <a:spLocks noGrp="1"/>
          </p:cNvSpPr>
          <p:nvPr>
            <p:ph type="ftr" sz="quarter" idx="10"/>
          </p:nvPr>
        </p:nvSpPr>
        <p:spPr/>
        <p:txBody>
          <a:bodyPr/>
          <a:lstStyle/>
          <a:p>
            <a:r>
              <a:rPr lang="en-US" sz="1000" smtClean="0"/>
              <a:t>© Software University Foundation – </a:t>
            </a:r>
            <a:r>
              <a:rPr lang="en-US" sz="1000" u="sng" smtClean="0">
                <a:hlinkClick r:id="rId3"/>
              </a:rPr>
              <a:t>http://softuni.org</a:t>
            </a:r>
            <a:endParaRPr lang="en-US" sz="1000" smtClean="0"/>
          </a:p>
          <a:p>
            <a:r>
              <a:rPr lang="en-US" sz="1000" smtClean="0"/>
              <a:t>This work is licensed under the </a:t>
            </a:r>
            <a:r>
              <a:rPr lang="en-US" sz="1000" u="sng" noProof="1" smtClean="0">
                <a:hlinkClick r:id="rId4"/>
              </a:rPr>
              <a:t>Creative Commons Attribution-NonCommercial-ShareAlike</a:t>
            </a:r>
            <a:r>
              <a:rPr lang="en-US" sz="1000" noProof="1" smtClean="0"/>
              <a:t> </a:t>
            </a:r>
            <a:r>
              <a:rPr lang="en-US" sz="1000" smtClean="0"/>
              <a:t>license.</a:t>
            </a:r>
            <a:endParaRPr lang="en-US" sz="1000" dirty="0"/>
          </a:p>
        </p:txBody>
      </p:sp>
      <p:sp>
        <p:nvSpPr>
          <p:cNvPr id="3" name="Slide Number Placeholder 2"/>
          <p:cNvSpPr>
            <a:spLocks noGrp="1"/>
          </p:cNvSpPr>
          <p:nvPr>
            <p:ph type="sldNum" sz="quarter" idx="11"/>
          </p:nvPr>
        </p:nvSpPr>
        <p:spPr/>
        <p:txBody>
          <a:bodyPr/>
          <a:lstStyle/>
          <a:p>
            <a:fld id="{3EBA5BD7-F043-4D1B-AA17-CD412FC534DE}" type="slidenum">
              <a:rPr lang="en-US" smtClean="0"/>
              <a:pPr/>
              <a:t>2</a:t>
            </a:fld>
            <a:endParaRPr lang="en-US" dirty="0"/>
          </a:p>
        </p:txBody>
      </p:sp>
    </p:spTree>
    <p:extLst>
      <p:ext uri="{BB962C8B-B14F-4D97-AF65-F5344CB8AC3E}">
        <p14:creationId xmlns:p14="http://schemas.microsoft.com/office/powerpoint/2010/main" val="1134749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25C9ABB-134A-4402-A444-C3836DC667CE}" type="slidenum">
              <a:rPr lang="en-US"/>
              <a:pPr/>
              <a:t>28</a:t>
            </a:fld>
            <a:r>
              <a:rPr lang="en-US" dirty="0"/>
              <a:t>##</a:t>
            </a:r>
            <a:endParaRPr lang="en-US" sz="1100" dirty="0"/>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xfrm>
            <a:off x="688481" y="4416099"/>
            <a:ext cx="5504853" cy="4182457"/>
          </a:xfrm>
        </p:spPr>
        <p:txBody>
          <a:bodyPr/>
          <a:lstStyle/>
          <a:p>
            <a:r>
              <a:rPr lang="en-US" b="1"/>
              <a:t>Logical Conditions</a:t>
            </a:r>
          </a:p>
          <a:p>
            <a:pPr lvl="1"/>
            <a:r>
              <a:rPr lang="en-US"/>
              <a:t>A </a:t>
            </a:r>
            <a:r>
              <a:rPr lang="en-US">
                <a:solidFill>
                  <a:srgbClr val="FC0128"/>
                </a:solidFill>
              </a:rPr>
              <a:t>logical condition</a:t>
            </a:r>
            <a:r>
              <a:rPr lang="en-US"/>
              <a:t> combines the result of two component conditions to produce a single result based on them or inverts the result of a single condition. A row is returned only if the overall result of the condition is true. Three logical operators are available in SQL:</a:t>
            </a:r>
          </a:p>
          <a:p>
            <a:pPr lvl="2"/>
            <a:r>
              <a:rPr lang="en-US">
                <a:latin typeface="Courier New" pitchFamily="49" charset="0"/>
              </a:rPr>
              <a:t>AND</a:t>
            </a:r>
          </a:p>
          <a:p>
            <a:pPr lvl="2"/>
            <a:r>
              <a:rPr lang="en-US">
                <a:latin typeface="Courier New" pitchFamily="49" charset="0"/>
              </a:rPr>
              <a:t>OR</a:t>
            </a:r>
          </a:p>
          <a:p>
            <a:pPr lvl="2"/>
            <a:r>
              <a:rPr lang="en-US">
                <a:latin typeface="Courier New" pitchFamily="49" charset="0"/>
              </a:rPr>
              <a:t>NOT</a:t>
            </a:r>
          </a:p>
          <a:p>
            <a:endParaRPr lang="en-US"/>
          </a:p>
        </p:txBody>
      </p:sp>
    </p:spTree>
    <p:extLst>
      <p:ext uri="{BB962C8B-B14F-4D97-AF65-F5344CB8AC3E}">
        <p14:creationId xmlns:p14="http://schemas.microsoft.com/office/powerpoint/2010/main" val="1905737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D25F89-D88C-455F-8A69-83D987A61408}" type="slidenum">
              <a:rPr lang="en-US"/>
              <a:pPr/>
              <a:t>29</a:t>
            </a:fld>
            <a:r>
              <a:rPr lang="en-US" dirty="0"/>
              <a:t>##</a:t>
            </a:r>
            <a:endParaRPr lang="en-US" sz="1100" dirty="0"/>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8481" y="4416099"/>
            <a:ext cx="5504853" cy="4182457"/>
          </a:xfrm>
        </p:spPr>
        <p:txBody>
          <a:bodyPr/>
          <a:lstStyle/>
          <a:p>
            <a:r>
              <a:rPr lang="en-US" b="1"/>
              <a:t>The </a:t>
            </a:r>
            <a:r>
              <a:rPr lang="en-US" b="1">
                <a:latin typeface="Courier New" pitchFamily="49" charset="0"/>
              </a:rPr>
              <a:t>ORDER BY</a:t>
            </a:r>
            <a:r>
              <a:rPr lang="en-US" b="1"/>
              <a:t> Clause</a:t>
            </a:r>
          </a:p>
          <a:p>
            <a:pPr lvl="1"/>
            <a:r>
              <a:rPr lang="en-US"/>
              <a:t>The </a:t>
            </a:r>
            <a:r>
              <a:rPr lang="en-US">
                <a:solidFill>
                  <a:srgbClr val="FC0128"/>
                </a:solidFill>
              </a:rPr>
              <a:t>order of rows</a:t>
            </a:r>
            <a:r>
              <a:rPr lang="en-US"/>
              <a:t> returned in a query result is undefined. The </a:t>
            </a:r>
            <a:r>
              <a:rPr lang="en-US">
                <a:solidFill>
                  <a:srgbClr val="FC0128"/>
                </a:solidFill>
                <a:latin typeface="Courier New" pitchFamily="49" charset="0"/>
              </a:rPr>
              <a:t>ORDER BY</a:t>
            </a:r>
            <a:r>
              <a:rPr lang="en-US">
                <a:solidFill>
                  <a:srgbClr val="FC0128"/>
                </a:solidFill>
              </a:rPr>
              <a:t> clause</a:t>
            </a:r>
            <a:r>
              <a:rPr lang="en-US"/>
              <a:t> can be used to sort the rows. If you use the </a:t>
            </a:r>
            <a:r>
              <a:rPr lang="en-US">
                <a:latin typeface="Courier New" pitchFamily="49" charset="0"/>
              </a:rPr>
              <a:t>ORDER BY</a:t>
            </a:r>
            <a:r>
              <a:rPr lang="en-US"/>
              <a:t> clause, it must be the last clause of the SQL statement. You can specify an expression, or an alias, or column position as the sort condition. </a:t>
            </a:r>
          </a:p>
          <a:p>
            <a:pPr lvl="1"/>
            <a:endParaRPr lang="en-US">
              <a:solidFill>
                <a:srgbClr val="000000"/>
              </a:solidFill>
            </a:endParaRPr>
          </a:p>
        </p:txBody>
      </p:sp>
    </p:spTree>
    <p:extLst>
      <p:ext uri="{BB962C8B-B14F-4D97-AF65-F5344CB8AC3E}">
        <p14:creationId xmlns:p14="http://schemas.microsoft.com/office/powerpoint/2010/main" val="230462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8E92CD7-3A53-49A7-A6DD-9E3A99F23A85}" type="slidenum">
              <a:rPr lang="en-US"/>
              <a:pPr/>
              <a:t>31</a:t>
            </a:fld>
            <a:r>
              <a:rPr lang="en-US" dirty="0"/>
              <a:t>##</a:t>
            </a:r>
            <a:endParaRPr lang="en-US" sz="1100" dirty="0"/>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688481" y="4416099"/>
            <a:ext cx="5504853" cy="4182457"/>
          </a:xfrm>
        </p:spPr>
        <p:txBody>
          <a:bodyPr/>
          <a:lstStyle/>
          <a:p>
            <a:endParaRPr lang="bg-BG"/>
          </a:p>
        </p:txBody>
      </p:sp>
    </p:spTree>
    <p:extLst>
      <p:ext uri="{BB962C8B-B14F-4D97-AF65-F5344CB8AC3E}">
        <p14:creationId xmlns:p14="http://schemas.microsoft.com/office/powerpoint/2010/main" val="972630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C4BA63B-286B-46C9-B52C-1B6101BC0A03}" type="slidenum">
              <a:rPr lang="en-US"/>
              <a:pPr/>
              <a:t>32</a:t>
            </a:fld>
            <a:r>
              <a:rPr lang="en-US" dirty="0"/>
              <a:t>##</a:t>
            </a:r>
            <a:endParaRPr lang="en-US" sz="1100" dirty="0"/>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a:xfrm>
            <a:off x="688481" y="4416099"/>
            <a:ext cx="5504853" cy="4182457"/>
          </a:xfrm>
        </p:spPr>
        <p:txBody>
          <a:bodyPr/>
          <a:lstStyle/>
          <a:p>
            <a:r>
              <a:rPr lang="en-US" b="1" dirty="0"/>
              <a:t>Data from Multiple Tables</a:t>
            </a:r>
          </a:p>
          <a:p>
            <a:pPr lvl="1"/>
            <a:r>
              <a:rPr lang="en-US" dirty="0"/>
              <a:t>Sometimes you need to use </a:t>
            </a:r>
            <a:r>
              <a:rPr lang="en-US" dirty="0">
                <a:solidFill>
                  <a:srgbClr val="FC0128"/>
                </a:solidFill>
              </a:rPr>
              <a:t>data from more than one table</a:t>
            </a:r>
            <a:r>
              <a:rPr lang="en-US" dirty="0"/>
              <a:t>. In the slide example, the report displays data from two separate tables.</a:t>
            </a:r>
          </a:p>
          <a:p>
            <a:pPr lvl="1"/>
            <a:r>
              <a:rPr lang="en-US" dirty="0"/>
              <a:t>To produce the report, you need to link (</a:t>
            </a:r>
            <a:r>
              <a:rPr lang="en-US" b="1" dirty="0"/>
              <a:t>join</a:t>
            </a:r>
            <a:r>
              <a:rPr lang="en-US" dirty="0"/>
              <a:t>) the </a:t>
            </a:r>
            <a:r>
              <a:rPr lang="en-US" dirty="0" smtClean="0">
                <a:latin typeface="Courier New" pitchFamily="49" charset="0"/>
              </a:rPr>
              <a:t>Employees</a:t>
            </a:r>
            <a:r>
              <a:rPr lang="en-US" dirty="0" smtClean="0"/>
              <a:t> </a:t>
            </a:r>
            <a:r>
              <a:rPr lang="en-US" dirty="0"/>
              <a:t>and </a:t>
            </a:r>
            <a:r>
              <a:rPr lang="en-US" dirty="0" smtClean="0">
                <a:latin typeface="Courier New" pitchFamily="49" charset="0"/>
              </a:rPr>
              <a:t>Departments</a:t>
            </a:r>
            <a:r>
              <a:rPr lang="en-US" dirty="0" smtClean="0"/>
              <a:t> </a:t>
            </a:r>
            <a:r>
              <a:rPr lang="en-US" dirty="0"/>
              <a:t>tables and access data from both of them.</a:t>
            </a:r>
          </a:p>
          <a:p>
            <a:endParaRPr lang="en-US" dirty="0"/>
          </a:p>
        </p:txBody>
      </p:sp>
    </p:spTree>
    <p:extLst>
      <p:ext uri="{BB962C8B-B14F-4D97-AF65-F5344CB8AC3E}">
        <p14:creationId xmlns:p14="http://schemas.microsoft.com/office/powerpoint/2010/main" val="809337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9DC064-E946-4394-A38B-3AD43C9C7D2D}" type="slidenum">
              <a:rPr lang="en-US"/>
              <a:pPr/>
              <a:t>35</a:t>
            </a:fld>
            <a:r>
              <a:rPr lang="en-US" dirty="0"/>
              <a:t>##</a:t>
            </a:r>
            <a:endParaRPr lang="en-US" sz="1100" dirty="0"/>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xfrm>
            <a:off x="688481" y="4416099"/>
            <a:ext cx="5504853" cy="4182457"/>
          </a:xfrm>
        </p:spPr>
        <p:txBody>
          <a:bodyPr/>
          <a:lstStyle/>
          <a:p>
            <a:pPr lvl="1">
              <a:lnSpc>
                <a:spcPct val="65000"/>
              </a:lnSpc>
              <a:spcBef>
                <a:spcPct val="35000"/>
              </a:spcBef>
            </a:pPr>
            <a:r>
              <a:rPr lang="en-US" sz="2300" dirty="0"/>
              <a:t>These are SQL99 compliant joins</a:t>
            </a:r>
          </a:p>
        </p:txBody>
      </p:sp>
    </p:spTree>
    <p:extLst>
      <p:ext uri="{BB962C8B-B14F-4D97-AF65-F5344CB8AC3E}">
        <p14:creationId xmlns:p14="http://schemas.microsoft.com/office/powerpoint/2010/main" val="3952011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9AE05A0-9C6D-4E8B-B462-CE12EEF9605C}" type="slidenum">
              <a:rPr lang="en-US"/>
              <a:pPr/>
              <a:t>36</a:t>
            </a:fld>
            <a:r>
              <a:rPr lang="en-US" dirty="0"/>
              <a:t>##</a:t>
            </a:r>
            <a:endParaRPr lang="en-US" sz="1100" dirty="0"/>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688481" y="4416099"/>
            <a:ext cx="5504853" cy="4182457"/>
          </a:xfrm>
        </p:spPr>
        <p:txBody>
          <a:bodyPr/>
          <a:lstStyle/>
          <a:p>
            <a:r>
              <a:rPr lang="en-US" b="1" dirty="0"/>
              <a:t>The </a:t>
            </a:r>
            <a:r>
              <a:rPr lang="en-US" b="1" dirty="0">
                <a:latin typeface="Courier New" pitchFamily="49" charset="0"/>
              </a:rPr>
              <a:t>ON</a:t>
            </a:r>
            <a:r>
              <a:rPr lang="en-US" b="1" dirty="0"/>
              <a:t> Condition</a:t>
            </a:r>
            <a:r>
              <a:rPr lang="en-US" dirty="0"/>
              <a:t> </a:t>
            </a:r>
          </a:p>
          <a:p>
            <a:pPr lvl="1"/>
            <a:endParaRPr lang="en-US" dirty="0"/>
          </a:p>
          <a:p>
            <a:pPr lvl="1"/>
            <a:r>
              <a:rPr lang="en-US" dirty="0"/>
              <a:t>Use the </a:t>
            </a:r>
            <a:r>
              <a:rPr lang="en-US" dirty="0">
                <a:solidFill>
                  <a:srgbClr val="FC0128"/>
                </a:solidFill>
                <a:latin typeface="Courier New" pitchFamily="49" charset="0"/>
              </a:rPr>
              <a:t>ON</a:t>
            </a:r>
            <a:r>
              <a:rPr lang="en-US" dirty="0">
                <a:solidFill>
                  <a:srgbClr val="FC0128"/>
                </a:solidFill>
              </a:rPr>
              <a:t> clause</a:t>
            </a:r>
            <a:r>
              <a:rPr lang="en-US" dirty="0"/>
              <a:t> to specify a join condition. This lets you specify join conditions separate from any search or filter conditions in the </a:t>
            </a:r>
            <a:r>
              <a:rPr lang="en-US" dirty="0">
                <a:latin typeface="Courier New" pitchFamily="49" charset="0"/>
              </a:rPr>
              <a:t>WHERE</a:t>
            </a:r>
            <a:r>
              <a:rPr lang="en-US" dirty="0"/>
              <a:t> clause.</a:t>
            </a:r>
          </a:p>
          <a:p>
            <a:pPr lvl="1"/>
            <a:endParaRPr lang="en-US" dirty="0"/>
          </a:p>
          <a:p>
            <a:pPr lvl="1"/>
            <a:r>
              <a:rPr lang="en-US" dirty="0"/>
              <a:t>The </a:t>
            </a:r>
            <a:r>
              <a:rPr lang="en-US" dirty="0">
                <a:solidFill>
                  <a:srgbClr val="FC0128"/>
                </a:solidFill>
                <a:latin typeface="Courier New" pitchFamily="49" charset="0"/>
              </a:rPr>
              <a:t>ON</a:t>
            </a:r>
            <a:r>
              <a:rPr lang="en-US" dirty="0">
                <a:solidFill>
                  <a:srgbClr val="FC0128"/>
                </a:solidFill>
              </a:rPr>
              <a:t> clause</a:t>
            </a:r>
            <a:r>
              <a:rPr lang="en-US" dirty="0"/>
              <a:t> can also be used as follows to join columns that have different names:</a:t>
            </a:r>
          </a:p>
          <a:p>
            <a:pPr lvl="1"/>
            <a:endParaRPr lang="en-US" sz="500" dirty="0"/>
          </a:p>
          <a:p>
            <a:pPr lvl="1">
              <a:spcBef>
                <a:spcPct val="0"/>
              </a:spcBef>
            </a:pPr>
            <a:r>
              <a:rPr lang="en-US" dirty="0">
                <a:latin typeface="Courier New" pitchFamily="49" charset="0"/>
              </a:rPr>
              <a:t>   SELECT </a:t>
            </a:r>
            <a:r>
              <a:rPr lang="en-US" dirty="0" err="1">
                <a:latin typeface="Courier New" pitchFamily="49" charset="0"/>
              </a:rPr>
              <a:t>e.LastName</a:t>
            </a:r>
            <a:r>
              <a:rPr lang="en-US" dirty="0">
                <a:latin typeface="Courier New" pitchFamily="49" charset="0"/>
              </a:rPr>
              <a:t> </a:t>
            </a:r>
            <a:r>
              <a:rPr lang="en-US" dirty="0" err="1">
                <a:latin typeface="Courier New" pitchFamily="49" charset="0"/>
              </a:rPr>
              <a:t>emp</a:t>
            </a:r>
            <a:r>
              <a:rPr lang="en-US" dirty="0">
                <a:latin typeface="Courier New" pitchFamily="49" charset="0"/>
              </a:rPr>
              <a:t>, </a:t>
            </a:r>
            <a:r>
              <a:rPr lang="en-US" dirty="0" err="1">
                <a:latin typeface="Courier New" pitchFamily="49" charset="0"/>
              </a:rPr>
              <a:t>m.LastName</a:t>
            </a:r>
            <a:r>
              <a:rPr lang="en-US" dirty="0">
                <a:latin typeface="Courier New" pitchFamily="49" charset="0"/>
              </a:rPr>
              <a:t> mgr</a:t>
            </a:r>
          </a:p>
          <a:p>
            <a:pPr lvl="1">
              <a:spcBef>
                <a:spcPct val="0"/>
              </a:spcBef>
            </a:pPr>
            <a:r>
              <a:rPr lang="en-US" dirty="0">
                <a:latin typeface="Courier New" pitchFamily="49" charset="0"/>
              </a:rPr>
              <a:t>   FROM   employee e JOIN employee m</a:t>
            </a:r>
          </a:p>
          <a:p>
            <a:pPr lvl="1">
              <a:spcBef>
                <a:spcPct val="0"/>
              </a:spcBef>
            </a:pPr>
            <a:r>
              <a:rPr lang="en-US" dirty="0">
                <a:latin typeface="Courier New" pitchFamily="49" charset="0"/>
              </a:rPr>
              <a:t>   ON     (</a:t>
            </a:r>
            <a:r>
              <a:rPr lang="en-US" dirty="0" err="1">
                <a:latin typeface="Courier New" pitchFamily="49" charset="0"/>
              </a:rPr>
              <a:t>e.ManagerID</a:t>
            </a:r>
            <a:r>
              <a:rPr lang="en-US" dirty="0">
                <a:latin typeface="Courier New" pitchFamily="49" charset="0"/>
              </a:rPr>
              <a:t> = </a:t>
            </a:r>
            <a:r>
              <a:rPr lang="en-US" dirty="0" err="1">
                <a:latin typeface="Courier New" pitchFamily="49" charset="0"/>
              </a:rPr>
              <a:t>m.EmployeeID</a:t>
            </a:r>
            <a:r>
              <a:rPr lang="en-US" dirty="0">
                <a:latin typeface="Courier New" pitchFamily="49" charset="0"/>
              </a:rPr>
              <a:t>);</a:t>
            </a:r>
          </a:p>
          <a:p>
            <a:pPr lvl="1">
              <a:spcBef>
                <a:spcPct val="0"/>
              </a:spcBef>
            </a:pPr>
            <a:endParaRPr lang="en-US" dirty="0">
              <a:latin typeface="Courier New" pitchFamily="49" charset="0"/>
            </a:endParaRPr>
          </a:p>
          <a:p>
            <a:endParaRPr lang="en-US" dirty="0"/>
          </a:p>
        </p:txBody>
      </p:sp>
    </p:spTree>
    <p:extLst>
      <p:ext uri="{BB962C8B-B14F-4D97-AF65-F5344CB8AC3E}">
        <p14:creationId xmlns:p14="http://schemas.microsoft.com/office/powerpoint/2010/main" val="281163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B9CEAB4-A9FB-4753-BA40-6F58C2A73A33}" type="slidenum">
              <a:rPr lang="en-US"/>
              <a:pPr/>
              <a:t>37</a:t>
            </a:fld>
            <a:r>
              <a:rPr lang="en-US" dirty="0"/>
              <a:t>##</a:t>
            </a:r>
            <a:endParaRPr lang="en-US" sz="1100" dirty="0"/>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xfrm>
            <a:off x="688481" y="4416099"/>
            <a:ext cx="5504853" cy="4182457"/>
          </a:xfrm>
        </p:spPr>
        <p:txBody>
          <a:bodyPr/>
          <a:lstStyle/>
          <a:p>
            <a:endParaRPr lang="en-US" dirty="0"/>
          </a:p>
        </p:txBody>
      </p:sp>
    </p:spTree>
    <p:extLst>
      <p:ext uri="{BB962C8B-B14F-4D97-AF65-F5344CB8AC3E}">
        <p14:creationId xmlns:p14="http://schemas.microsoft.com/office/powerpoint/2010/main" val="2545371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8F15FAA-5707-4561-ABC8-B51E27831921}" type="slidenum">
              <a:rPr lang="en-US"/>
              <a:pPr/>
              <a:t>39</a:t>
            </a:fld>
            <a:r>
              <a:rPr lang="en-US" dirty="0"/>
              <a:t>##</a:t>
            </a:r>
            <a:endParaRPr lang="en-US" sz="1100" dirty="0"/>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a:xfrm>
            <a:off x="688481" y="4416099"/>
            <a:ext cx="5504853" cy="4182457"/>
          </a:xfrm>
        </p:spPr>
        <p:txBody>
          <a:bodyPr/>
          <a:lstStyle/>
          <a:p>
            <a:pPr>
              <a:buFontTx/>
              <a:buChar char="•"/>
            </a:pPr>
            <a:r>
              <a:rPr lang="en-US" dirty="0"/>
              <a:t>Example of </a:t>
            </a:r>
            <a:r>
              <a:rPr lang="en-US" dirty="0">
                <a:latin typeface="Courier New" pitchFamily="49" charset="0"/>
              </a:rPr>
              <a:t>LEFT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 </a:t>
            </a:r>
            <a:r>
              <a:rPr lang="en-US" dirty="0"/>
              <a:t>table, even if there is no match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a:t>
            </a:r>
          </a:p>
          <a:p>
            <a:pPr>
              <a:buFontTx/>
              <a:buChar char="•"/>
            </a:pPr>
            <a:r>
              <a:rPr lang="en-US" dirty="0"/>
              <a:t>Example of </a:t>
            </a:r>
            <a:r>
              <a:rPr lang="en-US" dirty="0">
                <a:latin typeface="Courier New" pitchFamily="49" charset="0"/>
              </a:rPr>
              <a:t>RIGHT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right </a:t>
            </a:r>
            <a:r>
              <a:rPr lang="en-US" dirty="0" smtClean="0">
                <a:latin typeface="Courier New" pitchFamily="49" charset="0"/>
              </a:rPr>
              <a:t>Employees </a:t>
            </a:r>
            <a:r>
              <a:rPr lang="en-US" dirty="0">
                <a:latin typeface="Courier New" pitchFamily="49" charset="0"/>
              </a:rPr>
              <a:t>(managers) </a:t>
            </a:r>
            <a:r>
              <a:rPr lang="en-US" dirty="0"/>
              <a:t>table, even if there is no match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a:p>
            <a:pPr>
              <a:buFontTx/>
              <a:buChar char="•"/>
            </a:pPr>
            <a:r>
              <a:rPr lang="en-US" dirty="0"/>
              <a:t>Example of </a:t>
            </a:r>
            <a:r>
              <a:rPr lang="en-US" dirty="0">
                <a:latin typeface="Courier New" pitchFamily="49" charset="0"/>
              </a:rPr>
              <a:t>FULL</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a:t>
            </a:r>
            <a:r>
              <a:rPr lang="en-US" dirty="0"/>
              <a:t> table, </a:t>
            </a:r>
            <a:r>
              <a:rPr lang="en-US" dirty="0">
                <a:solidFill>
                  <a:srgbClr val="FC0128"/>
                </a:solidFill>
              </a:rPr>
              <a:t>even if there is no match</a:t>
            </a:r>
            <a:r>
              <a:rPr lang="en-US" dirty="0"/>
              <a:t>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It also retrieves all rows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a:t>
            </a:r>
            <a:r>
              <a:rPr lang="en-US" dirty="0">
                <a:solidFill>
                  <a:srgbClr val="FC0128"/>
                </a:solidFill>
              </a:rPr>
              <a:t>even if there is no match</a:t>
            </a:r>
            <a:r>
              <a:rPr lang="en-US" dirty="0"/>
              <a:t>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p:txBody>
      </p:sp>
    </p:spTree>
    <p:extLst>
      <p:ext uri="{BB962C8B-B14F-4D97-AF65-F5344CB8AC3E}">
        <p14:creationId xmlns:p14="http://schemas.microsoft.com/office/powerpoint/2010/main" val="3043152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EA99F90-3862-4A9A-9952-ADAA5537D378}" type="slidenum">
              <a:rPr lang="en-US"/>
              <a:pPr/>
              <a:t>40</a:t>
            </a:fld>
            <a:r>
              <a:rPr lang="en-US" dirty="0"/>
              <a:t>##</a:t>
            </a:r>
            <a:endParaRPr lang="en-US" sz="1100" dirty="0"/>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xfrm>
            <a:off x="688481" y="4416099"/>
            <a:ext cx="5504853" cy="4182457"/>
          </a:xfrm>
        </p:spPr>
        <p:txBody>
          <a:bodyPr/>
          <a:lstStyle/>
          <a:p>
            <a:pPr>
              <a:buFontTx/>
              <a:buChar char="•"/>
            </a:pPr>
            <a:r>
              <a:rPr lang="en-US" dirty="0"/>
              <a:t>Example of </a:t>
            </a:r>
            <a:r>
              <a:rPr lang="en-US" dirty="0">
                <a:latin typeface="Courier New" pitchFamily="49" charset="0"/>
              </a:rPr>
              <a:t>LEFT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 </a:t>
            </a:r>
            <a:r>
              <a:rPr lang="en-US" dirty="0"/>
              <a:t>table, even if there is no match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a:t>
            </a:r>
          </a:p>
          <a:p>
            <a:pPr>
              <a:buFontTx/>
              <a:buChar char="•"/>
            </a:pPr>
            <a:r>
              <a:rPr lang="en-US" dirty="0"/>
              <a:t>Example of </a:t>
            </a:r>
            <a:r>
              <a:rPr lang="en-US" dirty="0">
                <a:latin typeface="Courier New" pitchFamily="49" charset="0"/>
              </a:rPr>
              <a:t>RIGHT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right </a:t>
            </a:r>
            <a:r>
              <a:rPr lang="en-US" dirty="0" smtClean="0">
                <a:latin typeface="Courier New" pitchFamily="49" charset="0"/>
              </a:rPr>
              <a:t>Employees </a:t>
            </a:r>
            <a:r>
              <a:rPr lang="en-US" dirty="0">
                <a:latin typeface="Courier New" pitchFamily="49" charset="0"/>
              </a:rPr>
              <a:t>(managers) </a:t>
            </a:r>
            <a:r>
              <a:rPr lang="en-US" dirty="0"/>
              <a:t>table, even if there is no match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a:p>
            <a:pPr>
              <a:buFontTx/>
              <a:buChar char="•"/>
            </a:pPr>
            <a:r>
              <a:rPr lang="en-US" dirty="0"/>
              <a:t>Example of </a:t>
            </a:r>
            <a:r>
              <a:rPr lang="en-US" dirty="0">
                <a:latin typeface="Courier New" pitchFamily="49" charset="0"/>
              </a:rPr>
              <a:t>FULL</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a:t>
            </a:r>
            <a:r>
              <a:rPr lang="en-US" dirty="0"/>
              <a:t> table, </a:t>
            </a:r>
            <a:r>
              <a:rPr lang="en-US" dirty="0">
                <a:solidFill>
                  <a:srgbClr val="FC0128"/>
                </a:solidFill>
              </a:rPr>
              <a:t>even if there is no match</a:t>
            </a:r>
            <a:r>
              <a:rPr lang="en-US" dirty="0"/>
              <a:t>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It also retrieves all rows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a:t>
            </a:r>
            <a:r>
              <a:rPr lang="en-US" dirty="0">
                <a:solidFill>
                  <a:srgbClr val="FC0128"/>
                </a:solidFill>
              </a:rPr>
              <a:t>even if there is no match</a:t>
            </a:r>
            <a:r>
              <a:rPr lang="en-US" dirty="0"/>
              <a:t>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a:p>
            <a:pPr>
              <a:buFontTx/>
              <a:buChar char="•"/>
            </a:pPr>
            <a:endParaRPr lang="en-US" dirty="0"/>
          </a:p>
          <a:p>
            <a:pPr>
              <a:buFontTx/>
              <a:buChar char="•"/>
            </a:pPr>
            <a:endParaRPr lang="en-US" dirty="0"/>
          </a:p>
          <a:p>
            <a:endParaRPr lang="en-US" dirty="0"/>
          </a:p>
        </p:txBody>
      </p:sp>
    </p:spTree>
    <p:extLst>
      <p:ext uri="{BB962C8B-B14F-4D97-AF65-F5344CB8AC3E}">
        <p14:creationId xmlns:p14="http://schemas.microsoft.com/office/powerpoint/2010/main" val="2011751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6D59B63-17A5-4FED-A6C2-2A10393AAC1F}" type="slidenum">
              <a:rPr lang="en-US"/>
              <a:pPr/>
              <a:t>41</a:t>
            </a:fld>
            <a:r>
              <a:rPr lang="en-US" dirty="0"/>
              <a:t>##</a:t>
            </a:r>
            <a:endParaRPr lang="en-US" sz="1100" dirty="0"/>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688481" y="4416099"/>
            <a:ext cx="5504853" cy="4182457"/>
          </a:xfrm>
        </p:spPr>
        <p:txBody>
          <a:bodyPr/>
          <a:lstStyle/>
          <a:p>
            <a:pPr>
              <a:buFontTx/>
              <a:buChar char="•"/>
            </a:pPr>
            <a:r>
              <a:rPr lang="en-US" dirty="0"/>
              <a:t>Example of </a:t>
            </a:r>
            <a:r>
              <a:rPr lang="en-US" dirty="0">
                <a:latin typeface="Courier New" pitchFamily="49" charset="0"/>
              </a:rPr>
              <a:t>LEFT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 </a:t>
            </a:r>
            <a:r>
              <a:rPr lang="en-US" dirty="0"/>
              <a:t>table, even if there is no match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a:t>
            </a:r>
          </a:p>
          <a:p>
            <a:pPr>
              <a:buFontTx/>
              <a:buChar char="•"/>
            </a:pPr>
            <a:r>
              <a:rPr lang="en-US" dirty="0"/>
              <a:t>Example of </a:t>
            </a:r>
            <a:r>
              <a:rPr lang="en-US" dirty="0">
                <a:latin typeface="Courier New" pitchFamily="49" charset="0"/>
              </a:rPr>
              <a:t>RIGHT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right </a:t>
            </a:r>
            <a:r>
              <a:rPr lang="en-US" dirty="0" smtClean="0">
                <a:latin typeface="Courier New" pitchFamily="49" charset="0"/>
              </a:rPr>
              <a:t>Employees </a:t>
            </a:r>
            <a:r>
              <a:rPr lang="en-US" dirty="0">
                <a:latin typeface="Courier New" pitchFamily="49" charset="0"/>
              </a:rPr>
              <a:t>(managers) </a:t>
            </a:r>
            <a:r>
              <a:rPr lang="en-US" dirty="0"/>
              <a:t>table, even if there is no match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a:p>
            <a:pPr>
              <a:buFontTx/>
              <a:buChar char="•"/>
            </a:pPr>
            <a:r>
              <a:rPr lang="en-US" dirty="0"/>
              <a:t>Example of </a:t>
            </a:r>
            <a:r>
              <a:rPr lang="en-US" dirty="0">
                <a:latin typeface="Courier New" pitchFamily="49" charset="0"/>
              </a:rPr>
              <a:t>FULL</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a:t>
            </a:r>
            <a:r>
              <a:rPr lang="en-US" dirty="0"/>
              <a:t> table, </a:t>
            </a:r>
            <a:r>
              <a:rPr lang="en-US" dirty="0">
                <a:solidFill>
                  <a:srgbClr val="FC0128"/>
                </a:solidFill>
              </a:rPr>
              <a:t>even if there is no match</a:t>
            </a:r>
            <a:r>
              <a:rPr lang="en-US" dirty="0"/>
              <a:t>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It also retrieves all rows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a:t>
            </a:r>
            <a:r>
              <a:rPr lang="en-US" dirty="0">
                <a:solidFill>
                  <a:srgbClr val="FC0128"/>
                </a:solidFill>
              </a:rPr>
              <a:t>even if there is no match</a:t>
            </a:r>
            <a:r>
              <a:rPr lang="en-US" dirty="0"/>
              <a:t>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p:txBody>
      </p:sp>
    </p:spTree>
    <p:extLst>
      <p:ext uri="{BB962C8B-B14F-4D97-AF65-F5344CB8AC3E}">
        <p14:creationId xmlns:p14="http://schemas.microsoft.com/office/powerpoint/2010/main" val="391592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dirty="0"/>
          </a:p>
        </p:txBody>
      </p:sp>
      <p:sp>
        <p:nvSpPr>
          <p:cNvPr id="2" name="Footer Placeholder 1"/>
          <p:cNvSpPr>
            <a:spLocks noGrp="1"/>
          </p:cNvSpPr>
          <p:nvPr>
            <p:ph type="ftr" sz="quarter" idx="10"/>
          </p:nvPr>
        </p:nvSpPr>
        <p:spPr/>
        <p:txBody>
          <a:bodyPr/>
          <a:lstStyle/>
          <a:p>
            <a:r>
              <a:rPr lang="en-US" sz="1000" smtClean="0"/>
              <a:t>© Software University Foundation – </a:t>
            </a:r>
            <a:r>
              <a:rPr lang="en-US" sz="1000" u="sng" smtClean="0">
                <a:hlinkClick r:id="rId3"/>
              </a:rPr>
              <a:t>http://softuni.org</a:t>
            </a:r>
            <a:endParaRPr lang="en-US" sz="1000" smtClean="0"/>
          </a:p>
          <a:p>
            <a:r>
              <a:rPr lang="en-US" sz="1000" smtClean="0"/>
              <a:t>This work is licensed under the </a:t>
            </a:r>
            <a:r>
              <a:rPr lang="en-US" sz="1000" u="sng" noProof="1" smtClean="0">
                <a:hlinkClick r:id="rId4"/>
              </a:rPr>
              <a:t>Creative Commons Attribution-NonCommercial-ShareAlike</a:t>
            </a:r>
            <a:r>
              <a:rPr lang="en-US" sz="1000" noProof="1" smtClean="0"/>
              <a:t> </a:t>
            </a:r>
            <a:r>
              <a:rPr lang="en-US" sz="1000" smtClean="0"/>
              <a:t>license.</a:t>
            </a:r>
            <a:endParaRPr lang="en-US" sz="1000" dirty="0"/>
          </a:p>
        </p:txBody>
      </p:sp>
      <p:sp>
        <p:nvSpPr>
          <p:cNvPr id="3" name="Slide Number Placeholder 2"/>
          <p:cNvSpPr>
            <a:spLocks noGrp="1"/>
          </p:cNvSpPr>
          <p:nvPr>
            <p:ph type="sldNum" sz="quarter" idx="11"/>
          </p:nvPr>
        </p:nvSpPr>
        <p:spPr/>
        <p:txBody>
          <a:bodyPr/>
          <a:lstStyle/>
          <a:p>
            <a:fld id="{3EBA5BD7-F043-4D1B-AA17-CD412FC534DE}" type="slidenum">
              <a:rPr lang="en-US" smtClean="0"/>
              <a:pPr/>
              <a:t>3</a:t>
            </a:fld>
            <a:endParaRPr lang="en-US" dirty="0"/>
          </a:p>
        </p:txBody>
      </p:sp>
    </p:spTree>
    <p:extLst>
      <p:ext uri="{BB962C8B-B14F-4D97-AF65-F5344CB8AC3E}">
        <p14:creationId xmlns:p14="http://schemas.microsoft.com/office/powerpoint/2010/main" val="786447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E9B8B4E-C865-4E72-A30E-66A786C202DA}" type="slidenum">
              <a:rPr lang="en-US"/>
              <a:pPr/>
              <a:t>42</a:t>
            </a:fld>
            <a:r>
              <a:rPr lang="en-US" dirty="0"/>
              <a:t>##</a:t>
            </a:r>
            <a:endParaRPr lang="en-US" sz="1100" dirty="0"/>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a:xfrm>
            <a:off x="688481" y="4416099"/>
            <a:ext cx="5504853" cy="4182457"/>
          </a:xfrm>
        </p:spPr>
        <p:txBody>
          <a:bodyPr/>
          <a:lstStyle/>
          <a:p>
            <a:pPr>
              <a:buFontTx/>
              <a:buChar char="•"/>
            </a:pPr>
            <a:r>
              <a:rPr lang="en-US" dirty="0"/>
              <a:t>Example of </a:t>
            </a:r>
            <a:r>
              <a:rPr lang="en-US" dirty="0">
                <a:latin typeface="Courier New" pitchFamily="49" charset="0"/>
              </a:rPr>
              <a:t>LEFT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 </a:t>
            </a:r>
            <a:r>
              <a:rPr lang="en-US" dirty="0"/>
              <a:t>table, even if there is no match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a:t>
            </a:r>
          </a:p>
          <a:p>
            <a:pPr>
              <a:buFontTx/>
              <a:buChar char="•"/>
            </a:pPr>
            <a:r>
              <a:rPr lang="en-US" dirty="0"/>
              <a:t>Example of </a:t>
            </a:r>
            <a:r>
              <a:rPr lang="en-US" dirty="0">
                <a:latin typeface="Courier New" pitchFamily="49" charset="0"/>
              </a:rPr>
              <a:t>RIGHT</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right </a:t>
            </a:r>
            <a:r>
              <a:rPr lang="en-US" dirty="0" smtClean="0">
                <a:latin typeface="Courier New" pitchFamily="49" charset="0"/>
              </a:rPr>
              <a:t>Employees </a:t>
            </a:r>
            <a:r>
              <a:rPr lang="en-US" dirty="0">
                <a:latin typeface="Courier New" pitchFamily="49" charset="0"/>
              </a:rPr>
              <a:t>(managers) </a:t>
            </a:r>
            <a:r>
              <a:rPr lang="en-US" dirty="0"/>
              <a:t>table, even if there is no match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a:p>
            <a:pPr>
              <a:buFontTx/>
              <a:buChar char="•"/>
            </a:pPr>
            <a:r>
              <a:rPr lang="en-US" dirty="0"/>
              <a:t>Example of </a:t>
            </a:r>
            <a:r>
              <a:rPr lang="en-US" dirty="0">
                <a:latin typeface="Courier New" pitchFamily="49" charset="0"/>
              </a:rPr>
              <a:t>FULL</a:t>
            </a:r>
            <a:r>
              <a:rPr lang="en-US" dirty="0"/>
              <a:t> </a:t>
            </a:r>
            <a:r>
              <a:rPr lang="en-US" dirty="0">
                <a:latin typeface="Courier New" pitchFamily="49" charset="0"/>
              </a:rPr>
              <a:t>OUTER</a:t>
            </a:r>
            <a:r>
              <a:rPr lang="en-US" dirty="0"/>
              <a:t> </a:t>
            </a:r>
            <a:r>
              <a:rPr lang="en-US" dirty="0">
                <a:latin typeface="Courier New" pitchFamily="49" charset="0"/>
              </a:rPr>
              <a:t>JOIN : </a:t>
            </a:r>
            <a:r>
              <a:rPr lang="en-US" dirty="0"/>
              <a:t>This query retrieves all rows in the left </a:t>
            </a:r>
            <a:r>
              <a:rPr lang="en-US" dirty="0" smtClean="0">
                <a:latin typeface="Courier New" pitchFamily="49" charset="0"/>
              </a:rPr>
              <a:t>Employees </a:t>
            </a:r>
            <a:r>
              <a:rPr lang="en-US" dirty="0">
                <a:latin typeface="Courier New" pitchFamily="49" charset="0"/>
              </a:rPr>
              <a:t>(employees)</a:t>
            </a:r>
            <a:r>
              <a:rPr lang="en-US" dirty="0"/>
              <a:t> table, </a:t>
            </a:r>
            <a:r>
              <a:rPr lang="en-US" dirty="0">
                <a:solidFill>
                  <a:srgbClr val="FC0128"/>
                </a:solidFill>
              </a:rPr>
              <a:t>even if there is no match</a:t>
            </a:r>
            <a:r>
              <a:rPr lang="en-US" dirty="0"/>
              <a:t>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It also retrieves all rows in the </a:t>
            </a:r>
            <a:r>
              <a:rPr lang="en-US" dirty="0">
                <a:latin typeface="Courier New" pitchFamily="49" charset="0"/>
              </a:rPr>
              <a:t>right </a:t>
            </a:r>
            <a:r>
              <a:rPr lang="en-US" dirty="0" smtClean="0">
                <a:latin typeface="Courier New" pitchFamily="49" charset="0"/>
              </a:rPr>
              <a:t>Employees </a:t>
            </a:r>
            <a:r>
              <a:rPr lang="en-US" dirty="0">
                <a:latin typeface="Courier New" pitchFamily="49" charset="0"/>
              </a:rPr>
              <a:t>(managers)</a:t>
            </a:r>
            <a:r>
              <a:rPr lang="en-US" dirty="0"/>
              <a:t> table, </a:t>
            </a:r>
            <a:r>
              <a:rPr lang="en-US" dirty="0">
                <a:solidFill>
                  <a:srgbClr val="FC0128"/>
                </a:solidFill>
              </a:rPr>
              <a:t>even if there is no match</a:t>
            </a:r>
            <a:r>
              <a:rPr lang="en-US" dirty="0"/>
              <a:t> in the </a:t>
            </a:r>
            <a:r>
              <a:rPr lang="en-US" dirty="0">
                <a:latin typeface="Courier New" pitchFamily="49" charset="0"/>
              </a:rPr>
              <a:t>left </a:t>
            </a:r>
            <a:r>
              <a:rPr lang="en-US" dirty="0" smtClean="0">
                <a:latin typeface="Courier New" pitchFamily="49" charset="0"/>
              </a:rPr>
              <a:t>Employees </a:t>
            </a:r>
            <a:r>
              <a:rPr lang="en-US" dirty="0">
                <a:latin typeface="Courier New" pitchFamily="49" charset="0"/>
              </a:rPr>
              <a:t>(employees)</a:t>
            </a:r>
            <a:r>
              <a:rPr lang="en-US" dirty="0"/>
              <a:t> table.</a:t>
            </a:r>
          </a:p>
        </p:txBody>
      </p:sp>
    </p:spTree>
    <p:extLst>
      <p:ext uri="{BB962C8B-B14F-4D97-AF65-F5344CB8AC3E}">
        <p14:creationId xmlns:p14="http://schemas.microsoft.com/office/powerpoint/2010/main" val="3307290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BFA7091-1169-4A3F-A158-1ACE5A626F08}" type="slidenum">
              <a:rPr lang="en-US"/>
              <a:pPr/>
              <a:t>43</a:t>
            </a:fld>
            <a:r>
              <a:rPr lang="en-US" dirty="0"/>
              <a:t>##</a:t>
            </a:r>
            <a:endParaRPr lang="en-US" sz="1100" dirty="0"/>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a:xfrm>
            <a:off x="688481" y="4416099"/>
            <a:ext cx="5504853" cy="4182457"/>
          </a:xfrm>
        </p:spPr>
        <p:txBody>
          <a:bodyPr/>
          <a:lstStyle/>
          <a:p>
            <a:r>
              <a:rPr lang="en-US" b="1" dirty="0"/>
              <a:t>Three-Way Joins</a:t>
            </a:r>
          </a:p>
          <a:p>
            <a:pPr lvl="1"/>
            <a:endParaRPr lang="en-US" b="1" dirty="0"/>
          </a:p>
          <a:p>
            <a:pPr lvl="1"/>
            <a:r>
              <a:rPr lang="en-US" dirty="0"/>
              <a:t>A </a:t>
            </a:r>
            <a:r>
              <a:rPr lang="en-US" dirty="0">
                <a:solidFill>
                  <a:srgbClr val="FC0128"/>
                </a:solidFill>
              </a:rPr>
              <a:t>three-way join</a:t>
            </a:r>
            <a:r>
              <a:rPr lang="en-US" dirty="0"/>
              <a:t> is a join of three tables. In </a:t>
            </a:r>
            <a:r>
              <a:rPr lang="en-US" dirty="0">
                <a:solidFill>
                  <a:srgbClr val="FC0128"/>
                </a:solidFill>
              </a:rPr>
              <a:t>SQL: 1999 compliant syntax</a:t>
            </a:r>
            <a:r>
              <a:rPr lang="en-US" dirty="0"/>
              <a:t>, joins are performed from left to right so the first join to be performed is </a:t>
            </a:r>
            <a:r>
              <a:rPr lang="en-US" dirty="0" smtClean="0">
                <a:latin typeface="Courier New" pitchFamily="49" charset="0"/>
              </a:rPr>
              <a:t>Employees</a:t>
            </a:r>
            <a:r>
              <a:rPr lang="en-US" dirty="0" smtClean="0"/>
              <a:t> </a:t>
            </a:r>
            <a:r>
              <a:rPr lang="en-US" dirty="0">
                <a:latin typeface="Courier New" pitchFamily="49" charset="0"/>
              </a:rPr>
              <a:t>JOIN</a:t>
            </a:r>
            <a:r>
              <a:rPr lang="en-US" dirty="0"/>
              <a:t> </a:t>
            </a:r>
            <a:r>
              <a:rPr lang="en-US" dirty="0">
                <a:latin typeface="Courier New" pitchFamily="49" charset="0"/>
              </a:rPr>
              <a:t>ADDRESS</a:t>
            </a:r>
            <a:r>
              <a:rPr lang="en-US" dirty="0"/>
              <a:t>. The first join condition can reference columns in </a:t>
            </a:r>
            <a:r>
              <a:rPr lang="en-US" dirty="0" smtClean="0">
                <a:latin typeface="Courier New" pitchFamily="49" charset="0"/>
              </a:rPr>
              <a:t>Employees</a:t>
            </a:r>
            <a:r>
              <a:rPr lang="en-US" dirty="0" smtClean="0"/>
              <a:t> </a:t>
            </a:r>
            <a:r>
              <a:rPr lang="en-US" dirty="0"/>
              <a:t>and </a:t>
            </a:r>
            <a:r>
              <a:rPr lang="en-US" dirty="0">
                <a:latin typeface="Courier New" pitchFamily="49" charset="0"/>
              </a:rPr>
              <a:t>ADDRESS</a:t>
            </a:r>
            <a:r>
              <a:rPr lang="en-US" dirty="0"/>
              <a:t> but cannot reference columns in </a:t>
            </a:r>
            <a:r>
              <a:rPr lang="en-US" dirty="0">
                <a:latin typeface="Courier New" pitchFamily="49" charset="0"/>
              </a:rPr>
              <a:t>STATEPROVINCE</a:t>
            </a:r>
            <a:r>
              <a:rPr lang="en-US" dirty="0"/>
              <a:t>. The second join condition can reference columns from all three tables.</a:t>
            </a:r>
          </a:p>
          <a:p>
            <a:pPr lvl="1"/>
            <a:endParaRPr lang="en-US" dirty="0"/>
          </a:p>
          <a:p>
            <a:pPr lvl="1"/>
            <a:r>
              <a:rPr lang="en-US" dirty="0"/>
              <a:t>This can also be written as a three-way equijoin:</a:t>
            </a:r>
          </a:p>
          <a:p>
            <a:pPr lvl="1"/>
            <a:endParaRPr lang="en-US" dirty="0"/>
          </a:p>
          <a:p>
            <a:pPr lvl="1"/>
            <a:r>
              <a:rPr lang="en-US" dirty="0"/>
              <a:t>SELECT </a:t>
            </a:r>
            <a:r>
              <a:rPr lang="en-US" dirty="0" err="1"/>
              <a:t>e.LastName</a:t>
            </a:r>
            <a:r>
              <a:rPr lang="en-US" dirty="0"/>
              <a:t>, </a:t>
            </a:r>
            <a:r>
              <a:rPr lang="en-US" dirty="0" err="1"/>
              <a:t>a.City</a:t>
            </a:r>
            <a:r>
              <a:rPr lang="en-US" dirty="0"/>
              <a:t>, </a:t>
            </a:r>
            <a:r>
              <a:rPr lang="en-US" dirty="0" err="1"/>
              <a:t>sp.Name</a:t>
            </a:r>
            <a:r>
              <a:rPr lang="en-US" dirty="0"/>
              <a:t> </a:t>
            </a:r>
            <a:r>
              <a:rPr lang="en-US" dirty="0" err="1"/>
              <a:t>SPName</a:t>
            </a:r>
            <a:endParaRPr lang="en-US" dirty="0"/>
          </a:p>
          <a:p>
            <a:pPr lvl="1"/>
            <a:r>
              <a:rPr lang="en-US" dirty="0"/>
              <a:t>FROM employee e, address a, </a:t>
            </a:r>
            <a:r>
              <a:rPr lang="en-US" dirty="0" err="1"/>
              <a:t>stateprovince</a:t>
            </a:r>
            <a:r>
              <a:rPr lang="en-US" dirty="0"/>
              <a:t> sp</a:t>
            </a:r>
          </a:p>
          <a:p>
            <a:pPr lvl="1"/>
            <a:r>
              <a:rPr lang="en-US" dirty="0"/>
              <a:t>WHERE </a:t>
            </a:r>
            <a:r>
              <a:rPr lang="en-US" dirty="0" err="1"/>
              <a:t>e.AddressID</a:t>
            </a:r>
            <a:r>
              <a:rPr lang="en-US" dirty="0"/>
              <a:t> = </a:t>
            </a:r>
            <a:r>
              <a:rPr lang="en-US" dirty="0" err="1"/>
              <a:t>a.AddressID</a:t>
            </a:r>
            <a:endParaRPr lang="en-US" dirty="0"/>
          </a:p>
          <a:p>
            <a:pPr lvl="1"/>
            <a:r>
              <a:rPr lang="en-US" dirty="0"/>
              <a:t>  AND </a:t>
            </a:r>
            <a:r>
              <a:rPr lang="en-US" dirty="0" err="1"/>
              <a:t>a.StateProvinceID</a:t>
            </a:r>
            <a:r>
              <a:rPr lang="en-US" dirty="0"/>
              <a:t> = </a:t>
            </a:r>
            <a:r>
              <a:rPr lang="en-US" dirty="0" err="1"/>
              <a:t>sp.StateProvinceID</a:t>
            </a:r>
            <a:endParaRPr lang="en-US" dirty="0"/>
          </a:p>
        </p:txBody>
      </p:sp>
    </p:spTree>
    <p:extLst>
      <p:ext uri="{BB962C8B-B14F-4D97-AF65-F5344CB8AC3E}">
        <p14:creationId xmlns:p14="http://schemas.microsoft.com/office/powerpoint/2010/main" val="657108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r>
              <a:rPr lang="en-US" dirty="0"/>
              <a:t>07/16/96</a:t>
            </a:r>
          </a:p>
        </p:txBody>
      </p:sp>
      <p:sp>
        <p:nvSpPr>
          <p:cNvPr id="6" name="Rectangle 6"/>
          <p:cNvSpPr>
            <a:spLocks noGrp="1" noChangeArrowheads="1"/>
          </p:cNvSpPr>
          <p:nvPr>
            <p:ph type="ftr" sz="quarter" idx="4"/>
          </p:nvPr>
        </p:nvSpPr>
        <p:spPr>
          <a:ln/>
        </p:spPr>
        <p:txBody>
          <a:bodyPr/>
          <a:lstStyle/>
          <a:p>
            <a:r>
              <a:rPr lang="en-US" dirty="0"/>
              <a:t>(c) 2006 National Academy for Software Development - http://academy.devbg.org*</a:t>
            </a:r>
          </a:p>
        </p:txBody>
      </p:sp>
      <p:sp>
        <p:nvSpPr>
          <p:cNvPr id="7" name="Rectangle 7"/>
          <p:cNvSpPr>
            <a:spLocks noGrp="1" noChangeArrowheads="1"/>
          </p:cNvSpPr>
          <p:nvPr>
            <p:ph type="sldNum" sz="quarter" idx="5"/>
          </p:nvPr>
        </p:nvSpPr>
        <p:spPr>
          <a:ln/>
        </p:spPr>
        <p:txBody>
          <a:bodyPr/>
          <a:lstStyle/>
          <a:p>
            <a:fld id="{CA89BB25-ABF2-40B6-A2DA-D2E8EC9D27F7}" type="slidenum">
              <a:rPr lang="en-US"/>
              <a:pPr/>
              <a:t>44</a:t>
            </a:fld>
            <a:r>
              <a:rPr lang="en-US" dirty="0"/>
              <a:t>##</a:t>
            </a:r>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a:xfrm>
            <a:off x="687874" y="4415321"/>
            <a:ext cx="5506066" cy="4183164"/>
          </a:xfrm>
        </p:spPr>
        <p:txBody>
          <a:bodyPr/>
          <a:lstStyle/>
          <a:p>
            <a:endParaRPr lang="en-US" dirty="0"/>
          </a:p>
        </p:txBody>
      </p:sp>
    </p:spTree>
    <p:extLst>
      <p:ext uri="{BB962C8B-B14F-4D97-AF65-F5344CB8AC3E}">
        <p14:creationId xmlns:p14="http://schemas.microsoft.com/office/powerpoint/2010/main" val="1891616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99B9FA-0A3D-446C-8467-32663EA29608}" type="slidenum">
              <a:rPr lang="en-US"/>
              <a:pPr/>
              <a:t>45</a:t>
            </a:fld>
            <a:r>
              <a:rPr lang="en-US" dirty="0"/>
              <a:t>##</a:t>
            </a:r>
            <a:endParaRPr lang="en-US" sz="1100"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a:xfrm>
            <a:off x="688481" y="4416099"/>
            <a:ext cx="5504853" cy="4182457"/>
          </a:xfrm>
        </p:spPr>
        <p:txBody>
          <a:bodyPr/>
          <a:lstStyle/>
          <a:p>
            <a:r>
              <a:rPr lang="en-US" b="1"/>
              <a:t>Creating Cross Joins</a:t>
            </a:r>
          </a:p>
          <a:p>
            <a:pPr lvl="1"/>
            <a:r>
              <a:rPr lang="en-US"/>
              <a:t>  The example on the slide gives the same results as the following:</a:t>
            </a:r>
          </a:p>
          <a:p>
            <a:pPr lvl="1"/>
            <a:endParaRPr lang="en-US">
              <a:latin typeface="Courier New" pitchFamily="49" charset="0"/>
            </a:endParaRPr>
          </a:p>
          <a:p>
            <a:pPr lvl="1"/>
            <a:r>
              <a:rPr lang="en-US">
                <a:latin typeface="Courier New" pitchFamily="49" charset="0"/>
              </a:rPr>
              <a:t>  SELECT LastName, Name DepartmentName</a:t>
            </a:r>
          </a:p>
          <a:p>
            <a:pPr lvl="1">
              <a:spcBef>
                <a:spcPct val="0"/>
              </a:spcBef>
            </a:pPr>
            <a:r>
              <a:rPr lang="en-US">
                <a:latin typeface="Courier New" pitchFamily="49" charset="0"/>
              </a:rPr>
              <a:t>  FROM   employee, department;</a:t>
            </a:r>
          </a:p>
          <a:p>
            <a:endParaRPr lang="en-US"/>
          </a:p>
        </p:txBody>
      </p:sp>
    </p:spTree>
    <p:extLst>
      <p:ext uri="{BB962C8B-B14F-4D97-AF65-F5344CB8AC3E}">
        <p14:creationId xmlns:p14="http://schemas.microsoft.com/office/powerpoint/2010/main" val="4116257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DAD1251-0D49-4EB1-BD4E-3DE084FC6C13}" type="slidenum">
              <a:rPr lang="en-US"/>
              <a:pPr/>
              <a:t>46</a:t>
            </a:fld>
            <a:r>
              <a:rPr lang="en-US" dirty="0"/>
              <a:t>##</a:t>
            </a:r>
            <a:endParaRPr lang="en-US" sz="1100" dirty="0"/>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a:xfrm>
            <a:off x="688481" y="4416099"/>
            <a:ext cx="5504853" cy="4182457"/>
          </a:xfrm>
        </p:spPr>
        <p:txBody>
          <a:bodyPr/>
          <a:lstStyle/>
          <a:p>
            <a:pPr lvl="1"/>
            <a:r>
              <a:rPr lang="en-US" dirty="0"/>
              <a:t>The example shown performs a join on the </a:t>
            </a:r>
            <a:r>
              <a:rPr lang="en-US" dirty="0" smtClean="0">
                <a:latin typeface="Courier New" pitchFamily="49" charset="0"/>
              </a:rPr>
              <a:t>Employees</a:t>
            </a:r>
            <a:r>
              <a:rPr lang="en-US" dirty="0" smtClean="0"/>
              <a:t> </a:t>
            </a:r>
            <a:r>
              <a:rPr lang="en-US" dirty="0"/>
              <a:t>and </a:t>
            </a:r>
            <a:r>
              <a:rPr lang="en-US" dirty="0" smtClean="0">
                <a:latin typeface="Courier New" pitchFamily="49" charset="0"/>
              </a:rPr>
              <a:t>Departments</a:t>
            </a:r>
            <a:r>
              <a:rPr lang="en-US" dirty="0" smtClean="0"/>
              <a:t> </a:t>
            </a:r>
            <a:r>
              <a:rPr lang="en-US" dirty="0"/>
              <a:t>tables, and, in addition, displays only employees within the Sales </a:t>
            </a:r>
            <a:r>
              <a:rPr lang="en-US" dirty="0" smtClean="0"/>
              <a:t>department</a:t>
            </a:r>
            <a:r>
              <a:rPr lang="en-US" dirty="0"/>
              <a:t>.</a:t>
            </a:r>
          </a:p>
          <a:p>
            <a:endParaRPr lang="en-US" dirty="0"/>
          </a:p>
        </p:txBody>
      </p:sp>
    </p:spTree>
    <p:extLst>
      <p:ext uri="{BB962C8B-B14F-4D97-AF65-F5344CB8AC3E}">
        <p14:creationId xmlns:p14="http://schemas.microsoft.com/office/powerpoint/2010/main" val="864500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5" name="Rectangle 3"/>
          <p:cNvSpPr>
            <a:spLocks noGrp="1" noChangeArrowheads="1"/>
          </p:cNvSpPr>
          <p:nvPr>
            <p:ph type="dt" idx="1"/>
          </p:nvPr>
        </p:nvSpPr>
        <p:spPr>
          <a:ln/>
        </p:spPr>
        <p:txBody>
          <a:bodyPr/>
          <a:lstStyle/>
          <a:p>
            <a:r>
              <a:rPr lang="en-US" dirty="0"/>
              <a:t>07/16/96</a:t>
            </a:r>
          </a:p>
        </p:txBody>
      </p:sp>
      <p:sp>
        <p:nvSpPr>
          <p:cNvPr id="6" name="Rectangle 6"/>
          <p:cNvSpPr>
            <a:spLocks noGrp="1" noChangeArrowheads="1"/>
          </p:cNvSpPr>
          <p:nvPr>
            <p:ph type="ftr" sz="quarter" idx="4"/>
          </p:nvPr>
        </p:nvSpPr>
        <p:spPr>
          <a:ln/>
        </p:spPr>
        <p:txBody>
          <a:bodyPr/>
          <a:lstStyle/>
          <a:p>
            <a:r>
              <a:rPr lang="en-US" dirty="0"/>
              <a:t>(c) 2006 National Academy for Software Development - http://academy.devbg.org*</a:t>
            </a:r>
          </a:p>
        </p:txBody>
      </p:sp>
      <p:sp>
        <p:nvSpPr>
          <p:cNvPr id="7" name="Rectangle 7"/>
          <p:cNvSpPr>
            <a:spLocks noGrp="1" noChangeArrowheads="1"/>
          </p:cNvSpPr>
          <p:nvPr>
            <p:ph type="sldNum" sz="quarter" idx="5"/>
          </p:nvPr>
        </p:nvSpPr>
        <p:spPr>
          <a:ln/>
        </p:spPr>
        <p:txBody>
          <a:bodyPr/>
          <a:lstStyle/>
          <a:p>
            <a:fld id="{F75C2DCA-6CD4-48A7-91CC-990A469CC4A4}" type="slidenum">
              <a:rPr lang="en-US"/>
              <a:pPr/>
              <a:t>47</a:t>
            </a:fld>
            <a:r>
              <a:rPr lang="en-US" dirty="0"/>
              <a:t>##</a:t>
            </a:r>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a:xfrm>
            <a:off x="687874" y="4415321"/>
            <a:ext cx="5506066" cy="4183164"/>
          </a:xfrm>
        </p:spPr>
        <p:txBody>
          <a:bodyPr/>
          <a:lstStyle/>
          <a:p>
            <a:endParaRPr lang="en-US" dirty="0"/>
          </a:p>
        </p:txBody>
      </p:sp>
    </p:spTree>
    <p:extLst>
      <p:ext uri="{BB962C8B-B14F-4D97-AF65-F5344CB8AC3E}">
        <p14:creationId xmlns:p14="http://schemas.microsoft.com/office/powerpoint/2010/main" val="1837331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1085D9-18F7-4846-B589-891CC68D6FE8}" type="slidenum">
              <a:rPr lang="en-US"/>
              <a:pPr/>
              <a:t>48</a:t>
            </a:fld>
            <a:r>
              <a:rPr lang="en-US" dirty="0"/>
              <a:t>##</a:t>
            </a:r>
            <a:endParaRPr lang="en-US" sz="1100" dirty="0"/>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a:xfrm>
            <a:off x="688481" y="4416099"/>
            <a:ext cx="5504853" cy="4182457"/>
          </a:xfrm>
        </p:spPr>
        <p:txBody>
          <a:bodyPr/>
          <a:lstStyle/>
          <a:p>
            <a:endParaRPr lang="bg-BG"/>
          </a:p>
        </p:txBody>
      </p:sp>
    </p:spTree>
    <p:extLst>
      <p:ext uri="{BB962C8B-B14F-4D97-AF65-F5344CB8AC3E}">
        <p14:creationId xmlns:p14="http://schemas.microsoft.com/office/powerpoint/2010/main" val="391854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05F5279-5D12-45F8-BFA1-EF44A35A9C3F}" type="slidenum">
              <a:rPr lang="en-US"/>
              <a:pPr/>
              <a:t>51</a:t>
            </a:fld>
            <a:r>
              <a:rPr lang="en-US" dirty="0"/>
              <a:t>##</a:t>
            </a:r>
            <a:endParaRPr lang="en-US" sz="1100" dirty="0"/>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688481" y="4416099"/>
            <a:ext cx="5504853" cy="4182457"/>
          </a:xfrm>
        </p:spPr>
        <p:txBody>
          <a:bodyPr/>
          <a:lstStyle/>
          <a:p>
            <a:endParaRPr lang="bg-BG"/>
          </a:p>
        </p:txBody>
      </p:sp>
    </p:spTree>
    <p:extLst>
      <p:ext uri="{BB962C8B-B14F-4D97-AF65-F5344CB8AC3E}">
        <p14:creationId xmlns:p14="http://schemas.microsoft.com/office/powerpoint/2010/main" val="1735245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1A42CD1-C010-4A80-80A6-EF4B105C3BF8}" type="slidenum">
              <a:rPr lang="en-US"/>
              <a:pPr/>
              <a:t>54</a:t>
            </a:fld>
            <a:r>
              <a:rPr lang="en-US" dirty="0"/>
              <a:t>##</a:t>
            </a:r>
            <a:endParaRPr lang="en-US" sz="1100" dirty="0"/>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a:xfrm>
            <a:off x="688481" y="4416099"/>
            <a:ext cx="5504853" cy="4182457"/>
          </a:xfrm>
        </p:spPr>
        <p:txBody>
          <a:bodyPr/>
          <a:lstStyle/>
          <a:p>
            <a:endParaRPr lang="bg-BG" dirty="0"/>
          </a:p>
        </p:txBody>
      </p:sp>
    </p:spTree>
    <p:extLst>
      <p:ext uri="{BB962C8B-B14F-4D97-AF65-F5344CB8AC3E}">
        <p14:creationId xmlns:p14="http://schemas.microsoft.com/office/powerpoint/2010/main" val="288159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2BD6745-D2F2-4811-94BF-C86938ADF9BE}" type="slidenum">
              <a:rPr lang="en-US"/>
              <a:pPr/>
              <a:t>5</a:t>
            </a:fld>
            <a:r>
              <a:rPr lang="en-US" dirty="0"/>
              <a:t>##</a:t>
            </a:r>
            <a:endParaRPr lang="en-US" sz="1100" dirty="0"/>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xfrm>
            <a:off x="688481" y="4416099"/>
            <a:ext cx="5504853" cy="4182457"/>
          </a:xfrm>
        </p:spPr>
        <p:txBody>
          <a:bodyPr/>
          <a:lstStyle/>
          <a:p>
            <a:endParaRPr lang="bg-BG" dirty="0"/>
          </a:p>
        </p:txBody>
      </p:sp>
    </p:spTree>
    <p:extLst>
      <p:ext uri="{BB962C8B-B14F-4D97-AF65-F5344CB8AC3E}">
        <p14:creationId xmlns:p14="http://schemas.microsoft.com/office/powerpoint/2010/main" val="248348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6FF006C-0FA7-406A-AD4A-8B4C8CFAB6CA}" type="slidenum">
              <a:rPr lang="en-US"/>
              <a:pPr/>
              <a:t>6</a:t>
            </a:fld>
            <a:r>
              <a:rPr lang="en-US" dirty="0"/>
              <a:t>##</a:t>
            </a:r>
            <a:endParaRPr lang="en-US" sz="1100" dirty="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a:xfrm>
            <a:off x="688481" y="4416099"/>
            <a:ext cx="5504853" cy="4182457"/>
          </a:xfrm>
        </p:spPr>
        <p:txBody>
          <a:bodyPr/>
          <a:lstStyle/>
          <a:p>
            <a:endParaRPr lang="bg-BG" dirty="0"/>
          </a:p>
        </p:txBody>
      </p:sp>
    </p:spTree>
    <p:extLst>
      <p:ext uri="{BB962C8B-B14F-4D97-AF65-F5344CB8AC3E}">
        <p14:creationId xmlns:p14="http://schemas.microsoft.com/office/powerpoint/2010/main" val="429040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21BD25A-778E-47F2-A4E2-79C381F9B86F}" type="slidenum">
              <a:rPr lang="en-US"/>
              <a:pPr/>
              <a:t>8</a:t>
            </a:fld>
            <a:r>
              <a:rPr lang="en-US" dirty="0"/>
              <a:t>##</a:t>
            </a:r>
            <a:endParaRPr lang="en-US" sz="1100" dirty="0"/>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a:xfrm>
            <a:off x="688481" y="4416099"/>
            <a:ext cx="5504853" cy="4182457"/>
          </a:xfrm>
        </p:spPr>
        <p:txBody>
          <a:bodyPr/>
          <a:lstStyle/>
          <a:p>
            <a:endParaRPr lang="bg-BG" dirty="0"/>
          </a:p>
        </p:txBody>
      </p:sp>
    </p:spTree>
    <p:extLst>
      <p:ext uri="{BB962C8B-B14F-4D97-AF65-F5344CB8AC3E}">
        <p14:creationId xmlns:p14="http://schemas.microsoft.com/office/powerpoint/2010/main" val="230172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BF7CF37-F910-49D4-942A-077AB087D21D}" type="slidenum">
              <a:rPr lang="en-US"/>
              <a:pPr/>
              <a:t>13</a:t>
            </a:fld>
            <a:r>
              <a:rPr lang="en-US" dirty="0"/>
              <a:t>##</a:t>
            </a:r>
            <a:endParaRPr lang="en-US" sz="1100" dirty="0"/>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688481" y="4416099"/>
            <a:ext cx="5504853" cy="4182457"/>
          </a:xfrm>
        </p:spPr>
        <p:txBody>
          <a:bodyPr/>
          <a:lstStyle/>
          <a:p>
            <a:endParaRPr lang="bg-BG" dirty="0"/>
          </a:p>
        </p:txBody>
      </p:sp>
    </p:spTree>
    <p:extLst>
      <p:ext uri="{BB962C8B-B14F-4D97-AF65-F5344CB8AC3E}">
        <p14:creationId xmlns:p14="http://schemas.microsoft.com/office/powerpoint/2010/main" val="169981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23F4482-E835-4D6D-A703-2ECE310B629A}" type="slidenum">
              <a:rPr lang="en-US"/>
              <a:pPr/>
              <a:t>14</a:t>
            </a:fld>
            <a:r>
              <a:rPr lang="en-US" dirty="0"/>
              <a:t>##</a:t>
            </a:r>
            <a:endParaRPr lang="en-US" sz="1100" dirty="0"/>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688481" y="4416099"/>
            <a:ext cx="5504853" cy="4182457"/>
          </a:xfrm>
        </p:spPr>
        <p:txBody>
          <a:bodyPr/>
          <a:lstStyle/>
          <a:p>
            <a:r>
              <a:rPr lang="en-US" b="1" dirty="0"/>
              <a:t>Capabilities of SQL </a:t>
            </a:r>
            <a:r>
              <a:rPr lang="en-US" b="1" dirty="0">
                <a:latin typeface="Courier New" pitchFamily="49" charset="0"/>
              </a:rPr>
              <a:t>SELECT</a:t>
            </a:r>
            <a:r>
              <a:rPr lang="en-US" b="1" dirty="0"/>
              <a:t> Statements</a:t>
            </a:r>
          </a:p>
          <a:p>
            <a:pPr lvl="1"/>
            <a:r>
              <a:rPr lang="en-US" dirty="0"/>
              <a:t>A </a:t>
            </a:r>
            <a:r>
              <a:rPr lang="en-US" dirty="0">
                <a:latin typeface="Courier New" pitchFamily="49" charset="0"/>
              </a:rPr>
              <a:t>SELECT</a:t>
            </a:r>
            <a:r>
              <a:rPr lang="en-US" dirty="0"/>
              <a:t> statement retrieves information from the database. Using a </a:t>
            </a:r>
            <a:r>
              <a:rPr lang="en-US" dirty="0">
                <a:solidFill>
                  <a:srgbClr val="FC0128"/>
                </a:solidFill>
                <a:latin typeface="Courier New" pitchFamily="49" charset="0"/>
              </a:rPr>
              <a:t>SELECT</a:t>
            </a:r>
            <a:r>
              <a:rPr lang="en-US" dirty="0">
                <a:solidFill>
                  <a:srgbClr val="FC0128"/>
                </a:solidFill>
              </a:rPr>
              <a:t> </a:t>
            </a:r>
            <a:r>
              <a:rPr lang="en-US" dirty="0"/>
              <a:t>statement, you can do the following:</a:t>
            </a:r>
          </a:p>
          <a:p>
            <a:pPr lvl="2"/>
            <a:r>
              <a:rPr lang="en-US" b="1" dirty="0">
                <a:solidFill>
                  <a:srgbClr val="FC0128"/>
                </a:solidFill>
              </a:rPr>
              <a:t>Projection</a:t>
            </a:r>
            <a:r>
              <a:rPr lang="en-US" dirty="0">
                <a:solidFill>
                  <a:srgbClr val="FC0128"/>
                </a:solidFill>
              </a:rPr>
              <a:t>:</a:t>
            </a:r>
            <a:r>
              <a:rPr lang="en-US" dirty="0"/>
              <a:t> You can use the projection capability in SQL to choose the columns in a table that you want returned by your query. You can choose as few or as many columns of the table as you require. </a:t>
            </a:r>
          </a:p>
          <a:p>
            <a:pPr lvl="2"/>
            <a:r>
              <a:rPr lang="en-US" b="1" dirty="0">
                <a:solidFill>
                  <a:srgbClr val="FC0128"/>
                </a:solidFill>
              </a:rPr>
              <a:t>Selection</a:t>
            </a:r>
            <a:r>
              <a:rPr lang="en-US" dirty="0">
                <a:solidFill>
                  <a:srgbClr val="FC0128"/>
                </a:solidFill>
              </a:rPr>
              <a:t>:</a:t>
            </a:r>
            <a:r>
              <a:rPr lang="en-US" dirty="0"/>
              <a:t> You can use the selection capability in SQL to choose the rows in a table that you want returned by a query. You can use various criteria to restrict the rows that you see.</a:t>
            </a:r>
          </a:p>
          <a:p>
            <a:pPr lvl="2"/>
            <a:r>
              <a:rPr lang="en-US" b="1" dirty="0">
                <a:solidFill>
                  <a:srgbClr val="FC0128"/>
                </a:solidFill>
              </a:rPr>
              <a:t>Joining</a:t>
            </a:r>
            <a:r>
              <a:rPr lang="en-US" dirty="0">
                <a:solidFill>
                  <a:srgbClr val="FC0128"/>
                </a:solidFill>
              </a:rPr>
              <a:t>:</a:t>
            </a:r>
            <a:r>
              <a:rPr lang="en-US" dirty="0"/>
              <a:t> You can use the join capability in SQL to bring together data that is stored in different tables by creating a link between them. You learn more about joins in a later lesson.</a:t>
            </a:r>
            <a:r>
              <a:rPr lang="en-US" b="1" dirty="0"/>
              <a:t> </a:t>
            </a:r>
            <a:endParaRPr lang="en-US" b="1" dirty="0">
              <a:solidFill>
                <a:schemeClr val="accent2"/>
              </a:solidFill>
            </a:endParaRPr>
          </a:p>
        </p:txBody>
      </p:sp>
    </p:spTree>
    <p:extLst>
      <p:ext uri="{BB962C8B-B14F-4D97-AF65-F5344CB8AC3E}">
        <p14:creationId xmlns:p14="http://schemas.microsoft.com/office/powerpoint/2010/main" val="364042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82336F2-3134-4A66-B32C-CF76B8AA0A0B}" type="slidenum">
              <a:rPr lang="en-US"/>
              <a:pPr/>
              <a:t>16</a:t>
            </a:fld>
            <a:r>
              <a:rPr lang="en-US" dirty="0"/>
              <a:t>##</a:t>
            </a:r>
            <a:endParaRPr lang="en-US" sz="1100" dirty="0"/>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688481" y="4416099"/>
            <a:ext cx="5504853" cy="4182457"/>
          </a:xfrm>
        </p:spPr>
        <p:txBody>
          <a:bodyPr/>
          <a:lstStyle/>
          <a:p>
            <a:r>
              <a:rPr lang="en-US" b="1" dirty="0"/>
              <a:t>Basic </a:t>
            </a:r>
            <a:r>
              <a:rPr lang="en-US" b="1" dirty="0">
                <a:latin typeface="Courier New" pitchFamily="49" charset="0"/>
              </a:rPr>
              <a:t>SELECT </a:t>
            </a:r>
            <a:r>
              <a:rPr lang="en-US" b="1" dirty="0"/>
              <a:t>Statement</a:t>
            </a:r>
          </a:p>
          <a:p>
            <a:pPr lvl="1"/>
            <a:r>
              <a:rPr lang="en-US" dirty="0"/>
              <a:t>In its simplest form, a </a:t>
            </a:r>
            <a:r>
              <a:rPr lang="en-US" dirty="0">
                <a:latin typeface="Courier New" pitchFamily="49" charset="0"/>
              </a:rPr>
              <a:t>SELECT</a:t>
            </a:r>
            <a:r>
              <a:rPr lang="en-US" dirty="0"/>
              <a:t> statement must include the following:</a:t>
            </a:r>
          </a:p>
          <a:p>
            <a:pPr lvl="2"/>
            <a:r>
              <a:rPr lang="en-US" dirty="0"/>
              <a:t>A </a:t>
            </a:r>
            <a:r>
              <a:rPr lang="en-US" dirty="0">
                <a:solidFill>
                  <a:srgbClr val="FC0128"/>
                </a:solidFill>
                <a:latin typeface="Courier New" pitchFamily="49" charset="0"/>
              </a:rPr>
              <a:t>SELECT</a:t>
            </a:r>
            <a:r>
              <a:rPr lang="en-US" dirty="0">
                <a:solidFill>
                  <a:srgbClr val="FC0128"/>
                </a:solidFill>
              </a:rPr>
              <a:t> clause</a:t>
            </a:r>
            <a:r>
              <a:rPr lang="en-US" dirty="0"/>
              <a:t>, which specifies the columns to be displayed</a:t>
            </a:r>
          </a:p>
          <a:p>
            <a:pPr lvl="2"/>
            <a:r>
              <a:rPr lang="en-US" dirty="0"/>
              <a:t>A </a:t>
            </a:r>
            <a:r>
              <a:rPr lang="en-US" dirty="0">
                <a:solidFill>
                  <a:srgbClr val="FC0128"/>
                </a:solidFill>
                <a:latin typeface="Courier New" pitchFamily="49" charset="0"/>
              </a:rPr>
              <a:t>FROM</a:t>
            </a:r>
            <a:r>
              <a:rPr lang="en-US" dirty="0">
                <a:solidFill>
                  <a:srgbClr val="FC0128"/>
                </a:solidFill>
              </a:rPr>
              <a:t> </a:t>
            </a:r>
            <a:r>
              <a:rPr lang="en-US" dirty="0"/>
              <a:t>clause, which specifies the table containing the columns listed in the </a:t>
            </a:r>
            <a:r>
              <a:rPr lang="en-US" dirty="0">
                <a:latin typeface="Courier New" pitchFamily="49" charset="0"/>
              </a:rPr>
              <a:t>SELECT</a:t>
            </a:r>
            <a:r>
              <a:rPr lang="en-US" dirty="0"/>
              <a:t> clause</a:t>
            </a:r>
            <a:endParaRPr lang="en-US" b="1" dirty="0"/>
          </a:p>
          <a:p>
            <a:pPr lvl="1"/>
            <a:r>
              <a:rPr lang="en-US" dirty="0"/>
              <a:t>In the syntax:</a:t>
            </a:r>
          </a:p>
          <a:p>
            <a:pPr lvl="1"/>
            <a:r>
              <a:rPr lang="en-US" dirty="0">
                <a:solidFill>
                  <a:srgbClr val="000000"/>
                </a:solidFill>
              </a:rPr>
              <a:t>	</a:t>
            </a:r>
            <a:r>
              <a:rPr lang="en-US" dirty="0">
                <a:solidFill>
                  <a:srgbClr val="000000"/>
                </a:solidFill>
                <a:latin typeface="Courier New" pitchFamily="49" charset="0"/>
              </a:rPr>
              <a:t>SELECT</a:t>
            </a:r>
            <a:r>
              <a:rPr lang="en-US" dirty="0">
                <a:solidFill>
                  <a:srgbClr val="000000"/>
                </a:solidFill>
              </a:rPr>
              <a:t>			is a list of one or more columns</a:t>
            </a:r>
            <a:endParaRPr lang="en-US" i="1" dirty="0">
              <a:solidFill>
                <a:srgbClr val="000000"/>
              </a:solidFill>
            </a:endParaRPr>
          </a:p>
          <a:p>
            <a:pPr lvl="2"/>
            <a:r>
              <a:rPr lang="en-US" dirty="0">
                <a:solidFill>
                  <a:srgbClr val="000000"/>
                </a:solidFill>
              </a:rPr>
              <a:t>	</a:t>
            </a:r>
            <a:r>
              <a:rPr lang="en-US" dirty="0">
                <a:solidFill>
                  <a:srgbClr val="000000"/>
                </a:solidFill>
                <a:latin typeface="Courier New" pitchFamily="49" charset="0"/>
              </a:rPr>
              <a:t>*</a:t>
            </a:r>
            <a:r>
              <a:rPr lang="en-US" i="1" dirty="0">
                <a:solidFill>
                  <a:srgbClr val="000000"/>
                </a:solidFill>
                <a:latin typeface="Courier New" pitchFamily="49" charset="0"/>
              </a:rPr>
              <a:t> </a:t>
            </a:r>
            <a:r>
              <a:rPr lang="en-US" i="1" dirty="0">
                <a:solidFill>
                  <a:srgbClr val="000000"/>
                </a:solidFill>
              </a:rPr>
              <a:t> 				</a:t>
            </a:r>
            <a:r>
              <a:rPr lang="en-US" dirty="0">
                <a:solidFill>
                  <a:srgbClr val="000000"/>
                </a:solidFill>
              </a:rPr>
              <a:t>selects all columns</a:t>
            </a:r>
          </a:p>
          <a:p>
            <a:pPr lvl="2"/>
            <a:r>
              <a:rPr lang="en-US" dirty="0">
                <a:solidFill>
                  <a:srgbClr val="000000"/>
                </a:solidFill>
              </a:rPr>
              <a:t>	</a:t>
            </a:r>
            <a:r>
              <a:rPr lang="en-US" dirty="0">
                <a:solidFill>
                  <a:srgbClr val="FC0128"/>
                </a:solidFill>
                <a:latin typeface="Courier New" pitchFamily="49" charset="0"/>
              </a:rPr>
              <a:t>DISTINCT</a:t>
            </a:r>
            <a:r>
              <a:rPr lang="en-US" dirty="0">
                <a:solidFill>
                  <a:srgbClr val="000000"/>
                </a:solidFill>
              </a:rPr>
              <a:t>			suppresses duplicates</a:t>
            </a:r>
          </a:p>
          <a:p>
            <a:pPr lvl="2"/>
            <a:r>
              <a:rPr lang="en-US" i="1" dirty="0">
                <a:solidFill>
                  <a:srgbClr val="000000"/>
                </a:solidFill>
              </a:rPr>
              <a:t>	</a:t>
            </a:r>
            <a:r>
              <a:rPr lang="en-US" i="1" dirty="0" err="1">
                <a:solidFill>
                  <a:srgbClr val="000000"/>
                </a:solidFill>
                <a:latin typeface="Courier New" pitchFamily="49" charset="0"/>
              </a:rPr>
              <a:t>column|expression</a:t>
            </a:r>
            <a:r>
              <a:rPr lang="en-US">
                <a:solidFill>
                  <a:srgbClr val="000000"/>
                </a:solidFill>
              </a:rPr>
              <a:t>	selects the named column or the expression</a:t>
            </a:r>
          </a:p>
          <a:p>
            <a:pPr lvl="2"/>
            <a:r>
              <a:rPr lang="en-US" i="1">
                <a:solidFill>
                  <a:srgbClr val="000000"/>
                </a:solidFill>
              </a:rPr>
              <a:t>	</a:t>
            </a:r>
            <a:r>
              <a:rPr lang="en-US" i="1">
                <a:solidFill>
                  <a:srgbClr val="FC0128"/>
                </a:solidFill>
                <a:latin typeface="Courier New" pitchFamily="49" charset="0"/>
              </a:rPr>
              <a:t>alias</a:t>
            </a:r>
            <a:r>
              <a:rPr lang="en-US" i="1">
                <a:solidFill>
                  <a:srgbClr val="000000"/>
                </a:solidFill>
                <a:latin typeface="Courier New" pitchFamily="49" charset="0"/>
              </a:rPr>
              <a:t>			</a:t>
            </a:r>
            <a:r>
              <a:rPr lang="en-US">
                <a:solidFill>
                  <a:srgbClr val="000000"/>
                </a:solidFill>
              </a:rPr>
              <a:t>gives selected columns different headings</a:t>
            </a:r>
          </a:p>
          <a:p>
            <a:pPr lvl="2"/>
            <a:r>
              <a:rPr lang="en-US">
                <a:solidFill>
                  <a:srgbClr val="000000"/>
                </a:solidFill>
              </a:rPr>
              <a:t>	</a:t>
            </a:r>
            <a:r>
              <a:rPr lang="en-US">
                <a:solidFill>
                  <a:srgbClr val="000000"/>
                </a:solidFill>
                <a:latin typeface="Courier New" pitchFamily="49" charset="0"/>
              </a:rPr>
              <a:t>FROM</a:t>
            </a:r>
            <a:r>
              <a:rPr lang="en-US" i="1">
                <a:solidFill>
                  <a:srgbClr val="000000"/>
                </a:solidFill>
                <a:latin typeface="Courier New" pitchFamily="49" charset="0"/>
              </a:rPr>
              <a:t> table</a:t>
            </a:r>
            <a:r>
              <a:rPr lang="en-US" i="1">
                <a:solidFill>
                  <a:srgbClr val="000000"/>
                </a:solidFill>
              </a:rPr>
              <a:t> 		</a:t>
            </a:r>
            <a:r>
              <a:rPr lang="en-US">
                <a:solidFill>
                  <a:srgbClr val="000000"/>
                </a:solidFill>
              </a:rPr>
              <a:t>specifies the table containing the columns</a:t>
            </a:r>
          </a:p>
          <a:p>
            <a:pPr lvl="1"/>
            <a:r>
              <a:rPr lang="en-US" b="1"/>
              <a:t>Note: </a:t>
            </a:r>
            <a:r>
              <a:rPr lang="en-US"/>
              <a:t>Throughout this course, the words </a:t>
            </a:r>
            <a:r>
              <a:rPr lang="en-US" i="1"/>
              <a:t>keyword</a:t>
            </a:r>
            <a:r>
              <a:rPr lang="en-US"/>
              <a:t>, </a:t>
            </a:r>
            <a:r>
              <a:rPr lang="en-US" i="1"/>
              <a:t>clause</a:t>
            </a:r>
            <a:r>
              <a:rPr lang="en-US"/>
              <a:t>, and </a:t>
            </a:r>
            <a:r>
              <a:rPr lang="en-US" i="1"/>
              <a:t>statement</a:t>
            </a:r>
            <a:r>
              <a:rPr lang="en-US"/>
              <a:t> are used as follows:</a:t>
            </a:r>
          </a:p>
          <a:p>
            <a:pPr lvl="2"/>
            <a:r>
              <a:rPr lang="en-US"/>
              <a:t>A </a:t>
            </a:r>
            <a:r>
              <a:rPr lang="en-US" i="1">
                <a:solidFill>
                  <a:srgbClr val="FC0128"/>
                </a:solidFill>
              </a:rPr>
              <a:t>keyword</a:t>
            </a:r>
            <a:r>
              <a:rPr lang="en-US"/>
              <a:t> refers to an individual SQL element.</a:t>
            </a:r>
            <a:br>
              <a:rPr lang="en-US"/>
            </a:br>
            <a:r>
              <a:rPr lang="en-US"/>
              <a:t>For example, </a:t>
            </a:r>
            <a:r>
              <a:rPr lang="en-US">
                <a:latin typeface="Courier New" pitchFamily="49" charset="0"/>
              </a:rPr>
              <a:t>SELECT</a:t>
            </a:r>
            <a:r>
              <a:rPr lang="en-US"/>
              <a:t> and </a:t>
            </a:r>
            <a:r>
              <a:rPr lang="en-US">
                <a:latin typeface="Courier New" pitchFamily="49" charset="0"/>
              </a:rPr>
              <a:t>FROM</a:t>
            </a:r>
            <a:r>
              <a:rPr lang="en-US"/>
              <a:t> are keywords.</a:t>
            </a:r>
          </a:p>
          <a:p>
            <a:pPr lvl="2"/>
            <a:r>
              <a:rPr lang="en-US"/>
              <a:t>A </a:t>
            </a:r>
            <a:r>
              <a:rPr lang="en-US" i="1">
                <a:solidFill>
                  <a:srgbClr val="FC0128"/>
                </a:solidFill>
              </a:rPr>
              <a:t>clause</a:t>
            </a:r>
            <a:r>
              <a:rPr lang="en-US"/>
              <a:t> is a part of a SQL statement.</a:t>
            </a:r>
            <a:br>
              <a:rPr lang="en-US"/>
            </a:br>
            <a:r>
              <a:rPr lang="en-US"/>
              <a:t>For example, </a:t>
            </a:r>
            <a:r>
              <a:rPr lang="en-US">
                <a:latin typeface="Courier New" pitchFamily="49" charset="0"/>
              </a:rPr>
              <a:t>SELECT EmployeeId, LastName, ...</a:t>
            </a:r>
            <a:r>
              <a:rPr lang="en-US"/>
              <a:t> is a clause.</a:t>
            </a:r>
          </a:p>
          <a:p>
            <a:pPr lvl="2"/>
            <a:r>
              <a:rPr lang="en-US"/>
              <a:t>A </a:t>
            </a:r>
            <a:r>
              <a:rPr lang="en-US" i="1">
                <a:solidFill>
                  <a:srgbClr val="FC0128"/>
                </a:solidFill>
              </a:rPr>
              <a:t>statement</a:t>
            </a:r>
            <a:r>
              <a:rPr lang="en-US" b="1" i="1"/>
              <a:t> </a:t>
            </a:r>
            <a:r>
              <a:rPr lang="en-US"/>
              <a:t>is a combination of two or more clauses.</a:t>
            </a:r>
            <a:br>
              <a:rPr lang="en-US"/>
            </a:br>
            <a:r>
              <a:rPr lang="en-US"/>
              <a:t>For example, </a:t>
            </a:r>
            <a:r>
              <a:rPr lang="en-US">
                <a:latin typeface="Courier New" pitchFamily="49" charset="0"/>
              </a:rPr>
              <a:t>SELECT * FROM employee</a:t>
            </a:r>
            <a:r>
              <a:rPr lang="en-US"/>
              <a:t> is a SQL statement.</a:t>
            </a:r>
          </a:p>
          <a:p>
            <a:endParaRPr lang="bg-BG"/>
          </a:p>
        </p:txBody>
      </p:sp>
    </p:spTree>
    <p:extLst>
      <p:ext uri="{BB962C8B-B14F-4D97-AF65-F5344CB8AC3E}">
        <p14:creationId xmlns:p14="http://schemas.microsoft.com/office/powerpoint/2010/main" val="210116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354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82883136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2399" dirty="0">
              <a:solidFill>
                <a:schemeClr val="accent1">
                  <a:lumMod val="60000"/>
                  <a:lumOff val="40000"/>
                </a:schemeClr>
              </a:solidFill>
              <a:latin typeface="Arial"/>
            </a:endParaRPr>
          </a:p>
        </p:txBody>
      </p:sp>
    </p:spTree>
    <p:extLst>
      <p:ext uri="{BB962C8B-B14F-4D97-AF65-F5344CB8AC3E}">
        <p14:creationId xmlns:p14="http://schemas.microsoft.com/office/powerpoint/2010/main" val="16433740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2358413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88558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38941215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257794797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42158853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ation Title Slide">
    <p:bg bwMode="grayWhite">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smtClean="0"/>
              <a:t>Presentation Title</a:t>
            </a:r>
            <a:endParaRPr dirty="0"/>
          </a:p>
        </p:txBody>
      </p:sp>
      <p:sp>
        <p:nvSpPr>
          <p:cNvPr id="3" name="Subtitle 2"/>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Presentation Subtitle</a:t>
            </a:r>
            <a:endParaRPr dirty="0"/>
          </a:p>
        </p:txBody>
      </p:sp>
    </p:spTree>
    <p:extLst>
      <p:ext uri="{BB962C8B-B14F-4D97-AF65-F5344CB8AC3E}">
        <p14:creationId xmlns:p14="http://schemas.microsoft.com/office/powerpoint/2010/main" val="1469013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Date Placeholder 3"/>
          <p:cNvSpPr>
            <a:spLocks noGrp="1"/>
          </p:cNvSpPr>
          <p:nvPr>
            <p:ph type="dt" sz="half" idx="2"/>
          </p:nvPr>
        </p:nvSpPr>
        <p:spPr>
          <a:xfrm>
            <a:off x="188814" y="6525002"/>
            <a:ext cx="1223999" cy="196477"/>
          </a:xfrm>
          <a:prstGeom prst="rect">
            <a:avLst/>
          </a:prstGeom>
        </p:spPr>
        <p:txBody>
          <a:bodyPr vert="horz" lIns="36000" tIns="36000" rIns="36000" bIns="36000" rtlCol="0" anchor="ctr"/>
          <a:lstStyle>
            <a:lvl1pPr algn="l">
              <a:defRPr sz="1000">
                <a:solidFill>
                  <a:schemeClr val="tx1">
                    <a:tint val="75000"/>
                  </a:schemeClr>
                </a:solidFill>
              </a:defRPr>
            </a:lvl1pPr>
          </a:lstStyle>
          <a:p>
            <a:fld id="{6CDB9360-3BE8-4658-889F-FC46627B787C}" type="datetime1">
              <a:rPr lang="en-US" smtClean="0"/>
              <a:t>5/23/2016</a:t>
            </a:fld>
            <a:endParaRPr lang="en-US" dirty="0"/>
          </a:p>
        </p:txBody>
      </p:sp>
      <p:sp>
        <p:nvSpPr>
          <p:cNvPr id="19" name="Footer Placeholder 4"/>
          <p:cNvSpPr>
            <a:spLocks noGrp="1"/>
          </p:cNvSpPr>
          <p:nvPr>
            <p:ph type="ftr" sz="quarter" idx="3"/>
          </p:nvPr>
        </p:nvSpPr>
        <p:spPr>
          <a:xfrm>
            <a:off x="1414412" y="6525002"/>
            <a:ext cx="10150400" cy="196477"/>
          </a:xfrm>
          <a:prstGeom prst="rect">
            <a:avLst/>
          </a:prstGeom>
        </p:spPr>
        <p:txBody>
          <a:bodyPr vert="horz" lIns="36000" tIns="36000" rIns="36000" bIns="36000" rtlCol="0" anchor="ctr"/>
          <a:lstStyle>
            <a:lvl1pPr algn="ctr">
              <a:defRPr sz="10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pPr/>
              <a:t>‹#›</a:t>
            </a:fld>
            <a:endParaRPr lang="en-US" dirty="0"/>
          </a:p>
        </p:txBody>
      </p:sp>
      <p:sp>
        <p:nvSpPr>
          <p:cNvPr id="22" name="Content Placeholder 2"/>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Title 1"/>
          <p:cNvSpPr>
            <a:spLocks noGrp="1"/>
          </p:cNvSpPr>
          <p:nvPr>
            <p:ph type="title" hasCustomPrompt="1"/>
          </p:nvPr>
        </p:nvSpPr>
        <p:spPr>
          <a:xfrm>
            <a:off x="188815" y="40341"/>
            <a:ext cx="9577597" cy="1110780"/>
          </a:xfrm>
        </p:spPr>
        <p:txBody>
          <a:bodyPr/>
          <a:lstStyle>
            <a:lvl1pPr>
              <a:defRPr>
                <a:solidFill>
                  <a:srgbClr val="F3BE60"/>
                </a:solidFill>
                <a:effectLst/>
              </a:defRPr>
            </a:lvl1pPr>
          </a:lstStyle>
          <a:p>
            <a:r>
              <a:rPr lang="en-US" dirty="0" smtClean="0"/>
              <a:t>Slide Title</a:t>
            </a:r>
            <a:endParaRPr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B9360-3BE8-4658-889F-FC46627B787C}"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358402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89072-CE45-42E4-B6ED-88985C4391F5}" type="datetime1">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19145493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B89072-CE45-42E4-B6ED-88985C4391F5}" type="datetime1">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42499514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B89072-CE45-42E4-B6ED-88985C4391F5}" type="datetime1">
              <a:rPr lang="en-US" smtClean="0"/>
              <a:t>5/23/2016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27389507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B89072-CE45-42E4-B6ED-88985C4391F5}" type="datetime1">
              <a:rPr lang="en-US" smtClean="0"/>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18647748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89072-CE45-42E4-B6ED-88985C4391F5}" type="datetime1">
              <a:rPr lang="en-US" smtClean="0"/>
              <a:t>5/23/2016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191983286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89072-CE45-42E4-B6ED-88985C4391F5}" type="datetime1">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12314973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89072-CE45-42E4-B6ED-88985C4391F5}" type="datetime1">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9587926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B89072-CE45-42E4-B6ED-88985C4391F5}" type="datetime1">
              <a:rPr lang="en-US" smtClean="0"/>
              <a:t>5/23/2016</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C014DD1E-5D91-48A3-AD6D-45FBA980D106}" type="slidenum">
              <a:rPr lang="en-US" smtClean="0"/>
              <a:pPr/>
              <a:t>‹#›</a:t>
            </a:fld>
            <a:endParaRPr lang="en-US" dirty="0"/>
          </a:p>
        </p:txBody>
      </p:sp>
    </p:spTree>
    <p:extLst>
      <p:ext uri="{BB962C8B-B14F-4D97-AF65-F5344CB8AC3E}">
        <p14:creationId xmlns:p14="http://schemas.microsoft.com/office/powerpoint/2010/main" val="17165803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62" r:id="rId18"/>
  </p:sldLayoutIdLst>
  <p:hf hdr="0" ftr="0" dt="0"/>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4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SQL#Standardiz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2744099" y="274639"/>
            <a:ext cx="6391275" cy="1087437"/>
          </a:xfrm>
        </p:spPr>
        <p:txBody>
          <a:bodyPr>
            <a:normAutofit/>
          </a:bodyPr>
          <a:lstStyle/>
          <a:p>
            <a:r>
              <a:rPr lang="en-US" dirty="0" smtClean="0"/>
              <a:t>SQL Introduction</a:t>
            </a:r>
            <a:endParaRPr lang="en-US" dirty="0"/>
          </a:p>
        </p:txBody>
      </p:sp>
      <p:sp>
        <p:nvSpPr>
          <p:cNvPr id="6" name="Subtitle 5"/>
          <p:cNvSpPr>
            <a:spLocks noGrp="1"/>
          </p:cNvSpPr>
          <p:nvPr>
            <p:ph type="subTitle" idx="4294967295"/>
          </p:nvPr>
        </p:nvSpPr>
        <p:spPr>
          <a:xfrm>
            <a:off x="2744099" y="1165547"/>
            <a:ext cx="7305675" cy="687388"/>
          </a:xfrm>
        </p:spPr>
        <p:txBody>
          <a:bodyPr>
            <a:normAutofit/>
          </a:bodyPr>
          <a:lstStyle/>
          <a:p>
            <a:r>
              <a:rPr lang="en-US" dirty="0">
                <a:effectLst>
                  <a:outerShdw blurRad="38100" dist="38100" dir="2700000" algn="tl">
                    <a:srgbClr val="000000">
                      <a:alpha val="43137"/>
                    </a:srgbClr>
                  </a:outerShdw>
                  <a:reflection blurRad="12000" stA="25000" endPos="49000" dist="5000" dir="5400000" sy="-100000" algn="bl" rotWithShape="0"/>
                </a:effectLst>
              </a:rPr>
              <a:t>Structured </a:t>
            </a:r>
            <a:r>
              <a:rPr lang="en-US" dirty="0" smtClean="0">
                <a:effectLst>
                  <a:outerShdw blurRad="38100" dist="38100" dir="2700000" algn="tl">
                    <a:srgbClr val="000000">
                      <a:alpha val="43137"/>
                    </a:srgbClr>
                  </a:outerShdw>
                  <a:reflection blurRad="12000" stA="25000" endPos="49000" dist="5000" dir="5400000" sy="-100000" algn="bl" rotWithShape="0"/>
                </a:effectLst>
              </a:rPr>
              <a:t>Query Language</a:t>
            </a:r>
            <a:endParaRPr lang="en-US" dirty="0" smtClean="0"/>
          </a:p>
        </p:txBody>
      </p:sp>
      <p:pic>
        <p:nvPicPr>
          <p:cNvPr id="19" name="Picture 2" descr="database, storag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547" y="3276600"/>
            <a:ext cx="1715156" cy="17151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atabase, storag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700" y="2040015"/>
            <a:ext cx="1466782" cy="1378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0983918">
            <a:off x="1572781" y="2371341"/>
            <a:ext cx="1678688" cy="715967"/>
          </a:xfrm>
          <a:prstGeom prst="rect">
            <a:avLst/>
          </a:prstGeom>
          <a:noFill/>
        </p:spPr>
        <p:txBody>
          <a:bodyPr wrap="none" rtlCol="0">
            <a:prstTxWarp prst="textDoubleWave1">
              <a:avLst/>
            </a:prstTxWarp>
            <a:spAutoFit/>
          </a:bodyPr>
          <a:lstStyle/>
          <a:p>
            <a:r>
              <a:rPr lang="en-US" sz="6000" dirty="0" smtClean="0">
                <a:ln w="10160">
                  <a:solidFill>
                    <a:schemeClr val="accent5"/>
                  </a:solidFill>
                  <a:prstDash val="solid"/>
                </a:ln>
                <a:solidFill>
                  <a:srgbClr val="FFFFFF"/>
                </a:solidFill>
                <a:effectLst>
                  <a:outerShdw blurRad="63500" sx="102000" sy="102000" algn="ctr" rotWithShape="0">
                    <a:prstClr val="black">
                      <a:alpha val="40000"/>
                    </a:prstClr>
                  </a:outerShdw>
                </a:effectLst>
              </a:rPr>
              <a:t>SQL</a:t>
            </a:r>
            <a:endParaRPr lang="en-US" sz="6000" dirty="0">
              <a:ln w="10160">
                <a:solidFill>
                  <a:schemeClr val="accent5"/>
                </a:solidFill>
                <a:prstDash val="solid"/>
              </a:ln>
              <a:solidFill>
                <a:srgbClr val="FFFFFF"/>
              </a:solidFill>
              <a:effectLst>
                <a:outerShdw blurRad="63500" sx="102000" sy="102000" algn="ctr" rotWithShape="0">
                  <a:prstClr val="black">
                    <a:alpha val="40000"/>
                  </a:prstClr>
                </a:outerShdw>
              </a:effectLst>
            </a:endParaRPr>
          </a:p>
        </p:txBody>
      </p:sp>
      <p:pic>
        <p:nvPicPr>
          <p:cNvPr id="1026" name="Picture 2" descr="http://media.tumblr.com/a1b563bf83b9bb363597c13e76fde1b4/tumblr_inline_mfsrwy0g4r1rxkxb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466" y="3810000"/>
            <a:ext cx="1743249" cy="156782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4037012" y="2252984"/>
            <a:ext cx="3489472" cy="2803308"/>
          </a:xfrm>
          <a:prstGeom prst="rect">
            <a:avLst/>
          </a:prstGeom>
          <a:effectLst>
            <a:softEdge rad="12700"/>
          </a:effectLst>
        </p:spPr>
      </p:pic>
    </p:spTree>
    <p:extLst>
      <p:ext uri="{BB962C8B-B14F-4D97-AF65-F5344CB8AC3E}">
        <p14:creationId xmlns:p14="http://schemas.microsoft.com/office/powerpoint/2010/main" val="3215379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dirty="0"/>
              <a:t>SQL </a:t>
            </a:r>
            <a:r>
              <a:rPr lang="en-US"/>
              <a:t>– </a:t>
            </a:r>
            <a:r>
              <a:rPr lang="en-US" smtClean="0"/>
              <a:t>Few Examples</a:t>
            </a:r>
            <a:endParaRPr lang="bg-BG"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10</a:t>
            </a:fld>
            <a:endParaRPr lang="en-US" dirty="0"/>
          </a:p>
        </p:txBody>
      </p:sp>
      <p:sp>
        <p:nvSpPr>
          <p:cNvPr id="484355" name="Rectangle 3"/>
          <p:cNvSpPr>
            <a:spLocks noChangeArrowheads="1"/>
          </p:cNvSpPr>
          <p:nvPr/>
        </p:nvSpPr>
        <p:spPr bwMode="auto">
          <a:xfrm>
            <a:off x="687388" y="1219200"/>
            <a:ext cx="10741024"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FirstName, LastName, JobTitle FROM Employees</a:t>
            </a:r>
          </a:p>
        </p:txBody>
      </p:sp>
      <p:sp>
        <p:nvSpPr>
          <p:cNvPr id="484356" name="Rectangle 4"/>
          <p:cNvSpPr>
            <a:spLocks noChangeArrowheads="1"/>
          </p:cNvSpPr>
          <p:nvPr/>
        </p:nvSpPr>
        <p:spPr bwMode="auto">
          <a:xfrm>
            <a:off x="687388" y="2708414"/>
            <a:ext cx="10741024"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INSERT INTO Projects(Name, StartDate)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VALUES('Introduction to SQL Course', '1/1/2006')</a:t>
            </a:r>
          </a:p>
        </p:txBody>
      </p:sp>
      <p:sp>
        <p:nvSpPr>
          <p:cNvPr id="484357" name="Rectangle 5"/>
          <p:cNvSpPr>
            <a:spLocks noChangeArrowheads="1"/>
          </p:cNvSpPr>
          <p:nvPr/>
        </p:nvSpPr>
        <p:spPr bwMode="auto">
          <a:xfrm>
            <a:off x="685802" y="1968500"/>
            <a:ext cx="10741022"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 FROM Projects WHERE StartDate = '1/1/2006'</a:t>
            </a:r>
          </a:p>
        </p:txBody>
      </p:sp>
      <p:sp>
        <p:nvSpPr>
          <p:cNvPr id="484358" name="Rectangle 6"/>
          <p:cNvSpPr>
            <a:spLocks noChangeArrowheads="1"/>
          </p:cNvSpPr>
          <p:nvPr/>
        </p:nvSpPr>
        <p:spPr bwMode="auto">
          <a:xfrm>
            <a:off x="685802" y="3865467"/>
            <a:ext cx="10741022" cy="129266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UPDATE Projects</a:t>
            </a:r>
            <a:endParaRPr lang="en-US" sz="2600" b="1" noProof="1">
              <a:effectLst>
                <a:outerShdw blurRad="38100" dist="38100" dir="2700000" algn="tl">
                  <a:srgbClr val="000000">
                    <a:alpha val="43137"/>
                  </a:srgbClr>
                </a:outerShdw>
              </a:effectLst>
              <a:latin typeface="Consolas" pitchFamily="49" charset="0"/>
              <a:cs typeface="Consolas" pitchFamily="49" charset="0"/>
            </a:endParaRPr>
          </a:p>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SET </a:t>
            </a:r>
            <a:r>
              <a:rPr lang="en-US" sz="2600" b="1" noProof="1">
                <a:effectLst>
                  <a:outerShdw blurRad="38100" dist="38100" dir="2700000" algn="tl">
                    <a:srgbClr val="000000">
                      <a:alpha val="43137"/>
                    </a:srgbClr>
                  </a:outerShdw>
                </a:effectLst>
                <a:latin typeface="Consolas" pitchFamily="49" charset="0"/>
                <a:cs typeface="Consolas" pitchFamily="49" charset="0"/>
              </a:rPr>
              <a:t>EndDate = '8/31/2006'</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WHERE StartDate = '1/1/2006'</a:t>
            </a:r>
          </a:p>
        </p:txBody>
      </p:sp>
      <p:sp>
        <p:nvSpPr>
          <p:cNvPr id="484359" name="Rectangle 7"/>
          <p:cNvSpPr>
            <a:spLocks noChangeArrowheads="1"/>
          </p:cNvSpPr>
          <p:nvPr/>
        </p:nvSpPr>
        <p:spPr bwMode="auto">
          <a:xfrm>
            <a:off x="685802" y="5397500"/>
            <a:ext cx="10741022"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DELETE FROM Projects</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WHERE StartDate = '1/1/2006'</a:t>
            </a:r>
          </a:p>
        </p:txBody>
      </p:sp>
    </p:spTree>
    <p:extLst>
      <p:ext uri="{BB962C8B-B14F-4D97-AF65-F5344CB8AC3E}">
        <p14:creationId xmlns:p14="http://schemas.microsoft.com/office/powerpoint/2010/main" val="4901316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dirty="0"/>
              <a:t>What is T-SQL?</a:t>
            </a:r>
            <a:endParaRPr lang="bg-BG" dirty="0"/>
          </a:p>
        </p:txBody>
      </p:sp>
      <p:sp>
        <p:nvSpPr>
          <p:cNvPr id="485379" name="Rectangle 3"/>
          <p:cNvSpPr>
            <a:spLocks noGrp="1" noChangeArrowheads="1"/>
          </p:cNvSpPr>
          <p:nvPr>
            <p:ph idx="1"/>
          </p:nvPr>
        </p:nvSpPr>
        <p:spPr/>
        <p:txBody>
          <a:bodyPr>
            <a:normAutofit/>
          </a:bodyPr>
          <a:lstStyle/>
          <a:p>
            <a:pPr>
              <a:lnSpc>
                <a:spcPct val="100000"/>
              </a:lnSpc>
            </a:pPr>
            <a:r>
              <a:rPr lang="en-US" dirty="0"/>
              <a:t>Transact SQL </a:t>
            </a:r>
            <a:r>
              <a:rPr lang="en-US" dirty="0" smtClean="0"/>
              <a:t>(</a:t>
            </a:r>
            <a:r>
              <a:rPr lang="en-US" b="1" dirty="0">
                <a:solidFill>
                  <a:schemeClr val="tx2">
                    <a:lumMod val="75000"/>
                  </a:schemeClr>
                </a:solidFill>
                <a:latin typeface="Consolas" panose="020B0609020204030204" pitchFamily="49" charset="0"/>
                <a:cs typeface="Consolas" panose="020B0609020204030204" pitchFamily="49" charset="0"/>
              </a:rPr>
              <a:t>T-SQL</a:t>
            </a:r>
            <a:r>
              <a:rPr lang="en-US" dirty="0" smtClean="0"/>
              <a:t>) is an</a:t>
            </a:r>
          </a:p>
          <a:p>
            <a:pPr lvl="1">
              <a:lnSpc>
                <a:spcPct val="100000"/>
              </a:lnSpc>
            </a:pPr>
            <a:r>
              <a:rPr lang="en-US" dirty="0" smtClean="0"/>
              <a:t>Extension </a:t>
            </a:r>
            <a:r>
              <a:rPr lang="en-US" dirty="0"/>
              <a:t>to the standard SQL </a:t>
            </a:r>
            <a:r>
              <a:rPr lang="en-US" dirty="0" smtClean="0"/>
              <a:t>language</a:t>
            </a:r>
          </a:p>
          <a:p>
            <a:pPr lvl="1">
              <a:lnSpc>
                <a:spcPct val="100000"/>
              </a:lnSpc>
            </a:pPr>
            <a:r>
              <a:rPr lang="en-US" dirty="0" smtClean="0"/>
              <a:t>Used as standard in </a:t>
            </a:r>
            <a:r>
              <a:rPr lang="en-US" dirty="0" smtClean="0">
                <a:solidFill>
                  <a:schemeClr val="tx2">
                    <a:lumMod val="75000"/>
                  </a:schemeClr>
                </a:solidFill>
              </a:rPr>
              <a:t>MS SQL Server</a:t>
            </a:r>
            <a:endParaRPr lang="en-US" dirty="0">
              <a:solidFill>
                <a:schemeClr val="tx2">
                  <a:lumMod val="75000"/>
                </a:schemeClr>
              </a:solidFill>
            </a:endParaRPr>
          </a:p>
          <a:p>
            <a:pPr lvl="1">
              <a:lnSpc>
                <a:spcPct val="100000"/>
              </a:lnSpc>
            </a:pPr>
            <a:r>
              <a:rPr lang="en-US" dirty="0" smtClean="0"/>
              <a:t>Supports </a:t>
            </a:r>
            <a:r>
              <a:rPr lang="en-US" b="1" dirty="0">
                <a:solidFill>
                  <a:schemeClr val="tx2">
                    <a:lumMod val="75000"/>
                  </a:schemeClr>
                </a:solidFill>
                <a:latin typeface="Consolas" pitchFamily="49" charset="0"/>
                <a:cs typeface="Consolas" pitchFamily="49" charset="0"/>
              </a:rPr>
              <a:t>if</a:t>
            </a:r>
            <a:r>
              <a:rPr lang="en-US" dirty="0"/>
              <a:t> statements, loops, </a:t>
            </a:r>
            <a:r>
              <a:rPr lang="en-US" dirty="0" smtClean="0"/>
              <a:t>exceptions</a:t>
            </a:r>
          </a:p>
          <a:p>
            <a:pPr>
              <a:lnSpc>
                <a:spcPct val="100000"/>
              </a:lnSpc>
            </a:pPr>
            <a:r>
              <a:rPr lang="en-US" dirty="0" smtClean="0"/>
              <a:t>T-SQL is designed for writing logic inside the database:</a:t>
            </a:r>
          </a:p>
          <a:p>
            <a:pPr lvl="1">
              <a:lnSpc>
                <a:spcPct val="100000"/>
              </a:lnSpc>
            </a:pPr>
            <a:r>
              <a:rPr lang="en-US" dirty="0" smtClean="0"/>
              <a:t>Database </a:t>
            </a:r>
            <a:r>
              <a:rPr lang="en-US" dirty="0" smtClean="0">
                <a:solidFill>
                  <a:schemeClr val="tx2">
                    <a:lumMod val="75000"/>
                  </a:schemeClr>
                </a:solidFill>
              </a:rPr>
              <a:t>stored procedures</a:t>
            </a:r>
          </a:p>
          <a:p>
            <a:pPr lvl="1">
              <a:lnSpc>
                <a:spcPct val="100000"/>
              </a:lnSpc>
            </a:pPr>
            <a:r>
              <a:rPr lang="en-US" dirty="0" smtClean="0"/>
              <a:t>Database </a:t>
            </a:r>
            <a:r>
              <a:rPr lang="en-US" dirty="0" smtClean="0">
                <a:solidFill>
                  <a:schemeClr val="tx2">
                    <a:lumMod val="75000"/>
                  </a:schemeClr>
                </a:solidFill>
              </a:rPr>
              <a:t>functions</a:t>
            </a:r>
          </a:p>
          <a:p>
            <a:pPr lvl="1">
              <a:lnSpc>
                <a:spcPct val="100000"/>
              </a:lnSpc>
            </a:pPr>
            <a:r>
              <a:rPr lang="en-US" dirty="0" smtClean="0"/>
              <a:t>Database </a:t>
            </a:r>
            <a:r>
              <a:rPr lang="en-US" dirty="0" smtClean="0">
                <a:solidFill>
                  <a:schemeClr val="tx2">
                    <a:lumMod val="75000"/>
                  </a:schemeClr>
                </a:solidFill>
              </a:rPr>
              <a:t>triggers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11</a:t>
            </a:fld>
            <a:endParaRPr lang="en-US" dirty="0"/>
          </a:p>
        </p:txBody>
      </p:sp>
    </p:spTree>
    <p:extLst>
      <p:ext uri="{BB962C8B-B14F-4D97-AF65-F5344CB8AC3E}">
        <p14:creationId xmlns:p14="http://schemas.microsoft.com/office/powerpoint/2010/main" val="18092662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dirty="0"/>
              <a:t>T-SQL – Example</a:t>
            </a:r>
            <a:endParaRPr lang="bg-BG"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12</a:t>
            </a:fld>
            <a:endParaRPr lang="en-US" dirty="0"/>
          </a:p>
        </p:txBody>
      </p:sp>
      <p:sp>
        <p:nvSpPr>
          <p:cNvPr id="486403" name="Rectangle 3"/>
          <p:cNvSpPr>
            <a:spLocks noChangeArrowheads="1"/>
          </p:cNvSpPr>
          <p:nvPr/>
        </p:nvSpPr>
        <p:spPr bwMode="auto">
          <a:xfrm>
            <a:off x="547800" y="1271870"/>
            <a:ext cx="11109212" cy="505273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CREATE PROCEDURE EmpDump AS</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DECLARE @EmpId INT, @EmpFName NVARCHAR(100), </a:t>
            </a:r>
            <a:r>
              <a:rPr lang="en-US" sz="2200" b="1" noProof="1" smtClean="0">
                <a:effectLst>
                  <a:outerShdw blurRad="38100" dist="38100" dir="2700000" algn="tl">
                    <a:srgbClr val="000000">
                      <a:alpha val="43137"/>
                    </a:srgbClr>
                  </a:outerShdw>
                </a:effectLst>
                <a:latin typeface="Consolas" pitchFamily="49" charset="0"/>
                <a:cs typeface="Consolas" pitchFamily="49" charset="0"/>
              </a:rPr>
              <a:t>@</a:t>
            </a:r>
            <a:r>
              <a:rPr lang="en-US" sz="2200" b="1" noProof="1">
                <a:effectLst>
                  <a:outerShdw blurRad="38100" dist="38100" dir="2700000" algn="tl">
                    <a:srgbClr val="000000">
                      <a:alpha val="43137"/>
                    </a:srgbClr>
                  </a:outerShdw>
                </a:effectLst>
                <a:latin typeface="Consolas" pitchFamily="49" charset="0"/>
                <a:cs typeface="Consolas" pitchFamily="49" charset="0"/>
              </a:rPr>
              <a:t>EmpLName NVARCHAR(100)</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DECLARE emps CURSOR FOR</a:t>
            </a:r>
          </a:p>
          <a:p>
            <a:pPr eaLnBrk="0" hangingPunct="0">
              <a:lnSpc>
                <a:spcPct val="105000"/>
              </a:lnSpc>
              <a:buClr>
                <a:schemeClr val="accent5">
                  <a:lumMod val="40000"/>
                  <a:lumOff val="60000"/>
                </a:schemeClr>
              </a:buClr>
              <a:buSzPct val="70000"/>
            </a:pPr>
            <a:r>
              <a:rPr lang="en-US" sz="2200" b="1" noProof="1" smtClean="0">
                <a:effectLst>
                  <a:outerShdw blurRad="38100" dist="38100" dir="2700000" algn="tl">
                    <a:srgbClr val="000000">
                      <a:alpha val="43137"/>
                    </a:srgbClr>
                  </a:outerShdw>
                </a:effectLst>
                <a:latin typeface="Consolas" pitchFamily="49" charset="0"/>
                <a:cs typeface="Consolas" pitchFamily="49" charset="0"/>
              </a:rPr>
              <a:t>    SELECT EmployeeID, FirstName, LastName FROM Employees</a:t>
            </a:r>
          </a:p>
          <a:p>
            <a:pPr eaLnBrk="0" hangingPunct="0">
              <a:lnSpc>
                <a:spcPct val="105000"/>
              </a:lnSpc>
              <a:buClr>
                <a:schemeClr val="accent5">
                  <a:lumMod val="40000"/>
                  <a:lumOff val="60000"/>
                </a:schemeClr>
              </a:buClr>
              <a:buSzPct val="70000"/>
            </a:pPr>
            <a:r>
              <a:rPr lang="en-US" sz="2200" b="1" noProof="1" smtClean="0">
                <a:effectLst>
                  <a:outerShdw blurRad="38100" dist="38100" dir="2700000" algn="tl">
                    <a:srgbClr val="000000">
                      <a:alpha val="43137"/>
                    </a:srgbClr>
                  </a:outerShdw>
                </a:effectLst>
                <a:latin typeface="Consolas" pitchFamily="49" charset="0"/>
                <a:cs typeface="Consolas" pitchFamily="49" charset="0"/>
              </a:rPr>
              <a:t>  </a:t>
            </a:r>
            <a:r>
              <a:rPr lang="en-US" sz="2200" b="1" noProof="1">
                <a:effectLst>
                  <a:outerShdw blurRad="38100" dist="38100" dir="2700000" algn="tl">
                    <a:srgbClr val="000000">
                      <a:alpha val="43137"/>
                    </a:srgbClr>
                  </a:outerShdw>
                </a:effectLst>
                <a:latin typeface="Consolas" pitchFamily="49" charset="0"/>
                <a:cs typeface="Consolas" pitchFamily="49" charset="0"/>
              </a:rPr>
              <a:t>OPEN emps</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FETCH NEXT FROM emps INTO @EmpId, @EmpFName, @EmpLName</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WHILE (@@FETCH_STATUS = 0) BEGIN</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PRINT CAST(@EmpId AS VARCHAR(10)) + ' '</a:t>
            </a:r>
            <a:r>
              <a:rPr lang="en-US" sz="2200" b="1" noProof="1" smtClean="0">
                <a:effectLst>
                  <a:outerShdw blurRad="38100" dist="38100" dir="2700000" algn="tl">
                    <a:srgbClr val="000000">
                      <a:alpha val="43137"/>
                    </a:srgbClr>
                  </a:outerShdw>
                </a:effectLst>
                <a:latin typeface="Consolas" pitchFamily="49" charset="0"/>
                <a:cs typeface="Consolas" pitchFamily="49" charset="0"/>
              </a:rPr>
              <a:t> </a:t>
            </a:r>
          </a:p>
          <a:p>
            <a:pPr eaLnBrk="0" hangingPunct="0">
              <a:lnSpc>
                <a:spcPct val="105000"/>
              </a:lnSpc>
              <a:buClr>
                <a:schemeClr val="accent5">
                  <a:lumMod val="40000"/>
                  <a:lumOff val="60000"/>
                </a:schemeClr>
              </a:buClr>
              <a:buSzPct val="70000"/>
            </a:pPr>
            <a:r>
              <a:rPr lang="en-US" sz="2200" b="1" noProof="1" smtClean="0">
                <a:effectLst>
                  <a:outerShdw blurRad="38100" dist="38100" dir="2700000" algn="tl">
                    <a:srgbClr val="000000">
                      <a:alpha val="43137"/>
                    </a:srgbClr>
                  </a:outerShdw>
                </a:effectLst>
                <a:latin typeface="Consolas" pitchFamily="49" charset="0"/>
                <a:cs typeface="Consolas" pitchFamily="49" charset="0"/>
              </a:rPr>
              <a:t>      + @EmpFName + ' ' + @EmpLName</a:t>
            </a:r>
          </a:p>
          <a:p>
            <a:pPr eaLnBrk="0" hangingPunct="0">
              <a:lnSpc>
                <a:spcPct val="105000"/>
              </a:lnSpc>
              <a:buClr>
                <a:schemeClr val="accent5">
                  <a:lumMod val="40000"/>
                  <a:lumOff val="60000"/>
                </a:schemeClr>
              </a:buClr>
              <a:buSzPct val="70000"/>
            </a:pPr>
            <a:r>
              <a:rPr lang="en-US" sz="2200" b="1" noProof="1" smtClean="0">
                <a:effectLst>
                  <a:outerShdw blurRad="38100" dist="38100" dir="2700000" algn="tl">
                    <a:srgbClr val="000000">
                      <a:alpha val="43137"/>
                    </a:srgbClr>
                  </a:outerShdw>
                </a:effectLst>
                <a:latin typeface="Consolas" pitchFamily="49" charset="0"/>
                <a:cs typeface="Consolas" pitchFamily="49" charset="0"/>
              </a:rPr>
              <a:t>    </a:t>
            </a:r>
            <a:r>
              <a:rPr lang="en-US" sz="2200" b="1" noProof="1">
                <a:effectLst>
                  <a:outerShdw blurRad="38100" dist="38100" dir="2700000" algn="tl">
                    <a:srgbClr val="000000">
                      <a:alpha val="43137"/>
                    </a:srgbClr>
                  </a:outerShdw>
                </a:effectLst>
                <a:latin typeface="Consolas" pitchFamily="49" charset="0"/>
                <a:cs typeface="Consolas" pitchFamily="49" charset="0"/>
              </a:rPr>
              <a:t>FETCH NEXT FROM emps INTO @EmpId, @EmpFName, @EmpLName</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END</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CLOSE emps</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  DEALLOCATE emps</a:t>
            </a:r>
          </a:p>
          <a:p>
            <a:pPr eaLnBrk="0" hangingPunct="0">
              <a:lnSpc>
                <a:spcPct val="105000"/>
              </a:lnSpc>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GO</a:t>
            </a:r>
          </a:p>
        </p:txBody>
      </p:sp>
    </p:spTree>
    <p:extLst>
      <p:ext uri="{BB962C8B-B14F-4D97-AF65-F5344CB8AC3E}">
        <p14:creationId xmlns:p14="http://schemas.microsoft.com/office/powerpoint/2010/main" val="37486044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ctrTitle"/>
          </p:nvPr>
        </p:nvSpPr>
        <p:spPr>
          <a:xfrm>
            <a:off x="1141412" y="3740734"/>
            <a:ext cx="8938472" cy="820600"/>
          </a:xfrm>
        </p:spPr>
        <p:txBody>
          <a:bodyPr/>
          <a:lstStyle/>
          <a:p>
            <a:r>
              <a:rPr lang="en-US" dirty="0"/>
              <a:t>SQL Language</a:t>
            </a:r>
            <a:endParaRPr lang="bg-BG" dirty="0"/>
          </a:p>
        </p:txBody>
      </p:sp>
      <p:sp>
        <p:nvSpPr>
          <p:cNvPr id="4" name="Subtitle 3"/>
          <p:cNvSpPr>
            <a:spLocks noGrp="1"/>
          </p:cNvSpPr>
          <p:nvPr>
            <p:ph type="subTitle" idx="1"/>
          </p:nvPr>
        </p:nvSpPr>
        <p:spPr>
          <a:xfrm>
            <a:off x="836612" y="4724400"/>
            <a:ext cx="8938472" cy="719034"/>
          </a:xfrm>
        </p:spPr>
        <p:txBody>
          <a:bodyPr/>
          <a:lstStyle/>
          <a:p>
            <a:r>
              <a:rPr dirty="0" smtClean="0"/>
              <a:t>Introducing</a:t>
            </a:r>
            <a:r>
              <a:rPr lang="en-US" dirty="0" smtClean="0"/>
              <a:t> the</a:t>
            </a:r>
            <a:r>
              <a:rPr dirty="0" smtClean="0"/>
              <a:t> </a:t>
            </a:r>
            <a:r>
              <a:rPr b="1" dirty="0" smtClean="0">
                <a:solidFill>
                  <a:schemeClr val="tx2">
                    <a:lumMod val="75000"/>
                  </a:schemeClr>
                </a:solidFill>
                <a:latin typeface="Consolas" pitchFamily="49" charset="0"/>
              </a:rPr>
              <a:t>SELECT</a:t>
            </a:r>
            <a:r>
              <a:rPr dirty="0" smtClean="0">
                <a:solidFill>
                  <a:schemeClr val="tx2">
                    <a:lumMod val="75000"/>
                  </a:schemeClr>
                </a:solidFill>
              </a:rPr>
              <a:t> </a:t>
            </a:r>
            <a:r>
              <a:rPr dirty="0" smtClean="0"/>
              <a:t>Statement</a:t>
            </a:r>
            <a:endParaRPr lang="bg-BG" dirty="0"/>
          </a:p>
        </p:txBody>
      </p:sp>
      <p:pic>
        <p:nvPicPr>
          <p:cNvPr id="2050" name="Picture 2" descr="http://computertrainingcenters.com/wp-content/uploads/2014/05/sql_icon_by_raisch-d3ax2i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828" y="304800"/>
            <a:ext cx="4625128" cy="398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26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1127124" y="4335209"/>
            <a:ext cx="9963263" cy="2141791"/>
          </a:xfrm>
          <a:prstGeom prst="roundRect">
            <a:avLst>
              <a:gd name="adj" fmla="val 3505"/>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Rounded Rectangle 75"/>
          <p:cNvSpPr/>
          <p:nvPr/>
        </p:nvSpPr>
        <p:spPr>
          <a:xfrm>
            <a:off x="6191248" y="1116268"/>
            <a:ext cx="4899139" cy="2922332"/>
          </a:xfrm>
          <a:prstGeom prst="roundRect">
            <a:avLst>
              <a:gd name="adj" fmla="val 3505"/>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Rounded Rectangle 4"/>
          <p:cNvSpPr/>
          <p:nvPr/>
        </p:nvSpPr>
        <p:spPr>
          <a:xfrm>
            <a:off x="1127124" y="1125792"/>
            <a:ext cx="4738688" cy="2912808"/>
          </a:xfrm>
          <a:prstGeom prst="roundRect">
            <a:avLst>
              <a:gd name="adj" fmla="val 3505"/>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92546" name="Rectangle 2"/>
          <p:cNvSpPr>
            <a:spLocks noGrp="1" noChangeArrowheads="1"/>
          </p:cNvSpPr>
          <p:nvPr>
            <p:ph type="title"/>
          </p:nvPr>
        </p:nvSpPr>
        <p:spPr>
          <a:xfrm>
            <a:off x="677158" y="338981"/>
            <a:ext cx="8594429" cy="1320800"/>
          </a:xfrm>
        </p:spPr>
        <p:txBody>
          <a:bodyPr/>
          <a:lstStyle/>
          <a:p>
            <a:r>
              <a:rPr lang="en-US" dirty="0"/>
              <a:t>Capabilities of SQL SELECT </a:t>
            </a:r>
          </a:p>
        </p:txBody>
      </p:sp>
      <p:sp>
        <p:nvSpPr>
          <p:cNvPr id="4" name="Slide Number Placeholder 3"/>
          <p:cNvSpPr>
            <a:spLocks noGrp="1"/>
          </p:cNvSpPr>
          <p:nvPr>
            <p:ph type="sldNum" sz="quarter" idx="12"/>
          </p:nvPr>
        </p:nvSpPr>
        <p:spPr/>
        <p:txBody>
          <a:bodyPr/>
          <a:lstStyle/>
          <a:p>
            <a:fld id="{C014DD1E-5D91-48A3-AD6D-45FBA980D106}" type="slidenum">
              <a:rPr lang="en-US" smtClean="0"/>
              <a:pPr/>
              <a:t>14</a:t>
            </a:fld>
            <a:endParaRPr lang="en-US" dirty="0"/>
          </a:p>
        </p:txBody>
      </p:sp>
      <p:grpSp>
        <p:nvGrpSpPr>
          <p:cNvPr id="7" name="Group 6"/>
          <p:cNvGrpSpPr/>
          <p:nvPr/>
        </p:nvGrpSpPr>
        <p:grpSpPr>
          <a:xfrm>
            <a:off x="7542212" y="2349500"/>
            <a:ext cx="1866900" cy="1377951"/>
            <a:chOff x="7542212" y="2349500"/>
            <a:chExt cx="1866900" cy="1377951"/>
          </a:xfrm>
        </p:grpSpPr>
        <p:sp>
          <p:nvSpPr>
            <p:cNvPr id="492549" name="Rectangle 5"/>
            <p:cNvSpPr>
              <a:spLocks noChangeArrowheads="1"/>
            </p:cNvSpPr>
            <p:nvPr/>
          </p:nvSpPr>
          <p:spPr bwMode="blackWhite">
            <a:xfrm>
              <a:off x="7554912" y="2363787"/>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grpSp>
          <p:nvGrpSpPr>
            <p:cNvPr id="3" name="Group 9"/>
            <p:cNvGrpSpPr>
              <a:grpSpLocks/>
            </p:cNvGrpSpPr>
            <p:nvPr/>
          </p:nvGrpSpPr>
          <p:grpSpPr bwMode="auto">
            <a:xfrm>
              <a:off x="7564438" y="2527300"/>
              <a:ext cx="1825625" cy="1066800"/>
              <a:chOff x="3422" y="1549"/>
              <a:chExt cx="1150" cy="672"/>
            </a:xfrm>
          </p:grpSpPr>
          <p:sp>
            <p:nvSpPr>
              <p:cNvPr id="492554" name="Rectangle 10"/>
              <p:cNvSpPr>
                <a:spLocks noChangeArrowheads="1"/>
              </p:cNvSpPr>
              <p:nvPr/>
            </p:nvSpPr>
            <p:spPr bwMode="ltGray">
              <a:xfrm>
                <a:off x="3422" y="1741"/>
                <a:ext cx="1150" cy="91"/>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55" name="Rectangle 11"/>
              <p:cNvSpPr>
                <a:spLocks noChangeArrowheads="1"/>
              </p:cNvSpPr>
              <p:nvPr/>
            </p:nvSpPr>
            <p:spPr bwMode="ltGray">
              <a:xfrm>
                <a:off x="3422" y="2026"/>
                <a:ext cx="1150" cy="195"/>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56" name="Rectangle 12"/>
              <p:cNvSpPr>
                <a:spLocks noChangeArrowheads="1"/>
              </p:cNvSpPr>
              <p:nvPr/>
            </p:nvSpPr>
            <p:spPr bwMode="ltGray">
              <a:xfrm>
                <a:off x="3422" y="1549"/>
                <a:ext cx="1150" cy="85"/>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grpSp>
        <p:sp>
          <p:nvSpPr>
            <p:cNvPr id="492557" name="Line 13"/>
            <p:cNvSpPr>
              <a:spLocks noChangeShapeType="1"/>
            </p:cNvSpPr>
            <p:nvPr/>
          </p:nvSpPr>
          <p:spPr bwMode="auto">
            <a:xfrm>
              <a:off x="8523287" y="2351088"/>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58" name="Line 14"/>
            <p:cNvSpPr>
              <a:spLocks noChangeShapeType="1"/>
            </p:cNvSpPr>
            <p:nvPr/>
          </p:nvSpPr>
          <p:spPr bwMode="auto">
            <a:xfrm>
              <a:off x="7827962" y="2351088"/>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59" name="Line 15"/>
            <p:cNvSpPr>
              <a:spLocks noChangeShapeType="1"/>
            </p:cNvSpPr>
            <p:nvPr/>
          </p:nvSpPr>
          <p:spPr bwMode="auto">
            <a:xfrm>
              <a:off x="7542212" y="25225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0" name="Line 16"/>
            <p:cNvSpPr>
              <a:spLocks noChangeShapeType="1"/>
            </p:cNvSpPr>
            <p:nvPr/>
          </p:nvSpPr>
          <p:spPr bwMode="auto">
            <a:xfrm>
              <a:off x="7542212" y="26749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1" name="Line 17"/>
            <p:cNvSpPr>
              <a:spLocks noChangeShapeType="1"/>
            </p:cNvSpPr>
            <p:nvPr/>
          </p:nvSpPr>
          <p:spPr bwMode="auto">
            <a:xfrm>
              <a:off x="7542212" y="28273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2" name="Line 18"/>
            <p:cNvSpPr>
              <a:spLocks noChangeShapeType="1"/>
            </p:cNvSpPr>
            <p:nvPr/>
          </p:nvSpPr>
          <p:spPr bwMode="auto">
            <a:xfrm>
              <a:off x="7542212" y="29797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3" name="Line 19"/>
            <p:cNvSpPr>
              <a:spLocks noChangeShapeType="1"/>
            </p:cNvSpPr>
            <p:nvPr/>
          </p:nvSpPr>
          <p:spPr bwMode="auto">
            <a:xfrm>
              <a:off x="7542212" y="31321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4" name="Line 20"/>
            <p:cNvSpPr>
              <a:spLocks noChangeShapeType="1"/>
            </p:cNvSpPr>
            <p:nvPr/>
          </p:nvSpPr>
          <p:spPr bwMode="auto">
            <a:xfrm>
              <a:off x="7542212" y="32845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5" name="Line 21"/>
            <p:cNvSpPr>
              <a:spLocks noChangeShapeType="1"/>
            </p:cNvSpPr>
            <p:nvPr/>
          </p:nvSpPr>
          <p:spPr bwMode="auto">
            <a:xfrm>
              <a:off x="7542212" y="34369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6" name="Line 22"/>
            <p:cNvSpPr>
              <a:spLocks noChangeShapeType="1"/>
            </p:cNvSpPr>
            <p:nvPr/>
          </p:nvSpPr>
          <p:spPr bwMode="auto">
            <a:xfrm>
              <a:off x="7542212" y="35893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7" name="Line 23"/>
            <p:cNvSpPr>
              <a:spLocks noChangeShapeType="1"/>
            </p:cNvSpPr>
            <p:nvPr/>
          </p:nvSpPr>
          <p:spPr bwMode="auto">
            <a:xfrm>
              <a:off x="8794750" y="2351088"/>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8" name="Line 24"/>
            <p:cNvSpPr>
              <a:spLocks noChangeShapeType="1"/>
            </p:cNvSpPr>
            <p:nvPr/>
          </p:nvSpPr>
          <p:spPr bwMode="auto">
            <a:xfrm>
              <a:off x="9120187" y="2349500"/>
              <a:ext cx="0" cy="1376362"/>
            </a:xfrm>
            <a:prstGeom prst="line">
              <a:avLst/>
            </a:prstGeom>
            <a:noFill/>
            <a:ln w="25400">
              <a:solidFill>
                <a:srgbClr val="000000"/>
              </a:solidFill>
              <a:round/>
              <a:headEnd type="none" w="sm" len="sm"/>
              <a:tailEnd type="none" w="sm" len="sm"/>
            </a:ln>
            <a:effectLst/>
          </p:spPr>
          <p:txBody>
            <a:bodyPr/>
            <a:lstStyle/>
            <a:p>
              <a:endParaRPr lang="bg-BG" dirty="0"/>
            </a:p>
          </p:txBody>
        </p:sp>
      </p:grpSp>
      <p:grpSp>
        <p:nvGrpSpPr>
          <p:cNvPr id="8" name="Group 7"/>
          <p:cNvGrpSpPr/>
          <p:nvPr/>
        </p:nvGrpSpPr>
        <p:grpSpPr>
          <a:xfrm>
            <a:off x="5103812" y="4565808"/>
            <a:ext cx="1866900" cy="1377951"/>
            <a:chOff x="5103812" y="4565808"/>
            <a:chExt cx="1866900" cy="1377951"/>
          </a:xfrm>
        </p:grpSpPr>
        <p:sp>
          <p:nvSpPr>
            <p:cNvPr id="492548" name="Rectangle 4"/>
            <p:cNvSpPr>
              <a:spLocks noChangeArrowheads="1"/>
            </p:cNvSpPr>
            <p:nvPr/>
          </p:nvSpPr>
          <p:spPr bwMode="blackWhite">
            <a:xfrm>
              <a:off x="5116512" y="4580095"/>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sp>
          <p:nvSpPr>
            <p:cNvPr id="492570" name="Rectangle 26"/>
            <p:cNvSpPr>
              <a:spLocks noChangeArrowheads="1"/>
            </p:cNvSpPr>
            <p:nvPr/>
          </p:nvSpPr>
          <p:spPr bwMode="ltGray">
            <a:xfrm>
              <a:off x="6684962" y="4588033"/>
              <a:ext cx="261938" cy="1325562"/>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72" name="Line 28"/>
            <p:cNvSpPr>
              <a:spLocks noChangeShapeType="1"/>
            </p:cNvSpPr>
            <p:nvPr/>
          </p:nvSpPr>
          <p:spPr bwMode="auto">
            <a:xfrm>
              <a:off x="6084887"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3" name="Line 29"/>
            <p:cNvSpPr>
              <a:spLocks noChangeShapeType="1"/>
            </p:cNvSpPr>
            <p:nvPr/>
          </p:nvSpPr>
          <p:spPr bwMode="auto">
            <a:xfrm>
              <a:off x="5389562"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4" name="Line 30"/>
            <p:cNvSpPr>
              <a:spLocks noChangeShapeType="1"/>
            </p:cNvSpPr>
            <p:nvPr/>
          </p:nvSpPr>
          <p:spPr bwMode="auto">
            <a:xfrm>
              <a:off x="5103812" y="47388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5" name="Line 31"/>
            <p:cNvSpPr>
              <a:spLocks noChangeShapeType="1"/>
            </p:cNvSpPr>
            <p:nvPr/>
          </p:nvSpPr>
          <p:spPr bwMode="auto">
            <a:xfrm>
              <a:off x="5103812" y="48912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6" name="Line 32"/>
            <p:cNvSpPr>
              <a:spLocks noChangeShapeType="1"/>
            </p:cNvSpPr>
            <p:nvPr/>
          </p:nvSpPr>
          <p:spPr bwMode="auto">
            <a:xfrm>
              <a:off x="5103812" y="50436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7" name="Line 33"/>
            <p:cNvSpPr>
              <a:spLocks noChangeShapeType="1"/>
            </p:cNvSpPr>
            <p:nvPr/>
          </p:nvSpPr>
          <p:spPr bwMode="auto">
            <a:xfrm>
              <a:off x="5103812" y="51960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8" name="Line 34"/>
            <p:cNvSpPr>
              <a:spLocks noChangeShapeType="1"/>
            </p:cNvSpPr>
            <p:nvPr/>
          </p:nvSpPr>
          <p:spPr bwMode="auto">
            <a:xfrm>
              <a:off x="5103812" y="53484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9" name="Line 35"/>
            <p:cNvSpPr>
              <a:spLocks noChangeShapeType="1"/>
            </p:cNvSpPr>
            <p:nvPr/>
          </p:nvSpPr>
          <p:spPr bwMode="auto">
            <a:xfrm>
              <a:off x="5103812" y="55008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0" name="Line 36"/>
            <p:cNvSpPr>
              <a:spLocks noChangeShapeType="1"/>
            </p:cNvSpPr>
            <p:nvPr/>
          </p:nvSpPr>
          <p:spPr bwMode="auto">
            <a:xfrm>
              <a:off x="5103812" y="56532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1" name="Line 37"/>
            <p:cNvSpPr>
              <a:spLocks noChangeShapeType="1"/>
            </p:cNvSpPr>
            <p:nvPr/>
          </p:nvSpPr>
          <p:spPr bwMode="auto">
            <a:xfrm>
              <a:off x="5103812" y="58056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2" name="Line 38"/>
            <p:cNvSpPr>
              <a:spLocks noChangeShapeType="1"/>
            </p:cNvSpPr>
            <p:nvPr/>
          </p:nvSpPr>
          <p:spPr bwMode="auto">
            <a:xfrm>
              <a:off x="6356350"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3" name="Line 39"/>
            <p:cNvSpPr>
              <a:spLocks noChangeShapeType="1"/>
            </p:cNvSpPr>
            <p:nvPr/>
          </p:nvSpPr>
          <p:spPr bwMode="auto">
            <a:xfrm>
              <a:off x="6681787" y="456580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grpSp>
      <p:grpSp>
        <p:nvGrpSpPr>
          <p:cNvPr id="9" name="Group 8"/>
          <p:cNvGrpSpPr/>
          <p:nvPr/>
        </p:nvGrpSpPr>
        <p:grpSpPr>
          <a:xfrm>
            <a:off x="8032750" y="4564221"/>
            <a:ext cx="1866900" cy="1393824"/>
            <a:chOff x="8032750" y="4564221"/>
            <a:chExt cx="1866900" cy="1393824"/>
          </a:xfrm>
        </p:grpSpPr>
        <p:sp>
          <p:nvSpPr>
            <p:cNvPr id="492569" name="Rectangle 25"/>
            <p:cNvSpPr>
              <a:spLocks noChangeArrowheads="1"/>
            </p:cNvSpPr>
            <p:nvPr/>
          </p:nvSpPr>
          <p:spPr bwMode="blackWhite">
            <a:xfrm>
              <a:off x="8045450" y="4581683"/>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sp>
          <p:nvSpPr>
            <p:cNvPr id="492571" name="Rectangle 27"/>
            <p:cNvSpPr>
              <a:spLocks noChangeArrowheads="1"/>
            </p:cNvSpPr>
            <p:nvPr/>
          </p:nvSpPr>
          <p:spPr bwMode="ltGray">
            <a:xfrm>
              <a:off x="8056562" y="4592796"/>
              <a:ext cx="261938" cy="1325563"/>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84" name="Line 40"/>
            <p:cNvSpPr>
              <a:spLocks noChangeShapeType="1"/>
            </p:cNvSpPr>
            <p:nvPr/>
          </p:nvSpPr>
          <p:spPr bwMode="auto">
            <a:xfrm>
              <a:off x="8745537" y="4581683"/>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5" name="Line 41"/>
            <p:cNvSpPr>
              <a:spLocks noChangeShapeType="1"/>
            </p:cNvSpPr>
            <p:nvPr/>
          </p:nvSpPr>
          <p:spPr bwMode="auto">
            <a:xfrm>
              <a:off x="8318500" y="4568983"/>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6" name="Line 42"/>
            <p:cNvSpPr>
              <a:spLocks noChangeShapeType="1"/>
            </p:cNvSpPr>
            <p:nvPr/>
          </p:nvSpPr>
          <p:spPr bwMode="auto">
            <a:xfrm>
              <a:off x="8032750" y="47404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7" name="Line 43"/>
            <p:cNvSpPr>
              <a:spLocks noChangeShapeType="1"/>
            </p:cNvSpPr>
            <p:nvPr/>
          </p:nvSpPr>
          <p:spPr bwMode="auto">
            <a:xfrm>
              <a:off x="8032750" y="48928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8" name="Line 44"/>
            <p:cNvSpPr>
              <a:spLocks noChangeShapeType="1"/>
            </p:cNvSpPr>
            <p:nvPr/>
          </p:nvSpPr>
          <p:spPr bwMode="auto">
            <a:xfrm>
              <a:off x="8032750" y="50452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9" name="Line 45"/>
            <p:cNvSpPr>
              <a:spLocks noChangeShapeType="1"/>
            </p:cNvSpPr>
            <p:nvPr/>
          </p:nvSpPr>
          <p:spPr bwMode="auto">
            <a:xfrm>
              <a:off x="8032750" y="51976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0" name="Line 46"/>
            <p:cNvSpPr>
              <a:spLocks noChangeShapeType="1"/>
            </p:cNvSpPr>
            <p:nvPr/>
          </p:nvSpPr>
          <p:spPr bwMode="auto">
            <a:xfrm>
              <a:off x="8032750" y="53500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1" name="Line 47"/>
            <p:cNvSpPr>
              <a:spLocks noChangeShapeType="1"/>
            </p:cNvSpPr>
            <p:nvPr/>
          </p:nvSpPr>
          <p:spPr bwMode="auto">
            <a:xfrm>
              <a:off x="8032750" y="55024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2" name="Line 48"/>
            <p:cNvSpPr>
              <a:spLocks noChangeShapeType="1"/>
            </p:cNvSpPr>
            <p:nvPr/>
          </p:nvSpPr>
          <p:spPr bwMode="auto">
            <a:xfrm>
              <a:off x="8032750" y="56548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3" name="Line 49"/>
            <p:cNvSpPr>
              <a:spLocks noChangeShapeType="1"/>
            </p:cNvSpPr>
            <p:nvPr/>
          </p:nvSpPr>
          <p:spPr bwMode="auto">
            <a:xfrm>
              <a:off x="8032750" y="58072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4" name="Line 50"/>
            <p:cNvSpPr>
              <a:spLocks noChangeShapeType="1"/>
            </p:cNvSpPr>
            <p:nvPr/>
          </p:nvSpPr>
          <p:spPr bwMode="auto">
            <a:xfrm>
              <a:off x="9285287" y="4568983"/>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5" name="Line 51"/>
            <p:cNvSpPr>
              <a:spLocks noChangeShapeType="1"/>
            </p:cNvSpPr>
            <p:nvPr/>
          </p:nvSpPr>
          <p:spPr bwMode="auto">
            <a:xfrm>
              <a:off x="9610725"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6" name="Line 52"/>
            <p:cNvSpPr>
              <a:spLocks noChangeShapeType="1"/>
            </p:cNvSpPr>
            <p:nvPr/>
          </p:nvSpPr>
          <p:spPr bwMode="auto">
            <a:xfrm>
              <a:off x="9037637" y="4564221"/>
              <a:ext cx="0" cy="1376363"/>
            </a:xfrm>
            <a:prstGeom prst="line">
              <a:avLst/>
            </a:prstGeom>
            <a:noFill/>
            <a:ln w="25400">
              <a:solidFill>
                <a:srgbClr val="000000"/>
              </a:solidFill>
              <a:round/>
              <a:headEnd type="none" w="sm" len="sm"/>
              <a:tailEnd type="none" w="sm" len="sm"/>
            </a:ln>
            <a:effectLst/>
          </p:spPr>
          <p:txBody>
            <a:bodyPr/>
            <a:lstStyle/>
            <a:p>
              <a:endParaRPr lang="bg-BG" dirty="0"/>
            </a:p>
          </p:txBody>
        </p:sp>
      </p:grpSp>
      <p:grpSp>
        <p:nvGrpSpPr>
          <p:cNvPr id="6" name="Group 5"/>
          <p:cNvGrpSpPr/>
          <p:nvPr/>
        </p:nvGrpSpPr>
        <p:grpSpPr>
          <a:xfrm>
            <a:off x="2438399" y="2355851"/>
            <a:ext cx="1889125" cy="1377949"/>
            <a:chOff x="2438399" y="2355851"/>
            <a:chExt cx="1889125" cy="1377949"/>
          </a:xfrm>
        </p:grpSpPr>
        <p:sp>
          <p:nvSpPr>
            <p:cNvPr id="492547" name="Rectangle 3"/>
            <p:cNvSpPr>
              <a:spLocks noChangeArrowheads="1"/>
            </p:cNvSpPr>
            <p:nvPr/>
          </p:nvSpPr>
          <p:spPr bwMode="blackWhite">
            <a:xfrm>
              <a:off x="2451099" y="2370138"/>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grpSp>
          <p:nvGrpSpPr>
            <p:cNvPr id="2" name="Group 6"/>
            <p:cNvGrpSpPr>
              <a:grpSpLocks/>
            </p:cNvGrpSpPr>
            <p:nvPr/>
          </p:nvGrpSpPr>
          <p:grpSpPr bwMode="auto">
            <a:xfrm>
              <a:off x="2733675" y="2381250"/>
              <a:ext cx="1274763" cy="1327150"/>
              <a:chOff x="1244" y="1460"/>
              <a:chExt cx="803" cy="836"/>
            </a:xfrm>
          </p:grpSpPr>
          <p:sp>
            <p:nvSpPr>
              <p:cNvPr id="492551" name="Rectangle 7"/>
              <p:cNvSpPr>
                <a:spLocks noChangeArrowheads="1"/>
              </p:cNvSpPr>
              <p:nvPr/>
            </p:nvSpPr>
            <p:spPr bwMode="ltGray">
              <a:xfrm>
                <a:off x="1244" y="1460"/>
                <a:ext cx="425" cy="836"/>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52" name="Rectangle 8"/>
              <p:cNvSpPr>
                <a:spLocks noChangeArrowheads="1"/>
              </p:cNvSpPr>
              <p:nvPr/>
            </p:nvSpPr>
            <p:spPr bwMode="ltGray">
              <a:xfrm>
                <a:off x="1852" y="1460"/>
                <a:ext cx="195" cy="836"/>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grpSp>
        <p:sp>
          <p:nvSpPr>
            <p:cNvPr id="492597" name="Line 53"/>
            <p:cNvSpPr>
              <a:spLocks noChangeShapeType="1"/>
            </p:cNvSpPr>
            <p:nvPr/>
          </p:nvSpPr>
          <p:spPr bwMode="auto">
            <a:xfrm>
              <a:off x="3419474" y="235743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8" name="Line 54"/>
            <p:cNvSpPr>
              <a:spLocks noChangeShapeType="1"/>
            </p:cNvSpPr>
            <p:nvPr/>
          </p:nvSpPr>
          <p:spPr bwMode="auto">
            <a:xfrm>
              <a:off x="2724149" y="235743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9" name="Line 55"/>
            <p:cNvSpPr>
              <a:spLocks noChangeShapeType="1"/>
            </p:cNvSpPr>
            <p:nvPr/>
          </p:nvSpPr>
          <p:spPr bwMode="auto">
            <a:xfrm>
              <a:off x="2438399" y="25288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0" name="Line 56"/>
            <p:cNvSpPr>
              <a:spLocks noChangeShapeType="1"/>
            </p:cNvSpPr>
            <p:nvPr/>
          </p:nvSpPr>
          <p:spPr bwMode="auto">
            <a:xfrm>
              <a:off x="2438399" y="26812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1" name="Line 57"/>
            <p:cNvSpPr>
              <a:spLocks noChangeShapeType="1"/>
            </p:cNvSpPr>
            <p:nvPr/>
          </p:nvSpPr>
          <p:spPr bwMode="auto">
            <a:xfrm>
              <a:off x="2438399" y="28336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2" name="Line 58"/>
            <p:cNvSpPr>
              <a:spLocks noChangeShapeType="1"/>
            </p:cNvSpPr>
            <p:nvPr/>
          </p:nvSpPr>
          <p:spPr bwMode="auto">
            <a:xfrm>
              <a:off x="2460624" y="29860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3" name="Line 59"/>
            <p:cNvSpPr>
              <a:spLocks noChangeShapeType="1"/>
            </p:cNvSpPr>
            <p:nvPr/>
          </p:nvSpPr>
          <p:spPr bwMode="auto">
            <a:xfrm>
              <a:off x="2438399" y="31384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4" name="Line 60"/>
            <p:cNvSpPr>
              <a:spLocks noChangeShapeType="1"/>
            </p:cNvSpPr>
            <p:nvPr/>
          </p:nvSpPr>
          <p:spPr bwMode="auto">
            <a:xfrm>
              <a:off x="2438399" y="32908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5" name="Line 61"/>
            <p:cNvSpPr>
              <a:spLocks noChangeShapeType="1"/>
            </p:cNvSpPr>
            <p:nvPr/>
          </p:nvSpPr>
          <p:spPr bwMode="auto">
            <a:xfrm>
              <a:off x="2438399" y="34432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6" name="Line 62"/>
            <p:cNvSpPr>
              <a:spLocks noChangeShapeType="1"/>
            </p:cNvSpPr>
            <p:nvPr/>
          </p:nvSpPr>
          <p:spPr bwMode="auto">
            <a:xfrm>
              <a:off x="2438399" y="35956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7" name="Line 63"/>
            <p:cNvSpPr>
              <a:spLocks noChangeShapeType="1"/>
            </p:cNvSpPr>
            <p:nvPr/>
          </p:nvSpPr>
          <p:spPr bwMode="auto">
            <a:xfrm>
              <a:off x="3690937" y="235743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8" name="Line 64"/>
            <p:cNvSpPr>
              <a:spLocks noChangeShapeType="1"/>
            </p:cNvSpPr>
            <p:nvPr/>
          </p:nvSpPr>
          <p:spPr bwMode="auto">
            <a:xfrm>
              <a:off x="4016374" y="2355851"/>
              <a:ext cx="0" cy="1376363"/>
            </a:xfrm>
            <a:prstGeom prst="line">
              <a:avLst/>
            </a:prstGeom>
            <a:noFill/>
            <a:ln w="25400">
              <a:solidFill>
                <a:srgbClr val="000000"/>
              </a:solidFill>
              <a:round/>
              <a:headEnd type="none" w="sm" len="sm"/>
              <a:tailEnd type="none" w="sm" len="sm"/>
            </a:ln>
            <a:effectLst/>
          </p:spPr>
          <p:txBody>
            <a:bodyPr/>
            <a:lstStyle/>
            <a:p>
              <a:endParaRPr lang="bg-BG" dirty="0"/>
            </a:p>
          </p:txBody>
        </p:sp>
      </p:grpSp>
      <p:sp>
        <p:nvSpPr>
          <p:cNvPr id="492609" name="Line 65"/>
          <p:cNvSpPr>
            <a:spLocks noChangeShapeType="1"/>
          </p:cNvSpPr>
          <p:nvPr/>
        </p:nvSpPr>
        <p:spPr bwMode="auto">
          <a:xfrm flipV="1">
            <a:off x="7070726" y="5269071"/>
            <a:ext cx="884237" cy="3175"/>
          </a:xfrm>
          <a:prstGeom prst="line">
            <a:avLst/>
          </a:prstGeom>
          <a:noFill/>
          <a:ln w="50800">
            <a:solidFill>
              <a:schemeClr val="tx1"/>
            </a:solidFill>
            <a:round/>
            <a:headEnd type="stealth" w="med" len="lg"/>
            <a:tailEnd type="stealth" w="med" len="lg"/>
          </a:ln>
          <a:effectLst/>
        </p:spPr>
        <p:txBody>
          <a:bodyPr/>
          <a:lstStyle/>
          <a:p>
            <a:endParaRPr lang="bg-BG" dirty="0"/>
          </a:p>
        </p:txBody>
      </p:sp>
      <p:sp>
        <p:nvSpPr>
          <p:cNvPr id="492610" name="Text Box 66"/>
          <p:cNvSpPr txBox="1">
            <a:spLocks noChangeArrowheads="1"/>
          </p:cNvSpPr>
          <p:nvPr/>
        </p:nvSpPr>
        <p:spPr bwMode="auto">
          <a:xfrm>
            <a:off x="5135050" y="6002023"/>
            <a:ext cx="1811850" cy="400110"/>
          </a:xfrm>
          <a:prstGeom prst="rect">
            <a:avLst/>
          </a:prstGeom>
          <a:noFill/>
          <a:ln w="9525">
            <a:noFill/>
            <a:miter lim="800000"/>
            <a:headEnd/>
            <a:tailEnd/>
          </a:ln>
          <a:effectLst/>
        </p:spPr>
        <p:txBody>
          <a:bodyPr wrap="square">
            <a:spAutoFit/>
          </a:bodyPr>
          <a:lstStyle/>
          <a:p>
            <a:pPr algn="ctr">
              <a:lnSpc>
                <a:spcPct val="100000"/>
              </a:lnSpc>
            </a:pPr>
            <a:r>
              <a:rPr lang="en-US" sz="2000" b="1" dirty="0">
                <a:solidFill>
                  <a:srgbClr val="EBFFD2"/>
                </a:solidFill>
                <a:effectLst>
                  <a:outerShdw blurRad="38100" dist="38100" dir="2700000" algn="tl">
                    <a:srgbClr val="000000">
                      <a:alpha val="43137"/>
                    </a:srgbClr>
                  </a:outerShdw>
                </a:effectLst>
              </a:rPr>
              <a:t>Table 1</a:t>
            </a:r>
          </a:p>
        </p:txBody>
      </p:sp>
      <p:sp>
        <p:nvSpPr>
          <p:cNvPr id="492611" name="Text Box 67"/>
          <p:cNvSpPr txBox="1">
            <a:spLocks noChangeArrowheads="1"/>
          </p:cNvSpPr>
          <p:nvPr/>
        </p:nvSpPr>
        <p:spPr bwMode="auto">
          <a:xfrm>
            <a:off x="8056562" y="6021133"/>
            <a:ext cx="1830388" cy="396875"/>
          </a:xfrm>
          <a:prstGeom prst="rect">
            <a:avLst/>
          </a:prstGeom>
          <a:noFill/>
          <a:ln w="9525">
            <a:noFill/>
            <a:miter lim="800000"/>
            <a:headEnd/>
            <a:tailEnd/>
          </a:ln>
          <a:effectLst/>
        </p:spPr>
        <p:txBody>
          <a:bodyPr wrap="square">
            <a:spAutoFit/>
          </a:bodyPr>
          <a:lstStyle/>
          <a:p>
            <a:pPr algn="ctr">
              <a:lnSpc>
                <a:spcPct val="100000"/>
              </a:lnSpc>
            </a:pPr>
            <a:r>
              <a:rPr lang="en-US" sz="2000" b="1" dirty="0">
                <a:solidFill>
                  <a:srgbClr val="EBFFD2"/>
                </a:solidFill>
                <a:effectLst>
                  <a:outerShdw blurRad="38100" dist="38100" dir="2700000" algn="tl">
                    <a:srgbClr val="000000">
                      <a:alpha val="43137"/>
                    </a:srgbClr>
                  </a:outerShdw>
                </a:effectLst>
              </a:rPr>
              <a:t>Table 2</a:t>
            </a:r>
          </a:p>
        </p:txBody>
      </p:sp>
      <p:sp>
        <p:nvSpPr>
          <p:cNvPr id="492614" name="Text Box 70"/>
          <p:cNvSpPr txBox="1">
            <a:spLocks noChangeArrowheads="1"/>
          </p:cNvSpPr>
          <p:nvPr/>
        </p:nvSpPr>
        <p:spPr bwMode="auto">
          <a:xfrm>
            <a:off x="6371636" y="1143000"/>
            <a:ext cx="3944862" cy="1015663"/>
          </a:xfrm>
          <a:prstGeom prst="rect">
            <a:avLst/>
          </a:prstGeom>
          <a:noFill/>
          <a:ln w="9525">
            <a:noFill/>
            <a:miter lim="800000"/>
            <a:headEnd/>
            <a:tailEnd/>
          </a:ln>
          <a:effectLst/>
        </p:spPr>
        <p:txBody>
          <a:bodyPr wrap="none">
            <a:spAutoFit/>
          </a:bodyPr>
          <a:lstStyle/>
          <a:p>
            <a:pPr>
              <a:lnSpc>
                <a:spcPct val="100000"/>
              </a:lnSpc>
            </a:pPr>
            <a:r>
              <a:rPr lang="en-US" sz="3200" b="1" dirty="0">
                <a:solidFill>
                  <a:schemeClr val="tx2">
                    <a:lumMod val="75000"/>
                  </a:schemeClr>
                </a:solidFill>
                <a:effectLst>
                  <a:outerShdw blurRad="38100" dist="38100" dir="2700000" algn="tl">
                    <a:srgbClr val="000000">
                      <a:alpha val="43137"/>
                    </a:srgbClr>
                  </a:outerShdw>
                </a:effectLst>
              </a:rPr>
              <a:t>Selection</a:t>
            </a:r>
          </a:p>
          <a:p>
            <a:pPr>
              <a:lnSpc>
                <a:spcPct val="100000"/>
              </a:lnSpc>
            </a:pPr>
            <a:r>
              <a:rPr lang="en-US" sz="2800" b="1" dirty="0">
                <a:solidFill>
                  <a:srgbClr val="EBFFD2"/>
                </a:solidFill>
                <a:effectLst>
                  <a:outerShdw blurRad="38100" dist="38100" dir="2700000" algn="tl">
                    <a:srgbClr val="000000">
                      <a:alpha val="43137"/>
                    </a:srgbClr>
                  </a:outerShdw>
                </a:effectLst>
              </a:rPr>
              <a:t>Take </a:t>
            </a:r>
            <a:r>
              <a:rPr lang="en-US" sz="2800" b="1" dirty="0" smtClean="0">
                <a:solidFill>
                  <a:srgbClr val="EBFFD2"/>
                </a:solidFill>
                <a:effectLst>
                  <a:outerShdw blurRad="38100" dist="38100" dir="2700000" algn="tl">
                    <a:srgbClr val="000000">
                      <a:alpha val="43137"/>
                    </a:srgbClr>
                  </a:outerShdw>
                </a:effectLst>
              </a:rPr>
              <a:t>a subset of </a:t>
            </a:r>
            <a:r>
              <a:rPr lang="en-US" sz="2800" b="1" dirty="0">
                <a:solidFill>
                  <a:srgbClr val="EBFFD2"/>
                </a:solidFill>
                <a:effectLst>
                  <a:outerShdw blurRad="38100" dist="38100" dir="2700000" algn="tl">
                    <a:srgbClr val="000000">
                      <a:alpha val="43137"/>
                    </a:srgbClr>
                  </a:outerShdw>
                </a:effectLst>
              </a:rPr>
              <a:t>the rows</a:t>
            </a:r>
          </a:p>
        </p:txBody>
      </p:sp>
      <p:sp>
        <p:nvSpPr>
          <p:cNvPr id="492615" name="Text Box 71"/>
          <p:cNvSpPr txBox="1">
            <a:spLocks noChangeArrowheads="1"/>
          </p:cNvSpPr>
          <p:nvPr/>
        </p:nvSpPr>
        <p:spPr bwMode="auto">
          <a:xfrm>
            <a:off x="1279524" y="1219200"/>
            <a:ext cx="4469878" cy="1015663"/>
          </a:xfrm>
          <a:prstGeom prst="rect">
            <a:avLst/>
          </a:prstGeom>
          <a:noFill/>
          <a:ln w="9525">
            <a:noFill/>
            <a:miter lim="800000"/>
            <a:headEnd/>
            <a:tailEnd/>
          </a:ln>
          <a:effectLst/>
        </p:spPr>
        <p:txBody>
          <a:bodyPr wrap="none">
            <a:spAutoFit/>
          </a:bodyPr>
          <a:lstStyle/>
          <a:p>
            <a:pPr>
              <a:lnSpc>
                <a:spcPct val="100000"/>
              </a:lnSpc>
            </a:pPr>
            <a:r>
              <a:rPr lang="en-US" sz="3200" b="1" dirty="0">
                <a:solidFill>
                  <a:schemeClr val="tx2">
                    <a:lumMod val="75000"/>
                  </a:schemeClr>
                </a:solidFill>
                <a:effectLst>
                  <a:outerShdw blurRad="38100" dist="38100" dir="2700000" algn="tl">
                    <a:srgbClr val="000000">
                      <a:alpha val="43137"/>
                    </a:srgbClr>
                  </a:outerShdw>
                </a:effectLst>
              </a:rPr>
              <a:t>Projection</a:t>
            </a:r>
            <a:endParaRPr lang="en-US" sz="2800" b="1" dirty="0">
              <a:solidFill>
                <a:schemeClr val="tx2">
                  <a:lumMod val="75000"/>
                </a:schemeClr>
              </a:solidFill>
              <a:effectLst>
                <a:outerShdw blurRad="38100" dist="38100" dir="2700000" algn="tl">
                  <a:srgbClr val="000000">
                    <a:alpha val="43137"/>
                  </a:srgbClr>
                </a:outerShdw>
              </a:effectLst>
            </a:endParaRPr>
          </a:p>
          <a:p>
            <a:pPr>
              <a:lnSpc>
                <a:spcPct val="100000"/>
              </a:lnSpc>
            </a:pPr>
            <a:r>
              <a:rPr lang="en-US" sz="2800" b="1" dirty="0">
                <a:solidFill>
                  <a:srgbClr val="EBFFD2"/>
                </a:solidFill>
                <a:effectLst>
                  <a:outerShdw blurRad="38100" dist="38100" dir="2700000" algn="tl">
                    <a:srgbClr val="000000">
                      <a:alpha val="43137"/>
                    </a:srgbClr>
                  </a:outerShdw>
                </a:effectLst>
              </a:rPr>
              <a:t>Take </a:t>
            </a:r>
            <a:r>
              <a:rPr lang="en-US" sz="2800" b="1" dirty="0" smtClean="0">
                <a:solidFill>
                  <a:srgbClr val="EBFFD2"/>
                </a:solidFill>
                <a:effectLst>
                  <a:outerShdw blurRad="38100" dist="38100" dir="2700000" algn="tl">
                    <a:srgbClr val="000000">
                      <a:alpha val="43137"/>
                    </a:srgbClr>
                  </a:outerShdw>
                </a:effectLst>
              </a:rPr>
              <a:t>a subset of </a:t>
            </a:r>
            <a:r>
              <a:rPr lang="en-US" sz="2800" b="1" dirty="0">
                <a:solidFill>
                  <a:srgbClr val="EBFFD2"/>
                </a:solidFill>
                <a:effectLst>
                  <a:outerShdw blurRad="38100" dist="38100" dir="2700000" algn="tl">
                    <a:srgbClr val="000000">
                      <a:alpha val="43137"/>
                    </a:srgbClr>
                  </a:outerShdw>
                </a:effectLst>
              </a:rPr>
              <a:t>the columns</a:t>
            </a:r>
          </a:p>
        </p:txBody>
      </p:sp>
      <p:sp>
        <p:nvSpPr>
          <p:cNvPr id="492616" name="Text Box 72"/>
          <p:cNvSpPr txBox="1">
            <a:spLocks noChangeArrowheads="1"/>
          </p:cNvSpPr>
          <p:nvPr/>
        </p:nvSpPr>
        <p:spPr bwMode="auto">
          <a:xfrm>
            <a:off x="1293812" y="4488021"/>
            <a:ext cx="3013076" cy="1446550"/>
          </a:xfrm>
          <a:prstGeom prst="rect">
            <a:avLst/>
          </a:prstGeom>
          <a:noFill/>
          <a:ln w="9525">
            <a:noFill/>
            <a:miter lim="800000"/>
            <a:headEnd/>
            <a:tailEnd/>
          </a:ln>
          <a:effectLst/>
        </p:spPr>
        <p:txBody>
          <a:bodyPr wrap="square">
            <a:spAutoFit/>
          </a:bodyPr>
          <a:lstStyle/>
          <a:p>
            <a:pPr>
              <a:lnSpc>
                <a:spcPct val="100000"/>
              </a:lnSpc>
            </a:pPr>
            <a:r>
              <a:rPr lang="en-US" sz="3200" b="1" dirty="0">
                <a:solidFill>
                  <a:schemeClr val="tx2">
                    <a:lumMod val="75000"/>
                  </a:schemeClr>
                </a:solidFill>
                <a:effectLst>
                  <a:outerShdw blurRad="38100" dist="38100" dir="2700000" algn="tl">
                    <a:srgbClr val="000000">
                      <a:alpha val="43137"/>
                    </a:srgbClr>
                  </a:outerShdw>
                </a:effectLst>
              </a:rPr>
              <a:t>Join</a:t>
            </a:r>
          </a:p>
          <a:p>
            <a:pPr>
              <a:lnSpc>
                <a:spcPct val="100000"/>
              </a:lnSpc>
            </a:pPr>
            <a:r>
              <a:rPr lang="en-US" sz="2800" b="1" dirty="0">
                <a:solidFill>
                  <a:srgbClr val="EBFFD2"/>
                </a:solidFill>
                <a:effectLst>
                  <a:outerShdw blurRad="38100" dist="38100" dir="2700000" algn="tl">
                    <a:srgbClr val="000000">
                      <a:alpha val="43137"/>
                    </a:srgbClr>
                  </a:outerShdw>
                </a:effectLst>
              </a:rPr>
              <a:t>Combine tables </a:t>
            </a:r>
            <a:r>
              <a:rPr lang="en-US" sz="2800" b="1" dirty="0" smtClean="0">
                <a:solidFill>
                  <a:srgbClr val="EBFFD2"/>
                </a:solidFill>
                <a:effectLst>
                  <a:outerShdw blurRad="38100" dist="38100" dir="2700000" algn="tl">
                    <a:srgbClr val="000000">
                      <a:alpha val="43137"/>
                    </a:srgbClr>
                  </a:outerShdw>
                </a:effectLst>
              </a:rPr>
              <a:t>by</a:t>
            </a:r>
            <a:endParaRPr lang="en-US" sz="2800" b="1" dirty="0">
              <a:solidFill>
                <a:srgbClr val="EBFFD2"/>
              </a:solidFill>
              <a:effectLst>
                <a:outerShdw blurRad="38100" dist="38100" dir="2700000" algn="tl">
                  <a:srgbClr val="000000">
                    <a:alpha val="43137"/>
                  </a:srgbClr>
                </a:outerShdw>
              </a:effectLst>
            </a:endParaRPr>
          </a:p>
          <a:p>
            <a:pPr>
              <a:lnSpc>
                <a:spcPct val="100000"/>
              </a:lnSpc>
            </a:pPr>
            <a:r>
              <a:rPr lang="en-US" sz="2800" b="1" dirty="0">
                <a:solidFill>
                  <a:srgbClr val="EBFFD2"/>
                </a:solidFill>
                <a:effectLst>
                  <a:outerShdw blurRad="38100" dist="38100" dir="2700000" algn="tl">
                    <a:srgbClr val="000000">
                      <a:alpha val="43137"/>
                    </a:srgbClr>
                  </a:outerShdw>
                </a:effectLst>
              </a:rPr>
              <a:t>some column</a:t>
            </a:r>
          </a:p>
        </p:txBody>
      </p:sp>
    </p:spTree>
    <p:extLst>
      <p:ext uri="{BB962C8B-B14F-4D97-AF65-F5344CB8AC3E}">
        <p14:creationId xmlns:p14="http://schemas.microsoft.com/office/powerpoint/2010/main" val="2273232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8674" y="214684"/>
            <a:ext cx="8594429" cy="1320800"/>
          </a:xfrm>
        </p:spPr>
        <p:txBody>
          <a:bodyPr>
            <a:normAutofit/>
          </a:bodyPr>
          <a:lstStyle/>
          <a:p>
            <a:r>
              <a:rPr lang="en-US" sz="3600" dirty="0"/>
              <a:t>The </a:t>
            </a:r>
            <a:r>
              <a:rPr lang="en-US" sz="3600" dirty="0" smtClean="0"/>
              <a:t>SoftUni Database </a:t>
            </a:r>
            <a:r>
              <a:rPr lang="en-US" sz="3600" dirty="0"/>
              <a:t>Schema in SQL Server</a:t>
            </a:r>
            <a:endParaRPr lang="bg-BG" sz="3600"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15</a:t>
            </a:fld>
            <a:endParaRPr lang="en-US" dirty="0"/>
          </a:p>
        </p:txBody>
      </p:sp>
      <p:pic>
        <p:nvPicPr>
          <p:cNvPr id="80901" name="Picture 5"/>
          <p:cNvPicPr>
            <a:picLocks noChangeAspect="1" noChangeArrowheads="1"/>
          </p:cNvPicPr>
          <p:nvPr/>
        </p:nvPicPr>
        <p:blipFill>
          <a:blip r:embed="rId2" cstate="screen"/>
          <a:srcRect/>
          <a:stretch>
            <a:fillRect/>
          </a:stretch>
        </p:blipFill>
        <p:spPr bwMode="auto">
          <a:xfrm>
            <a:off x="604561" y="1350024"/>
            <a:ext cx="8667026" cy="4876800"/>
          </a:xfrm>
          <a:prstGeom prst="roundRect">
            <a:avLst>
              <a:gd name="adj" fmla="val 736"/>
            </a:avLst>
          </a:prstGeom>
          <a:noFill/>
          <a:ln w="9525">
            <a:noFill/>
            <a:miter lim="800000"/>
            <a:headEnd/>
            <a:tailEnd/>
          </a:ln>
        </p:spPr>
      </p:pic>
    </p:spTree>
    <p:extLst>
      <p:ext uri="{BB962C8B-B14F-4D97-AF65-F5344CB8AC3E}">
        <p14:creationId xmlns:p14="http://schemas.microsoft.com/office/powerpoint/2010/main" val="20802363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dirty="0"/>
              <a:t>Basic SELECT Statement</a:t>
            </a:r>
          </a:p>
        </p:txBody>
      </p:sp>
      <p:sp>
        <p:nvSpPr>
          <p:cNvPr id="494595" name="Rectangle 3"/>
          <p:cNvSpPr>
            <a:spLocks noGrp="1" noChangeArrowheads="1"/>
          </p:cNvSpPr>
          <p:nvPr>
            <p:ph idx="1"/>
          </p:nvPr>
        </p:nvSpPr>
        <p:spPr/>
        <p:txBody>
          <a:bodyPr/>
          <a:lstStyle/>
          <a:p>
            <a:pPr lvl="1">
              <a:lnSpc>
                <a:spcPct val="100000"/>
              </a:lnSpc>
            </a:pPr>
            <a:r>
              <a:rPr lang="en-US" b="1" dirty="0">
                <a:solidFill>
                  <a:schemeClr val="tx2">
                    <a:lumMod val="75000"/>
                  </a:schemeClr>
                </a:solidFill>
                <a:latin typeface="Consolas" pitchFamily="49" charset="0"/>
                <a:cs typeface="Consolas" pitchFamily="49" charset="0"/>
              </a:rPr>
              <a:t>SELECT</a:t>
            </a:r>
            <a:r>
              <a:rPr lang="en-US" dirty="0"/>
              <a:t> identifies what columns</a:t>
            </a:r>
          </a:p>
          <a:p>
            <a:pPr lvl="1">
              <a:lnSpc>
                <a:spcPct val="100000"/>
              </a:lnSpc>
            </a:pPr>
            <a:r>
              <a:rPr lang="en-US" b="1" dirty="0">
                <a:solidFill>
                  <a:schemeClr val="tx2">
                    <a:lumMod val="75000"/>
                  </a:schemeClr>
                </a:solidFill>
                <a:latin typeface="Consolas" pitchFamily="49" charset="0"/>
                <a:cs typeface="Consolas" pitchFamily="49" charset="0"/>
              </a:rPr>
              <a:t>FROM</a:t>
            </a:r>
            <a:r>
              <a:rPr lang="en-US" dirty="0"/>
              <a:t> identifies which table</a:t>
            </a:r>
          </a:p>
        </p:txBody>
      </p:sp>
      <p:sp>
        <p:nvSpPr>
          <p:cNvPr id="2" name="Slide Number Placeholder 1"/>
          <p:cNvSpPr>
            <a:spLocks noGrp="1"/>
          </p:cNvSpPr>
          <p:nvPr>
            <p:ph type="sldNum" sz="quarter" idx="12"/>
          </p:nvPr>
        </p:nvSpPr>
        <p:spPr/>
        <p:txBody>
          <a:bodyPr/>
          <a:lstStyle/>
          <a:p>
            <a:fld id="{C014DD1E-5D91-48A3-AD6D-45FBA980D106}" type="slidenum">
              <a:rPr lang="en-US" smtClean="0"/>
              <a:pPr/>
              <a:t>16</a:t>
            </a:fld>
            <a:endParaRPr lang="en-US" dirty="0"/>
          </a:p>
        </p:txBody>
      </p:sp>
      <p:sp>
        <p:nvSpPr>
          <p:cNvPr id="494596" name="Rectangle 4"/>
          <p:cNvSpPr>
            <a:spLocks noChangeArrowheads="1"/>
          </p:cNvSpPr>
          <p:nvPr/>
        </p:nvSpPr>
        <p:spPr bwMode="auto">
          <a:xfrm>
            <a:off x="227012" y="3167598"/>
            <a:ext cx="10213976"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 | {[</a:t>
            </a:r>
            <a:r>
              <a:rPr lang="en-US" sz="2600" b="1" noProof="1">
                <a:effectLst>
                  <a:outerShdw blurRad="38100" dist="38100" dir="2700000" algn="tl">
                    <a:srgbClr val="000000">
                      <a:alpha val="43137"/>
                    </a:srgbClr>
                  </a:outerShdw>
                </a:effectLst>
                <a:latin typeface="Consolas" pitchFamily="49" charset="0"/>
                <a:cs typeface="Consolas" pitchFamily="49" charset="0"/>
              </a:rPr>
              <a:t>DISTINCT] column|expression [alias</a:t>
            </a:r>
            <a:r>
              <a:rPr lang="en-US" sz="2600" b="1" noProof="1" smtClean="0">
                <a:effectLst>
                  <a:outerShdw blurRad="38100" dist="38100" dir="2700000" algn="tl">
                    <a:srgbClr val="000000">
                      <a:alpha val="43137"/>
                    </a:srgbClr>
                  </a:outerShdw>
                </a:effectLst>
                <a:latin typeface="Consolas" pitchFamily="49" charset="0"/>
                <a:cs typeface="Consolas" pitchFamily="49" charset="0"/>
              </a:rPr>
              <a:t>], …}</a:t>
            </a:r>
            <a:endParaRPr lang="en-US" sz="2600" b="1" noProof="1">
              <a:effectLst>
                <a:outerShdw blurRad="38100" dist="38100" dir="2700000" algn="tl">
                  <a:srgbClr val="000000">
                    <a:alpha val="43137"/>
                  </a:srgbClr>
                </a:outerShdw>
              </a:effectLst>
              <a:latin typeface="Consolas" pitchFamily="49" charset="0"/>
              <a:cs typeface="Consolas" pitchFamily="49" charset="0"/>
            </a:endParaRPr>
          </a:p>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FROM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table</a:t>
            </a:r>
            <a:endParaRPr lang="en-US" sz="2600" b="1" noProof="1">
              <a:effectLst>
                <a:outerShdw blurRad="38100" dist="38100" dir="2700000" algn="tl">
                  <a:srgbClr val="000000">
                    <a:alpha val="43137"/>
                  </a:srgbClr>
                </a:outerShdw>
              </a:effectLst>
              <a:latin typeface="Consolas" pitchFamily="49" charset="0"/>
              <a:cs typeface="Consolas" pitchFamily="49" charset="0"/>
            </a:endParaRPr>
          </a:p>
        </p:txBody>
      </p:sp>
      <p:pic>
        <p:nvPicPr>
          <p:cNvPr id="75778" name="Picture 2" descr="http://www.webdesignbognorregis.co.uk/images/page/databases.jpg"/>
          <p:cNvPicPr>
            <a:picLocks noChangeAspect="1" noChangeArrowheads="1"/>
          </p:cNvPicPr>
          <p:nvPr/>
        </p:nvPicPr>
        <p:blipFill>
          <a:blip r:embed="rId3" cstate="screen"/>
          <a:srcRect/>
          <a:stretch>
            <a:fillRect/>
          </a:stretch>
        </p:blipFill>
        <p:spPr bwMode="auto">
          <a:xfrm>
            <a:off x="8228012" y="4220013"/>
            <a:ext cx="2895600" cy="2171702"/>
          </a:xfrm>
          <a:prstGeom prst="rect">
            <a:avLst/>
          </a:prstGeom>
          <a:ln>
            <a:noFill/>
          </a:ln>
          <a:effectLst>
            <a:softEdge rad="112500"/>
          </a:effectLst>
        </p:spPr>
      </p:pic>
      <p:grpSp>
        <p:nvGrpSpPr>
          <p:cNvPr id="4" name="Group 3"/>
          <p:cNvGrpSpPr/>
          <p:nvPr/>
        </p:nvGrpSpPr>
        <p:grpSpPr>
          <a:xfrm>
            <a:off x="4681364" y="4309997"/>
            <a:ext cx="2784648" cy="1982822"/>
            <a:chOff x="4951412" y="4612432"/>
            <a:chExt cx="1866900" cy="1377951"/>
          </a:xfrm>
        </p:grpSpPr>
        <p:sp>
          <p:nvSpPr>
            <p:cNvPr id="10" name="Rectangle 5"/>
            <p:cNvSpPr>
              <a:spLocks noChangeArrowheads="1"/>
            </p:cNvSpPr>
            <p:nvPr/>
          </p:nvSpPr>
          <p:spPr bwMode="blackWhite">
            <a:xfrm>
              <a:off x="4964112" y="4626719"/>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grpSp>
          <p:nvGrpSpPr>
            <p:cNvPr id="14" name="Group 9"/>
            <p:cNvGrpSpPr>
              <a:grpSpLocks/>
            </p:cNvGrpSpPr>
            <p:nvPr/>
          </p:nvGrpSpPr>
          <p:grpSpPr bwMode="auto">
            <a:xfrm>
              <a:off x="4973638" y="4790232"/>
              <a:ext cx="1825625" cy="1066800"/>
              <a:chOff x="3422" y="1549"/>
              <a:chExt cx="1150" cy="672"/>
            </a:xfrm>
          </p:grpSpPr>
          <p:sp>
            <p:nvSpPr>
              <p:cNvPr id="15" name="Rectangle 10"/>
              <p:cNvSpPr>
                <a:spLocks noChangeArrowheads="1"/>
              </p:cNvSpPr>
              <p:nvPr/>
            </p:nvSpPr>
            <p:spPr bwMode="ltGray">
              <a:xfrm>
                <a:off x="3422" y="1741"/>
                <a:ext cx="1150" cy="91"/>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16" name="Rectangle 11"/>
              <p:cNvSpPr>
                <a:spLocks noChangeArrowheads="1"/>
              </p:cNvSpPr>
              <p:nvPr/>
            </p:nvSpPr>
            <p:spPr bwMode="ltGray">
              <a:xfrm>
                <a:off x="3422" y="2026"/>
                <a:ext cx="1150" cy="195"/>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17" name="Rectangle 12"/>
              <p:cNvSpPr>
                <a:spLocks noChangeArrowheads="1"/>
              </p:cNvSpPr>
              <p:nvPr/>
            </p:nvSpPr>
            <p:spPr bwMode="ltGray">
              <a:xfrm>
                <a:off x="3422" y="1549"/>
                <a:ext cx="1150" cy="85"/>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grpSp>
        <p:sp>
          <p:nvSpPr>
            <p:cNvPr id="18" name="Line 13"/>
            <p:cNvSpPr>
              <a:spLocks noChangeShapeType="1"/>
            </p:cNvSpPr>
            <p:nvPr/>
          </p:nvSpPr>
          <p:spPr bwMode="auto">
            <a:xfrm>
              <a:off x="5932487" y="4614020"/>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19" name="Line 14"/>
            <p:cNvSpPr>
              <a:spLocks noChangeShapeType="1"/>
            </p:cNvSpPr>
            <p:nvPr/>
          </p:nvSpPr>
          <p:spPr bwMode="auto">
            <a:xfrm>
              <a:off x="5237162" y="4614020"/>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0" name="Line 15"/>
            <p:cNvSpPr>
              <a:spLocks noChangeShapeType="1"/>
            </p:cNvSpPr>
            <p:nvPr/>
          </p:nvSpPr>
          <p:spPr bwMode="auto">
            <a:xfrm>
              <a:off x="4951412" y="47854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1" name="Line 16"/>
            <p:cNvSpPr>
              <a:spLocks noChangeShapeType="1"/>
            </p:cNvSpPr>
            <p:nvPr/>
          </p:nvSpPr>
          <p:spPr bwMode="auto">
            <a:xfrm>
              <a:off x="4951412" y="49378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2" name="Line 17"/>
            <p:cNvSpPr>
              <a:spLocks noChangeShapeType="1"/>
            </p:cNvSpPr>
            <p:nvPr/>
          </p:nvSpPr>
          <p:spPr bwMode="auto">
            <a:xfrm>
              <a:off x="4951412" y="50902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3" name="Line 18"/>
            <p:cNvSpPr>
              <a:spLocks noChangeShapeType="1"/>
            </p:cNvSpPr>
            <p:nvPr/>
          </p:nvSpPr>
          <p:spPr bwMode="auto">
            <a:xfrm>
              <a:off x="4951412" y="52426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4" name="Line 19"/>
            <p:cNvSpPr>
              <a:spLocks noChangeShapeType="1"/>
            </p:cNvSpPr>
            <p:nvPr/>
          </p:nvSpPr>
          <p:spPr bwMode="auto">
            <a:xfrm>
              <a:off x="4951412" y="53950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5" name="Line 20"/>
            <p:cNvSpPr>
              <a:spLocks noChangeShapeType="1"/>
            </p:cNvSpPr>
            <p:nvPr/>
          </p:nvSpPr>
          <p:spPr bwMode="auto">
            <a:xfrm>
              <a:off x="4951412" y="55474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6" name="Line 21"/>
            <p:cNvSpPr>
              <a:spLocks noChangeShapeType="1"/>
            </p:cNvSpPr>
            <p:nvPr/>
          </p:nvSpPr>
          <p:spPr bwMode="auto">
            <a:xfrm>
              <a:off x="4951412" y="56998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7" name="Line 22"/>
            <p:cNvSpPr>
              <a:spLocks noChangeShapeType="1"/>
            </p:cNvSpPr>
            <p:nvPr/>
          </p:nvSpPr>
          <p:spPr bwMode="auto">
            <a:xfrm>
              <a:off x="4951412" y="5852269"/>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8" name="Line 23"/>
            <p:cNvSpPr>
              <a:spLocks noChangeShapeType="1"/>
            </p:cNvSpPr>
            <p:nvPr/>
          </p:nvSpPr>
          <p:spPr bwMode="auto">
            <a:xfrm>
              <a:off x="6203950" y="4614020"/>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9" name="Line 24"/>
            <p:cNvSpPr>
              <a:spLocks noChangeShapeType="1"/>
            </p:cNvSpPr>
            <p:nvPr/>
          </p:nvSpPr>
          <p:spPr bwMode="auto">
            <a:xfrm>
              <a:off x="6529387" y="4612432"/>
              <a:ext cx="0" cy="1376362"/>
            </a:xfrm>
            <a:prstGeom prst="line">
              <a:avLst/>
            </a:prstGeom>
            <a:noFill/>
            <a:ln w="25400">
              <a:solidFill>
                <a:srgbClr val="000000"/>
              </a:solidFill>
              <a:round/>
              <a:headEnd type="none" w="sm" len="sm"/>
              <a:tailEnd type="none" w="sm" len="sm"/>
            </a:ln>
            <a:effectLst/>
          </p:spPr>
          <p:txBody>
            <a:bodyPr/>
            <a:lstStyle/>
            <a:p>
              <a:endParaRPr lang="bg-BG" dirty="0"/>
            </a:p>
          </p:txBody>
        </p:sp>
      </p:grpSp>
      <p:grpSp>
        <p:nvGrpSpPr>
          <p:cNvPr id="3" name="Group 2"/>
          <p:cNvGrpSpPr/>
          <p:nvPr/>
        </p:nvGrpSpPr>
        <p:grpSpPr>
          <a:xfrm>
            <a:off x="1242970" y="4330556"/>
            <a:ext cx="2641642" cy="1954404"/>
            <a:chOff x="2360612" y="4618783"/>
            <a:chExt cx="1889125" cy="1377949"/>
          </a:xfrm>
        </p:grpSpPr>
        <p:sp>
          <p:nvSpPr>
            <p:cNvPr id="9" name="Rectangle 3"/>
            <p:cNvSpPr>
              <a:spLocks noChangeArrowheads="1"/>
            </p:cNvSpPr>
            <p:nvPr/>
          </p:nvSpPr>
          <p:spPr bwMode="blackWhite">
            <a:xfrm>
              <a:off x="2373312" y="4633070"/>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grpSp>
          <p:nvGrpSpPr>
            <p:cNvPr id="11" name="Group 6"/>
            <p:cNvGrpSpPr>
              <a:grpSpLocks/>
            </p:cNvGrpSpPr>
            <p:nvPr/>
          </p:nvGrpSpPr>
          <p:grpSpPr bwMode="auto">
            <a:xfrm>
              <a:off x="2655888" y="4644182"/>
              <a:ext cx="1274763" cy="1327150"/>
              <a:chOff x="1244" y="1460"/>
              <a:chExt cx="803" cy="836"/>
            </a:xfrm>
          </p:grpSpPr>
          <p:sp>
            <p:nvSpPr>
              <p:cNvPr id="12" name="Rectangle 7"/>
              <p:cNvSpPr>
                <a:spLocks noChangeArrowheads="1"/>
              </p:cNvSpPr>
              <p:nvPr/>
            </p:nvSpPr>
            <p:spPr bwMode="ltGray">
              <a:xfrm>
                <a:off x="1244" y="1460"/>
                <a:ext cx="425" cy="836"/>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13" name="Rectangle 8"/>
              <p:cNvSpPr>
                <a:spLocks noChangeArrowheads="1"/>
              </p:cNvSpPr>
              <p:nvPr/>
            </p:nvSpPr>
            <p:spPr bwMode="ltGray">
              <a:xfrm>
                <a:off x="1852" y="1460"/>
                <a:ext cx="195" cy="836"/>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grpSp>
        <p:sp>
          <p:nvSpPr>
            <p:cNvPr id="30" name="Line 53"/>
            <p:cNvSpPr>
              <a:spLocks noChangeShapeType="1"/>
            </p:cNvSpPr>
            <p:nvPr/>
          </p:nvSpPr>
          <p:spPr bwMode="auto">
            <a:xfrm>
              <a:off x="3341687" y="4620370"/>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1" name="Line 54"/>
            <p:cNvSpPr>
              <a:spLocks noChangeShapeType="1"/>
            </p:cNvSpPr>
            <p:nvPr/>
          </p:nvSpPr>
          <p:spPr bwMode="auto">
            <a:xfrm>
              <a:off x="2646362" y="4620370"/>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2" name="Line 55"/>
            <p:cNvSpPr>
              <a:spLocks noChangeShapeType="1"/>
            </p:cNvSpPr>
            <p:nvPr/>
          </p:nvSpPr>
          <p:spPr bwMode="auto">
            <a:xfrm>
              <a:off x="2360612" y="47918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3" name="Line 56"/>
            <p:cNvSpPr>
              <a:spLocks noChangeShapeType="1"/>
            </p:cNvSpPr>
            <p:nvPr/>
          </p:nvSpPr>
          <p:spPr bwMode="auto">
            <a:xfrm>
              <a:off x="2360612" y="49442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4" name="Line 57"/>
            <p:cNvSpPr>
              <a:spLocks noChangeShapeType="1"/>
            </p:cNvSpPr>
            <p:nvPr/>
          </p:nvSpPr>
          <p:spPr bwMode="auto">
            <a:xfrm>
              <a:off x="2360612" y="50966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5" name="Line 58"/>
            <p:cNvSpPr>
              <a:spLocks noChangeShapeType="1"/>
            </p:cNvSpPr>
            <p:nvPr/>
          </p:nvSpPr>
          <p:spPr bwMode="auto">
            <a:xfrm>
              <a:off x="2382837" y="52490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6" name="Line 59"/>
            <p:cNvSpPr>
              <a:spLocks noChangeShapeType="1"/>
            </p:cNvSpPr>
            <p:nvPr/>
          </p:nvSpPr>
          <p:spPr bwMode="auto">
            <a:xfrm>
              <a:off x="2360612" y="54014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7" name="Line 60"/>
            <p:cNvSpPr>
              <a:spLocks noChangeShapeType="1"/>
            </p:cNvSpPr>
            <p:nvPr/>
          </p:nvSpPr>
          <p:spPr bwMode="auto">
            <a:xfrm>
              <a:off x="2360612" y="55538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8" name="Line 61"/>
            <p:cNvSpPr>
              <a:spLocks noChangeShapeType="1"/>
            </p:cNvSpPr>
            <p:nvPr/>
          </p:nvSpPr>
          <p:spPr bwMode="auto">
            <a:xfrm>
              <a:off x="2360612" y="57062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9" name="Line 62"/>
            <p:cNvSpPr>
              <a:spLocks noChangeShapeType="1"/>
            </p:cNvSpPr>
            <p:nvPr/>
          </p:nvSpPr>
          <p:spPr bwMode="auto">
            <a:xfrm>
              <a:off x="2360612" y="5858620"/>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0" name="Line 63"/>
            <p:cNvSpPr>
              <a:spLocks noChangeShapeType="1"/>
            </p:cNvSpPr>
            <p:nvPr/>
          </p:nvSpPr>
          <p:spPr bwMode="auto">
            <a:xfrm>
              <a:off x="3613150" y="4620370"/>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1" name="Line 64"/>
            <p:cNvSpPr>
              <a:spLocks noChangeShapeType="1"/>
            </p:cNvSpPr>
            <p:nvPr/>
          </p:nvSpPr>
          <p:spPr bwMode="auto">
            <a:xfrm>
              <a:off x="3938587" y="4618783"/>
              <a:ext cx="0" cy="1376363"/>
            </a:xfrm>
            <a:prstGeom prst="line">
              <a:avLst/>
            </a:prstGeom>
            <a:noFill/>
            <a:ln w="25400">
              <a:solidFill>
                <a:srgbClr val="000000"/>
              </a:solidFill>
              <a:round/>
              <a:headEnd type="none" w="sm" len="sm"/>
              <a:tailEnd type="none" w="sm" len="sm"/>
            </a:ln>
            <a:effectLst/>
          </p:spPr>
          <p:txBody>
            <a:bodyPr/>
            <a:lstStyle/>
            <a:p>
              <a:endParaRPr lang="bg-BG" dirty="0"/>
            </a:p>
          </p:txBody>
        </p:sp>
      </p:grpSp>
    </p:spTree>
    <p:extLst>
      <p:ext uri="{BB962C8B-B14F-4D97-AF65-F5344CB8AC3E}">
        <p14:creationId xmlns:p14="http://schemas.microsoft.com/office/powerpoint/2010/main" val="1118003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t>SELECT </a:t>
            </a:r>
            <a:r>
              <a:rPr lang="en-US" dirty="0" smtClean="0"/>
              <a:t>– Example</a:t>
            </a:r>
            <a:endParaRPr lang="en-US" dirty="0"/>
          </a:p>
        </p:txBody>
      </p:sp>
      <p:sp>
        <p:nvSpPr>
          <p:cNvPr id="496643" name="Rectangle 3"/>
          <p:cNvSpPr>
            <a:spLocks noGrp="1" noChangeArrowheads="1"/>
          </p:cNvSpPr>
          <p:nvPr>
            <p:ph idx="1"/>
          </p:nvPr>
        </p:nvSpPr>
        <p:spPr>
          <a:xfrm>
            <a:off x="190413" y="1066800"/>
            <a:ext cx="11804822" cy="5570355"/>
          </a:xfrm>
        </p:spPr>
        <p:txBody>
          <a:bodyPr/>
          <a:lstStyle/>
          <a:p>
            <a:pPr>
              <a:lnSpc>
                <a:spcPct val="100000"/>
              </a:lnSpc>
            </a:pPr>
            <a:r>
              <a:rPr lang="en-US" dirty="0"/>
              <a:t>Selecting all columns from </a:t>
            </a:r>
            <a:r>
              <a:rPr lang="en-US" dirty="0" smtClean="0"/>
              <a:t>the "Departments" table</a:t>
            </a: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sz="2400" dirty="0" smtClean="0"/>
          </a:p>
          <a:p>
            <a:pPr>
              <a:lnSpc>
                <a:spcPct val="100000"/>
              </a:lnSpc>
            </a:pPr>
            <a:endParaRPr lang="en-US" sz="2400" dirty="0"/>
          </a:p>
          <a:p>
            <a:pPr>
              <a:lnSpc>
                <a:spcPct val="100000"/>
              </a:lnSpc>
            </a:pPr>
            <a:endParaRPr lang="en-US" sz="2400" dirty="0" smtClean="0"/>
          </a:p>
          <a:p>
            <a:pPr>
              <a:lnSpc>
                <a:spcPct val="100000"/>
              </a:lnSpc>
            </a:pPr>
            <a:endParaRPr lang="en-US" sz="2400" dirty="0"/>
          </a:p>
          <a:p>
            <a:pPr>
              <a:lnSpc>
                <a:spcPct val="100000"/>
              </a:lnSpc>
              <a:spcBef>
                <a:spcPts val="1800"/>
              </a:spcBef>
            </a:pPr>
            <a:r>
              <a:rPr lang="en-US" dirty="0"/>
              <a:t>Selecting specific columns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17</a:t>
            </a:fld>
            <a:endParaRPr lang="en-US" dirty="0"/>
          </a:p>
        </p:txBody>
      </p:sp>
      <p:sp>
        <p:nvSpPr>
          <p:cNvPr id="496644" name="Rectangle 4"/>
          <p:cNvSpPr>
            <a:spLocks noChangeArrowheads="1"/>
          </p:cNvSpPr>
          <p:nvPr/>
        </p:nvSpPr>
        <p:spPr bwMode="auto">
          <a:xfrm>
            <a:off x="651959" y="1616106"/>
            <a:ext cx="7405688"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 FROM Departments</a:t>
            </a:r>
          </a:p>
        </p:txBody>
      </p:sp>
      <p:sp>
        <p:nvSpPr>
          <p:cNvPr id="496645" name="Rectangle 5"/>
          <p:cNvSpPr>
            <a:spLocks noChangeArrowheads="1"/>
          </p:cNvSpPr>
          <p:nvPr/>
        </p:nvSpPr>
        <p:spPr bwMode="auto">
          <a:xfrm>
            <a:off x="1598612" y="5176130"/>
            <a:ext cx="3962400" cy="129266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DepartmentId, Name</a:t>
            </a:r>
            <a:endParaRPr lang="en-US" sz="2600" b="1" noProof="1">
              <a:effectLst>
                <a:outerShdw blurRad="38100" dist="38100" dir="2700000" algn="tl">
                  <a:srgbClr val="000000">
                    <a:alpha val="43137"/>
                  </a:srgbClr>
                </a:outerShdw>
              </a:effectLst>
              <a:latin typeface="Consolas" pitchFamily="49" charset="0"/>
              <a:cs typeface="Consolas" pitchFamily="49" charset="0"/>
            </a:endParaRP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Departments</a:t>
            </a:r>
          </a:p>
        </p:txBody>
      </p:sp>
      <p:graphicFrame>
        <p:nvGraphicFramePr>
          <p:cNvPr id="496646" name="Group 6"/>
          <p:cNvGraphicFramePr>
            <a:graphicFrameLocks noGrp="1"/>
          </p:cNvGraphicFramePr>
          <p:nvPr>
            <p:extLst>
              <p:ext uri="{D42A27DB-BD31-4B8C-83A1-F6EECF244321}">
                <p14:modId xmlns:p14="http://schemas.microsoft.com/office/powerpoint/2010/main" val="3373128305"/>
              </p:ext>
            </p:extLst>
          </p:nvPr>
        </p:nvGraphicFramePr>
        <p:xfrm>
          <a:off x="651959" y="2324918"/>
          <a:ext cx="7405688" cy="1789176"/>
        </p:xfrm>
        <a:graphic>
          <a:graphicData uri="http://schemas.openxmlformats.org/drawingml/2006/table">
            <a:tbl>
              <a:tblPr/>
              <a:tblGrid>
                <a:gridCol w="1862138"/>
                <a:gridCol w="3959225"/>
                <a:gridCol w="1584325"/>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ManagerID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Tool design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4</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273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graphicFrame>
        <p:nvGraphicFramePr>
          <p:cNvPr id="496672" name="Group 32"/>
          <p:cNvGraphicFramePr>
            <a:graphicFrameLocks noGrp="1"/>
          </p:cNvGraphicFramePr>
          <p:nvPr>
            <p:extLst>
              <p:ext uri="{D42A27DB-BD31-4B8C-83A1-F6EECF244321}">
                <p14:modId xmlns:p14="http://schemas.microsoft.com/office/powerpoint/2010/main" val="3846011944"/>
              </p:ext>
            </p:extLst>
          </p:nvPr>
        </p:nvGraphicFramePr>
        <p:xfrm>
          <a:off x="5970148" y="4682196"/>
          <a:ext cx="3796152" cy="2078736"/>
        </p:xfrm>
        <a:graphic>
          <a:graphicData uri="http://schemas.openxmlformats.org/drawingml/2006/table">
            <a:tbl>
              <a:tblPr/>
              <a:tblGrid>
                <a:gridCol w="1817724"/>
                <a:gridCol w="1978428"/>
              </a:tblGrid>
              <a:tr h="1190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1190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1190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Tool design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1190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1190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85165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dirty="0"/>
              <a:t>Arithmetic Operations</a:t>
            </a:r>
          </a:p>
        </p:txBody>
      </p:sp>
      <p:sp>
        <p:nvSpPr>
          <p:cNvPr id="498691" name="Rectangle 3"/>
          <p:cNvSpPr>
            <a:spLocks noGrp="1" noChangeArrowheads="1"/>
          </p:cNvSpPr>
          <p:nvPr>
            <p:ph idx="1"/>
          </p:nvPr>
        </p:nvSpPr>
        <p:spPr/>
        <p:txBody>
          <a:bodyPr/>
          <a:lstStyle/>
          <a:p>
            <a:pPr>
              <a:lnSpc>
                <a:spcPct val="100000"/>
              </a:lnSpc>
            </a:pPr>
            <a:r>
              <a:rPr lang="en-US" dirty="0"/>
              <a:t>Arithmetic operators are available</a:t>
            </a:r>
            <a:r>
              <a:rPr lang="en-US" dirty="0" smtClean="0"/>
              <a:t>: </a:t>
            </a:r>
            <a:r>
              <a:rPr lang="en-US" b="1" dirty="0" smtClean="0">
                <a:solidFill>
                  <a:schemeClr val="tx2">
                    <a:lumMod val="75000"/>
                  </a:schemeClr>
                </a:solidFill>
                <a:latin typeface="Consolas" pitchFamily="49" charset="0"/>
                <a:cs typeface="Consolas" pitchFamily="49" charset="0"/>
              </a:rPr>
              <a:t>+</a:t>
            </a:r>
            <a:r>
              <a:rPr lang="en-US" dirty="0" smtClean="0"/>
              <a:t>, </a:t>
            </a:r>
            <a:r>
              <a:rPr lang="en-US" b="1" dirty="0">
                <a:solidFill>
                  <a:schemeClr val="tx2">
                    <a:lumMod val="75000"/>
                  </a:schemeClr>
                </a:solidFill>
                <a:latin typeface="Consolas" pitchFamily="49" charset="0"/>
                <a:cs typeface="Consolas" pitchFamily="49" charset="0"/>
              </a:rPr>
              <a:t>-</a:t>
            </a:r>
            <a:r>
              <a:rPr lang="en-US" dirty="0"/>
              <a:t>, </a:t>
            </a:r>
            <a:r>
              <a:rPr lang="en-US" b="1" dirty="0">
                <a:solidFill>
                  <a:schemeClr val="tx2">
                    <a:lumMod val="75000"/>
                  </a:schemeClr>
                </a:solidFill>
                <a:latin typeface="Consolas" pitchFamily="49" charset="0"/>
                <a:cs typeface="Consolas" pitchFamily="49" charset="0"/>
              </a:rPr>
              <a:t>*</a:t>
            </a:r>
            <a:r>
              <a:rPr lang="en-US" dirty="0"/>
              <a:t>, </a:t>
            </a:r>
            <a:r>
              <a:rPr lang="en-US" b="1" dirty="0">
                <a:solidFill>
                  <a:schemeClr val="tx2">
                    <a:lumMod val="75000"/>
                  </a:schemeClr>
                </a:solidFill>
                <a:latin typeface="Consolas" pitchFamily="49" charset="0"/>
                <a:cs typeface="Consolas" pitchFamily="49" charset="0"/>
              </a:rPr>
              <a:t>/</a:t>
            </a:r>
          </a:p>
          <a:p>
            <a:pPr>
              <a:lnSpc>
                <a:spcPct val="100000"/>
              </a:lnSpc>
            </a:pPr>
            <a:r>
              <a:rPr lang="en-US" dirty="0" smtClean="0"/>
              <a:t>Examples:</a:t>
            </a: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18</a:t>
            </a:fld>
            <a:endParaRPr lang="en-US" dirty="0"/>
          </a:p>
        </p:txBody>
      </p:sp>
      <p:sp>
        <p:nvSpPr>
          <p:cNvPr id="498692" name="Rectangle 4"/>
          <p:cNvSpPr>
            <a:spLocks noChangeArrowheads="1"/>
          </p:cNvSpPr>
          <p:nvPr/>
        </p:nvSpPr>
        <p:spPr bwMode="auto">
          <a:xfrm>
            <a:off x="2278062" y="3246306"/>
            <a:ext cx="76327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Salary, Salary + 300</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a:t>
            </a:r>
          </a:p>
        </p:txBody>
      </p:sp>
      <p:graphicFrame>
        <p:nvGraphicFramePr>
          <p:cNvPr id="498693" name="Group 5"/>
          <p:cNvGraphicFramePr>
            <a:graphicFrameLocks noGrp="1"/>
          </p:cNvGraphicFramePr>
          <p:nvPr>
            <p:extLst>
              <p:ext uri="{D42A27DB-BD31-4B8C-83A1-F6EECF244321}">
                <p14:modId xmlns:p14="http://schemas.microsoft.com/office/powerpoint/2010/main" val="397812377"/>
              </p:ext>
            </p:extLst>
          </p:nvPr>
        </p:nvGraphicFramePr>
        <p:xfrm>
          <a:off x="2278062" y="4386919"/>
          <a:ext cx="7632700" cy="2089536"/>
        </p:xfrm>
        <a:graphic>
          <a:graphicData uri="http://schemas.openxmlformats.org/drawingml/2006/table">
            <a:tbl>
              <a:tblPr/>
              <a:tblGrid>
                <a:gridCol w="2700338"/>
                <a:gridCol w="1917700"/>
                <a:gridCol w="3014662"/>
              </a:tblGrid>
              <a:tr h="38105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Salary</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(No column name)</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56039">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Gilbert</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12500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12800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56039">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Brown</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13500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13800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56039">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Tamburello</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43300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43600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56039">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marL="90000" marR="90000" marT="46800" marB="46800"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
        <p:nvSpPr>
          <p:cNvPr id="6" name="Rectangle 4"/>
          <p:cNvSpPr>
            <a:spLocks noChangeArrowheads="1"/>
          </p:cNvSpPr>
          <p:nvPr/>
        </p:nvSpPr>
        <p:spPr bwMode="auto">
          <a:xfrm>
            <a:off x="2284412" y="2540388"/>
            <a:ext cx="7632700"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(2 + 3) * 4   --&gt; returns 20</a:t>
            </a:r>
          </a:p>
        </p:txBody>
      </p:sp>
    </p:spTree>
    <p:extLst>
      <p:ext uri="{BB962C8B-B14F-4D97-AF65-F5344CB8AC3E}">
        <p14:creationId xmlns:p14="http://schemas.microsoft.com/office/powerpoint/2010/main" val="545982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dirty="0"/>
              <a:t>The NULL Value</a:t>
            </a:r>
          </a:p>
        </p:txBody>
      </p:sp>
      <p:sp>
        <p:nvSpPr>
          <p:cNvPr id="500739" name="Rectangle 3"/>
          <p:cNvSpPr>
            <a:spLocks noGrp="1" noChangeArrowheads="1"/>
          </p:cNvSpPr>
          <p:nvPr>
            <p:ph idx="1"/>
          </p:nvPr>
        </p:nvSpPr>
        <p:spPr>
          <a:xfrm>
            <a:off x="190413" y="1066800"/>
            <a:ext cx="11804822" cy="5570355"/>
          </a:xfrm>
        </p:spPr>
        <p:txBody>
          <a:bodyPr/>
          <a:lstStyle/>
          <a:p>
            <a:pPr>
              <a:lnSpc>
                <a:spcPct val="100000"/>
              </a:lnSpc>
            </a:pPr>
            <a:r>
              <a:rPr lang="en-US" sz="3200" dirty="0"/>
              <a:t>A </a:t>
            </a:r>
            <a:r>
              <a:rPr lang="en-US" sz="3200" b="1" dirty="0">
                <a:solidFill>
                  <a:schemeClr val="tx2">
                    <a:lumMod val="75000"/>
                  </a:schemeClr>
                </a:solidFill>
                <a:latin typeface="Consolas" pitchFamily="49" charset="0"/>
              </a:rPr>
              <a:t>NULL</a:t>
            </a:r>
            <a:r>
              <a:rPr lang="en-US" sz="3200" dirty="0"/>
              <a:t> is a </a:t>
            </a:r>
            <a:r>
              <a:rPr lang="en-US" sz="3200" dirty="0" smtClean="0"/>
              <a:t>special value </a:t>
            </a:r>
            <a:r>
              <a:rPr lang="en-US" sz="3200" dirty="0"/>
              <a:t>that </a:t>
            </a:r>
            <a:r>
              <a:rPr lang="en-US" sz="3200" dirty="0" smtClean="0"/>
              <a:t>means unavailable / unassigned / unknown / inapplicable / missing value</a:t>
            </a:r>
            <a:endParaRPr lang="en-US" sz="3200" dirty="0"/>
          </a:p>
          <a:p>
            <a:pPr lvl="1">
              <a:lnSpc>
                <a:spcPct val="100000"/>
              </a:lnSpc>
            </a:pPr>
            <a:r>
              <a:rPr lang="en-US" sz="3000" dirty="0"/>
              <a:t>Not the same as </a:t>
            </a:r>
            <a:r>
              <a:rPr lang="en-US" sz="3000" b="1" dirty="0" smtClean="0">
                <a:solidFill>
                  <a:schemeClr val="tx2">
                    <a:lumMod val="75000"/>
                  </a:schemeClr>
                </a:solidFill>
                <a:latin typeface="Consolas" panose="020B0609020204030204" pitchFamily="49" charset="0"/>
                <a:cs typeface="Consolas" panose="020B0609020204030204" pitchFamily="49" charset="0"/>
              </a:rPr>
              <a:t>0</a:t>
            </a:r>
            <a:r>
              <a:rPr lang="en-US" sz="3000" dirty="0" smtClean="0"/>
              <a:t> or </a:t>
            </a:r>
            <a:r>
              <a:rPr lang="en-US" sz="3000" dirty="0"/>
              <a:t>a blank space</a:t>
            </a:r>
          </a:p>
          <a:p>
            <a:pPr>
              <a:lnSpc>
                <a:spcPct val="100000"/>
              </a:lnSpc>
            </a:pPr>
            <a:r>
              <a:rPr lang="en-US" sz="3000" dirty="0"/>
              <a:t>Arithmetic expressions containing a </a:t>
            </a:r>
            <a:r>
              <a:rPr lang="en-US" sz="3000" b="1" dirty="0">
                <a:solidFill>
                  <a:schemeClr val="tx2">
                    <a:lumMod val="75000"/>
                  </a:schemeClr>
                </a:solidFill>
                <a:latin typeface="Consolas" pitchFamily="49" charset="0"/>
              </a:rPr>
              <a:t>NULL</a:t>
            </a:r>
            <a:r>
              <a:rPr lang="en-US" sz="3000" dirty="0"/>
              <a:t> value are evaluated to </a:t>
            </a:r>
            <a:r>
              <a:rPr lang="en-US" sz="3000" b="1" dirty="0">
                <a:solidFill>
                  <a:schemeClr val="tx2">
                    <a:lumMod val="75000"/>
                  </a:schemeClr>
                </a:solidFill>
                <a:latin typeface="Consolas" pitchFamily="49" charset="0"/>
              </a:rPr>
              <a:t>NULL</a:t>
            </a:r>
          </a:p>
        </p:txBody>
      </p:sp>
      <p:sp>
        <p:nvSpPr>
          <p:cNvPr id="2" name="Slide Number Placeholder 1"/>
          <p:cNvSpPr>
            <a:spLocks noGrp="1"/>
          </p:cNvSpPr>
          <p:nvPr>
            <p:ph type="sldNum" sz="quarter" idx="12"/>
          </p:nvPr>
        </p:nvSpPr>
        <p:spPr/>
        <p:txBody>
          <a:bodyPr/>
          <a:lstStyle/>
          <a:p>
            <a:fld id="{C014DD1E-5D91-48A3-AD6D-45FBA980D106}" type="slidenum">
              <a:rPr lang="en-US" smtClean="0"/>
              <a:pPr/>
              <a:t>19</a:t>
            </a:fld>
            <a:endParaRPr lang="en-US" dirty="0"/>
          </a:p>
        </p:txBody>
      </p:sp>
      <p:sp>
        <p:nvSpPr>
          <p:cNvPr id="500740" name="Rectangle 4"/>
          <p:cNvSpPr>
            <a:spLocks noChangeArrowheads="1"/>
          </p:cNvSpPr>
          <p:nvPr/>
        </p:nvSpPr>
        <p:spPr bwMode="auto">
          <a:xfrm>
            <a:off x="2055812" y="3489885"/>
            <a:ext cx="8229600"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ManagerID FROM Employees</a:t>
            </a:r>
          </a:p>
        </p:txBody>
      </p:sp>
      <p:graphicFrame>
        <p:nvGraphicFramePr>
          <p:cNvPr id="500741" name="Group 5"/>
          <p:cNvGraphicFramePr>
            <a:graphicFrameLocks noGrp="1"/>
          </p:cNvGraphicFramePr>
          <p:nvPr>
            <p:extLst>
              <p:ext uri="{D42A27DB-BD31-4B8C-83A1-F6EECF244321}">
                <p14:modId xmlns:p14="http://schemas.microsoft.com/office/powerpoint/2010/main" val="1908836120"/>
              </p:ext>
            </p:extLst>
          </p:nvPr>
        </p:nvGraphicFramePr>
        <p:xfrm>
          <a:off x="2055812" y="4239064"/>
          <a:ext cx="3759200" cy="2223516"/>
        </p:xfrm>
        <a:graphic>
          <a:graphicData uri="http://schemas.openxmlformats.org/drawingml/2006/table">
            <a:tbl>
              <a:tblPr/>
              <a:tblGrid>
                <a:gridCol w="1800078"/>
                <a:gridCol w="1959122"/>
              </a:tblGrid>
              <a:tr h="33508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ManagerID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1434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Sánchez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onsolas" pitchFamily="49" charset="0"/>
                        </a:rPr>
                        <a:t>NULL</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Consolas" pitchFamily="49" charset="0"/>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1434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Duffy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300</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1434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Wang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1434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
        <p:nvSpPr>
          <p:cNvPr id="500758" name="AutoShape 22"/>
          <p:cNvSpPr>
            <a:spLocks noChangeArrowheads="1"/>
          </p:cNvSpPr>
          <p:nvPr/>
        </p:nvSpPr>
        <p:spPr bwMode="auto">
          <a:xfrm>
            <a:off x="6094413" y="4353485"/>
            <a:ext cx="4191000" cy="1478043"/>
          </a:xfrm>
          <a:prstGeom prst="wedgeRoundRectCallout">
            <a:avLst>
              <a:gd name="adj1" fmla="val -71787"/>
              <a:gd name="adj2" fmla="val -35389"/>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noProof="1">
                <a:solidFill>
                  <a:schemeClr val="tx2">
                    <a:lumMod val="75000"/>
                  </a:schemeClr>
                </a:solidFill>
                <a:latin typeface="Consolas" panose="020B0609020204030204" pitchFamily="49" charset="0"/>
                <a:cs typeface="Consolas" panose="020B0609020204030204" pitchFamily="49" charset="0"/>
              </a:rPr>
              <a:t>NULL</a:t>
            </a:r>
            <a:r>
              <a:rPr lang="en-US" sz="2800" noProof="1">
                <a:solidFill>
                  <a:srgbClr val="FFFFFF"/>
                </a:solidFill>
              </a:rPr>
              <a:t> is displayed as empty </a:t>
            </a:r>
            <a:r>
              <a:rPr lang="en-US" sz="2800" noProof="1" smtClean="0">
                <a:solidFill>
                  <a:srgbClr val="FFFFFF"/>
                </a:solidFill>
              </a:rPr>
              <a:t>string or as "</a:t>
            </a:r>
            <a:r>
              <a:rPr lang="en-US" sz="2800" b="1" noProof="1" smtClean="0">
                <a:solidFill>
                  <a:schemeClr val="tx2">
                    <a:lumMod val="75000"/>
                  </a:schemeClr>
                </a:solidFill>
                <a:latin typeface="Consolas" panose="020B0609020204030204" pitchFamily="49" charset="0"/>
                <a:cs typeface="Consolas" panose="020B0609020204030204" pitchFamily="49" charset="0"/>
              </a:rPr>
              <a:t>NULL</a:t>
            </a:r>
            <a:r>
              <a:rPr lang="en-US" sz="2800" noProof="1" smtClean="0">
                <a:solidFill>
                  <a:srgbClr val="FFFFFF"/>
                </a:solidFill>
              </a:rPr>
              <a:t>"</a:t>
            </a:r>
            <a:endParaRPr lang="bg-BG" sz="2800" b="1" noProof="1">
              <a:solidFill>
                <a:schemeClr val="tx2">
                  <a:lumMod val="75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44560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en-US" dirty="0" smtClean="0"/>
              <a:t>Table of Contents</a:t>
            </a:r>
            <a:endParaRPr lang="bg-BG" dirty="0"/>
          </a:p>
        </p:txBody>
      </p:sp>
      <p:sp>
        <p:nvSpPr>
          <p:cNvPr id="444419" name="Rectangle 3"/>
          <p:cNvSpPr>
            <a:spLocks noGrp="1" noChangeArrowheads="1"/>
          </p:cNvSpPr>
          <p:nvPr>
            <p:ph idx="1"/>
          </p:nvPr>
        </p:nvSpPr>
        <p:spPr>
          <a:xfrm>
            <a:off x="190413" y="1191467"/>
            <a:ext cx="11804822" cy="5530010"/>
          </a:xfrm>
        </p:spPr>
        <p:txBody>
          <a:bodyPr>
            <a:normAutofit/>
          </a:bodyPr>
          <a:lstStyle/>
          <a:p>
            <a:pPr marL="542925" indent="-542925">
              <a:lnSpc>
                <a:spcPct val="100000"/>
              </a:lnSpc>
              <a:buFontTx/>
              <a:buAutoNum type="arabicPeriod"/>
            </a:pPr>
            <a:r>
              <a:rPr lang="en-US" dirty="0"/>
              <a:t>SQL and T-SQL Languages</a:t>
            </a:r>
          </a:p>
          <a:p>
            <a:pPr marL="542925" indent="-542925">
              <a:lnSpc>
                <a:spcPct val="100000"/>
              </a:lnSpc>
              <a:buFontTx/>
              <a:buAutoNum type="arabicPeriod"/>
            </a:pPr>
            <a:r>
              <a:rPr lang="en-US" dirty="0"/>
              <a:t>The </a:t>
            </a:r>
            <a:r>
              <a:rPr lang="en-US" dirty="0" smtClean="0"/>
              <a:t>“SoftUni” Database </a:t>
            </a:r>
            <a:r>
              <a:rPr lang="en-US" dirty="0"/>
              <a:t>Schema</a:t>
            </a:r>
          </a:p>
          <a:p>
            <a:pPr marL="542925" indent="-542925">
              <a:lnSpc>
                <a:spcPct val="100000"/>
              </a:lnSpc>
              <a:buFontTx/>
              <a:buAutoNum type="arabicPeriod"/>
            </a:pPr>
            <a:r>
              <a:rPr lang="en-US" dirty="0"/>
              <a:t>Introducing the </a:t>
            </a:r>
            <a:r>
              <a:rPr lang="en-US" dirty="0">
                <a:solidFill>
                  <a:schemeClr val="tx2">
                    <a:lumMod val="75000"/>
                  </a:schemeClr>
                </a:solidFill>
              </a:rPr>
              <a:t>SELECT </a:t>
            </a:r>
            <a:r>
              <a:rPr lang="en-US" dirty="0"/>
              <a:t>SQL Statement</a:t>
            </a:r>
          </a:p>
          <a:p>
            <a:pPr marL="722313" lvl="1" indent="349250">
              <a:lnSpc>
                <a:spcPct val="100000"/>
              </a:lnSpc>
            </a:pPr>
            <a:r>
              <a:rPr lang="en-US" dirty="0" smtClean="0"/>
              <a:t>SQL Operators</a:t>
            </a:r>
          </a:p>
          <a:p>
            <a:pPr marL="722313" lvl="1" indent="349250">
              <a:lnSpc>
                <a:spcPct val="100000"/>
              </a:lnSpc>
            </a:pPr>
            <a:r>
              <a:rPr lang="en-US" dirty="0" smtClean="0"/>
              <a:t>Using </a:t>
            </a:r>
            <a:r>
              <a:rPr lang="en-US" dirty="0" smtClean="0">
                <a:solidFill>
                  <a:schemeClr val="tx2">
                    <a:lumMod val="75000"/>
                  </a:schemeClr>
                </a:solidFill>
              </a:rPr>
              <a:t>UNION</a:t>
            </a:r>
            <a:r>
              <a:rPr lang="en-US" dirty="0" smtClean="0"/>
              <a:t>, </a:t>
            </a:r>
            <a:r>
              <a:rPr lang="en-US" dirty="0" smtClean="0">
                <a:solidFill>
                  <a:schemeClr val="tx2">
                    <a:lumMod val="75000"/>
                  </a:schemeClr>
                </a:solidFill>
              </a:rPr>
              <a:t>INTERSECT</a:t>
            </a:r>
            <a:r>
              <a:rPr lang="en-US" dirty="0" smtClean="0"/>
              <a:t>, </a:t>
            </a:r>
            <a:r>
              <a:rPr lang="en-US" dirty="0" smtClean="0">
                <a:solidFill>
                  <a:schemeClr val="tx2">
                    <a:lumMod val="75000"/>
                  </a:schemeClr>
                </a:solidFill>
              </a:rPr>
              <a:t>EXCEPT</a:t>
            </a:r>
            <a:endParaRPr lang="en-US" dirty="0">
              <a:solidFill>
                <a:schemeClr val="tx2">
                  <a:lumMod val="75000"/>
                </a:schemeClr>
              </a:solidFill>
            </a:endParaRPr>
          </a:p>
          <a:p>
            <a:pPr marL="722313" lvl="1" indent="349250">
              <a:lnSpc>
                <a:spcPct val="100000"/>
              </a:lnSpc>
            </a:pPr>
            <a:r>
              <a:rPr lang="en-US" dirty="0"/>
              <a:t>The </a:t>
            </a:r>
            <a:r>
              <a:rPr lang="en-US" dirty="0">
                <a:solidFill>
                  <a:schemeClr val="tx2">
                    <a:lumMod val="75000"/>
                  </a:schemeClr>
                </a:solidFill>
                <a:latin typeface="Consolas" pitchFamily="49" charset="0"/>
              </a:rPr>
              <a:t>WHERE</a:t>
            </a:r>
            <a:r>
              <a:rPr lang="en-US" dirty="0">
                <a:solidFill>
                  <a:schemeClr val="tx2">
                    <a:lumMod val="75000"/>
                  </a:schemeClr>
                </a:solidFill>
              </a:rPr>
              <a:t> </a:t>
            </a:r>
            <a:r>
              <a:rPr lang="en-US" dirty="0"/>
              <a:t>Clause</a:t>
            </a:r>
          </a:p>
          <a:p>
            <a:pPr marL="722313" lvl="1" indent="349250">
              <a:lnSpc>
                <a:spcPct val="100000"/>
              </a:lnSpc>
            </a:pPr>
            <a:r>
              <a:rPr lang="en-US" dirty="0"/>
              <a:t>Sorting with </a:t>
            </a:r>
            <a:r>
              <a:rPr lang="en-US" dirty="0">
                <a:solidFill>
                  <a:schemeClr val="tx2">
                    <a:lumMod val="75000"/>
                  </a:schemeClr>
                </a:solidFill>
                <a:latin typeface="Consolas" pitchFamily="49" charset="0"/>
              </a:rPr>
              <a:t>ORDER</a:t>
            </a:r>
            <a:r>
              <a:rPr lang="en-US" dirty="0">
                <a:solidFill>
                  <a:schemeClr val="tx2">
                    <a:lumMod val="75000"/>
                  </a:schemeClr>
                </a:solidFill>
              </a:rPr>
              <a:t> </a:t>
            </a:r>
            <a:r>
              <a:rPr lang="en-US" dirty="0" smtClean="0">
                <a:solidFill>
                  <a:schemeClr val="tx2">
                    <a:lumMod val="75000"/>
                  </a:schemeClr>
                </a:solidFill>
                <a:latin typeface="Consolas" pitchFamily="49" charset="0"/>
              </a:rPr>
              <a:t>BY</a:t>
            </a:r>
            <a:endParaRPr lang="en-US" dirty="0"/>
          </a:p>
          <a:p>
            <a:pPr marL="722313" lvl="1" indent="349250">
              <a:lnSpc>
                <a:spcPct val="100000"/>
              </a:lnSpc>
            </a:pPr>
            <a:r>
              <a:rPr lang="en-US" dirty="0" smtClean="0"/>
              <a:t>Working with </a:t>
            </a:r>
            <a:r>
              <a:rPr lang="en-US" dirty="0" smtClean="0">
                <a:solidFill>
                  <a:schemeClr val="tx2">
                    <a:lumMod val="75000"/>
                  </a:schemeClr>
                </a:solidFill>
                <a:latin typeface="Consolas" pitchFamily="49" charset="0"/>
              </a:rPr>
              <a:t>NULL</a:t>
            </a:r>
            <a:r>
              <a:rPr lang="en-US" dirty="0"/>
              <a:t> </a:t>
            </a:r>
            <a:r>
              <a:rPr lang="en-US" dirty="0" smtClean="0"/>
              <a:t>values</a:t>
            </a:r>
            <a:endParaRPr lang="en-US" dirty="0">
              <a:solidFill>
                <a:schemeClr val="tx2">
                  <a:lumMod val="75000"/>
                </a:schemeClr>
              </a:solidFill>
              <a:latin typeface="Consolas" pitchFamily="49" charset="0"/>
            </a:endParaRPr>
          </a:p>
        </p:txBody>
      </p:sp>
      <p:sp>
        <p:nvSpPr>
          <p:cNvPr id="3" name="Slide Number Placeholder 2"/>
          <p:cNvSpPr>
            <a:spLocks noGrp="1"/>
          </p:cNvSpPr>
          <p:nvPr>
            <p:ph type="sldNum" sz="quarter" idx="12"/>
          </p:nvPr>
        </p:nvSpPr>
        <p:spPr/>
        <p:txBody>
          <a:bodyPr/>
          <a:lstStyle/>
          <a:p>
            <a:fld id="{C014DD1E-5D91-48A3-AD6D-45FBA980D106}" type="slidenum">
              <a:rPr lang="en-US" smtClean="0"/>
              <a:pPr/>
              <a:t>2</a:t>
            </a:fld>
            <a:endParaRPr lang="en-US" dirty="0"/>
          </a:p>
        </p:txBody>
      </p:sp>
      <p:pic>
        <p:nvPicPr>
          <p:cNvPr id="10" name="Picture 2" descr="http://www.graphicsfuel.com/wp-content/uploads/2012/07/books-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533" y="577403"/>
            <a:ext cx="2522646" cy="2522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b, statu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261" y="3645426"/>
            <a:ext cx="2206202" cy="217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86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77157" y="203067"/>
            <a:ext cx="8594429" cy="1320800"/>
          </a:xfrm>
        </p:spPr>
        <p:txBody>
          <a:bodyPr/>
          <a:lstStyle/>
          <a:p>
            <a:r>
              <a:rPr lang="en-US" dirty="0"/>
              <a:t>Column </a:t>
            </a:r>
            <a:r>
              <a:rPr lang="en-US" dirty="0" smtClean="0"/>
              <a:t>Aliases</a:t>
            </a:r>
            <a:endParaRPr lang="en-US" dirty="0"/>
          </a:p>
        </p:txBody>
      </p:sp>
      <p:sp>
        <p:nvSpPr>
          <p:cNvPr id="502787" name="Rectangle 3"/>
          <p:cNvSpPr>
            <a:spLocks noGrp="1" noChangeArrowheads="1"/>
          </p:cNvSpPr>
          <p:nvPr>
            <p:ph idx="1"/>
          </p:nvPr>
        </p:nvSpPr>
        <p:spPr>
          <a:xfrm>
            <a:off x="677157" y="833416"/>
            <a:ext cx="8594429" cy="3880773"/>
          </a:xfrm>
        </p:spPr>
        <p:txBody>
          <a:bodyPr>
            <a:normAutofit/>
          </a:bodyPr>
          <a:lstStyle/>
          <a:p>
            <a:pPr>
              <a:lnSpc>
                <a:spcPct val="100000"/>
              </a:lnSpc>
            </a:pPr>
            <a:r>
              <a:rPr lang="en-US" sz="2800" dirty="0">
                <a:solidFill>
                  <a:schemeClr val="tx2">
                    <a:lumMod val="75000"/>
                  </a:schemeClr>
                </a:solidFill>
              </a:rPr>
              <a:t>Aliases</a:t>
            </a:r>
            <a:r>
              <a:rPr lang="en-US" sz="2800" dirty="0"/>
              <a:t> rename a column heading</a:t>
            </a:r>
          </a:p>
          <a:p>
            <a:pPr>
              <a:lnSpc>
                <a:spcPct val="100000"/>
              </a:lnSpc>
            </a:pPr>
            <a:r>
              <a:rPr lang="en-US" sz="2800" dirty="0" smtClean="0"/>
              <a:t>Immediately </a:t>
            </a:r>
            <a:r>
              <a:rPr lang="en-US" sz="2800" dirty="0"/>
              <a:t>follows the column </a:t>
            </a:r>
            <a:r>
              <a:rPr lang="en-US" sz="2800" dirty="0" smtClean="0"/>
              <a:t>name (an optional </a:t>
            </a:r>
            <a:r>
              <a:rPr lang="en-US" sz="2800" b="1" dirty="0" smtClean="0">
                <a:solidFill>
                  <a:schemeClr val="tx2">
                    <a:lumMod val="75000"/>
                  </a:schemeClr>
                </a:solidFill>
                <a:latin typeface="Consolas" pitchFamily="49" charset="0"/>
              </a:rPr>
              <a:t>AS</a:t>
            </a:r>
            <a:r>
              <a:rPr lang="en-US" sz="2800" dirty="0" smtClean="0"/>
              <a:t> keyword)</a:t>
            </a:r>
          </a:p>
          <a:p>
            <a:pPr>
              <a:lnSpc>
                <a:spcPct val="100000"/>
              </a:lnSpc>
            </a:pPr>
            <a:r>
              <a:rPr lang="en-US" sz="2800" dirty="0" smtClean="0"/>
              <a:t>Use </a:t>
            </a:r>
            <a:r>
              <a:rPr lang="en-US" sz="2800" b="1" dirty="0">
                <a:solidFill>
                  <a:schemeClr val="tx2">
                    <a:lumMod val="75000"/>
                  </a:schemeClr>
                </a:solidFill>
                <a:latin typeface="Consolas" pitchFamily="49" charset="0"/>
              </a:rPr>
              <a:t>"Some</a:t>
            </a:r>
            <a:r>
              <a:rPr lang="en-US" sz="2800" b="1" dirty="0">
                <a:solidFill>
                  <a:schemeClr val="tx2">
                    <a:lumMod val="75000"/>
                  </a:schemeClr>
                </a:solidFill>
              </a:rPr>
              <a:t> </a:t>
            </a:r>
            <a:r>
              <a:rPr lang="en-US" sz="2800" b="1" dirty="0">
                <a:solidFill>
                  <a:schemeClr val="tx2">
                    <a:lumMod val="75000"/>
                  </a:schemeClr>
                </a:solidFill>
                <a:latin typeface="Consolas" pitchFamily="49" charset="0"/>
              </a:rPr>
              <a:t>Name"</a:t>
            </a:r>
            <a:r>
              <a:rPr lang="en-US" sz="2800" dirty="0" smtClean="0"/>
              <a:t> or </a:t>
            </a:r>
            <a:r>
              <a:rPr lang="en-US" sz="2800" b="1" dirty="0" smtClean="0">
                <a:solidFill>
                  <a:schemeClr val="tx2">
                    <a:lumMod val="75000"/>
                  </a:schemeClr>
                </a:solidFill>
                <a:latin typeface="Consolas" pitchFamily="49" charset="0"/>
              </a:rPr>
              <a:t>[Some</a:t>
            </a:r>
            <a:r>
              <a:rPr lang="en-US" sz="2800" b="1" dirty="0" smtClean="0">
                <a:solidFill>
                  <a:schemeClr val="tx2">
                    <a:lumMod val="75000"/>
                  </a:schemeClr>
                </a:solidFill>
              </a:rPr>
              <a:t> </a:t>
            </a:r>
            <a:r>
              <a:rPr lang="en-US" sz="2800" b="1" dirty="0" smtClean="0">
                <a:solidFill>
                  <a:schemeClr val="tx2">
                    <a:lumMod val="75000"/>
                  </a:schemeClr>
                </a:solidFill>
                <a:latin typeface="Consolas" pitchFamily="49" charset="0"/>
              </a:rPr>
              <a:t>Name]</a:t>
            </a:r>
            <a:r>
              <a:rPr lang="en-US" sz="2800" dirty="0" smtClean="0"/>
              <a:t> when the alias contains spaces</a:t>
            </a:r>
            <a:endParaRPr lang="en-US" sz="2800"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20</a:t>
            </a:fld>
            <a:endParaRPr lang="en-US" dirty="0"/>
          </a:p>
        </p:txBody>
      </p:sp>
      <p:sp>
        <p:nvSpPr>
          <p:cNvPr id="502788" name="Rectangle 4"/>
          <p:cNvSpPr>
            <a:spLocks noChangeArrowheads="1"/>
          </p:cNvSpPr>
          <p:nvPr/>
        </p:nvSpPr>
        <p:spPr bwMode="auto">
          <a:xfrm>
            <a:off x="836612" y="3278520"/>
            <a:ext cx="105918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FirstName, LastName,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Salary, Salary*0.2 AS Bonus,</a:t>
            </a:r>
          </a:p>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Salary * 0.2 / 12 </a:t>
            </a:r>
            <a:r>
              <a:rPr lang="en-US" sz="2600" b="1" noProof="1">
                <a:effectLst>
                  <a:outerShdw blurRad="38100" dist="38100" dir="2700000" algn="tl">
                    <a:srgbClr val="000000">
                      <a:alpha val="43137"/>
                    </a:srgbClr>
                  </a:outerShdw>
                </a:effectLst>
                <a:latin typeface="Consolas" pitchFamily="49" charset="0"/>
                <a:cs typeface="Consolas" pitchFamily="49" charset="0"/>
              </a:rPr>
              <a:t>AS "Monthly Bonus" FROM Employees</a:t>
            </a:r>
          </a:p>
        </p:txBody>
      </p:sp>
      <p:graphicFrame>
        <p:nvGraphicFramePr>
          <p:cNvPr id="502789" name="Group 5"/>
          <p:cNvGraphicFramePr>
            <a:graphicFrameLocks noGrp="1"/>
          </p:cNvGraphicFramePr>
          <p:nvPr>
            <p:extLst>
              <p:ext uri="{D42A27DB-BD31-4B8C-83A1-F6EECF244321}">
                <p14:modId xmlns:p14="http://schemas.microsoft.com/office/powerpoint/2010/main" val="658164230"/>
              </p:ext>
            </p:extLst>
          </p:nvPr>
        </p:nvGraphicFramePr>
        <p:xfrm>
          <a:off x="833440" y="4552072"/>
          <a:ext cx="10594972" cy="1668780"/>
        </p:xfrm>
        <a:graphic>
          <a:graphicData uri="http://schemas.openxmlformats.org/drawingml/2006/table">
            <a:tbl>
              <a:tblPr/>
              <a:tblGrid>
                <a:gridCol w="1919587"/>
                <a:gridCol w="1995762"/>
                <a:gridCol w="1919587"/>
                <a:gridCol w="2380018"/>
                <a:gridCol w="2380018"/>
              </a:tblGrid>
              <a:tr h="32066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FirstName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Salary</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Bonus</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Monthly Bonus</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2995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Guy</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Gilbert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12500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2500.00000</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208.33333333</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2995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Kevin</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Brown</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13500</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00</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2700.00000</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225.00000000</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2995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52657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Concatenation Operator</a:t>
            </a:r>
          </a:p>
        </p:txBody>
      </p:sp>
      <p:sp>
        <p:nvSpPr>
          <p:cNvPr id="504835" name="Rectangle 3"/>
          <p:cNvSpPr>
            <a:spLocks noGrp="1" noChangeArrowheads="1"/>
          </p:cNvSpPr>
          <p:nvPr>
            <p:ph idx="1"/>
          </p:nvPr>
        </p:nvSpPr>
        <p:spPr>
          <a:xfrm>
            <a:off x="190413" y="1066800"/>
            <a:ext cx="11804822" cy="5570355"/>
          </a:xfrm>
        </p:spPr>
        <p:txBody>
          <a:bodyPr>
            <a:normAutofit/>
          </a:bodyPr>
          <a:lstStyle/>
          <a:p>
            <a:pPr>
              <a:lnSpc>
                <a:spcPct val="100000"/>
              </a:lnSpc>
            </a:pPr>
            <a:r>
              <a:rPr lang="en-US" sz="3200" dirty="0"/>
              <a:t>Concatenates columns or character strings to other columns </a:t>
            </a:r>
          </a:p>
          <a:p>
            <a:pPr lvl="1">
              <a:lnSpc>
                <a:spcPct val="100000"/>
              </a:lnSpc>
            </a:pPr>
            <a:r>
              <a:rPr lang="en-US" sz="3000" dirty="0" smtClean="0"/>
              <a:t>Represented </a:t>
            </a:r>
            <a:r>
              <a:rPr lang="en-US" sz="3000" dirty="0"/>
              <a:t>by </a:t>
            </a:r>
            <a:r>
              <a:rPr lang="en-US" sz="3000" dirty="0" smtClean="0"/>
              <a:t>the plus </a:t>
            </a:r>
            <a:r>
              <a:rPr lang="en-US" sz="3000" dirty="0"/>
              <a:t>sign </a:t>
            </a:r>
            <a:r>
              <a:rPr lang="en-US" sz="3000" dirty="0" smtClean="0"/>
              <a:t>“</a:t>
            </a:r>
            <a:r>
              <a:rPr lang="en-US" sz="3000" b="1" dirty="0" smtClean="0">
                <a:solidFill>
                  <a:schemeClr val="tx2">
                    <a:lumMod val="75000"/>
                  </a:schemeClr>
                </a:solidFill>
                <a:latin typeface="Consolas" pitchFamily="49" charset="0"/>
              </a:rPr>
              <a:t>+</a:t>
            </a:r>
            <a:r>
              <a:rPr lang="en-US" sz="3000" dirty="0" smtClean="0"/>
              <a:t>” (or "</a:t>
            </a:r>
            <a:r>
              <a:rPr lang="en-US" sz="3000" b="1" dirty="0" smtClean="0">
                <a:solidFill>
                  <a:schemeClr val="tx2">
                    <a:lumMod val="75000"/>
                  </a:schemeClr>
                </a:solidFill>
                <a:latin typeface="Consolas" panose="020B0609020204030204" pitchFamily="49" charset="0"/>
                <a:cs typeface="Consolas" panose="020B0609020204030204" pitchFamily="49" charset="0"/>
              </a:rPr>
              <a:t>||</a:t>
            </a:r>
            <a:r>
              <a:rPr lang="en-US" sz="3000" dirty="0" smtClean="0"/>
              <a:t>" in some databases)</a:t>
            </a:r>
            <a:endParaRPr lang="en-US" sz="3000" dirty="0"/>
          </a:p>
          <a:p>
            <a:pPr>
              <a:lnSpc>
                <a:spcPct val="100000"/>
              </a:lnSpc>
            </a:pPr>
            <a:r>
              <a:rPr lang="en-US" sz="3200" dirty="0"/>
              <a:t>Creates a resultant column that is a character expression</a:t>
            </a:r>
          </a:p>
        </p:txBody>
      </p:sp>
      <p:sp>
        <p:nvSpPr>
          <p:cNvPr id="2" name="Slide Number Placeholder 1"/>
          <p:cNvSpPr>
            <a:spLocks noGrp="1"/>
          </p:cNvSpPr>
          <p:nvPr>
            <p:ph type="sldNum" sz="quarter" idx="12"/>
          </p:nvPr>
        </p:nvSpPr>
        <p:spPr/>
        <p:txBody>
          <a:bodyPr/>
          <a:lstStyle/>
          <a:p>
            <a:fld id="{C014DD1E-5D91-48A3-AD6D-45FBA980D106}" type="slidenum">
              <a:rPr lang="en-US" smtClean="0"/>
              <a:pPr/>
              <a:t>21</a:t>
            </a:fld>
            <a:endParaRPr lang="en-US" dirty="0"/>
          </a:p>
        </p:txBody>
      </p:sp>
      <p:sp>
        <p:nvSpPr>
          <p:cNvPr id="504836" name="Rectangle 4"/>
          <p:cNvSpPr>
            <a:spLocks noChangeArrowheads="1"/>
          </p:cNvSpPr>
          <p:nvPr/>
        </p:nvSpPr>
        <p:spPr bwMode="auto">
          <a:xfrm>
            <a:off x="1443036" y="3067928"/>
            <a:ext cx="9299576"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FirstName + ' ' + LastName AS [Full 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EmployeeID as [No.] FROM Employees</a:t>
            </a:r>
          </a:p>
        </p:txBody>
      </p:sp>
      <p:graphicFrame>
        <p:nvGraphicFramePr>
          <p:cNvPr id="504837" name="Group 5"/>
          <p:cNvGraphicFramePr>
            <a:graphicFrameLocks noGrp="1"/>
          </p:cNvGraphicFramePr>
          <p:nvPr>
            <p:extLst>
              <p:ext uri="{D42A27DB-BD31-4B8C-83A1-F6EECF244321}">
                <p14:modId xmlns:p14="http://schemas.microsoft.com/office/powerpoint/2010/main" val="3198637291"/>
              </p:ext>
            </p:extLst>
          </p:nvPr>
        </p:nvGraphicFramePr>
        <p:xfrm>
          <a:off x="3197224" y="4245276"/>
          <a:ext cx="5791200" cy="2223516"/>
        </p:xfrm>
        <a:graphic>
          <a:graphicData uri="http://schemas.openxmlformats.org/drawingml/2006/table">
            <a:tbl>
              <a:tblPr/>
              <a:tblGrid>
                <a:gridCol w="3201988"/>
                <a:gridCol w="2589212"/>
              </a:tblGrid>
              <a:tr h="3367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Full</a:t>
                      </a:r>
                      <a:r>
                        <a:rPr kumimoji="1"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1" lang="en-US" sz="26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No.</a:t>
                      </a:r>
                      <a:endParaRPr kumimoji="1" lang="en-US" sz="26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1587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Guy Gilbert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4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1587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Kevin Brown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4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1587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Roberto </a:t>
                      </a: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1587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00722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dirty="0"/>
              <a:t>Literal Character Strings</a:t>
            </a:r>
          </a:p>
        </p:txBody>
      </p:sp>
      <p:sp>
        <p:nvSpPr>
          <p:cNvPr id="506883" name="Rectangle 3"/>
          <p:cNvSpPr>
            <a:spLocks noGrp="1" noChangeArrowheads="1"/>
          </p:cNvSpPr>
          <p:nvPr>
            <p:ph idx="1"/>
          </p:nvPr>
        </p:nvSpPr>
        <p:spPr>
          <a:xfrm>
            <a:off x="677157" y="1466181"/>
            <a:ext cx="8594429" cy="3880773"/>
          </a:xfrm>
        </p:spPr>
        <p:txBody>
          <a:bodyPr>
            <a:normAutofit/>
          </a:bodyPr>
          <a:lstStyle/>
          <a:p>
            <a:pPr>
              <a:lnSpc>
                <a:spcPct val="100000"/>
              </a:lnSpc>
            </a:pPr>
            <a:r>
              <a:rPr lang="en-US" dirty="0"/>
              <a:t>A </a:t>
            </a:r>
            <a:r>
              <a:rPr lang="en-US" dirty="0">
                <a:solidFill>
                  <a:schemeClr val="tx2">
                    <a:lumMod val="75000"/>
                  </a:schemeClr>
                </a:solidFill>
              </a:rPr>
              <a:t>literal</a:t>
            </a:r>
            <a:r>
              <a:rPr lang="en-US" dirty="0"/>
              <a:t> is a </a:t>
            </a:r>
            <a:r>
              <a:rPr lang="en-US" dirty="0" smtClean="0"/>
              <a:t>character / number / </a:t>
            </a:r>
            <a:r>
              <a:rPr lang="en-US" dirty="0"/>
              <a:t>date included in the </a:t>
            </a:r>
            <a:r>
              <a:rPr lang="en-US" b="1" dirty="0" smtClean="0">
                <a:solidFill>
                  <a:schemeClr val="tx2">
                    <a:lumMod val="75000"/>
                  </a:schemeClr>
                </a:solidFill>
                <a:latin typeface="Consolas" pitchFamily="49" charset="0"/>
              </a:rPr>
              <a:t>SELECT</a:t>
            </a:r>
            <a:endParaRPr lang="en-US" dirty="0"/>
          </a:p>
          <a:p>
            <a:pPr>
              <a:lnSpc>
                <a:spcPct val="100000"/>
              </a:lnSpc>
            </a:pPr>
            <a:r>
              <a:rPr lang="en-US" dirty="0"/>
              <a:t>Date and character literal values must be enclosed within single quotation </a:t>
            </a:r>
            <a:r>
              <a:rPr lang="en-US" dirty="0" smtClean="0"/>
              <a:t>marks, e.g. </a:t>
            </a:r>
            <a:r>
              <a:rPr lang="en-US" b="1" dirty="0" smtClean="0">
                <a:solidFill>
                  <a:schemeClr val="tx2">
                    <a:lumMod val="75000"/>
                  </a:schemeClr>
                </a:solidFill>
                <a:latin typeface="Consolas" panose="020B0609020204030204" pitchFamily="49" charset="0"/>
                <a:cs typeface="Consolas" panose="020B0609020204030204" pitchFamily="49" charset="0"/>
              </a:rPr>
              <a:t>'some string'</a:t>
            </a:r>
            <a:r>
              <a:rPr lang="en-US" dirty="0" smtClean="0"/>
              <a:t>, </a:t>
            </a:r>
            <a:r>
              <a:rPr lang="en-US" b="1" dirty="0" smtClean="0">
                <a:solidFill>
                  <a:schemeClr val="tx2">
                    <a:lumMod val="75000"/>
                  </a:schemeClr>
                </a:solidFill>
                <a:latin typeface="Consolas" panose="020B0609020204030204" pitchFamily="49" charset="0"/>
                <a:cs typeface="Consolas" panose="020B0609020204030204" pitchFamily="49" charset="0"/>
              </a:rPr>
              <a:t>'25-Jan-2015'</a:t>
            </a:r>
            <a:endParaRPr lang="en-US" b="1" dirty="0">
              <a:solidFill>
                <a:schemeClr val="tx2">
                  <a:lumMod val="75000"/>
                </a:schemeClr>
              </a:solidFill>
              <a:latin typeface="Consolas" panose="020B0609020204030204" pitchFamily="49" charset="0"/>
              <a:cs typeface="Consolas" panose="020B0609020204030204" pitchFamily="49" charset="0"/>
            </a:endParaRPr>
          </a:p>
        </p:txBody>
      </p:sp>
      <p:sp>
        <p:nvSpPr>
          <p:cNvPr id="2" name="Slide Number Placeholder 1"/>
          <p:cNvSpPr>
            <a:spLocks noGrp="1"/>
          </p:cNvSpPr>
          <p:nvPr>
            <p:ph type="sldNum" sz="quarter" idx="12"/>
          </p:nvPr>
        </p:nvSpPr>
        <p:spPr/>
        <p:txBody>
          <a:bodyPr/>
          <a:lstStyle/>
          <a:p>
            <a:fld id="{C014DD1E-5D91-48A3-AD6D-45FBA980D106}" type="slidenum">
              <a:rPr lang="en-US" smtClean="0"/>
              <a:pPr/>
              <a:t>22</a:t>
            </a:fld>
            <a:endParaRPr lang="en-US" dirty="0"/>
          </a:p>
        </p:txBody>
      </p:sp>
      <p:sp>
        <p:nvSpPr>
          <p:cNvPr id="506884" name="Rectangle 4"/>
          <p:cNvSpPr>
            <a:spLocks noChangeArrowheads="1"/>
          </p:cNvSpPr>
          <p:nvPr/>
        </p:nvSpPr>
        <p:spPr bwMode="auto">
          <a:xfrm>
            <a:off x="1065212" y="2706147"/>
            <a:ext cx="8080376"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FirstName + '''s last name is '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LastName AS [Our Employees] FROM Employees</a:t>
            </a:r>
          </a:p>
        </p:txBody>
      </p:sp>
      <p:graphicFrame>
        <p:nvGraphicFramePr>
          <p:cNvPr id="506885" name="Group 5"/>
          <p:cNvGraphicFramePr>
            <a:graphicFrameLocks noGrp="1"/>
          </p:cNvGraphicFramePr>
          <p:nvPr>
            <p:extLst>
              <p:ext uri="{D42A27DB-BD31-4B8C-83A1-F6EECF244321}">
                <p14:modId xmlns:p14="http://schemas.microsoft.com/office/powerpoint/2010/main" val="2121044371"/>
              </p:ext>
            </p:extLst>
          </p:nvPr>
        </p:nvGraphicFramePr>
        <p:xfrm>
          <a:off x="1065212" y="3912356"/>
          <a:ext cx="8080376" cy="2107692"/>
        </p:xfrm>
        <a:graphic>
          <a:graphicData uri="http://schemas.openxmlformats.org/drawingml/2006/table">
            <a:tbl>
              <a:tblPr/>
              <a:tblGrid>
                <a:gridCol w="8080376"/>
              </a:tblGrid>
              <a:tr h="37322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Our </a:t>
                      </a:r>
                      <a:r>
                        <a:rPr kumimoji="1" lang="en-US" sz="26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Employees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5012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Guy's last name is Gilbert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5012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Kevin's last name is Brown</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5012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Roberto's last name is </a:t>
                      </a: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5012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2294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Removing Duplicate Rows</a:t>
            </a:r>
          </a:p>
        </p:txBody>
      </p:sp>
      <p:sp>
        <p:nvSpPr>
          <p:cNvPr id="508931" name="Rectangle 3"/>
          <p:cNvSpPr>
            <a:spLocks noGrp="1" noChangeArrowheads="1"/>
          </p:cNvSpPr>
          <p:nvPr>
            <p:ph idx="1"/>
          </p:nvPr>
        </p:nvSpPr>
        <p:spPr>
          <a:xfrm>
            <a:off x="323257" y="1367524"/>
            <a:ext cx="8594429" cy="3880773"/>
          </a:xfrm>
        </p:spPr>
        <p:txBody>
          <a:bodyPr/>
          <a:lstStyle/>
          <a:p>
            <a:pPr>
              <a:lnSpc>
                <a:spcPct val="100000"/>
              </a:lnSpc>
              <a:spcBef>
                <a:spcPct val="25000"/>
              </a:spcBef>
            </a:pPr>
            <a:r>
              <a:rPr lang="en-US" dirty="0" smtClean="0"/>
              <a:t>By default </a:t>
            </a:r>
            <a:r>
              <a:rPr lang="en-US" b="1" dirty="0" smtClean="0">
                <a:solidFill>
                  <a:schemeClr val="tx2">
                    <a:lumMod val="75000"/>
                  </a:schemeClr>
                </a:solidFill>
                <a:latin typeface="Consolas" panose="020B0609020204030204" pitchFamily="49" charset="0"/>
                <a:cs typeface="Consolas" panose="020B0609020204030204" pitchFamily="49" charset="0"/>
              </a:rPr>
              <a:t>SELECT</a:t>
            </a:r>
            <a:r>
              <a:rPr lang="en-US" dirty="0" smtClean="0"/>
              <a:t> returns all </a:t>
            </a:r>
            <a:r>
              <a:rPr lang="en-US" dirty="0"/>
              <a:t>rows, including </a:t>
            </a:r>
            <a:r>
              <a:rPr lang="en-US" dirty="0">
                <a:solidFill>
                  <a:schemeClr val="tx2">
                    <a:lumMod val="75000"/>
                  </a:schemeClr>
                </a:solidFill>
              </a:rPr>
              <a:t>duplicate </a:t>
            </a:r>
            <a:r>
              <a:rPr lang="en-US" dirty="0" smtClean="0">
                <a:solidFill>
                  <a:schemeClr val="tx2">
                    <a:lumMod val="75000"/>
                  </a:schemeClr>
                </a:solidFill>
              </a:rPr>
              <a:t>rows</a:t>
            </a:r>
          </a:p>
          <a:p>
            <a:pPr>
              <a:lnSpc>
                <a:spcPct val="100000"/>
              </a:lnSpc>
              <a:spcBef>
                <a:spcPct val="25000"/>
              </a:spcBef>
            </a:pPr>
            <a:endParaRPr lang="en-US" b="1" dirty="0">
              <a:solidFill>
                <a:schemeClr val="tx2">
                  <a:lumMod val="75000"/>
                </a:schemeClr>
              </a:solidFill>
              <a:latin typeface="Consolas" pitchFamily="49" charset="0"/>
            </a:endParaRPr>
          </a:p>
          <a:p>
            <a:pPr>
              <a:lnSpc>
                <a:spcPct val="100000"/>
              </a:lnSpc>
              <a:spcBef>
                <a:spcPct val="25000"/>
              </a:spcBef>
            </a:pPr>
            <a:endParaRPr lang="en-US" b="1" dirty="0" smtClean="0">
              <a:solidFill>
                <a:schemeClr val="tx2">
                  <a:lumMod val="75000"/>
                </a:schemeClr>
              </a:solidFill>
              <a:latin typeface="Consolas" pitchFamily="49" charset="0"/>
            </a:endParaRPr>
          </a:p>
          <a:p>
            <a:pPr>
              <a:lnSpc>
                <a:spcPct val="100000"/>
              </a:lnSpc>
              <a:spcBef>
                <a:spcPct val="25000"/>
              </a:spcBef>
            </a:pPr>
            <a:endParaRPr lang="en-US" b="1" dirty="0" smtClean="0">
              <a:solidFill>
                <a:schemeClr val="tx2">
                  <a:lumMod val="75000"/>
                </a:schemeClr>
              </a:solidFill>
              <a:latin typeface="Consolas" pitchFamily="49" charset="0"/>
            </a:endParaRPr>
          </a:p>
          <a:p>
            <a:pPr>
              <a:lnSpc>
                <a:spcPct val="100000"/>
              </a:lnSpc>
              <a:spcBef>
                <a:spcPct val="25000"/>
              </a:spcBef>
            </a:pPr>
            <a:endParaRPr lang="en-US" b="1" dirty="0">
              <a:solidFill>
                <a:schemeClr val="tx2">
                  <a:lumMod val="75000"/>
                </a:schemeClr>
              </a:solidFill>
              <a:latin typeface="Consolas" pitchFamily="49" charset="0"/>
            </a:endParaRPr>
          </a:p>
          <a:p>
            <a:pPr>
              <a:lnSpc>
                <a:spcPct val="100000"/>
              </a:lnSpc>
              <a:spcBef>
                <a:spcPct val="25000"/>
              </a:spcBef>
            </a:pPr>
            <a:endParaRPr lang="en-US" b="1" dirty="0" smtClean="0">
              <a:solidFill>
                <a:schemeClr val="tx2">
                  <a:lumMod val="75000"/>
                </a:schemeClr>
              </a:solidFill>
              <a:latin typeface="Consolas" pitchFamily="49" charset="0"/>
            </a:endParaRPr>
          </a:p>
          <a:p>
            <a:pPr>
              <a:lnSpc>
                <a:spcPct val="100000"/>
              </a:lnSpc>
              <a:spcBef>
                <a:spcPct val="25000"/>
              </a:spcBef>
            </a:pPr>
            <a:endParaRPr lang="en-US" b="1" dirty="0">
              <a:solidFill>
                <a:schemeClr val="tx2">
                  <a:lumMod val="75000"/>
                </a:schemeClr>
              </a:solidFill>
              <a:latin typeface="Consolas" pitchFamily="49" charset="0"/>
            </a:endParaRPr>
          </a:p>
          <a:p>
            <a:pPr>
              <a:lnSpc>
                <a:spcPct val="100000"/>
              </a:lnSpc>
              <a:spcBef>
                <a:spcPct val="25000"/>
              </a:spcBef>
            </a:pPr>
            <a:r>
              <a:rPr lang="en-US" dirty="0"/>
              <a:t>Use </a:t>
            </a:r>
            <a:r>
              <a:rPr lang="en-US" b="1" dirty="0" smtClean="0">
                <a:solidFill>
                  <a:schemeClr val="tx2">
                    <a:lumMod val="75000"/>
                  </a:schemeClr>
                </a:solidFill>
                <a:latin typeface="Consolas" pitchFamily="49" charset="0"/>
              </a:rPr>
              <a:t>DISTINCT</a:t>
            </a:r>
            <a:r>
              <a:rPr lang="en-US" dirty="0" smtClean="0"/>
              <a:t> keyword to eliminate duplicated rows:</a:t>
            </a: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23</a:t>
            </a:fld>
            <a:endParaRPr lang="en-US" dirty="0"/>
          </a:p>
        </p:txBody>
      </p:sp>
      <p:sp>
        <p:nvSpPr>
          <p:cNvPr id="508932" name="Rectangle 4"/>
          <p:cNvSpPr>
            <a:spLocks noChangeArrowheads="1"/>
          </p:cNvSpPr>
          <p:nvPr/>
        </p:nvSpPr>
        <p:spPr bwMode="auto">
          <a:xfrm>
            <a:off x="1827212" y="2516520"/>
            <a:ext cx="4554538"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DepartmentID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a:t>
            </a:r>
          </a:p>
        </p:txBody>
      </p:sp>
      <p:graphicFrame>
        <p:nvGraphicFramePr>
          <p:cNvPr id="508933" name="Group 5"/>
          <p:cNvGraphicFramePr>
            <a:graphicFrameLocks noGrp="1"/>
          </p:cNvGraphicFramePr>
          <p:nvPr>
            <p:extLst>
              <p:ext uri="{D42A27DB-BD31-4B8C-83A1-F6EECF244321}">
                <p14:modId xmlns:p14="http://schemas.microsoft.com/office/powerpoint/2010/main" val="627609399"/>
              </p:ext>
            </p:extLst>
          </p:nvPr>
        </p:nvGraphicFramePr>
        <p:xfrm>
          <a:off x="7031037" y="1905000"/>
          <a:ext cx="2895600" cy="2078736"/>
        </p:xfrm>
        <a:graphic>
          <a:graphicData uri="http://schemas.openxmlformats.org/drawingml/2006/table">
            <a:tbl>
              <a:tblPr/>
              <a:tblGrid>
                <a:gridCol w="2895600"/>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2</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
        <p:nvSpPr>
          <p:cNvPr id="508947" name="Rectangle 19"/>
          <p:cNvSpPr>
            <a:spLocks noChangeArrowheads="1"/>
          </p:cNvSpPr>
          <p:nvPr/>
        </p:nvSpPr>
        <p:spPr bwMode="auto">
          <a:xfrm>
            <a:off x="1839763" y="4995204"/>
            <a:ext cx="4541987" cy="129266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DISTINCT DepartmentID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a:t>
            </a:r>
          </a:p>
        </p:txBody>
      </p:sp>
      <p:graphicFrame>
        <p:nvGraphicFramePr>
          <p:cNvPr id="508948" name="Group 20"/>
          <p:cNvGraphicFramePr>
            <a:graphicFrameLocks noGrp="1"/>
          </p:cNvGraphicFramePr>
          <p:nvPr>
            <p:extLst>
              <p:ext uri="{D42A27DB-BD31-4B8C-83A1-F6EECF244321}">
                <p14:modId xmlns:p14="http://schemas.microsoft.com/office/powerpoint/2010/main" val="987143842"/>
              </p:ext>
            </p:extLst>
          </p:nvPr>
        </p:nvGraphicFramePr>
        <p:xfrm>
          <a:off x="7031037" y="4800600"/>
          <a:ext cx="2895600" cy="1668780"/>
        </p:xfrm>
        <a:graphic>
          <a:graphicData uri="http://schemas.openxmlformats.org/drawingml/2006/table">
            <a:tbl>
              <a:tblPr/>
              <a:tblGrid>
                <a:gridCol w="2895600"/>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7</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7724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normAutofit/>
          </a:bodyPr>
          <a:lstStyle/>
          <a:p>
            <a:r>
              <a:rPr lang="en-US" sz="3600" dirty="0"/>
              <a:t>Set Operations: </a:t>
            </a:r>
            <a:r>
              <a:rPr lang="en-US" sz="3600" dirty="0">
                <a:latin typeface="Consolas" pitchFamily="49" charset="0"/>
                <a:cs typeface="Consolas" pitchFamily="49" charset="0"/>
              </a:rPr>
              <a:t>UNION</a:t>
            </a:r>
            <a:r>
              <a:rPr lang="en-US" sz="3600" dirty="0"/>
              <a:t>, </a:t>
            </a:r>
            <a:r>
              <a:rPr lang="en-US" sz="3600" dirty="0">
                <a:latin typeface="Consolas" pitchFamily="49" charset="0"/>
                <a:cs typeface="Consolas" pitchFamily="49" charset="0"/>
              </a:rPr>
              <a:t>INTERSECT</a:t>
            </a:r>
            <a:r>
              <a:rPr lang="en-US" sz="3600" dirty="0"/>
              <a:t> </a:t>
            </a:r>
            <a:r>
              <a:rPr lang="en-US" sz="3600"/>
              <a:t>and </a:t>
            </a:r>
            <a:r>
              <a:rPr lang="en-US" sz="3600">
                <a:latin typeface="Consolas" pitchFamily="49" charset="0"/>
                <a:cs typeface="Consolas" pitchFamily="49" charset="0"/>
              </a:rPr>
              <a:t>EXCEPT</a:t>
            </a:r>
            <a:endParaRPr lang="bg-BG" sz="3600" dirty="0">
              <a:latin typeface="Consolas" pitchFamily="49" charset="0"/>
              <a:cs typeface="Consolas" pitchFamily="49" charset="0"/>
            </a:endParaRPr>
          </a:p>
        </p:txBody>
      </p:sp>
      <p:sp>
        <p:nvSpPr>
          <p:cNvPr id="1182723" name="Rectangle 3"/>
          <p:cNvSpPr>
            <a:spLocks noGrp="1" noChangeArrowheads="1"/>
          </p:cNvSpPr>
          <p:nvPr>
            <p:ph idx="1"/>
          </p:nvPr>
        </p:nvSpPr>
        <p:spPr/>
        <p:txBody>
          <a:bodyPr>
            <a:normAutofit/>
          </a:bodyPr>
          <a:lstStyle/>
          <a:p>
            <a:pPr>
              <a:lnSpc>
                <a:spcPct val="100000"/>
              </a:lnSpc>
            </a:pPr>
            <a:r>
              <a:rPr lang="en-US" b="1" dirty="0">
                <a:solidFill>
                  <a:schemeClr val="tx2">
                    <a:lumMod val="75000"/>
                  </a:schemeClr>
                </a:solidFill>
                <a:latin typeface="Consolas" pitchFamily="49" charset="0"/>
                <a:cs typeface="Consolas" pitchFamily="49" charset="0"/>
              </a:rPr>
              <a:t>UNION</a:t>
            </a:r>
            <a:r>
              <a:rPr lang="en-US" dirty="0"/>
              <a:t> combines the results from several </a:t>
            </a:r>
            <a:r>
              <a:rPr lang="en-US" b="1" dirty="0">
                <a:solidFill>
                  <a:schemeClr val="tx2">
                    <a:lumMod val="75000"/>
                  </a:schemeClr>
                </a:solidFill>
                <a:latin typeface="Consolas" pitchFamily="49" charset="0"/>
                <a:cs typeface="Consolas" pitchFamily="49" charset="0"/>
              </a:rPr>
              <a:t>SELECT</a:t>
            </a:r>
            <a:r>
              <a:rPr lang="en-US" dirty="0"/>
              <a:t> statements</a:t>
            </a:r>
          </a:p>
          <a:p>
            <a:pPr lvl="1">
              <a:lnSpc>
                <a:spcPct val="100000"/>
              </a:lnSpc>
            </a:pPr>
            <a:r>
              <a:rPr lang="en-US" dirty="0"/>
              <a:t>The columns count and types should match</a:t>
            </a:r>
          </a:p>
          <a:p>
            <a:pPr>
              <a:lnSpc>
                <a:spcPct val="100000"/>
              </a:lnSpc>
            </a:pPr>
            <a:endParaRPr lang="en-US" dirty="0"/>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r>
              <a:rPr lang="en-US" b="1" dirty="0">
                <a:solidFill>
                  <a:schemeClr val="tx2">
                    <a:lumMod val="75000"/>
                  </a:schemeClr>
                </a:solidFill>
                <a:latin typeface="Consolas" pitchFamily="49" charset="0"/>
                <a:cs typeface="Consolas" pitchFamily="49" charset="0"/>
              </a:rPr>
              <a:t>INTERSECT</a:t>
            </a:r>
            <a:r>
              <a:rPr lang="en-US" dirty="0"/>
              <a:t> / </a:t>
            </a:r>
            <a:r>
              <a:rPr lang="en-US" b="1" dirty="0">
                <a:solidFill>
                  <a:schemeClr val="tx2">
                    <a:lumMod val="75000"/>
                  </a:schemeClr>
                </a:solidFill>
                <a:latin typeface="Consolas" pitchFamily="49" charset="0"/>
                <a:cs typeface="Consolas" pitchFamily="49" charset="0"/>
              </a:rPr>
              <a:t>EXCEPT</a:t>
            </a:r>
            <a:r>
              <a:rPr lang="en-US" dirty="0"/>
              <a:t> perform logical intersection / difference between </a:t>
            </a:r>
            <a:r>
              <a:rPr lang="en-US" dirty="0" smtClean="0"/>
              <a:t>two </a:t>
            </a:r>
            <a:r>
              <a:rPr lang="en-US" dirty="0"/>
              <a:t>sets of records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24</a:t>
            </a:fld>
            <a:endParaRPr lang="en-US" dirty="0"/>
          </a:p>
        </p:txBody>
      </p:sp>
      <p:sp>
        <p:nvSpPr>
          <p:cNvPr id="1182724" name="Rectangle 4"/>
          <p:cNvSpPr>
            <a:spLocks noChangeArrowheads="1"/>
          </p:cNvSpPr>
          <p:nvPr/>
        </p:nvSpPr>
        <p:spPr bwMode="auto">
          <a:xfrm>
            <a:off x="989012" y="2987117"/>
            <a:ext cx="7467600" cy="144655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FirstName AS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Name FROM </a:t>
            </a:r>
            <a:r>
              <a:rPr lang="en-US" sz="2600" b="1" noProof="1">
                <a:effectLst>
                  <a:outerShdw blurRad="38100" dist="38100" dir="2700000" algn="tl">
                    <a:srgbClr val="000000">
                      <a:alpha val="43137"/>
                    </a:srgbClr>
                  </a:outerShdw>
                </a:effectLst>
                <a:latin typeface="Consolas" pitchFamily="49" charset="0"/>
                <a:cs typeface="Consolas" pitchFamily="49" charset="0"/>
              </a:rPr>
              <a:t>Employees</a:t>
            </a:r>
          </a:p>
          <a:p>
            <a:pPr eaLnBrk="0" hangingPunct="0">
              <a:spcBef>
                <a:spcPts val="600"/>
              </a:spcBef>
              <a:spcAft>
                <a:spcPts val="600"/>
              </a:spcAft>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UNION</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AS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Name FROM </a:t>
            </a:r>
            <a:r>
              <a:rPr lang="en-US" sz="2600" b="1" noProof="1">
                <a:effectLst>
                  <a:outerShdw blurRad="38100" dist="38100" dir="2700000" algn="tl">
                    <a:srgbClr val="000000">
                      <a:alpha val="43137"/>
                    </a:srgbClr>
                  </a:outerShdw>
                </a:effectLst>
                <a:latin typeface="Consolas" pitchFamily="49" charset="0"/>
                <a:cs typeface="Consolas" pitchFamily="49" charset="0"/>
              </a:rPr>
              <a:t>Employees</a:t>
            </a:r>
          </a:p>
        </p:txBody>
      </p:sp>
      <p:graphicFrame>
        <p:nvGraphicFramePr>
          <p:cNvPr id="6" name="Group 20"/>
          <p:cNvGraphicFramePr>
            <a:graphicFrameLocks noGrp="1"/>
          </p:cNvGraphicFramePr>
          <p:nvPr>
            <p:extLst>
              <p:ext uri="{D42A27DB-BD31-4B8C-83A1-F6EECF244321}">
                <p14:modId xmlns:p14="http://schemas.microsoft.com/office/powerpoint/2010/main" val="3470358821"/>
              </p:ext>
            </p:extLst>
          </p:nvPr>
        </p:nvGraphicFramePr>
        <p:xfrm>
          <a:off x="9086532" y="2630029"/>
          <a:ext cx="1884680" cy="2170571"/>
        </p:xfrm>
        <a:graphic>
          <a:graphicData uri="http://schemas.openxmlformats.org/drawingml/2006/table">
            <a:tbl>
              <a:tblPr/>
              <a:tblGrid>
                <a:gridCol w="1884680"/>
              </a:tblGrid>
              <a:tr h="45830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428067">
                <a:tc>
                  <a:txBody>
                    <a:bodyPr/>
                    <a:lstStyle/>
                    <a:p>
                      <a:pPr marL="342900" marR="0" lvl="0" indent="-34290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 Scott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428067">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Abbas</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428067">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Abercrombie</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428067">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1866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dirty="0" smtClean="0"/>
              <a:t>Filtering the Selected Rows</a:t>
            </a:r>
            <a:endParaRPr lang="en-US" dirty="0"/>
          </a:p>
        </p:txBody>
      </p:sp>
      <p:sp>
        <p:nvSpPr>
          <p:cNvPr id="510979" name="Rectangle 3"/>
          <p:cNvSpPr>
            <a:spLocks noGrp="1" noChangeArrowheads="1"/>
          </p:cNvSpPr>
          <p:nvPr>
            <p:ph idx="1"/>
          </p:nvPr>
        </p:nvSpPr>
        <p:spPr>
          <a:xfrm>
            <a:off x="531812" y="1395607"/>
            <a:ext cx="8594429" cy="3880773"/>
          </a:xfrm>
        </p:spPr>
        <p:txBody>
          <a:bodyPr/>
          <a:lstStyle/>
          <a:p>
            <a:pPr>
              <a:spcBef>
                <a:spcPct val="25000"/>
              </a:spcBef>
            </a:pPr>
            <a:r>
              <a:rPr lang="en-US" dirty="0"/>
              <a:t>Restrict the rows returned by using the </a:t>
            </a:r>
            <a:r>
              <a:rPr lang="en-US" b="1" dirty="0">
                <a:solidFill>
                  <a:schemeClr val="tx2">
                    <a:lumMod val="75000"/>
                  </a:schemeClr>
                </a:solidFill>
                <a:latin typeface="Consolas" pitchFamily="49" charset="0"/>
              </a:rPr>
              <a:t>WHERE</a:t>
            </a:r>
            <a:r>
              <a:rPr lang="en-US" dirty="0"/>
              <a:t> clause:</a:t>
            </a:r>
          </a:p>
          <a:p>
            <a:pPr>
              <a:spcBef>
                <a:spcPct val="25000"/>
              </a:spcBef>
            </a:pPr>
            <a:endParaRPr lang="en-US" dirty="0"/>
          </a:p>
          <a:p>
            <a:pPr>
              <a:spcBef>
                <a:spcPct val="25000"/>
              </a:spcBef>
              <a:buNone/>
            </a:pPr>
            <a:endParaRPr lang="en-US" dirty="0" smtClean="0"/>
          </a:p>
          <a:p>
            <a:pPr>
              <a:spcBef>
                <a:spcPct val="25000"/>
              </a:spcBef>
              <a:buNone/>
            </a:pPr>
            <a:endParaRPr lang="en-US" dirty="0" smtClean="0"/>
          </a:p>
          <a:p>
            <a:pPr>
              <a:spcBef>
                <a:spcPct val="25000"/>
              </a:spcBef>
              <a:buNone/>
            </a:pPr>
            <a:endParaRPr lang="en-US" dirty="0"/>
          </a:p>
          <a:p>
            <a:pPr>
              <a:spcBef>
                <a:spcPts val="3000"/>
              </a:spcBef>
            </a:pPr>
            <a:r>
              <a:rPr lang="en-US" dirty="0"/>
              <a:t>More examples: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25</a:t>
            </a:fld>
            <a:endParaRPr lang="en-US" dirty="0"/>
          </a:p>
        </p:txBody>
      </p:sp>
      <p:sp>
        <p:nvSpPr>
          <p:cNvPr id="510980" name="Rectangle 4"/>
          <p:cNvSpPr>
            <a:spLocks noChangeArrowheads="1"/>
          </p:cNvSpPr>
          <p:nvPr/>
        </p:nvSpPr>
        <p:spPr bwMode="auto">
          <a:xfrm>
            <a:off x="1141412" y="2043332"/>
            <a:ext cx="5638800" cy="129266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DepartmentID </a:t>
            </a:r>
            <a:endParaRPr lang="en-US" sz="2600" b="1" noProof="1" smtClean="0">
              <a:effectLst>
                <a:outerShdw blurRad="38100" dist="38100" dir="2700000" algn="tl">
                  <a:srgbClr val="000000">
                    <a:alpha val="43137"/>
                  </a:srgbClr>
                </a:outerShdw>
              </a:effectLst>
              <a:latin typeface="Consolas" pitchFamily="49" charset="0"/>
              <a:cs typeface="Consolas" pitchFamily="49" charset="0"/>
            </a:endParaRPr>
          </a:p>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FROM </a:t>
            </a:r>
            <a:r>
              <a:rPr lang="en-US" sz="2600" b="1" noProof="1">
                <a:effectLst>
                  <a:outerShdw blurRad="38100" dist="38100" dir="2700000" algn="tl">
                    <a:srgbClr val="000000">
                      <a:alpha val="43137"/>
                    </a:srgbClr>
                  </a:outerShdw>
                </a:effectLst>
                <a:latin typeface="Consolas" pitchFamily="49" charset="0"/>
                <a:cs typeface="Consolas" pitchFamily="49" charset="0"/>
              </a:rPr>
              <a:t>Employees </a:t>
            </a:r>
            <a:endParaRPr lang="en-US" sz="2600" b="1" noProof="1" smtClean="0">
              <a:effectLst>
                <a:outerShdw blurRad="38100" dist="38100" dir="2700000" algn="tl">
                  <a:srgbClr val="000000">
                    <a:alpha val="43137"/>
                  </a:srgbClr>
                </a:outerShdw>
              </a:effectLst>
              <a:latin typeface="Consolas" pitchFamily="49" charset="0"/>
              <a:cs typeface="Consolas" pitchFamily="49" charset="0"/>
            </a:endParaRPr>
          </a:p>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WHERE </a:t>
            </a:r>
            <a:r>
              <a:rPr lang="en-US" sz="2600" b="1" noProof="1">
                <a:effectLst>
                  <a:outerShdw blurRad="38100" dist="38100" dir="2700000" algn="tl">
                    <a:srgbClr val="000000">
                      <a:alpha val="43137"/>
                    </a:srgbClr>
                  </a:outerShdw>
                </a:effectLst>
                <a:latin typeface="Consolas" pitchFamily="49" charset="0"/>
                <a:cs typeface="Consolas" pitchFamily="49" charset="0"/>
              </a:rPr>
              <a:t>DepartmentID = 1</a:t>
            </a:r>
          </a:p>
        </p:txBody>
      </p:sp>
      <p:sp>
        <p:nvSpPr>
          <p:cNvPr id="510981" name="Rectangle 5"/>
          <p:cNvSpPr>
            <a:spLocks noChangeArrowheads="1"/>
          </p:cNvSpPr>
          <p:nvPr/>
        </p:nvSpPr>
        <p:spPr bwMode="auto">
          <a:xfrm>
            <a:off x="1141412" y="4495800"/>
            <a:ext cx="97536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FirstName, LastName, DepartmentID FROM Employees WHERE LastName = 'Sullivan'</a:t>
            </a:r>
          </a:p>
        </p:txBody>
      </p:sp>
      <p:graphicFrame>
        <p:nvGraphicFramePr>
          <p:cNvPr id="510982" name="Group 6"/>
          <p:cNvGraphicFramePr>
            <a:graphicFrameLocks noGrp="1"/>
          </p:cNvGraphicFramePr>
          <p:nvPr>
            <p:extLst>
              <p:ext uri="{D42A27DB-BD31-4B8C-83A1-F6EECF244321}">
                <p14:modId xmlns:p14="http://schemas.microsoft.com/office/powerpoint/2010/main" val="285214050"/>
              </p:ext>
            </p:extLst>
          </p:nvPr>
        </p:nvGraphicFramePr>
        <p:xfrm>
          <a:off x="7075806" y="1171173"/>
          <a:ext cx="3708400" cy="2744724"/>
        </p:xfrm>
        <a:graphic>
          <a:graphicData uri="http://schemas.openxmlformats.org/drawingml/2006/table">
            <a:tbl>
              <a:tblPr/>
              <a:tblGrid>
                <a:gridCol w="1581150"/>
                <a:gridCol w="2127250"/>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Tamburello</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Erickson</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Goldberg</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de-DE"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
        <p:nvSpPr>
          <p:cNvPr id="511004" name="Rectangle 28"/>
          <p:cNvSpPr>
            <a:spLocks noChangeArrowheads="1"/>
          </p:cNvSpPr>
          <p:nvPr/>
        </p:nvSpPr>
        <p:spPr bwMode="auto">
          <a:xfrm>
            <a:off x="1141412" y="5638800"/>
            <a:ext cx="97536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Salary FROM Employees</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WHERE Salary &lt;= 20000</a:t>
            </a:r>
          </a:p>
        </p:txBody>
      </p:sp>
    </p:spTree>
    <p:extLst>
      <p:ext uri="{BB962C8B-B14F-4D97-AF65-F5344CB8AC3E}">
        <p14:creationId xmlns:p14="http://schemas.microsoft.com/office/powerpoint/2010/main" val="546981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Grp="1" noChangeArrowheads="1"/>
          </p:cNvSpPr>
          <p:nvPr>
            <p:ph type="title"/>
          </p:nvPr>
        </p:nvSpPr>
        <p:spPr/>
        <p:txBody>
          <a:bodyPr/>
          <a:lstStyle/>
          <a:p>
            <a:r>
              <a:rPr lang="en-US" dirty="0"/>
              <a:t>Other Comparison Conditions</a:t>
            </a:r>
          </a:p>
        </p:txBody>
      </p:sp>
      <p:sp>
        <p:nvSpPr>
          <p:cNvPr id="513026" name="Rectangle 2"/>
          <p:cNvSpPr>
            <a:spLocks noGrp="1" noChangeArrowheads="1"/>
          </p:cNvSpPr>
          <p:nvPr>
            <p:ph idx="1"/>
          </p:nvPr>
        </p:nvSpPr>
        <p:spPr>
          <a:xfrm>
            <a:off x="476562" y="1270000"/>
            <a:ext cx="8594429" cy="3880773"/>
          </a:xfrm>
          <a:noFill/>
          <a:ln/>
        </p:spPr>
        <p:txBody>
          <a:bodyPr>
            <a:normAutofit fontScale="85000" lnSpcReduction="20000"/>
          </a:bodyPr>
          <a:lstStyle/>
          <a:p>
            <a:pPr>
              <a:spcBef>
                <a:spcPct val="20000"/>
              </a:spcBef>
            </a:pPr>
            <a:r>
              <a:rPr lang="en-US" dirty="0"/>
              <a:t>Using </a:t>
            </a:r>
            <a:r>
              <a:rPr lang="en-US" b="1" dirty="0">
                <a:solidFill>
                  <a:schemeClr val="tx2">
                    <a:lumMod val="75000"/>
                  </a:schemeClr>
                </a:solidFill>
                <a:latin typeface="Consolas" pitchFamily="49" charset="0"/>
              </a:rPr>
              <a:t>BETWEEN</a:t>
            </a:r>
            <a:r>
              <a:rPr lang="en-US" dirty="0">
                <a:solidFill>
                  <a:schemeClr val="tx2">
                    <a:lumMod val="75000"/>
                  </a:schemeClr>
                </a:solidFill>
              </a:rPr>
              <a:t> </a:t>
            </a:r>
            <a:r>
              <a:rPr lang="en-US" dirty="0"/>
              <a:t>operator to specify a range:</a:t>
            </a:r>
          </a:p>
          <a:p>
            <a:pPr>
              <a:spcBef>
                <a:spcPct val="20000"/>
              </a:spcBef>
              <a:buNone/>
            </a:pPr>
            <a:endParaRPr lang="en-US" dirty="0"/>
          </a:p>
          <a:p>
            <a:pPr>
              <a:spcBef>
                <a:spcPts val="3000"/>
              </a:spcBef>
            </a:pPr>
            <a:endParaRPr lang="en-US" dirty="0" smtClean="0"/>
          </a:p>
          <a:p>
            <a:pPr>
              <a:spcBef>
                <a:spcPts val="3000"/>
              </a:spcBef>
            </a:pPr>
            <a:r>
              <a:rPr lang="en-US" dirty="0" smtClean="0"/>
              <a:t>Using </a:t>
            </a:r>
            <a:r>
              <a:rPr lang="en-US" b="1" dirty="0">
                <a:solidFill>
                  <a:schemeClr val="tx2">
                    <a:lumMod val="75000"/>
                  </a:schemeClr>
                </a:solidFill>
                <a:latin typeface="Consolas" pitchFamily="49" charset="0"/>
              </a:rPr>
              <a:t>IN</a:t>
            </a:r>
            <a:r>
              <a:rPr lang="en-US" dirty="0"/>
              <a:t> </a:t>
            </a:r>
            <a:r>
              <a:rPr lang="en-US" b="1" dirty="0">
                <a:solidFill>
                  <a:schemeClr val="tx2">
                    <a:lumMod val="75000"/>
                  </a:schemeClr>
                </a:solidFill>
                <a:latin typeface="Consolas" pitchFamily="49" charset="0"/>
              </a:rPr>
              <a:t>/</a:t>
            </a:r>
            <a:r>
              <a:rPr lang="en-US" dirty="0"/>
              <a:t> </a:t>
            </a:r>
            <a:r>
              <a:rPr lang="en-US" b="1" dirty="0">
                <a:solidFill>
                  <a:schemeClr val="tx2">
                    <a:lumMod val="75000"/>
                  </a:schemeClr>
                </a:solidFill>
                <a:latin typeface="Consolas" pitchFamily="49" charset="0"/>
              </a:rPr>
              <a:t>NOT</a:t>
            </a:r>
            <a:r>
              <a:rPr lang="en-US" dirty="0"/>
              <a:t> </a:t>
            </a:r>
            <a:r>
              <a:rPr lang="en-US" b="1" dirty="0">
                <a:solidFill>
                  <a:schemeClr val="tx2">
                    <a:lumMod val="75000"/>
                  </a:schemeClr>
                </a:solidFill>
                <a:latin typeface="Consolas" pitchFamily="49" charset="0"/>
              </a:rPr>
              <a:t>IN </a:t>
            </a:r>
            <a:r>
              <a:rPr lang="en-US" dirty="0" smtClean="0"/>
              <a:t>to </a:t>
            </a:r>
            <a:r>
              <a:rPr lang="en-US" dirty="0"/>
              <a:t>specify a set of values:</a:t>
            </a:r>
          </a:p>
          <a:p>
            <a:pPr>
              <a:spcBef>
                <a:spcPct val="20000"/>
              </a:spcBef>
              <a:buNone/>
            </a:pPr>
            <a:endParaRPr lang="en-US" dirty="0"/>
          </a:p>
          <a:p>
            <a:pPr>
              <a:spcBef>
                <a:spcPts val="3000"/>
              </a:spcBef>
            </a:pPr>
            <a:endParaRPr lang="en-US" dirty="0" smtClean="0"/>
          </a:p>
          <a:p>
            <a:pPr>
              <a:spcBef>
                <a:spcPts val="3000"/>
              </a:spcBef>
            </a:pPr>
            <a:r>
              <a:rPr lang="en-US" dirty="0" smtClean="0"/>
              <a:t>Using </a:t>
            </a:r>
            <a:r>
              <a:rPr lang="en-US" b="1" dirty="0">
                <a:solidFill>
                  <a:schemeClr val="tx2">
                    <a:lumMod val="75000"/>
                  </a:schemeClr>
                </a:solidFill>
                <a:latin typeface="Consolas" pitchFamily="49" charset="0"/>
              </a:rPr>
              <a:t>LIKE</a:t>
            </a:r>
            <a:r>
              <a:rPr lang="en-US" dirty="0">
                <a:solidFill>
                  <a:schemeClr val="tx2">
                    <a:lumMod val="75000"/>
                  </a:schemeClr>
                </a:solidFill>
              </a:rPr>
              <a:t> </a:t>
            </a:r>
            <a:r>
              <a:rPr lang="en-US" dirty="0"/>
              <a:t>operator to specify a pattern</a:t>
            </a:r>
            <a:r>
              <a:rPr lang="en-US" dirty="0" smtClean="0"/>
              <a:t>:</a:t>
            </a:r>
          </a:p>
          <a:p>
            <a:pPr lvl="1">
              <a:spcBef>
                <a:spcPts val="1800"/>
              </a:spcBef>
            </a:pPr>
            <a:endParaRPr lang="en-US" dirty="0" smtClean="0">
              <a:solidFill>
                <a:schemeClr val="accent5">
                  <a:lumMod val="20000"/>
                  <a:lumOff val="80000"/>
                </a:schemeClr>
              </a:solidFill>
              <a:latin typeface="Consolas" pitchFamily="49" charset="0"/>
              <a:cs typeface="Consolas" pitchFamily="49" charset="0"/>
            </a:endParaRPr>
          </a:p>
          <a:p>
            <a:pPr lvl="1">
              <a:spcBef>
                <a:spcPts val="2400"/>
              </a:spcBef>
            </a:pPr>
            <a:r>
              <a:rPr lang="en-US" b="1" dirty="0" smtClean="0">
                <a:solidFill>
                  <a:schemeClr val="tx2">
                    <a:lumMod val="75000"/>
                  </a:schemeClr>
                </a:solidFill>
                <a:latin typeface="Consolas" pitchFamily="49" charset="0"/>
                <a:cs typeface="Consolas" pitchFamily="49" charset="0"/>
              </a:rPr>
              <a:t>%</a:t>
            </a:r>
            <a:r>
              <a:rPr lang="en-US" dirty="0" smtClean="0"/>
              <a:t> </a:t>
            </a:r>
            <a:r>
              <a:rPr lang="en-US" dirty="0" smtClean="0"/>
              <a:t>means </a:t>
            </a:r>
            <a:r>
              <a:rPr lang="en-US" dirty="0" smtClean="0">
                <a:latin typeface="Consolas" pitchFamily="49" charset="0"/>
                <a:cs typeface="Consolas" pitchFamily="49" charset="0"/>
              </a:rPr>
              <a:t>0</a:t>
            </a:r>
            <a:r>
              <a:rPr lang="en-US" dirty="0" smtClean="0"/>
              <a:t> or more chars; </a:t>
            </a:r>
            <a:r>
              <a:rPr lang="en-US" b="1" dirty="0" smtClean="0">
                <a:solidFill>
                  <a:schemeClr val="tx2">
                    <a:lumMod val="75000"/>
                  </a:schemeClr>
                </a:solidFill>
                <a:latin typeface="Consolas" pitchFamily="49" charset="0"/>
                <a:cs typeface="Consolas" pitchFamily="49" charset="0"/>
              </a:rPr>
              <a:t>_</a:t>
            </a:r>
            <a:r>
              <a:rPr lang="en-US" dirty="0" smtClean="0"/>
              <a:t> means one char</a:t>
            </a: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26</a:t>
            </a:fld>
            <a:endParaRPr lang="en-US" dirty="0"/>
          </a:p>
        </p:txBody>
      </p:sp>
      <p:sp>
        <p:nvSpPr>
          <p:cNvPr id="513028" name="Rectangle 4"/>
          <p:cNvSpPr>
            <a:spLocks noChangeArrowheads="1"/>
          </p:cNvSpPr>
          <p:nvPr/>
        </p:nvSpPr>
        <p:spPr bwMode="auto">
          <a:xfrm>
            <a:off x="476562" y="1708651"/>
            <a:ext cx="10131424"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LastName, Salary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Salary BETWEEN 20000 AND 22000</a:t>
            </a:r>
          </a:p>
        </p:txBody>
      </p:sp>
      <p:sp>
        <p:nvSpPr>
          <p:cNvPr id="513029" name="Rectangle 5"/>
          <p:cNvSpPr>
            <a:spLocks noChangeArrowheads="1"/>
          </p:cNvSpPr>
          <p:nvPr/>
        </p:nvSpPr>
        <p:spPr bwMode="auto">
          <a:xfrm>
            <a:off x="531812" y="2978299"/>
            <a:ext cx="10131424"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FirstName, LastName, ManagerID FROM </a:t>
            </a:r>
            <a:r>
              <a:rPr lang="en-US" b="1" noProof="1" smtClean="0">
                <a:effectLst>
                  <a:outerShdw blurRad="38100" dist="38100" dir="2700000" algn="tl">
                    <a:srgbClr val="000000">
                      <a:alpha val="43137"/>
                    </a:srgbClr>
                  </a:outerShdw>
                </a:effectLst>
                <a:latin typeface="Consolas" pitchFamily="49" charset="0"/>
                <a:cs typeface="Consolas" pitchFamily="49" charset="0"/>
              </a:rPr>
              <a:t>Employees</a:t>
            </a:r>
          </a:p>
          <a:p>
            <a:pPr eaLnBrk="0" hangingPunct="0">
              <a:buClr>
                <a:schemeClr val="accent5">
                  <a:lumMod val="40000"/>
                  <a:lumOff val="60000"/>
                </a:schemeClr>
              </a:buClr>
              <a:buSzPct val="70000"/>
            </a:pPr>
            <a:r>
              <a:rPr lang="en-US" b="1" noProof="1" smtClean="0">
                <a:effectLst>
                  <a:outerShdw blurRad="38100" dist="38100" dir="2700000" algn="tl">
                    <a:srgbClr val="000000">
                      <a:alpha val="43137"/>
                    </a:srgbClr>
                  </a:outerShdw>
                </a:effectLst>
                <a:latin typeface="Consolas" pitchFamily="49" charset="0"/>
                <a:cs typeface="Consolas" pitchFamily="49" charset="0"/>
              </a:rPr>
              <a:t>WHERE </a:t>
            </a:r>
            <a:r>
              <a:rPr lang="en-US" b="1" noProof="1">
                <a:effectLst>
                  <a:outerShdw blurRad="38100" dist="38100" dir="2700000" algn="tl">
                    <a:srgbClr val="000000">
                      <a:alpha val="43137"/>
                    </a:srgbClr>
                  </a:outerShdw>
                </a:effectLst>
                <a:latin typeface="Consolas" pitchFamily="49" charset="0"/>
                <a:cs typeface="Consolas" pitchFamily="49" charset="0"/>
              </a:rPr>
              <a:t>ManagerID IN (109, 3, 16)</a:t>
            </a:r>
          </a:p>
        </p:txBody>
      </p:sp>
      <p:sp>
        <p:nvSpPr>
          <p:cNvPr id="513030" name="Rectangle 6"/>
          <p:cNvSpPr>
            <a:spLocks noChangeArrowheads="1"/>
          </p:cNvSpPr>
          <p:nvPr/>
        </p:nvSpPr>
        <p:spPr bwMode="auto">
          <a:xfrm>
            <a:off x="227012" y="5150773"/>
            <a:ext cx="10131424"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FirstName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FirstName LIKE 'S%'</a:t>
            </a:r>
          </a:p>
        </p:txBody>
      </p:sp>
    </p:spTree>
    <p:extLst>
      <p:ext uri="{BB962C8B-B14F-4D97-AF65-F5344CB8AC3E}">
        <p14:creationId xmlns:p14="http://schemas.microsoft.com/office/powerpoint/2010/main" val="325646348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3" name="Rectangle 3"/>
          <p:cNvSpPr>
            <a:spLocks noGrp="1" noChangeArrowheads="1"/>
          </p:cNvSpPr>
          <p:nvPr>
            <p:ph type="title"/>
          </p:nvPr>
        </p:nvSpPr>
        <p:spPr/>
        <p:txBody>
          <a:bodyPr/>
          <a:lstStyle/>
          <a:p>
            <a:r>
              <a:rPr lang="en-US" dirty="0"/>
              <a:t>Comparing with </a:t>
            </a:r>
            <a:r>
              <a:rPr lang="en-US" dirty="0">
                <a:latin typeface="Consolas" pitchFamily="49" charset="0"/>
                <a:cs typeface="Consolas" pitchFamily="49" charset="0"/>
              </a:rPr>
              <a:t>NULL</a:t>
            </a:r>
          </a:p>
        </p:txBody>
      </p:sp>
      <p:sp>
        <p:nvSpPr>
          <p:cNvPr id="1198082" name="Rectangle 2"/>
          <p:cNvSpPr>
            <a:spLocks noGrp="1" noChangeArrowheads="1"/>
          </p:cNvSpPr>
          <p:nvPr>
            <p:ph idx="1"/>
          </p:nvPr>
        </p:nvSpPr>
        <p:spPr>
          <a:xfrm>
            <a:off x="531812" y="1371600"/>
            <a:ext cx="8739775" cy="4669763"/>
          </a:xfrm>
          <a:noFill/>
          <a:ln/>
        </p:spPr>
        <p:txBody>
          <a:bodyPr/>
          <a:lstStyle/>
          <a:p>
            <a:pPr>
              <a:lnSpc>
                <a:spcPct val="100000"/>
              </a:lnSpc>
            </a:pPr>
            <a:r>
              <a:rPr lang="en-US" dirty="0"/>
              <a:t>Checking for </a:t>
            </a:r>
            <a:r>
              <a:rPr lang="en-US" b="1" dirty="0">
                <a:solidFill>
                  <a:schemeClr val="tx2">
                    <a:lumMod val="75000"/>
                  </a:schemeClr>
                </a:solidFill>
                <a:latin typeface="Consolas" pitchFamily="49" charset="0"/>
                <a:cs typeface="Consolas" pitchFamily="49" charset="0"/>
              </a:rPr>
              <a:t>NULL</a:t>
            </a:r>
            <a:r>
              <a:rPr lang="en-US" dirty="0">
                <a:solidFill>
                  <a:schemeClr val="tx2">
                    <a:lumMod val="75000"/>
                  </a:schemeClr>
                </a:solidFill>
              </a:rPr>
              <a:t> </a:t>
            </a:r>
            <a:r>
              <a:rPr lang="en-US" dirty="0" smtClean="0"/>
              <a:t>values:</a:t>
            </a:r>
            <a:endParaRPr lang="en-US" dirty="0"/>
          </a:p>
          <a:p>
            <a:pPr lvl="1">
              <a:lnSpc>
                <a:spcPct val="100000"/>
              </a:lnSpc>
            </a:pPr>
            <a:endParaRPr lang="en-US" dirty="0"/>
          </a:p>
          <a:p>
            <a:pPr lvl="1">
              <a:lnSpc>
                <a:spcPct val="100000"/>
              </a:lnSpc>
            </a:pPr>
            <a:endParaRPr lang="en-US" dirty="0"/>
          </a:p>
          <a:p>
            <a:pPr lvl="1">
              <a:lnSpc>
                <a:spcPct val="100000"/>
              </a:lnSpc>
            </a:pPr>
            <a:endParaRPr lang="en-US" dirty="0"/>
          </a:p>
          <a:p>
            <a:pPr>
              <a:lnSpc>
                <a:spcPct val="100000"/>
              </a:lnSpc>
              <a:spcBef>
                <a:spcPts val="2400"/>
              </a:spcBef>
            </a:pPr>
            <a:endParaRPr lang="en-US" dirty="0" smtClean="0"/>
          </a:p>
          <a:p>
            <a:pPr>
              <a:lnSpc>
                <a:spcPct val="100000"/>
              </a:lnSpc>
              <a:spcBef>
                <a:spcPts val="2400"/>
              </a:spcBef>
            </a:pPr>
            <a:endParaRPr lang="en-US" dirty="0"/>
          </a:p>
          <a:p>
            <a:pPr>
              <a:lnSpc>
                <a:spcPct val="100000"/>
              </a:lnSpc>
              <a:spcBef>
                <a:spcPts val="2400"/>
              </a:spcBef>
            </a:pPr>
            <a:r>
              <a:rPr lang="en-US" dirty="0" smtClean="0"/>
              <a:t>Attention</a:t>
            </a:r>
            <a:r>
              <a:rPr lang="en-US" dirty="0"/>
              <a:t>: </a:t>
            </a:r>
            <a:r>
              <a:rPr lang="en-US" b="1" dirty="0" smtClean="0">
                <a:solidFill>
                  <a:schemeClr val="tx2">
                    <a:lumMod val="75000"/>
                  </a:schemeClr>
                </a:solidFill>
                <a:latin typeface="Consolas" pitchFamily="49" charset="0"/>
                <a:cs typeface="Consolas" pitchFamily="49" charset="0"/>
              </a:rPr>
              <a:t>COLUMN = NULL</a:t>
            </a:r>
            <a:r>
              <a:rPr lang="en-US" dirty="0" smtClean="0"/>
              <a:t> </a:t>
            </a:r>
            <a:r>
              <a:rPr lang="en-US" dirty="0"/>
              <a:t>is always </a:t>
            </a:r>
            <a:r>
              <a:rPr lang="en-US" b="1" dirty="0">
                <a:solidFill>
                  <a:schemeClr val="tx2">
                    <a:lumMod val="75000"/>
                  </a:schemeClr>
                </a:solidFill>
                <a:latin typeface="Consolas" panose="020B0609020204030204" pitchFamily="49" charset="0"/>
                <a:cs typeface="Consolas" panose="020B0609020204030204" pitchFamily="49" charset="0"/>
              </a:rPr>
              <a:t>false</a:t>
            </a:r>
            <a:r>
              <a:rPr lang="en-US" dirty="0"/>
              <a:t>!</a:t>
            </a:r>
            <a:endParaRPr lang="bg-BG"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27</a:t>
            </a:fld>
            <a:endParaRPr lang="en-US" dirty="0"/>
          </a:p>
        </p:txBody>
      </p:sp>
      <p:sp>
        <p:nvSpPr>
          <p:cNvPr id="1198084" name="Rectangle 4"/>
          <p:cNvSpPr>
            <a:spLocks noChangeArrowheads="1"/>
          </p:cNvSpPr>
          <p:nvPr/>
        </p:nvSpPr>
        <p:spPr bwMode="auto">
          <a:xfrm>
            <a:off x="839788" y="1905000"/>
            <a:ext cx="10436224"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LastName, ManagerId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ManagerId IS NULL</a:t>
            </a:r>
          </a:p>
        </p:txBody>
      </p:sp>
      <p:sp>
        <p:nvSpPr>
          <p:cNvPr id="1198087" name="Rectangle 7"/>
          <p:cNvSpPr>
            <a:spLocks noChangeArrowheads="1"/>
          </p:cNvSpPr>
          <p:nvPr/>
        </p:nvSpPr>
        <p:spPr bwMode="auto">
          <a:xfrm>
            <a:off x="839788" y="2949714"/>
            <a:ext cx="10436224"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LastName, ManagerId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ManagerId IS NOT NULL</a:t>
            </a:r>
          </a:p>
        </p:txBody>
      </p:sp>
      <p:sp>
        <p:nvSpPr>
          <p:cNvPr id="1198088" name="Rectangle 8"/>
          <p:cNvSpPr>
            <a:spLocks noChangeArrowheads="1"/>
          </p:cNvSpPr>
          <p:nvPr/>
        </p:nvSpPr>
        <p:spPr bwMode="auto">
          <a:xfrm>
            <a:off x="839788" y="4684852"/>
            <a:ext cx="10436224"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a:t>
            </a:r>
            <a:r>
              <a:rPr lang="en-US" b="1" noProof="1" smtClean="0">
                <a:effectLst>
                  <a:outerShdw blurRad="38100" dist="38100" dir="2700000" algn="tl">
                    <a:srgbClr val="000000">
                      <a:alpha val="43137"/>
                    </a:srgbClr>
                  </a:outerShdw>
                </a:effectLst>
                <a:latin typeface="Consolas" pitchFamily="49" charset="0"/>
                <a:cs typeface="Consolas" pitchFamily="49" charset="0"/>
              </a:rPr>
              <a:t>LAST_NAME</a:t>
            </a:r>
            <a:r>
              <a:rPr lang="en-US" b="1" noProof="1">
                <a:effectLst>
                  <a:outerShdw blurRad="38100" dist="38100" dir="2700000" algn="tl">
                    <a:srgbClr val="000000">
                      <a:alpha val="43137"/>
                    </a:srgbClr>
                  </a:outerShdw>
                </a:effectLst>
                <a:latin typeface="Consolas" pitchFamily="49" charset="0"/>
                <a:cs typeface="Consolas" pitchFamily="49" charset="0"/>
              </a:rPr>
              <a:t>, MANAGER_ID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MANAGER_ID = NULL</a:t>
            </a:r>
          </a:p>
        </p:txBody>
      </p:sp>
      <p:sp>
        <p:nvSpPr>
          <p:cNvPr id="1198090" name="Rectangle 10"/>
          <p:cNvSpPr>
            <a:spLocks noChangeArrowheads="1"/>
          </p:cNvSpPr>
          <p:nvPr/>
        </p:nvSpPr>
        <p:spPr bwMode="auto">
          <a:xfrm>
            <a:off x="839788" y="5692914"/>
            <a:ext cx="10436224"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LAST_NAME, MANAGER_ID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NULL = NULL</a:t>
            </a:r>
          </a:p>
        </p:txBody>
      </p:sp>
      <p:sp>
        <p:nvSpPr>
          <p:cNvPr id="12" name="AutoShape 22"/>
          <p:cNvSpPr>
            <a:spLocks noChangeArrowheads="1"/>
          </p:cNvSpPr>
          <p:nvPr/>
        </p:nvSpPr>
        <p:spPr bwMode="auto">
          <a:xfrm>
            <a:off x="5637213" y="5168827"/>
            <a:ext cx="3810000" cy="481880"/>
          </a:xfrm>
          <a:prstGeom prst="wedgeRoundRectCallout">
            <a:avLst>
              <a:gd name="adj1" fmla="val -66406"/>
              <a:gd name="adj2" fmla="val -29551"/>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noProof="1" smtClean="0">
                <a:solidFill>
                  <a:srgbClr val="FFFFFF"/>
                </a:solidFill>
              </a:rPr>
              <a:t>This is always </a:t>
            </a:r>
            <a:r>
              <a:rPr lang="en-US" sz="2800" b="1" noProof="1" smtClean="0">
                <a:solidFill>
                  <a:schemeClr val="tx2">
                    <a:lumMod val="75000"/>
                  </a:schemeClr>
                </a:solidFill>
                <a:latin typeface="Consolas" panose="020B0609020204030204" pitchFamily="49" charset="0"/>
                <a:cs typeface="Consolas" panose="020B0609020204030204" pitchFamily="49" charset="0"/>
              </a:rPr>
              <a:t>false</a:t>
            </a:r>
            <a:r>
              <a:rPr lang="en-US" sz="2800" noProof="1">
                <a:solidFill>
                  <a:srgbClr val="FFFFFF"/>
                </a:solidFill>
              </a:rPr>
              <a:t> !</a:t>
            </a:r>
            <a:endParaRPr lang="bg-BG" sz="2800" b="1" noProof="1">
              <a:solidFill>
                <a:schemeClr val="tx2">
                  <a:lumMod val="75000"/>
                </a:schemeClr>
              </a:solidFill>
              <a:latin typeface="Consolas" panose="020B0609020204030204" pitchFamily="49" charset="0"/>
              <a:cs typeface="Consolas" panose="020B0609020204030204" pitchFamily="49" charset="0"/>
            </a:endParaRPr>
          </a:p>
        </p:txBody>
      </p:sp>
      <p:sp>
        <p:nvSpPr>
          <p:cNvPr id="13" name="AutoShape 22"/>
          <p:cNvSpPr>
            <a:spLocks noChangeArrowheads="1"/>
          </p:cNvSpPr>
          <p:nvPr/>
        </p:nvSpPr>
        <p:spPr bwMode="auto">
          <a:xfrm>
            <a:off x="4418012" y="6164517"/>
            <a:ext cx="3800627" cy="481880"/>
          </a:xfrm>
          <a:prstGeom prst="wedgeRoundRectCallout">
            <a:avLst>
              <a:gd name="adj1" fmla="val -62034"/>
              <a:gd name="adj2" fmla="val -26631"/>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noProof="1" smtClean="0">
                <a:solidFill>
                  <a:srgbClr val="FFFFFF"/>
                </a:solidFill>
              </a:rPr>
              <a:t>This is always </a:t>
            </a:r>
            <a:r>
              <a:rPr lang="en-US" sz="2800" b="1" noProof="1" smtClean="0">
                <a:solidFill>
                  <a:schemeClr val="tx2">
                    <a:lumMod val="75000"/>
                  </a:schemeClr>
                </a:solidFill>
                <a:latin typeface="Consolas" panose="020B0609020204030204" pitchFamily="49" charset="0"/>
                <a:cs typeface="Consolas" panose="020B0609020204030204" pitchFamily="49" charset="0"/>
              </a:rPr>
              <a:t>false</a:t>
            </a:r>
            <a:r>
              <a:rPr lang="en-US" sz="2800" noProof="1">
                <a:solidFill>
                  <a:srgbClr val="FFFFFF"/>
                </a:solidFill>
              </a:rPr>
              <a:t> !</a:t>
            </a:r>
            <a:endParaRPr lang="bg-BG" sz="2800" b="1" noProof="1">
              <a:solidFill>
                <a:schemeClr val="tx2">
                  <a:lumMod val="75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4107716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type="title"/>
          </p:nvPr>
        </p:nvSpPr>
        <p:spPr>
          <a:xfrm>
            <a:off x="455612" y="290693"/>
            <a:ext cx="8594429" cy="1320800"/>
          </a:xfrm>
        </p:spPr>
        <p:txBody>
          <a:bodyPr>
            <a:normAutofit/>
          </a:bodyPr>
          <a:lstStyle/>
          <a:p>
            <a:r>
              <a:rPr lang="en-US" dirty="0"/>
              <a:t>Logical Operators and Brackets</a:t>
            </a:r>
          </a:p>
        </p:txBody>
      </p:sp>
      <p:sp>
        <p:nvSpPr>
          <p:cNvPr id="515074" name="Rectangle 2"/>
          <p:cNvSpPr>
            <a:spLocks noGrp="1" noChangeArrowheads="1"/>
          </p:cNvSpPr>
          <p:nvPr>
            <p:ph idx="1"/>
          </p:nvPr>
        </p:nvSpPr>
        <p:spPr>
          <a:xfrm>
            <a:off x="190413" y="1066800"/>
            <a:ext cx="11804822" cy="5570355"/>
          </a:xfrm>
          <a:noFill/>
          <a:ln/>
        </p:spPr>
        <p:txBody>
          <a:bodyPr/>
          <a:lstStyle/>
          <a:p>
            <a:pPr>
              <a:lnSpc>
                <a:spcPct val="100000"/>
              </a:lnSpc>
              <a:spcBef>
                <a:spcPct val="30000"/>
              </a:spcBef>
            </a:pPr>
            <a:r>
              <a:rPr lang="en-US" dirty="0" smtClean="0"/>
              <a:t>Using </a:t>
            </a:r>
            <a:r>
              <a:rPr lang="en-US" b="1" dirty="0" smtClean="0">
                <a:solidFill>
                  <a:schemeClr val="tx2">
                    <a:lumMod val="75000"/>
                  </a:schemeClr>
                </a:solidFill>
                <a:latin typeface="Consolas" pitchFamily="49" charset="0"/>
                <a:cs typeface="Consolas" pitchFamily="49" charset="0"/>
              </a:rPr>
              <a:t>NOT</a:t>
            </a:r>
            <a:r>
              <a:rPr lang="en-US" dirty="0" smtClean="0"/>
              <a:t>, </a:t>
            </a:r>
            <a:r>
              <a:rPr lang="en-US" b="1" dirty="0" smtClean="0">
                <a:solidFill>
                  <a:schemeClr val="tx2">
                    <a:lumMod val="75000"/>
                  </a:schemeClr>
                </a:solidFill>
                <a:latin typeface="Consolas" pitchFamily="49" charset="0"/>
              </a:rPr>
              <a:t>OR</a:t>
            </a:r>
            <a:r>
              <a:rPr lang="en-US" dirty="0" smtClean="0">
                <a:solidFill>
                  <a:schemeClr val="tx2">
                    <a:lumMod val="75000"/>
                  </a:schemeClr>
                </a:solidFill>
              </a:rPr>
              <a:t> </a:t>
            </a:r>
            <a:r>
              <a:rPr lang="en-US" dirty="0"/>
              <a:t>and </a:t>
            </a:r>
            <a:r>
              <a:rPr lang="en-US" b="1" noProof="1">
                <a:solidFill>
                  <a:schemeClr val="tx2">
                    <a:lumMod val="75000"/>
                  </a:schemeClr>
                </a:solidFill>
                <a:latin typeface="Consolas" pitchFamily="49" charset="0"/>
              </a:rPr>
              <a:t>AND</a:t>
            </a:r>
            <a:r>
              <a:rPr lang="en-US" dirty="0">
                <a:solidFill>
                  <a:schemeClr val="tx2">
                    <a:lumMod val="75000"/>
                  </a:schemeClr>
                </a:solidFill>
              </a:rPr>
              <a:t> </a:t>
            </a:r>
            <a:r>
              <a:rPr lang="en-US" dirty="0" smtClean="0"/>
              <a:t>operators and brackets:</a:t>
            </a:r>
          </a:p>
          <a:p>
            <a:pPr>
              <a:spcBef>
                <a:spcPct val="30000"/>
              </a:spcBef>
            </a:pP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28</a:t>
            </a:fld>
            <a:endParaRPr lang="en-US" dirty="0"/>
          </a:p>
        </p:txBody>
      </p:sp>
      <p:sp>
        <p:nvSpPr>
          <p:cNvPr id="515077" name="Rectangle 5"/>
          <p:cNvSpPr>
            <a:spLocks noChangeArrowheads="1"/>
          </p:cNvSpPr>
          <p:nvPr/>
        </p:nvSpPr>
        <p:spPr bwMode="auto">
          <a:xfrm>
            <a:off x="850900" y="1825210"/>
            <a:ext cx="10414000"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FirstName, LastName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Salary &gt;= 20000 AND LastName LIKE 'C%'</a:t>
            </a:r>
          </a:p>
        </p:txBody>
      </p:sp>
      <p:sp>
        <p:nvSpPr>
          <p:cNvPr id="515078" name="Rectangle 6"/>
          <p:cNvSpPr>
            <a:spLocks noChangeArrowheads="1"/>
          </p:cNvSpPr>
          <p:nvPr/>
        </p:nvSpPr>
        <p:spPr bwMode="auto">
          <a:xfrm>
            <a:off x="850900" y="2861511"/>
            <a:ext cx="10414000"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LastName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ManagerID IS NOT NULL OR LastName LIKE '%so_'</a:t>
            </a:r>
          </a:p>
        </p:txBody>
      </p:sp>
      <p:sp>
        <p:nvSpPr>
          <p:cNvPr id="8" name="Rectangle 6"/>
          <p:cNvSpPr>
            <a:spLocks noChangeArrowheads="1"/>
          </p:cNvSpPr>
          <p:nvPr/>
        </p:nvSpPr>
        <p:spPr bwMode="auto">
          <a:xfrm>
            <a:off x="862012" y="3906225"/>
            <a:ext cx="10414000" cy="83099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a:t>
            </a:r>
            <a:r>
              <a:rPr lang="en-US" b="1" noProof="1" smtClean="0">
                <a:effectLst>
                  <a:outerShdw blurRad="38100" dist="38100" dir="2700000" algn="tl">
                    <a:srgbClr val="000000">
                      <a:alpha val="43137"/>
                    </a:srgbClr>
                  </a:outerShdw>
                </a:effectLst>
                <a:latin typeface="Consolas" pitchFamily="49" charset="0"/>
                <a:cs typeface="Consolas" pitchFamily="49" charset="0"/>
              </a:rPr>
              <a:t>LastName </a:t>
            </a:r>
            <a:r>
              <a:rPr lang="en-US" b="1" noProof="1">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 NOT (ManagerID = 3 OR ManagerID = 4)</a:t>
            </a:r>
          </a:p>
        </p:txBody>
      </p:sp>
      <p:sp>
        <p:nvSpPr>
          <p:cNvPr id="9" name="Rectangle 6"/>
          <p:cNvSpPr>
            <a:spLocks noChangeArrowheads="1"/>
          </p:cNvSpPr>
          <p:nvPr/>
        </p:nvSpPr>
        <p:spPr bwMode="auto">
          <a:xfrm>
            <a:off x="862012" y="4973026"/>
            <a:ext cx="10414000" cy="156966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FirstName, LastName FROM Employees</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WHERE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(ManagerID = 3 OR ManagerID = 4) AND</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(Salary &gt;= 20000 OR ManagerID IS NULL)</a:t>
            </a:r>
          </a:p>
        </p:txBody>
      </p:sp>
    </p:spTree>
    <p:extLst>
      <p:ext uri="{BB962C8B-B14F-4D97-AF65-F5344CB8AC3E}">
        <p14:creationId xmlns:p14="http://schemas.microsoft.com/office/powerpoint/2010/main" val="6506329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zaachi.blog.zive.cz/files/2008/09/sorting.jpg"/>
          <p:cNvPicPr>
            <a:picLocks noChangeAspect="1" noChangeArrowheads="1"/>
          </p:cNvPicPr>
          <p:nvPr/>
        </p:nvPicPr>
        <p:blipFill>
          <a:blip r:embed="rId3" cstate="screen"/>
          <a:srcRect/>
          <a:stretch>
            <a:fillRect/>
          </a:stretch>
        </p:blipFill>
        <p:spPr bwMode="auto">
          <a:xfrm>
            <a:off x="7604344" y="533400"/>
            <a:ext cx="1625600" cy="1219200"/>
          </a:xfrm>
          <a:prstGeom prst="roundRect">
            <a:avLst>
              <a:gd name="adj" fmla="val 6420"/>
            </a:avLst>
          </a:prstGeom>
          <a:solidFill>
            <a:srgbClr val="FFFFFF">
              <a:shade val="85000"/>
            </a:srgbClr>
          </a:solidFill>
          <a:ln>
            <a:noFill/>
          </a:ln>
          <a:effectLst>
            <a:reflection blurRad="12700" stA="38000" endPos="28000" dist="5000" dir="5400000" sy="-100000" algn="bl" rotWithShape="0"/>
          </a:effectLst>
        </p:spPr>
      </p:pic>
      <p:sp>
        <p:nvSpPr>
          <p:cNvPr id="517122" name="Rectangle 2"/>
          <p:cNvSpPr>
            <a:spLocks noGrp="1" noChangeArrowheads="1"/>
          </p:cNvSpPr>
          <p:nvPr>
            <p:ph type="title"/>
          </p:nvPr>
        </p:nvSpPr>
        <p:spPr/>
        <p:txBody>
          <a:bodyPr/>
          <a:lstStyle/>
          <a:p>
            <a:r>
              <a:rPr lang="en-US" dirty="0"/>
              <a:t>Sorting with ORDER BY</a:t>
            </a:r>
          </a:p>
        </p:txBody>
      </p:sp>
      <p:sp>
        <p:nvSpPr>
          <p:cNvPr id="517123" name="Rectangle 3"/>
          <p:cNvSpPr>
            <a:spLocks noGrp="1" noChangeArrowheads="1"/>
          </p:cNvSpPr>
          <p:nvPr>
            <p:ph idx="1"/>
          </p:nvPr>
        </p:nvSpPr>
        <p:spPr>
          <a:xfrm>
            <a:off x="622595" y="1535576"/>
            <a:ext cx="8594429" cy="3880773"/>
          </a:xfrm>
        </p:spPr>
        <p:txBody>
          <a:bodyPr/>
          <a:lstStyle/>
          <a:p>
            <a:pPr>
              <a:lnSpc>
                <a:spcPct val="100000"/>
              </a:lnSpc>
            </a:pPr>
            <a:r>
              <a:rPr lang="en-US" dirty="0"/>
              <a:t>Sort rows with the </a:t>
            </a:r>
            <a:r>
              <a:rPr lang="en-US" b="1" dirty="0">
                <a:solidFill>
                  <a:schemeClr val="tx2">
                    <a:lumMod val="75000"/>
                  </a:schemeClr>
                </a:solidFill>
                <a:latin typeface="Consolas" panose="020B0609020204030204" pitchFamily="49" charset="0"/>
                <a:cs typeface="Consolas" panose="020B0609020204030204" pitchFamily="49" charset="0"/>
              </a:rPr>
              <a:t>ORDER</a:t>
            </a:r>
            <a:r>
              <a:rPr lang="en-US" b="1" dirty="0">
                <a:solidFill>
                  <a:schemeClr val="tx2">
                    <a:lumMod val="75000"/>
                  </a:schemeClr>
                </a:solidFill>
                <a:cs typeface="Consolas" panose="020B0609020204030204" pitchFamily="49" charset="0"/>
              </a:rPr>
              <a:t> </a:t>
            </a:r>
            <a:r>
              <a:rPr lang="en-US" b="1" dirty="0">
                <a:solidFill>
                  <a:schemeClr val="tx2">
                    <a:lumMod val="75000"/>
                  </a:schemeClr>
                </a:solidFill>
                <a:latin typeface="Consolas" panose="020B0609020204030204" pitchFamily="49" charset="0"/>
                <a:cs typeface="Consolas" panose="020B0609020204030204" pitchFamily="49" charset="0"/>
              </a:rPr>
              <a:t>BY</a:t>
            </a:r>
            <a:r>
              <a:rPr lang="en-US" b="1" dirty="0">
                <a:solidFill>
                  <a:schemeClr val="tx2">
                    <a:lumMod val="75000"/>
                  </a:schemeClr>
                </a:solidFill>
                <a:cs typeface="Consolas" panose="020B0609020204030204" pitchFamily="49" charset="0"/>
              </a:rPr>
              <a:t> </a:t>
            </a:r>
            <a:r>
              <a:rPr lang="en-US" dirty="0"/>
              <a:t>clause</a:t>
            </a:r>
          </a:p>
          <a:p>
            <a:pPr lvl="1">
              <a:lnSpc>
                <a:spcPct val="100000"/>
              </a:lnSpc>
            </a:pPr>
            <a:r>
              <a:rPr lang="en-US" b="1" dirty="0">
                <a:solidFill>
                  <a:schemeClr val="tx2">
                    <a:lumMod val="75000"/>
                  </a:schemeClr>
                </a:solidFill>
                <a:latin typeface="Consolas" panose="020B0609020204030204" pitchFamily="49" charset="0"/>
                <a:cs typeface="Consolas" panose="020B0609020204030204" pitchFamily="49" charset="0"/>
              </a:rPr>
              <a:t>ASC</a:t>
            </a:r>
            <a:r>
              <a:rPr lang="en-US" dirty="0"/>
              <a:t>: ascending order, default</a:t>
            </a:r>
          </a:p>
          <a:p>
            <a:pPr lvl="1">
              <a:lnSpc>
                <a:spcPct val="100000"/>
              </a:lnSpc>
            </a:pPr>
            <a:r>
              <a:rPr lang="en-US" b="1" dirty="0">
                <a:solidFill>
                  <a:schemeClr val="tx2">
                    <a:lumMod val="75000"/>
                  </a:schemeClr>
                </a:solidFill>
                <a:latin typeface="Consolas" panose="020B0609020204030204" pitchFamily="49" charset="0"/>
                <a:cs typeface="Consolas" panose="020B0609020204030204" pitchFamily="49" charset="0"/>
              </a:rPr>
              <a:t>DESC</a:t>
            </a:r>
            <a:r>
              <a:rPr lang="en-US" dirty="0"/>
              <a:t>: descending order</a:t>
            </a:r>
          </a:p>
        </p:txBody>
      </p:sp>
      <p:sp>
        <p:nvSpPr>
          <p:cNvPr id="2" name="Slide Number Placeholder 1"/>
          <p:cNvSpPr>
            <a:spLocks noGrp="1"/>
          </p:cNvSpPr>
          <p:nvPr>
            <p:ph type="sldNum" sz="quarter" idx="12"/>
          </p:nvPr>
        </p:nvSpPr>
        <p:spPr/>
        <p:txBody>
          <a:bodyPr/>
          <a:lstStyle/>
          <a:p>
            <a:fld id="{C014DD1E-5D91-48A3-AD6D-45FBA980D106}" type="slidenum">
              <a:rPr lang="en-US" smtClean="0"/>
              <a:pPr/>
              <a:t>29</a:t>
            </a:fld>
            <a:endParaRPr lang="en-US" dirty="0"/>
          </a:p>
        </p:txBody>
      </p:sp>
      <p:sp>
        <p:nvSpPr>
          <p:cNvPr id="517124" name="Rectangle 4"/>
          <p:cNvSpPr>
            <a:spLocks noChangeArrowheads="1"/>
          </p:cNvSpPr>
          <p:nvPr/>
        </p:nvSpPr>
        <p:spPr bwMode="auto">
          <a:xfrm>
            <a:off x="912812" y="3255075"/>
            <a:ext cx="60960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HireDate FROM Employees ORDER BY HireDate</a:t>
            </a:r>
          </a:p>
        </p:txBody>
      </p:sp>
      <p:graphicFrame>
        <p:nvGraphicFramePr>
          <p:cNvPr id="517125" name="Group 5"/>
          <p:cNvGraphicFramePr>
            <a:graphicFrameLocks noGrp="1"/>
          </p:cNvGraphicFramePr>
          <p:nvPr>
            <p:extLst>
              <p:ext uri="{D42A27DB-BD31-4B8C-83A1-F6EECF244321}">
                <p14:modId xmlns:p14="http://schemas.microsoft.com/office/powerpoint/2010/main" val="4062596737"/>
              </p:ext>
            </p:extLst>
          </p:nvPr>
        </p:nvGraphicFramePr>
        <p:xfrm>
          <a:off x="7615237" y="2189872"/>
          <a:ext cx="3203575" cy="1962912"/>
        </p:xfrm>
        <a:graphic>
          <a:graphicData uri="http://schemas.openxmlformats.org/drawingml/2006/table">
            <a:tbl>
              <a:tblPr/>
              <a:tblGrid>
                <a:gridCol w="1581150"/>
                <a:gridCol w="1622425"/>
              </a:tblGrid>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Gilbert</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1998-07-31</a:t>
                      </a:r>
                      <a:endPar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Brown</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1999-02-26</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Tamburello</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1999-12-12</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
        <p:nvSpPr>
          <p:cNvPr id="517145" name="Rectangle 25"/>
          <p:cNvSpPr>
            <a:spLocks noChangeArrowheads="1"/>
          </p:cNvSpPr>
          <p:nvPr/>
        </p:nvSpPr>
        <p:spPr bwMode="auto">
          <a:xfrm>
            <a:off x="912812" y="5051048"/>
            <a:ext cx="60960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HireDate FROM Employees ORDER BY HireDate DESC</a:t>
            </a:r>
          </a:p>
        </p:txBody>
      </p:sp>
      <p:graphicFrame>
        <p:nvGraphicFramePr>
          <p:cNvPr id="517146" name="Group 26"/>
          <p:cNvGraphicFramePr>
            <a:graphicFrameLocks noGrp="1"/>
          </p:cNvGraphicFramePr>
          <p:nvPr>
            <p:extLst>
              <p:ext uri="{D42A27DB-BD31-4B8C-83A1-F6EECF244321}">
                <p14:modId xmlns:p14="http://schemas.microsoft.com/office/powerpoint/2010/main" val="3088345753"/>
              </p:ext>
            </p:extLst>
          </p:nvPr>
        </p:nvGraphicFramePr>
        <p:xfrm>
          <a:off x="7615237" y="4495800"/>
          <a:ext cx="3203575" cy="1962912"/>
        </p:xfrm>
        <a:graphic>
          <a:graphicData uri="http://schemas.openxmlformats.org/drawingml/2006/table">
            <a:tbl>
              <a:tblPr/>
              <a:tblGrid>
                <a:gridCol w="1581150"/>
                <a:gridCol w="1622425"/>
              </a:tblGrid>
              <a:tr h="36195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6195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Valdez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Tsoflias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Abbas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2005-04-15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11587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en-US" dirty="0" smtClean="0"/>
              <a:t>Table of Contents</a:t>
            </a:r>
            <a:endParaRPr lang="bg-BG" dirty="0"/>
          </a:p>
        </p:txBody>
      </p:sp>
      <p:sp>
        <p:nvSpPr>
          <p:cNvPr id="444419" name="Rectangle 3"/>
          <p:cNvSpPr>
            <a:spLocks noGrp="1" noChangeArrowheads="1"/>
          </p:cNvSpPr>
          <p:nvPr>
            <p:ph idx="1"/>
          </p:nvPr>
        </p:nvSpPr>
        <p:spPr>
          <a:xfrm>
            <a:off x="190413" y="1191467"/>
            <a:ext cx="11804822" cy="5530010"/>
          </a:xfrm>
        </p:spPr>
        <p:txBody>
          <a:bodyPr>
            <a:normAutofit/>
          </a:bodyPr>
          <a:lstStyle/>
          <a:p>
            <a:pPr marL="609600" indent="-609600">
              <a:lnSpc>
                <a:spcPct val="100000"/>
              </a:lnSpc>
              <a:buFontTx/>
              <a:buAutoNum type="arabicPeriod" startAt="4"/>
            </a:pPr>
            <a:r>
              <a:rPr lang="en-US" dirty="0"/>
              <a:t>Selecting Data From Multiple Tables</a:t>
            </a:r>
          </a:p>
          <a:p>
            <a:pPr marL="722313" lvl="1" indent="349250">
              <a:lnSpc>
                <a:spcPct val="100000"/>
              </a:lnSpc>
            </a:pPr>
            <a:r>
              <a:rPr lang="en-US" dirty="0" smtClean="0"/>
              <a:t>Cartesian Product</a:t>
            </a:r>
          </a:p>
          <a:p>
            <a:pPr marL="722313" lvl="1" indent="349250">
              <a:lnSpc>
                <a:spcPct val="100000"/>
              </a:lnSpc>
            </a:pPr>
            <a:r>
              <a:rPr lang="en-US" dirty="0" smtClean="0"/>
              <a:t>Inner </a:t>
            </a:r>
            <a:r>
              <a:rPr lang="en-US" dirty="0"/>
              <a:t>Joins with </a:t>
            </a:r>
            <a:r>
              <a:rPr lang="en-US" dirty="0">
                <a:solidFill>
                  <a:schemeClr val="tx2">
                    <a:lumMod val="75000"/>
                  </a:schemeClr>
                </a:solidFill>
                <a:latin typeface="Consolas" pitchFamily="49" charset="0"/>
              </a:rPr>
              <a:t>ON</a:t>
            </a:r>
            <a:r>
              <a:rPr lang="en-US" dirty="0"/>
              <a:t> Clause</a:t>
            </a:r>
          </a:p>
          <a:p>
            <a:pPr marL="722313" lvl="1" indent="349250">
              <a:lnSpc>
                <a:spcPct val="100000"/>
              </a:lnSpc>
            </a:pPr>
            <a:r>
              <a:rPr lang="en-US" dirty="0"/>
              <a:t>Left, Right and Full Outer Joins</a:t>
            </a:r>
          </a:p>
          <a:p>
            <a:pPr marL="722313" lvl="1" indent="349250">
              <a:lnSpc>
                <a:spcPct val="100000"/>
              </a:lnSpc>
            </a:pPr>
            <a:r>
              <a:rPr lang="en-US" dirty="0"/>
              <a:t>Cross Joins</a:t>
            </a:r>
          </a:p>
          <a:p>
            <a:pPr marL="609600" indent="-609600">
              <a:lnSpc>
                <a:spcPct val="100000"/>
              </a:lnSpc>
              <a:buFontTx/>
              <a:buAutoNum type="arabicPeriod" startAt="5"/>
            </a:pPr>
            <a:r>
              <a:rPr lang="en-US" dirty="0"/>
              <a:t>Inserting </a:t>
            </a:r>
            <a:r>
              <a:rPr lang="en-US" dirty="0" smtClean="0"/>
              <a:t>Data – </a:t>
            </a:r>
            <a:r>
              <a:rPr lang="en-US" dirty="0" smtClean="0">
                <a:solidFill>
                  <a:schemeClr val="tx2">
                    <a:lumMod val="75000"/>
                  </a:schemeClr>
                </a:solidFill>
              </a:rPr>
              <a:t>INSERT</a:t>
            </a:r>
            <a:endParaRPr lang="en-US" dirty="0">
              <a:solidFill>
                <a:schemeClr val="tx2">
                  <a:lumMod val="75000"/>
                </a:schemeClr>
              </a:solidFill>
            </a:endParaRPr>
          </a:p>
          <a:p>
            <a:pPr marL="609600" indent="-609600">
              <a:lnSpc>
                <a:spcPct val="100000"/>
              </a:lnSpc>
              <a:buFontTx/>
              <a:buAutoNum type="arabicPeriod" startAt="5"/>
            </a:pPr>
            <a:r>
              <a:rPr lang="en-US" dirty="0" smtClean="0"/>
              <a:t>Modifying </a:t>
            </a:r>
            <a:r>
              <a:rPr lang="en-US" dirty="0"/>
              <a:t>Data – </a:t>
            </a:r>
            <a:r>
              <a:rPr lang="en-US" dirty="0" smtClean="0">
                <a:solidFill>
                  <a:schemeClr val="tx2">
                    <a:lumMod val="75000"/>
                  </a:schemeClr>
                </a:solidFill>
              </a:rPr>
              <a:t>UPDATE</a:t>
            </a:r>
            <a:endParaRPr lang="en-US" dirty="0">
              <a:solidFill>
                <a:schemeClr val="tx2">
                  <a:lumMod val="75000"/>
                </a:schemeClr>
              </a:solidFill>
            </a:endParaRPr>
          </a:p>
          <a:p>
            <a:pPr marL="609600" indent="-609600">
              <a:lnSpc>
                <a:spcPct val="100000"/>
              </a:lnSpc>
              <a:buFontTx/>
              <a:buAutoNum type="arabicPeriod" startAt="5"/>
            </a:pPr>
            <a:r>
              <a:rPr lang="en-US" dirty="0"/>
              <a:t>Deleting Data – </a:t>
            </a:r>
            <a:r>
              <a:rPr lang="en-US" dirty="0" smtClean="0">
                <a:solidFill>
                  <a:schemeClr val="tx2">
                    <a:lumMod val="75000"/>
                  </a:schemeClr>
                </a:solidFill>
              </a:rPr>
              <a:t>DELETE</a:t>
            </a:r>
            <a:endParaRPr lang="en-US" dirty="0">
              <a:solidFill>
                <a:schemeClr val="tx2">
                  <a:lumMod val="75000"/>
                </a:schemeClr>
              </a:solidFill>
              <a:latin typeface="Courier New" pitchFamily="49" charset="0"/>
            </a:endParaRPr>
          </a:p>
        </p:txBody>
      </p:sp>
      <p:sp>
        <p:nvSpPr>
          <p:cNvPr id="3" name="Slide Number Placeholder 2"/>
          <p:cNvSpPr>
            <a:spLocks noGrp="1"/>
          </p:cNvSpPr>
          <p:nvPr>
            <p:ph type="sldNum" sz="quarter" idx="12"/>
          </p:nvPr>
        </p:nvSpPr>
        <p:spPr/>
        <p:txBody>
          <a:bodyPr/>
          <a:lstStyle/>
          <a:p>
            <a:fld id="{C014DD1E-5D91-48A3-AD6D-45FBA980D106}" type="slidenum">
              <a:rPr lang="en-US" smtClean="0"/>
              <a:pPr/>
              <a:t>3</a:t>
            </a:fld>
            <a:endParaRPr lang="en-US" dirty="0"/>
          </a:p>
        </p:txBody>
      </p:sp>
      <p:pic>
        <p:nvPicPr>
          <p:cNvPr id="10" name="Picture 2" descr="http://www.graphicsfuel.com/wp-content/uploads/2012/07/books-ico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2" y="669077"/>
            <a:ext cx="2522646" cy="2522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b, statu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034" y="3505200"/>
            <a:ext cx="2206202" cy="217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24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Select with Paging in SQL Server</a:t>
            </a:r>
            <a:endParaRPr lang="en-US" dirty="0"/>
          </a:p>
        </p:txBody>
      </p:sp>
      <p:sp>
        <p:nvSpPr>
          <p:cNvPr id="3" name="Content Placeholder 2"/>
          <p:cNvSpPr>
            <a:spLocks noGrp="1"/>
          </p:cNvSpPr>
          <p:nvPr>
            <p:ph idx="1"/>
          </p:nvPr>
        </p:nvSpPr>
        <p:spPr>
          <a:xfrm>
            <a:off x="677158" y="2057400"/>
            <a:ext cx="8594429" cy="3983963"/>
          </a:xfrm>
        </p:spPr>
        <p:txBody>
          <a:bodyPr/>
          <a:lstStyle/>
          <a:p>
            <a:r>
              <a:rPr lang="en-US" dirty="0" smtClean="0"/>
              <a:t>Select the first 5 rows only:</a:t>
            </a:r>
          </a:p>
          <a:p>
            <a:endParaRPr lang="en-US" dirty="0"/>
          </a:p>
          <a:p>
            <a:endParaRPr lang="en-US" dirty="0" smtClean="0"/>
          </a:p>
          <a:p>
            <a:r>
              <a:rPr lang="en-US" dirty="0" smtClean="0"/>
              <a:t>Select rows from 20 to 24:</a:t>
            </a: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30</a:t>
            </a:fld>
            <a:endParaRPr lang="en-US" dirty="0"/>
          </a:p>
        </p:txBody>
      </p:sp>
      <p:sp>
        <p:nvSpPr>
          <p:cNvPr id="5" name="Rectangle 4"/>
          <p:cNvSpPr>
            <a:spLocks noChangeArrowheads="1"/>
          </p:cNvSpPr>
          <p:nvPr/>
        </p:nvSpPr>
        <p:spPr bwMode="auto">
          <a:xfrm>
            <a:off x="833138" y="2590800"/>
            <a:ext cx="6096001"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TOP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5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 FROM Towns</a:t>
            </a:r>
            <a:endParaRPr lang="en-US" sz="2600" b="1" noProof="1">
              <a:effectLst>
                <a:outerShdw blurRad="38100" dist="38100" dir="2700000" algn="tl">
                  <a:srgbClr val="000000">
                    <a:alpha val="43137"/>
                  </a:srgbClr>
                </a:outerShdw>
              </a:effectLst>
              <a:latin typeface="Consolas" pitchFamily="49" charset="0"/>
              <a:cs typeface="Consolas" pitchFamily="49" charset="0"/>
            </a:endParaRPr>
          </a:p>
        </p:txBody>
      </p:sp>
      <p:graphicFrame>
        <p:nvGraphicFramePr>
          <p:cNvPr id="7" name="Group 5"/>
          <p:cNvGraphicFramePr>
            <a:graphicFrameLocks noGrp="1"/>
          </p:cNvGraphicFramePr>
          <p:nvPr>
            <p:extLst>
              <p:ext uri="{D42A27DB-BD31-4B8C-83A1-F6EECF244321}">
                <p14:modId xmlns:p14="http://schemas.microsoft.com/office/powerpoint/2010/main" val="183982167"/>
              </p:ext>
            </p:extLst>
          </p:nvPr>
        </p:nvGraphicFramePr>
        <p:xfrm>
          <a:off x="7691437" y="1295400"/>
          <a:ext cx="3203575" cy="2343912"/>
        </p:xfrm>
        <a:graphic>
          <a:graphicData uri="http://schemas.openxmlformats.org/drawingml/2006/table">
            <a:tbl>
              <a:tblPr/>
              <a:tblGrid>
                <a:gridCol w="1374775"/>
                <a:gridCol w="1828800"/>
              </a:tblGrid>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TownID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mn-cs"/>
                        </a:rPr>
                        <a:t>Redmond</a:t>
                      </a:r>
                      <a:endParaRPr kumimoji="1" lang="bg-BG" sz="20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mn-cs"/>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Calgary</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3</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Edmonds</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4</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Seattle</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5</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Bellevue</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
        <p:nvSpPr>
          <p:cNvPr id="8" name="Rectangle 7"/>
          <p:cNvSpPr>
            <a:spLocks noChangeArrowheads="1"/>
          </p:cNvSpPr>
          <p:nvPr/>
        </p:nvSpPr>
        <p:spPr bwMode="auto">
          <a:xfrm>
            <a:off x="831506" y="4343400"/>
            <a:ext cx="6096001" cy="1723549"/>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dirty="0">
                <a:effectLst>
                  <a:outerShdw blurRad="38100" dist="38100" dir="2700000" algn="tl">
                    <a:srgbClr val="000000">
                      <a:alpha val="43137"/>
                    </a:srgbClr>
                  </a:outerShdw>
                </a:effectLst>
                <a:latin typeface="Consolas" pitchFamily="49" charset="0"/>
                <a:cs typeface="Consolas" pitchFamily="49" charset="0"/>
              </a:rPr>
              <a:t>SELECT * FROM Towns</a:t>
            </a:r>
          </a:p>
          <a:p>
            <a:pPr eaLnBrk="0" hangingPunct="0">
              <a:buClr>
                <a:schemeClr val="accent5">
                  <a:lumMod val="40000"/>
                  <a:lumOff val="60000"/>
                </a:schemeClr>
              </a:buClr>
              <a:buSzPct val="70000"/>
            </a:pPr>
            <a:r>
              <a:rPr lang="en-US" sz="2600" b="1" dirty="0">
                <a:effectLst>
                  <a:outerShdw blurRad="38100" dist="38100" dir="2700000" algn="tl">
                    <a:srgbClr val="000000">
                      <a:alpha val="43137"/>
                    </a:srgbClr>
                  </a:outerShdw>
                </a:effectLst>
                <a:latin typeface="Consolas" pitchFamily="49" charset="0"/>
                <a:cs typeface="Consolas" pitchFamily="49" charset="0"/>
              </a:rPr>
              <a:t>ORDER BY Name </a:t>
            </a:r>
          </a:p>
          <a:p>
            <a:pPr eaLnBrk="0" hangingPunct="0">
              <a:buClr>
                <a:schemeClr val="accent5">
                  <a:lumMod val="40000"/>
                  <a:lumOff val="60000"/>
                </a:schemeClr>
              </a:buClr>
              <a:buSzPct val="70000"/>
            </a:pPr>
            <a:r>
              <a:rPr lang="en-US" sz="2600" b="1" dirty="0">
                <a:effectLst>
                  <a:outerShdw blurRad="38100" dist="38100" dir="2700000" algn="tl">
                    <a:srgbClr val="000000">
                      <a:alpha val="43137"/>
                    </a:srgbClr>
                  </a:outerShdw>
                </a:effectLst>
                <a:latin typeface="Consolas" pitchFamily="49" charset="0"/>
                <a:cs typeface="Consolas" pitchFamily="49" charset="0"/>
              </a:rPr>
              <a:t>OFFSET 20 ROWS </a:t>
            </a:r>
          </a:p>
          <a:p>
            <a:pPr eaLnBrk="0" hangingPunct="0">
              <a:buClr>
                <a:schemeClr val="accent5">
                  <a:lumMod val="40000"/>
                  <a:lumOff val="60000"/>
                </a:schemeClr>
              </a:buClr>
              <a:buSzPct val="70000"/>
            </a:pPr>
            <a:r>
              <a:rPr lang="en-US" sz="2600" b="1" dirty="0">
                <a:effectLst>
                  <a:outerShdw blurRad="38100" dist="38100" dir="2700000" algn="tl">
                    <a:srgbClr val="000000">
                      <a:alpha val="43137"/>
                    </a:srgbClr>
                  </a:outerShdw>
                </a:effectLst>
                <a:latin typeface="Consolas" pitchFamily="49" charset="0"/>
                <a:cs typeface="Consolas" pitchFamily="49" charset="0"/>
              </a:rPr>
              <a:t>FETCH NEXT 5 ROWS ONLY</a:t>
            </a:r>
          </a:p>
        </p:txBody>
      </p:sp>
      <p:graphicFrame>
        <p:nvGraphicFramePr>
          <p:cNvPr id="9" name="Group 5"/>
          <p:cNvGraphicFramePr>
            <a:graphicFrameLocks noGrp="1"/>
          </p:cNvGraphicFramePr>
          <p:nvPr>
            <p:extLst>
              <p:ext uri="{D42A27DB-BD31-4B8C-83A1-F6EECF244321}">
                <p14:modId xmlns:p14="http://schemas.microsoft.com/office/powerpoint/2010/main" val="326406583"/>
              </p:ext>
            </p:extLst>
          </p:nvPr>
        </p:nvGraphicFramePr>
        <p:xfrm>
          <a:off x="7686332" y="4020312"/>
          <a:ext cx="3203575" cy="2343912"/>
        </p:xfrm>
        <a:graphic>
          <a:graphicData uri="http://schemas.openxmlformats.org/drawingml/2006/table">
            <a:tbl>
              <a:tblPr/>
              <a:tblGrid>
                <a:gridCol w="1379880"/>
                <a:gridCol w="1823695"/>
              </a:tblGrid>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TownID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mn-cs"/>
                        </a:rPr>
                        <a:t>Monroe</a:t>
                      </a:r>
                      <a:endParaRPr kumimoji="1" lang="bg-BG" sz="20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mn-cs"/>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Nevada</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3</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Newport Hills</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4</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Ottawa</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5</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Portland</a:t>
                      </a:r>
                      <a:endPar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51220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ctrTitle"/>
          </p:nvPr>
        </p:nvSpPr>
        <p:spPr>
          <a:xfrm>
            <a:off x="150812" y="4743564"/>
            <a:ext cx="8938472" cy="826240"/>
          </a:xfrm>
        </p:spPr>
        <p:txBody>
          <a:bodyPr/>
          <a:lstStyle/>
          <a:p>
            <a:r>
              <a:rPr lang="en-US" dirty="0"/>
              <a:t>SQL Language</a:t>
            </a:r>
            <a:endParaRPr lang="bg-BG" dirty="0"/>
          </a:p>
        </p:txBody>
      </p:sp>
      <p:sp>
        <p:nvSpPr>
          <p:cNvPr id="4" name="Subtitle 3"/>
          <p:cNvSpPr>
            <a:spLocks noGrp="1"/>
          </p:cNvSpPr>
          <p:nvPr>
            <p:ph type="subTitle" idx="1"/>
          </p:nvPr>
        </p:nvSpPr>
        <p:spPr>
          <a:xfrm>
            <a:off x="-1650604" y="5569804"/>
            <a:ext cx="10721128" cy="688256"/>
          </a:xfrm>
        </p:spPr>
        <p:txBody>
          <a:bodyPr/>
          <a:lstStyle/>
          <a:p>
            <a:r>
              <a:rPr dirty="0" smtClean="0"/>
              <a:t>Joins: Selecting Data From Multiple Tables</a:t>
            </a:r>
            <a:endParaRPr lang="bg-BG" dirty="0"/>
          </a:p>
        </p:txBody>
      </p:sp>
      <p:pic>
        <p:nvPicPr>
          <p:cNvPr id="51202" name="Picture 2" descr="https://www.learningtree.com/images/ilt/grabbers/ilt925.jpg"/>
          <p:cNvPicPr>
            <a:picLocks noChangeAspect="1" noChangeArrowheads="1"/>
          </p:cNvPicPr>
          <p:nvPr/>
        </p:nvPicPr>
        <p:blipFill>
          <a:blip r:embed="rId3" cstate="screen"/>
          <a:srcRect/>
          <a:stretch>
            <a:fillRect/>
          </a:stretch>
        </p:blipFill>
        <p:spPr bwMode="auto">
          <a:xfrm rot="21196689">
            <a:off x="6308404" y="1443131"/>
            <a:ext cx="3953086" cy="2586559"/>
          </a:xfrm>
          <a:prstGeom prst="roundRect">
            <a:avLst>
              <a:gd name="adj" fmla="val 5501"/>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51203" name="Picture 3" descr="C:\Trash\customers-table.png"/>
          <p:cNvPicPr>
            <a:picLocks noChangeAspect="1" noChangeArrowheads="1"/>
          </p:cNvPicPr>
          <p:nvPr/>
        </p:nvPicPr>
        <p:blipFill>
          <a:blip r:embed="rId4" cstate="screen"/>
          <a:srcRect/>
          <a:stretch>
            <a:fillRect/>
          </a:stretch>
        </p:blipFill>
        <p:spPr bwMode="auto">
          <a:xfrm>
            <a:off x="2360612" y="1068267"/>
            <a:ext cx="3733800" cy="2513135"/>
          </a:xfrm>
          <a:prstGeom prst="rect">
            <a:avLst/>
          </a:prstGeom>
          <a:noFill/>
          <a:ln>
            <a:noFill/>
          </a:ln>
          <a:effectLst>
            <a:outerShdw blurRad="127000" dist="38100" dir="2700000" algn="ctr">
              <a:srgbClr val="000000">
                <a:alpha val="45000"/>
              </a:srgbClr>
            </a:outerShdw>
            <a:reflection blurRad="6350" stA="52000" endA="300" endPos="3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7" name="Picture 3" descr="C:\Trash\customers-table.png"/>
          <p:cNvPicPr>
            <a:picLocks noChangeAspect="1" noChangeArrowheads="1"/>
          </p:cNvPicPr>
          <p:nvPr/>
        </p:nvPicPr>
        <p:blipFill>
          <a:blip r:embed="rId4" cstate="screen"/>
          <a:srcRect/>
          <a:stretch>
            <a:fillRect/>
          </a:stretch>
        </p:blipFill>
        <p:spPr bwMode="auto">
          <a:xfrm>
            <a:off x="4189412" y="2211266"/>
            <a:ext cx="3054532" cy="2055934"/>
          </a:xfrm>
          <a:prstGeom prst="rect">
            <a:avLst/>
          </a:prstGeom>
          <a:noFill/>
          <a:ln w="34925">
            <a:solidFill>
              <a:srgbClr val="FFFFFF"/>
            </a:solidFill>
          </a:ln>
          <a:effectLst>
            <a:outerShdw blurRad="317500" dir="2700000" algn="ctr">
              <a:srgbClr val="000000">
                <a:alpha val="43000"/>
              </a:srgbClr>
            </a:outerShdw>
            <a:reflection blurRad="6350" stA="52000" endA="300" endPos="350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3280063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75781" y="4005262"/>
            <a:ext cx="647700" cy="1511300"/>
            <a:chOff x="4150" y="2578"/>
            <a:chExt cx="408" cy="952"/>
          </a:xfrm>
        </p:grpSpPr>
        <p:sp>
          <p:nvSpPr>
            <p:cNvPr id="521219" name="Line 3"/>
            <p:cNvSpPr>
              <a:spLocks noChangeShapeType="1"/>
            </p:cNvSpPr>
            <p:nvPr/>
          </p:nvSpPr>
          <p:spPr bwMode="auto">
            <a:xfrm>
              <a:off x="4558" y="2578"/>
              <a:ext cx="0" cy="952"/>
            </a:xfrm>
            <a:prstGeom prst="line">
              <a:avLst/>
            </a:prstGeom>
            <a:noFill/>
            <a:ln w="31750">
              <a:solidFill>
                <a:schemeClr val="accent5">
                  <a:lumMod val="20000"/>
                  <a:lumOff val="80000"/>
                </a:schemeClr>
              </a:solidFill>
              <a:round/>
              <a:headEnd/>
              <a:tailEnd/>
            </a:ln>
            <a:effectLst/>
          </p:spPr>
          <p:txBody>
            <a:bodyPr/>
            <a:lstStyle/>
            <a:p>
              <a:endParaRPr lang="bg-BG"/>
            </a:p>
          </p:txBody>
        </p:sp>
        <p:sp>
          <p:nvSpPr>
            <p:cNvPr id="521220" name="Line 4"/>
            <p:cNvSpPr>
              <a:spLocks noChangeShapeType="1"/>
            </p:cNvSpPr>
            <p:nvPr/>
          </p:nvSpPr>
          <p:spPr bwMode="auto">
            <a:xfrm flipH="1">
              <a:off x="4150" y="3521"/>
              <a:ext cx="408" cy="0"/>
            </a:xfrm>
            <a:prstGeom prst="line">
              <a:avLst/>
            </a:prstGeom>
            <a:noFill/>
            <a:ln w="31750">
              <a:solidFill>
                <a:schemeClr val="accent5">
                  <a:lumMod val="20000"/>
                  <a:lumOff val="80000"/>
                </a:schemeClr>
              </a:solidFill>
              <a:round/>
              <a:headEnd/>
              <a:tailEnd type="triangle" w="med" len="med"/>
            </a:ln>
            <a:effectLst/>
          </p:spPr>
          <p:txBody>
            <a:bodyPr/>
            <a:lstStyle/>
            <a:p>
              <a:endParaRPr lang="bg-BG"/>
            </a:p>
          </p:txBody>
        </p:sp>
      </p:grpSp>
      <p:grpSp>
        <p:nvGrpSpPr>
          <p:cNvPr id="3" name="Group 5"/>
          <p:cNvGrpSpPr>
            <a:grpSpLocks/>
          </p:cNvGrpSpPr>
          <p:nvPr/>
        </p:nvGrpSpPr>
        <p:grpSpPr bwMode="auto">
          <a:xfrm>
            <a:off x="2896236" y="4003676"/>
            <a:ext cx="849313" cy="1512887"/>
            <a:chOff x="930" y="2577"/>
            <a:chExt cx="535" cy="953"/>
          </a:xfrm>
        </p:grpSpPr>
        <p:sp>
          <p:nvSpPr>
            <p:cNvPr id="521222" name="Line 6"/>
            <p:cNvSpPr>
              <a:spLocks noChangeShapeType="1"/>
            </p:cNvSpPr>
            <p:nvPr/>
          </p:nvSpPr>
          <p:spPr bwMode="auto">
            <a:xfrm>
              <a:off x="930" y="2577"/>
              <a:ext cx="0" cy="953"/>
            </a:xfrm>
            <a:prstGeom prst="line">
              <a:avLst/>
            </a:prstGeom>
            <a:noFill/>
            <a:ln w="31750">
              <a:solidFill>
                <a:schemeClr val="accent5">
                  <a:lumMod val="20000"/>
                  <a:lumOff val="80000"/>
                </a:schemeClr>
              </a:solidFill>
              <a:round/>
              <a:headEnd/>
              <a:tailEnd/>
            </a:ln>
            <a:effectLst/>
          </p:spPr>
          <p:txBody>
            <a:bodyPr/>
            <a:lstStyle/>
            <a:p>
              <a:endParaRPr lang="bg-BG"/>
            </a:p>
          </p:txBody>
        </p:sp>
        <p:sp>
          <p:nvSpPr>
            <p:cNvPr id="521223" name="Line 7"/>
            <p:cNvSpPr>
              <a:spLocks noChangeShapeType="1"/>
            </p:cNvSpPr>
            <p:nvPr/>
          </p:nvSpPr>
          <p:spPr bwMode="auto">
            <a:xfrm>
              <a:off x="930" y="3521"/>
              <a:ext cx="535" cy="0"/>
            </a:xfrm>
            <a:prstGeom prst="line">
              <a:avLst/>
            </a:prstGeom>
            <a:noFill/>
            <a:ln w="31750">
              <a:solidFill>
                <a:schemeClr val="accent5">
                  <a:lumMod val="20000"/>
                  <a:lumOff val="80000"/>
                </a:schemeClr>
              </a:solidFill>
              <a:round/>
              <a:headEnd/>
              <a:tailEnd type="triangle" w="med" len="med"/>
            </a:ln>
            <a:effectLst/>
          </p:spPr>
          <p:txBody>
            <a:bodyPr/>
            <a:lstStyle/>
            <a:p>
              <a:endParaRPr lang="bg-BG"/>
            </a:p>
          </p:txBody>
        </p:sp>
      </p:grpSp>
      <p:sp>
        <p:nvSpPr>
          <p:cNvPr id="521224" name="Rectangle 8"/>
          <p:cNvSpPr>
            <a:spLocks noGrp="1" noChangeArrowheads="1"/>
          </p:cNvSpPr>
          <p:nvPr>
            <p:ph type="title"/>
          </p:nvPr>
        </p:nvSpPr>
        <p:spPr/>
        <p:txBody>
          <a:bodyPr/>
          <a:lstStyle/>
          <a:p>
            <a:r>
              <a:rPr lang="en-US" dirty="0"/>
              <a:t>Data from Multiple Tables</a:t>
            </a:r>
          </a:p>
        </p:txBody>
      </p:sp>
      <p:sp>
        <p:nvSpPr>
          <p:cNvPr id="521225" name="Rectangle 9"/>
          <p:cNvSpPr>
            <a:spLocks noGrp="1" noChangeArrowheads="1"/>
          </p:cNvSpPr>
          <p:nvPr>
            <p:ph idx="1"/>
          </p:nvPr>
        </p:nvSpPr>
        <p:spPr/>
        <p:txBody>
          <a:bodyPr/>
          <a:lstStyle/>
          <a:p>
            <a:pPr>
              <a:lnSpc>
                <a:spcPct val="100000"/>
              </a:lnSpc>
            </a:pPr>
            <a:r>
              <a:rPr lang="en-US" dirty="0"/>
              <a:t>Sometimes you need data from </a:t>
            </a:r>
            <a:r>
              <a:rPr lang="en-US" dirty="0" smtClean="0"/>
              <a:t>several tables:</a:t>
            </a:r>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US" smtClean="0"/>
              <a:pPr/>
              <a:t>32</a:t>
            </a:fld>
            <a:endParaRPr lang="en-US" dirty="0"/>
          </a:p>
        </p:txBody>
      </p:sp>
      <p:graphicFrame>
        <p:nvGraphicFramePr>
          <p:cNvPr id="521226" name="Group 10"/>
          <p:cNvGraphicFramePr>
            <a:graphicFrameLocks noGrp="1"/>
          </p:cNvGraphicFramePr>
          <p:nvPr>
            <p:extLst>
              <p:ext uri="{D42A27DB-BD31-4B8C-83A1-F6EECF244321}">
                <p14:modId xmlns:p14="http://schemas.microsoft.com/office/powerpoint/2010/main" val="2348789329"/>
              </p:ext>
            </p:extLst>
          </p:nvPr>
        </p:nvGraphicFramePr>
        <p:xfrm>
          <a:off x="437407" y="2736724"/>
          <a:ext cx="3632836" cy="2016252"/>
        </p:xfrm>
        <a:graphic>
          <a:graphicData uri="http://schemas.openxmlformats.org/drawingml/2006/table">
            <a:tbl>
              <a:tblPr/>
              <a:tblGrid>
                <a:gridCol w="1554610"/>
                <a:gridCol w="2078226"/>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2587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Duffy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Abbas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Galvin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graphicFrame>
        <p:nvGraphicFramePr>
          <p:cNvPr id="521245" name="Group 29"/>
          <p:cNvGraphicFramePr>
            <a:graphicFrameLocks noGrp="1"/>
          </p:cNvGraphicFramePr>
          <p:nvPr>
            <p:extLst>
              <p:ext uri="{D42A27DB-BD31-4B8C-83A1-F6EECF244321}">
                <p14:modId xmlns:p14="http://schemas.microsoft.com/office/powerpoint/2010/main" val="573391561"/>
              </p:ext>
            </p:extLst>
          </p:nvPr>
        </p:nvGraphicFramePr>
        <p:xfrm>
          <a:off x="6203100" y="1650915"/>
          <a:ext cx="3778886" cy="2334768"/>
        </p:xfrm>
        <a:graphic>
          <a:graphicData uri="http://schemas.openxmlformats.org/drawingml/2006/table">
            <a:tbl>
              <a:tblPr/>
              <a:tblGrid>
                <a:gridCol w="2119245"/>
                <a:gridCol w="1659641"/>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Tool design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graphicFrame>
        <p:nvGraphicFramePr>
          <p:cNvPr id="521264" name="Group 48"/>
          <p:cNvGraphicFramePr>
            <a:graphicFrameLocks noGrp="1"/>
          </p:cNvGraphicFramePr>
          <p:nvPr>
            <p:extLst>
              <p:ext uri="{D42A27DB-BD31-4B8C-83A1-F6EECF244321}">
                <p14:modId xmlns:p14="http://schemas.microsoft.com/office/powerpoint/2010/main" val="1921940063"/>
              </p:ext>
            </p:extLst>
          </p:nvPr>
        </p:nvGraphicFramePr>
        <p:xfrm>
          <a:off x="3806293" y="4494149"/>
          <a:ext cx="4286250" cy="2016252"/>
        </p:xfrm>
        <a:graphic>
          <a:graphicData uri="http://schemas.openxmlformats.org/drawingml/2006/table">
            <a:tbl>
              <a:tblPr/>
              <a:tblGrid>
                <a:gridCol w="1714500"/>
                <a:gridCol w="2571750"/>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Duffy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Galvin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Tool design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Abbas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6775856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dirty="0"/>
              <a:t>Cartesian Product</a:t>
            </a:r>
          </a:p>
        </p:txBody>
      </p:sp>
      <p:sp>
        <p:nvSpPr>
          <p:cNvPr id="523267" name="Rectangle 3"/>
          <p:cNvSpPr>
            <a:spLocks noGrp="1" noChangeArrowheads="1"/>
          </p:cNvSpPr>
          <p:nvPr>
            <p:ph idx="1"/>
          </p:nvPr>
        </p:nvSpPr>
        <p:spPr>
          <a:xfrm>
            <a:off x="677157" y="1293438"/>
            <a:ext cx="8594429" cy="3880773"/>
          </a:xfrm>
        </p:spPr>
        <p:txBody>
          <a:bodyPr/>
          <a:lstStyle/>
          <a:p>
            <a:pPr>
              <a:lnSpc>
                <a:spcPct val="90000"/>
              </a:lnSpc>
            </a:pPr>
            <a:r>
              <a:rPr lang="en-US" dirty="0"/>
              <a:t>This will produce </a:t>
            </a:r>
            <a:r>
              <a:rPr lang="en-US" dirty="0">
                <a:solidFill>
                  <a:schemeClr val="tx2">
                    <a:lumMod val="75000"/>
                  </a:schemeClr>
                </a:solidFill>
              </a:rPr>
              <a:t>Cartesian product</a:t>
            </a:r>
            <a:r>
              <a:rPr lang="en-US" dirty="0"/>
              <a:t>:</a:t>
            </a:r>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a:p>
            <a:pPr>
              <a:lnSpc>
                <a:spcPct val="90000"/>
              </a:lnSpc>
            </a:pPr>
            <a:r>
              <a:rPr lang="en-US" dirty="0"/>
              <a:t>The result:</a:t>
            </a:r>
          </a:p>
        </p:txBody>
      </p:sp>
      <p:sp>
        <p:nvSpPr>
          <p:cNvPr id="2" name="Slide Number Placeholder 1"/>
          <p:cNvSpPr>
            <a:spLocks noGrp="1"/>
          </p:cNvSpPr>
          <p:nvPr>
            <p:ph type="sldNum" sz="quarter" idx="12"/>
          </p:nvPr>
        </p:nvSpPr>
        <p:spPr/>
        <p:txBody>
          <a:bodyPr/>
          <a:lstStyle/>
          <a:p>
            <a:fld id="{C014DD1E-5D91-48A3-AD6D-45FBA980D106}" type="slidenum">
              <a:rPr lang="en-US" smtClean="0"/>
              <a:pPr/>
              <a:t>33</a:t>
            </a:fld>
            <a:endParaRPr lang="en-US" dirty="0"/>
          </a:p>
        </p:txBody>
      </p:sp>
      <p:sp>
        <p:nvSpPr>
          <p:cNvPr id="523268" name="Rectangle 4"/>
          <p:cNvSpPr>
            <a:spLocks noChangeArrowheads="1"/>
          </p:cNvSpPr>
          <p:nvPr/>
        </p:nvSpPr>
        <p:spPr bwMode="auto">
          <a:xfrm>
            <a:off x="2360612" y="1905000"/>
            <a:ext cx="73914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LastName, Name AS DepartmentName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Departments</a:t>
            </a:r>
          </a:p>
        </p:txBody>
      </p:sp>
      <p:graphicFrame>
        <p:nvGraphicFramePr>
          <p:cNvPr id="523269" name="Group 5"/>
          <p:cNvGraphicFramePr>
            <a:graphicFrameLocks noGrp="1"/>
          </p:cNvGraphicFramePr>
          <p:nvPr>
            <p:extLst>
              <p:ext uri="{D42A27DB-BD31-4B8C-83A1-F6EECF244321}">
                <p14:modId xmlns:p14="http://schemas.microsoft.com/office/powerpoint/2010/main" val="3986512120"/>
              </p:ext>
            </p:extLst>
          </p:nvPr>
        </p:nvGraphicFramePr>
        <p:xfrm>
          <a:off x="3351212" y="3505200"/>
          <a:ext cx="5562600" cy="2898648"/>
        </p:xfrm>
        <a:graphic>
          <a:graphicData uri="http://schemas.openxmlformats.org/drawingml/2006/table">
            <a:tbl>
              <a:tblPr/>
              <a:tblGrid>
                <a:gridCol w="2117871"/>
                <a:gridCol w="3444729"/>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Department</a:t>
                      </a: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Duffy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Document Control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Wang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Document Control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Sullivan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Document Control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Duffy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Wang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032903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t>Cartesian </a:t>
            </a:r>
            <a:r>
              <a:rPr lang="en-US" smtClean="0"/>
              <a:t>Product (2)</a:t>
            </a:r>
            <a:endParaRPr lang="en-US" dirty="0"/>
          </a:p>
        </p:txBody>
      </p:sp>
      <p:sp>
        <p:nvSpPr>
          <p:cNvPr id="524291" name="Rectangle 3"/>
          <p:cNvSpPr>
            <a:spLocks noGrp="1" noChangeArrowheads="1"/>
          </p:cNvSpPr>
          <p:nvPr>
            <p:ph idx="1"/>
          </p:nvPr>
        </p:nvSpPr>
        <p:spPr/>
        <p:txBody>
          <a:bodyPr/>
          <a:lstStyle/>
          <a:p>
            <a:pPr>
              <a:lnSpc>
                <a:spcPct val="100000"/>
              </a:lnSpc>
            </a:pPr>
            <a:r>
              <a:rPr lang="en-US" dirty="0"/>
              <a:t>A Cartesian product is formed when:</a:t>
            </a:r>
          </a:p>
          <a:p>
            <a:pPr lvl="1">
              <a:lnSpc>
                <a:spcPct val="100000"/>
              </a:lnSpc>
            </a:pPr>
            <a:r>
              <a:rPr lang="en-US" dirty="0"/>
              <a:t>A join condition is omitted</a:t>
            </a:r>
          </a:p>
          <a:p>
            <a:pPr lvl="1">
              <a:lnSpc>
                <a:spcPct val="100000"/>
              </a:lnSpc>
            </a:pPr>
            <a:r>
              <a:rPr lang="en-US" dirty="0"/>
              <a:t>A join condition is invalid</a:t>
            </a:r>
          </a:p>
          <a:p>
            <a:pPr lvl="1">
              <a:lnSpc>
                <a:spcPct val="100000"/>
              </a:lnSpc>
            </a:pPr>
            <a:r>
              <a:rPr lang="en-US" dirty="0"/>
              <a:t>All rows in the first table are joined to all rows in the second table</a:t>
            </a:r>
          </a:p>
          <a:p>
            <a:pPr>
              <a:lnSpc>
                <a:spcPct val="100000"/>
              </a:lnSpc>
            </a:pPr>
            <a:r>
              <a:rPr lang="en-US" dirty="0"/>
              <a:t>To avoid a Cartesian product, always include a valid </a:t>
            </a:r>
            <a:r>
              <a:rPr lang="en-US" dirty="0">
                <a:solidFill>
                  <a:schemeClr val="tx2">
                    <a:lumMod val="75000"/>
                  </a:schemeClr>
                </a:solidFill>
              </a:rPr>
              <a:t>join condition</a:t>
            </a:r>
          </a:p>
        </p:txBody>
      </p:sp>
      <p:sp>
        <p:nvSpPr>
          <p:cNvPr id="2" name="Slide Number Placeholder 1"/>
          <p:cNvSpPr>
            <a:spLocks noGrp="1"/>
          </p:cNvSpPr>
          <p:nvPr>
            <p:ph type="sldNum" sz="quarter" idx="12"/>
          </p:nvPr>
        </p:nvSpPr>
        <p:spPr/>
        <p:txBody>
          <a:bodyPr/>
          <a:lstStyle/>
          <a:p>
            <a:fld id="{C014DD1E-5D91-48A3-AD6D-45FBA980D106}" type="slidenum">
              <a:rPr lang="en-US" smtClean="0"/>
              <a:pPr/>
              <a:t>34</a:t>
            </a:fld>
            <a:endParaRPr lang="en-US" dirty="0"/>
          </a:p>
        </p:txBody>
      </p:sp>
      <p:pic>
        <p:nvPicPr>
          <p:cNvPr id="47106" name="Picture 2" descr="http://matuszek.org/functions/fig4.gif"/>
          <p:cNvPicPr>
            <a:picLocks noChangeAspect="1" noChangeArrowheads="1"/>
          </p:cNvPicPr>
          <p:nvPr/>
        </p:nvPicPr>
        <p:blipFill>
          <a:blip r:embed="rId2" cstate="screen">
            <a:extLst>
              <a:ext uri="{28A0092B-C50C-407E-A947-70E740481C1C}">
                <a14:useLocalDpi xmlns:a14="http://schemas.microsoft.com/office/drawing/2010/main"/>
              </a:ext>
            </a:extLst>
          </a:blip>
          <a:srcRect b="11962"/>
          <a:stretch>
            <a:fillRect/>
          </a:stretch>
        </p:blipFill>
        <p:spPr bwMode="auto">
          <a:xfrm>
            <a:off x="7044919" y="4876800"/>
            <a:ext cx="2667000" cy="1430694"/>
          </a:xfrm>
          <a:prstGeom prst="roundRect">
            <a:avLst>
              <a:gd name="adj" fmla="val 6960"/>
            </a:avLst>
          </a:prstGeom>
          <a:solidFill>
            <a:srgbClr val="FFFFFF"/>
          </a:solidFill>
        </p:spPr>
      </p:pic>
      <p:grpSp>
        <p:nvGrpSpPr>
          <p:cNvPr id="5" name="Group 4"/>
          <p:cNvGrpSpPr/>
          <p:nvPr/>
        </p:nvGrpSpPr>
        <p:grpSpPr>
          <a:xfrm>
            <a:off x="3046412" y="4933072"/>
            <a:ext cx="3541308" cy="1295400"/>
            <a:chOff x="607608" y="4801182"/>
            <a:chExt cx="4652184" cy="1495070"/>
          </a:xfrm>
        </p:grpSpPr>
        <p:pic>
          <p:nvPicPr>
            <p:cNvPr id="6" name="Picture 3" descr="C:\Trash\table-red.png"/>
            <p:cNvPicPr>
              <a:picLocks noChangeAspect="1" noChangeArrowheads="1"/>
            </p:cNvPicPr>
            <p:nvPr/>
          </p:nvPicPr>
          <p:blipFill>
            <a:blip r:embed="rId3" cstate="screen">
              <a:duotone>
                <a:schemeClr val="accent6">
                  <a:shade val="45000"/>
                  <a:satMod val="135000"/>
                </a:schemeClr>
                <a:prstClr val="white"/>
              </a:duotone>
            </a:blip>
            <a:srcRect/>
            <a:stretch>
              <a:fillRect/>
            </a:stretch>
          </p:blipFill>
          <p:spPr bwMode="auto">
            <a:xfrm rot="382574">
              <a:off x="607608" y="4801182"/>
              <a:ext cx="2838256" cy="1494488"/>
            </a:xfrm>
            <a:prstGeom prst="rect">
              <a:avLst/>
            </a:prstGeom>
            <a:noFill/>
            <a:scene3d>
              <a:camera prst="perspectiveContrastingRightFacing"/>
              <a:lightRig rig="threePt" dir="t"/>
            </a:scene3d>
          </p:spPr>
        </p:pic>
        <p:pic>
          <p:nvPicPr>
            <p:cNvPr id="7" name="Picture 3" descr="C:\Trash\table-red.png"/>
            <p:cNvPicPr>
              <a:picLocks noChangeAspect="1" noChangeArrowheads="1"/>
            </p:cNvPicPr>
            <p:nvPr/>
          </p:nvPicPr>
          <p:blipFill>
            <a:blip r:embed="rId3" cstate="screen">
              <a:duotone>
                <a:schemeClr val="accent6">
                  <a:shade val="45000"/>
                  <a:satMod val="135000"/>
                </a:schemeClr>
                <a:prstClr val="white"/>
              </a:duotone>
            </a:blip>
            <a:srcRect/>
            <a:stretch>
              <a:fillRect/>
            </a:stretch>
          </p:blipFill>
          <p:spPr bwMode="auto">
            <a:xfrm rot="382574">
              <a:off x="1507135" y="4801764"/>
              <a:ext cx="2838256" cy="1494488"/>
            </a:xfrm>
            <a:prstGeom prst="rect">
              <a:avLst/>
            </a:prstGeom>
            <a:noFill/>
            <a:scene3d>
              <a:camera prst="perspectiveContrastingRightFacing"/>
              <a:lightRig rig="threePt" dir="t"/>
            </a:scene3d>
          </p:spPr>
        </p:pic>
        <p:pic>
          <p:nvPicPr>
            <p:cNvPr id="8" name="Picture 3" descr="C:\Trash\table-red.png"/>
            <p:cNvPicPr>
              <a:picLocks noChangeAspect="1" noChangeArrowheads="1"/>
            </p:cNvPicPr>
            <p:nvPr/>
          </p:nvPicPr>
          <p:blipFill>
            <a:blip r:embed="rId3" cstate="screen">
              <a:duotone>
                <a:schemeClr val="accent6">
                  <a:shade val="45000"/>
                  <a:satMod val="135000"/>
                </a:schemeClr>
                <a:prstClr val="white"/>
              </a:duotone>
            </a:blip>
            <a:srcRect/>
            <a:stretch>
              <a:fillRect/>
            </a:stretch>
          </p:blipFill>
          <p:spPr bwMode="auto">
            <a:xfrm rot="382574">
              <a:off x="2421536" y="4801764"/>
              <a:ext cx="2838256" cy="1494488"/>
            </a:xfrm>
            <a:prstGeom prst="rect">
              <a:avLst/>
            </a:prstGeom>
            <a:noFill/>
            <a:scene3d>
              <a:camera prst="perspectiveContrastingRightFacing"/>
              <a:lightRig rig="threePt" dir="t"/>
            </a:scene3d>
          </p:spPr>
        </p:pic>
      </p:grpSp>
    </p:spTree>
    <p:extLst>
      <p:ext uri="{BB962C8B-B14F-4D97-AF65-F5344CB8AC3E}">
        <p14:creationId xmlns:p14="http://schemas.microsoft.com/office/powerpoint/2010/main" val="11653923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dirty="0"/>
              <a:t>Types of </a:t>
            </a:r>
            <a:r>
              <a:rPr lang="en-US" dirty="0" smtClean="0"/>
              <a:t>Joins</a:t>
            </a:r>
            <a:endParaRPr lang="en-US" dirty="0"/>
          </a:p>
        </p:txBody>
      </p:sp>
      <p:sp>
        <p:nvSpPr>
          <p:cNvPr id="525315" name="Rectangle 3"/>
          <p:cNvSpPr>
            <a:spLocks noGrp="1" noChangeArrowheads="1"/>
          </p:cNvSpPr>
          <p:nvPr>
            <p:ph idx="1"/>
          </p:nvPr>
        </p:nvSpPr>
        <p:spPr>
          <a:xfrm>
            <a:off x="608012" y="1304111"/>
            <a:ext cx="8594429" cy="3880773"/>
          </a:xfrm>
        </p:spPr>
        <p:txBody>
          <a:bodyPr>
            <a:normAutofit/>
          </a:bodyPr>
          <a:lstStyle/>
          <a:p>
            <a:pPr>
              <a:lnSpc>
                <a:spcPct val="100000"/>
              </a:lnSpc>
            </a:pPr>
            <a:r>
              <a:rPr lang="en-US" sz="3600" dirty="0"/>
              <a:t>Inner joins</a:t>
            </a:r>
          </a:p>
          <a:p>
            <a:pPr>
              <a:lnSpc>
                <a:spcPct val="100000"/>
              </a:lnSpc>
            </a:pPr>
            <a:r>
              <a:rPr lang="en-US" sz="3600" dirty="0"/>
              <a:t>Left, right and full outer joins</a:t>
            </a:r>
          </a:p>
          <a:p>
            <a:pPr>
              <a:lnSpc>
                <a:spcPct val="100000"/>
              </a:lnSpc>
            </a:pPr>
            <a:r>
              <a:rPr lang="en-US" sz="3600" dirty="0"/>
              <a:t>Cross joins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35</a:t>
            </a:fld>
            <a:endParaRPr lang="en-US" dirty="0"/>
          </a:p>
        </p:txBody>
      </p:sp>
      <p:pic>
        <p:nvPicPr>
          <p:cNvPr id="45057" name="Picture 1" descr="C:\Trash\table-red.png"/>
          <p:cNvPicPr>
            <a:picLocks noChangeAspect="1" noChangeArrowheads="1"/>
          </p:cNvPicPr>
          <p:nvPr/>
        </p:nvPicPr>
        <p:blipFill>
          <a:blip r:embed="rId3" cstate="screen"/>
          <a:srcRect/>
          <a:stretch>
            <a:fillRect/>
          </a:stretch>
        </p:blipFill>
        <p:spPr bwMode="auto">
          <a:xfrm>
            <a:off x="2284412" y="3733800"/>
            <a:ext cx="2771776" cy="2224262"/>
          </a:xfrm>
          <a:prstGeom prst="rect">
            <a:avLst/>
          </a:prstGeom>
          <a:noFill/>
          <a:effectLst>
            <a:glow rad="228600">
              <a:schemeClr val="accent2">
                <a:satMod val="175000"/>
                <a:alpha val="40000"/>
              </a:schemeClr>
            </a:glow>
          </a:effectLst>
        </p:spPr>
      </p:pic>
      <p:pic>
        <p:nvPicPr>
          <p:cNvPr id="6" name="Picture 1" descr="C:\Trash\table-red.png"/>
          <p:cNvPicPr>
            <a:picLocks noChangeAspect="1" noChangeArrowheads="1"/>
          </p:cNvPicPr>
          <p:nvPr/>
        </p:nvPicPr>
        <p:blipFill>
          <a:blip r:embed="rId3" cstate="screen">
            <a:duotone>
              <a:prstClr val="black"/>
              <a:schemeClr val="accent4">
                <a:tint val="45000"/>
                <a:satMod val="400000"/>
              </a:schemeClr>
            </a:duotone>
          </a:blip>
          <a:srcRect/>
          <a:stretch>
            <a:fillRect/>
          </a:stretch>
        </p:blipFill>
        <p:spPr bwMode="auto">
          <a:xfrm>
            <a:off x="7132636" y="3733800"/>
            <a:ext cx="2771776" cy="2224262"/>
          </a:xfrm>
          <a:prstGeom prst="rect">
            <a:avLst/>
          </a:prstGeom>
          <a:noFill/>
          <a:effectLst>
            <a:glow rad="228600">
              <a:schemeClr val="accent3">
                <a:satMod val="175000"/>
                <a:alpha val="40000"/>
              </a:schemeClr>
            </a:glow>
          </a:effectLst>
        </p:spPr>
      </p:pic>
      <p:pic>
        <p:nvPicPr>
          <p:cNvPr id="45061" name="Picture 5" descr="http://www.clker.com/cliparts/9/1/7/7/11954453101010753072kuba_arrow_icons_set.svg.hi.png"/>
          <p:cNvPicPr>
            <a:picLocks noChangeAspect="1" noChangeArrowheads="1"/>
          </p:cNvPicPr>
          <p:nvPr/>
        </p:nvPicPr>
        <p:blipFill>
          <a:blip r:embed="rId4" cstate="screen"/>
          <a:srcRect/>
          <a:stretch>
            <a:fillRect/>
          </a:stretch>
        </p:blipFill>
        <p:spPr bwMode="auto">
          <a:xfrm rot="984847">
            <a:off x="4405139" y="4215327"/>
            <a:ext cx="1119026" cy="609600"/>
          </a:xfrm>
          <a:prstGeom prst="rect">
            <a:avLst/>
          </a:prstGeom>
          <a:ln>
            <a:noFill/>
          </a:ln>
          <a:effectLst>
            <a:outerShdw blurRad="292100" dist="139700" dir="2700000" algn="tl" rotWithShape="0">
              <a:srgbClr val="333333">
                <a:alpha val="65000"/>
              </a:srgbClr>
            </a:outerShdw>
          </a:effectLst>
        </p:spPr>
      </p:pic>
      <p:pic>
        <p:nvPicPr>
          <p:cNvPr id="9" name="Picture 5" descr="http://www.clker.com/cliparts/9/1/7/7/11954453101010753072kuba_arrow_icons_set.svg.hi.png"/>
          <p:cNvPicPr>
            <a:picLocks noChangeAspect="1" noChangeArrowheads="1"/>
          </p:cNvPicPr>
          <p:nvPr/>
        </p:nvPicPr>
        <p:blipFill>
          <a:blip r:embed="rId4" cstate="screen"/>
          <a:srcRect/>
          <a:stretch>
            <a:fillRect/>
          </a:stretch>
        </p:blipFill>
        <p:spPr bwMode="auto">
          <a:xfrm rot="20261839" flipH="1">
            <a:off x="6625602" y="4182093"/>
            <a:ext cx="1114376" cy="609600"/>
          </a:xfrm>
          <a:prstGeom prst="rect">
            <a:avLst/>
          </a:prstGeom>
          <a:ln>
            <a:noFill/>
          </a:ln>
          <a:effectLst>
            <a:outerShdw blurRad="292100" dist="139700" dir="2700000" algn="tl" rotWithShape="0">
              <a:srgbClr val="333333">
                <a:alpha val="65000"/>
              </a:srgbClr>
            </a:outerShdw>
          </a:effectLst>
        </p:spPr>
      </p:pic>
      <p:pic>
        <p:nvPicPr>
          <p:cNvPr id="45063" name="Picture 7" descr="http://relationary.files.wordpress.com/2008/03/zachmansql04.jpg"/>
          <p:cNvPicPr>
            <a:picLocks noChangeAspect="1" noChangeArrowheads="1"/>
          </p:cNvPicPr>
          <p:nvPr/>
        </p:nvPicPr>
        <p:blipFill>
          <a:blip r:embed="rId5" cstate="screen">
            <a:lum bright="-30000" contrast="20000"/>
          </a:blip>
          <a:srcRect/>
          <a:stretch>
            <a:fillRect/>
          </a:stretch>
        </p:blipFill>
        <p:spPr bwMode="auto">
          <a:xfrm rot="742204">
            <a:off x="5791137" y="3918767"/>
            <a:ext cx="813813" cy="813813"/>
          </a:xfrm>
          <a:prstGeom prst="roundRect">
            <a:avLst>
              <a:gd name="adj" fmla="val 46433"/>
            </a:avLst>
          </a:prstGeom>
          <a:ln>
            <a:noFill/>
          </a:ln>
          <a:effectLst>
            <a:outerShdw blurRad="292100" dist="139700" dir="2700000" algn="tl" rotWithShape="0">
              <a:srgbClr val="333333">
                <a:alpha val="65000"/>
              </a:srgbClr>
            </a:outerShdw>
            <a:softEdge rad="63500"/>
          </a:effectLst>
        </p:spPr>
      </p:pic>
      <p:pic>
        <p:nvPicPr>
          <p:cNvPr id="45059" name="Picture 3" descr="http://www.clker.com/cliparts/9/1/7/7/11954453101010753072kuba_arrow_icons_set.svg.hi.png"/>
          <p:cNvPicPr>
            <a:picLocks noChangeAspect="1" noChangeArrowheads="1"/>
          </p:cNvPicPr>
          <p:nvPr/>
        </p:nvPicPr>
        <p:blipFill>
          <a:blip r:embed="rId6" cstate="screen"/>
          <a:srcRect/>
          <a:stretch>
            <a:fillRect/>
          </a:stretch>
        </p:blipFill>
        <p:spPr bwMode="auto">
          <a:xfrm>
            <a:off x="5465764" y="4558594"/>
            <a:ext cx="1238248" cy="1155698"/>
          </a:xfrm>
          <a:prstGeom prst="rect">
            <a:avLst/>
          </a:prstGeom>
          <a:noFill/>
          <a:effectLst>
            <a:glow rad="228600">
              <a:schemeClr val="accent4">
                <a:satMod val="175000"/>
                <a:alpha val="40000"/>
              </a:schemeClr>
            </a:glow>
          </a:effectLst>
        </p:spPr>
      </p:pic>
    </p:spTree>
    <p:extLst>
      <p:ext uri="{BB962C8B-B14F-4D97-AF65-F5344CB8AC3E}">
        <p14:creationId xmlns:p14="http://schemas.microsoft.com/office/powerpoint/2010/main" val="14278941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dirty="0"/>
              <a:t>Inner Join with ON Clause</a:t>
            </a:r>
          </a:p>
        </p:txBody>
      </p:sp>
      <p:sp>
        <p:nvSpPr>
          <p:cNvPr id="527363" name="Rectangle 3"/>
          <p:cNvSpPr>
            <a:spLocks noGrp="1" noChangeArrowheads="1"/>
          </p:cNvSpPr>
          <p:nvPr>
            <p:ph idx="1"/>
          </p:nvPr>
        </p:nvSpPr>
        <p:spPr>
          <a:xfrm>
            <a:off x="594462" y="1490230"/>
            <a:ext cx="8594429" cy="3880773"/>
          </a:xfrm>
        </p:spPr>
        <p:txBody>
          <a:bodyPr/>
          <a:lstStyle/>
          <a:p>
            <a:pPr>
              <a:lnSpc>
                <a:spcPct val="100000"/>
              </a:lnSpc>
              <a:spcBef>
                <a:spcPct val="35000"/>
              </a:spcBef>
            </a:pPr>
            <a:r>
              <a:rPr lang="en-US" dirty="0"/>
              <a:t>To specify </a:t>
            </a:r>
            <a:r>
              <a:rPr lang="en-US" dirty="0" smtClean="0"/>
              <a:t>a </a:t>
            </a:r>
            <a:r>
              <a:rPr lang="en-US" dirty="0" smtClean="0">
                <a:solidFill>
                  <a:schemeClr val="tx2">
                    <a:lumMod val="75000"/>
                  </a:schemeClr>
                </a:solidFill>
              </a:rPr>
              <a:t>join conditions</a:t>
            </a:r>
            <a:r>
              <a:rPr lang="en-US" dirty="0" smtClean="0"/>
              <a:t>, use the </a:t>
            </a:r>
            <a:r>
              <a:rPr lang="en-US" b="1" dirty="0" smtClean="0">
                <a:solidFill>
                  <a:schemeClr val="tx2">
                    <a:lumMod val="75000"/>
                  </a:schemeClr>
                </a:solidFill>
                <a:latin typeface="Consolas" panose="020B0609020204030204" pitchFamily="49" charset="0"/>
                <a:cs typeface="Consolas" panose="020B0609020204030204" pitchFamily="49" charset="0"/>
              </a:rPr>
              <a:t>INNER</a:t>
            </a:r>
            <a:r>
              <a:rPr lang="en-US" dirty="0" smtClean="0"/>
              <a:t> </a:t>
            </a:r>
            <a:r>
              <a:rPr lang="en-US" b="1" dirty="0" smtClean="0">
                <a:solidFill>
                  <a:schemeClr val="tx2">
                    <a:lumMod val="75000"/>
                  </a:schemeClr>
                </a:solidFill>
                <a:latin typeface="Consolas" panose="020B0609020204030204" pitchFamily="49" charset="0"/>
                <a:cs typeface="Consolas" panose="020B0609020204030204" pitchFamily="49" charset="0"/>
              </a:rPr>
              <a:t>JOIN</a:t>
            </a:r>
            <a:r>
              <a:rPr lang="en-US" dirty="0" smtClean="0"/>
              <a:t> </a:t>
            </a:r>
            <a:r>
              <a:rPr lang="en-US" b="1" dirty="0" smtClean="0">
                <a:solidFill>
                  <a:schemeClr val="tx2">
                    <a:lumMod val="75000"/>
                  </a:schemeClr>
                </a:solidFill>
                <a:latin typeface="Consolas" panose="020B0609020204030204" pitchFamily="49" charset="0"/>
                <a:cs typeface="Consolas" panose="020B0609020204030204" pitchFamily="49" charset="0"/>
              </a:rPr>
              <a:t>…</a:t>
            </a:r>
            <a:r>
              <a:rPr lang="en-US" dirty="0" smtClean="0"/>
              <a:t> </a:t>
            </a:r>
            <a:r>
              <a:rPr lang="en-US" b="1" dirty="0">
                <a:solidFill>
                  <a:schemeClr val="tx2">
                    <a:lumMod val="75000"/>
                  </a:schemeClr>
                </a:solidFill>
                <a:latin typeface="Consolas" pitchFamily="49" charset="0"/>
              </a:rPr>
              <a:t>ON</a:t>
            </a:r>
            <a:r>
              <a:rPr lang="en-US" dirty="0"/>
              <a:t> </a:t>
            </a:r>
            <a:r>
              <a:rPr lang="en-US" dirty="0" smtClean="0"/>
              <a:t>clause</a:t>
            </a:r>
            <a:endParaRPr lang="en-US" b="1" dirty="0">
              <a:solidFill>
                <a:schemeClr val="tx2">
                  <a:lumMod val="75000"/>
                </a:schemeClr>
              </a:solidFill>
              <a:latin typeface="Consolas" pitchFamily="49" charset="0"/>
            </a:endParaRPr>
          </a:p>
        </p:txBody>
      </p:sp>
      <p:sp>
        <p:nvSpPr>
          <p:cNvPr id="2" name="Slide Number Placeholder 1"/>
          <p:cNvSpPr>
            <a:spLocks noGrp="1"/>
          </p:cNvSpPr>
          <p:nvPr>
            <p:ph type="sldNum" sz="quarter" idx="12"/>
          </p:nvPr>
        </p:nvSpPr>
        <p:spPr/>
        <p:txBody>
          <a:bodyPr/>
          <a:lstStyle/>
          <a:p>
            <a:fld id="{C014DD1E-5D91-48A3-AD6D-45FBA980D106}" type="slidenum">
              <a:rPr lang="en-US" smtClean="0"/>
              <a:pPr/>
              <a:t>36</a:t>
            </a:fld>
            <a:endParaRPr lang="en-US" dirty="0"/>
          </a:p>
        </p:txBody>
      </p:sp>
      <p:sp>
        <p:nvSpPr>
          <p:cNvPr id="8" name="Rectangle 4"/>
          <p:cNvSpPr>
            <a:spLocks noChangeArrowheads="1"/>
          </p:cNvSpPr>
          <p:nvPr/>
        </p:nvSpPr>
        <p:spPr bwMode="auto">
          <a:xfrm>
            <a:off x="859805" y="2057400"/>
            <a:ext cx="10486384" cy="1692771"/>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e.EmployeeID, e.LastName, e.DepartmentID,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d.DepartmentID, d.Name AS DepartmentName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INNER </a:t>
            </a:r>
            <a:r>
              <a:rPr lang="en-US" sz="2600" b="1" noProof="1">
                <a:effectLst>
                  <a:outerShdw blurRad="38100" dist="38100" dir="2700000" algn="tl">
                    <a:srgbClr val="000000">
                      <a:alpha val="43137"/>
                    </a:srgbClr>
                  </a:outerShdw>
                </a:effectLst>
                <a:latin typeface="Consolas" pitchFamily="49" charset="0"/>
                <a:cs typeface="Consolas" pitchFamily="49" charset="0"/>
              </a:rPr>
              <a:t>JOIN Departments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 ON </a:t>
            </a:r>
            <a:r>
              <a:rPr lang="en-US" sz="2600" b="1" noProof="1">
                <a:effectLst>
                  <a:outerShdw blurRad="38100" dist="38100" dir="2700000" algn="tl">
                    <a:srgbClr val="000000">
                      <a:alpha val="43137"/>
                    </a:srgbClr>
                  </a:outerShdw>
                </a:effectLst>
                <a:latin typeface="Consolas" pitchFamily="49" charset="0"/>
                <a:cs typeface="Consolas" pitchFamily="49" charset="0"/>
              </a:rPr>
              <a:t>e.DepartmentID = d.DepartmentID</a:t>
            </a:r>
          </a:p>
        </p:txBody>
      </p:sp>
      <p:graphicFrame>
        <p:nvGraphicFramePr>
          <p:cNvPr id="10" name="Group 5"/>
          <p:cNvGraphicFramePr>
            <a:graphicFrameLocks noGrp="1"/>
          </p:cNvGraphicFramePr>
          <p:nvPr>
            <p:extLst>
              <p:ext uri="{D42A27DB-BD31-4B8C-83A1-F6EECF244321}">
                <p14:modId xmlns:p14="http://schemas.microsoft.com/office/powerpoint/2010/main" val="3209427680"/>
              </p:ext>
            </p:extLst>
          </p:nvPr>
        </p:nvGraphicFramePr>
        <p:xfrm>
          <a:off x="868383" y="4157899"/>
          <a:ext cx="10483829" cy="2426208"/>
        </p:xfrm>
        <a:graphic>
          <a:graphicData uri="http://schemas.openxmlformats.org/drawingml/2006/table">
            <a:tbl>
              <a:tblPr/>
              <a:tblGrid>
                <a:gridCol w="1865414"/>
                <a:gridCol w="1697056"/>
                <a:gridCol w="2117211"/>
                <a:gridCol w="2117211"/>
                <a:gridCol w="2686937"/>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EmployeeID</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3337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Gilbert</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7</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Production</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Brown</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4</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4</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Marketing</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3</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Tamburello</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Engineering</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1924323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en-US" dirty="0"/>
              <a:t>Equijoins</a:t>
            </a:r>
          </a:p>
        </p:txBody>
      </p:sp>
      <p:sp>
        <p:nvSpPr>
          <p:cNvPr id="529411" name="Rectangle 3"/>
          <p:cNvSpPr>
            <a:spLocks noGrp="1" noChangeArrowheads="1"/>
          </p:cNvSpPr>
          <p:nvPr>
            <p:ph idx="1"/>
          </p:nvPr>
        </p:nvSpPr>
        <p:spPr>
          <a:xfrm>
            <a:off x="633099" y="1270000"/>
            <a:ext cx="8594429" cy="3880773"/>
          </a:xfrm>
        </p:spPr>
        <p:txBody>
          <a:bodyPr/>
          <a:lstStyle/>
          <a:p>
            <a:pPr>
              <a:lnSpc>
                <a:spcPct val="100000"/>
              </a:lnSpc>
            </a:pPr>
            <a:r>
              <a:rPr lang="en-US" dirty="0" smtClean="0"/>
              <a:t>Equijoin == join </a:t>
            </a:r>
            <a:r>
              <a:rPr lang="en-US" dirty="0"/>
              <a:t>conditions pushed down to the </a:t>
            </a:r>
            <a:r>
              <a:rPr lang="en-US" b="1" dirty="0">
                <a:solidFill>
                  <a:schemeClr val="tx2">
                    <a:lumMod val="75000"/>
                  </a:schemeClr>
                </a:solidFill>
                <a:latin typeface="Consolas" pitchFamily="49" charset="0"/>
              </a:rPr>
              <a:t>WHERE</a:t>
            </a:r>
            <a:r>
              <a:rPr lang="en-US" dirty="0"/>
              <a:t> clause</a:t>
            </a:r>
            <a:endParaRPr lang="en-US" dirty="0">
              <a:latin typeface="Courier New" pitchFamily="49" charset="0"/>
            </a:endParaRPr>
          </a:p>
        </p:txBody>
      </p:sp>
      <p:sp>
        <p:nvSpPr>
          <p:cNvPr id="2" name="Slide Number Placeholder 1"/>
          <p:cNvSpPr>
            <a:spLocks noGrp="1"/>
          </p:cNvSpPr>
          <p:nvPr>
            <p:ph type="sldNum" sz="quarter" idx="12"/>
          </p:nvPr>
        </p:nvSpPr>
        <p:spPr/>
        <p:txBody>
          <a:bodyPr/>
          <a:lstStyle/>
          <a:p>
            <a:fld id="{C014DD1E-5D91-48A3-AD6D-45FBA980D106}" type="slidenum">
              <a:rPr lang="en-US" smtClean="0"/>
              <a:pPr/>
              <a:t>37</a:t>
            </a:fld>
            <a:endParaRPr lang="en-US" dirty="0"/>
          </a:p>
        </p:txBody>
      </p:sp>
      <p:sp>
        <p:nvSpPr>
          <p:cNvPr id="529412" name="Rectangle 4"/>
          <p:cNvSpPr>
            <a:spLocks noChangeArrowheads="1"/>
          </p:cNvSpPr>
          <p:nvPr/>
        </p:nvSpPr>
        <p:spPr bwMode="auto">
          <a:xfrm>
            <a:off x="869254" y="2041029"/>
            <a:ext cx="10482958" cy="1692771"/>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e.EmployeeID, e.LastName, e.DepartmentID,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d.DepartmentID, d.Name AS DepartmentName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 Departments d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WHERE e.DepartmentID = d.DepartmentID</a:t>
            </a:r>
          </a:p>
        </p:txBody>
      </p:sp>
      <p:graphicFrame>
        <p:nvGraphicFramePr>
          <p:cNvPr id="529413" name="Group 5"/>
          <p:cNvGraphicFramePr>
            <a:graphicFrameLocks noGrp="1"/>
          </p:cNvGraphicFramePr>
          <p:nvPr>
            <p:extLst>
              <p:ext uri="{D42A27DB-BD31-4B8C-83A1-F6EECF244321}">
                <p14:modId xmlns:p14="http://schemas.microsoft.com/office/powerpoint/2010/main" val="2322452206"/>
              </p:ext>
            </p:extLst>
          </p:nvPr>
        </p:nvGraphicFramePr>
        <p:xfrm>
          <a:off x="868383" y="4169664"/>
          <a:ext cx="10483829" cy="2426208"/>
        </p:xfrm>
        <a:graphic>
          <a:graphicData uri="http://schemas.openxmlformats.org/drawingml/2006/table">
            <a:tbl>
              <a:tblPr/>
              <a:tblGrid>
                <a:gridCol w="1865414"/>
                <a:gridCol w="1697056"/>
                <a:gridCol w="2117211"/>
                <a:gridCol w="2117211"/>
                <a:gridCol w="2686937"/>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EmployeeID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3337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Gilbert</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7</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7</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Production</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2</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Brown</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4</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4</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Marketing</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3</a:t>
                      </a:r>
                      <a:endParaRPr kumimoji="1" lang="bg-BG"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Tamburello</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1</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Engineering</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bg-BG"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655886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en-US" dirty="0"/>
              <a:t>INNER vs. OUTER Joins</a:t>
            </a:r>
          </a:p>
        </p:txBody>
      </p:sp>
      <p:sp>
        <p:nvSpPr>
          <p:cNvPr id="531459" name="Rectangle 3"/>
          <p:cNvSpPr>
            <a:spLocks noGrp="1" noChangeArrowheads="1"/>
          </p:cNvSpPr>
          <p:nvPr>
            <p:ph idx="1"/>
          </p:nvPr>
        </p:nvSpPr>
        <p:spPr/>
        <p:txBody>
          <a:bodyPr/>
          <a:lstStyle/>
          <a:p>
            <a:pPr>
              <a:lnSpc>
                <a:spcPct val="100000"/>
              </a:lnSpc>
            </a:pPr>
            <a:r>
              <a:rPr lang="en-US" b="1" dirty="0" smtClean="0">
                <a:solidFill>
                  <a:schemeClr val="tx2">
                    <a:lumMod val="75000"/>
                  </a:schemeClr>
                </a:solidFill>
              </a:rPr>
              <a:t>Inner join</a:t>
            </a:r>
          </a:p>
          <a:p>
            <a:pPr lvl="1">
              <a:lnSpc>
                <a:spcPct val="100000"/>
              </a:lnSpc>
            </a:pPr>
            <a:r>
              <a:rPr lang="en-US" dirty="0" smtClean="0"/>
              <a:t>A </a:t>
            </a:r>
            <a:r>
              <a:rPr lang="en-US" dirty="0"/>
              <a:t>join of two tables returning only </a:t>
            </a:r>
            <a:r>
              <a:rPr lang="en-US" dirty="0" smtClean="0"/>
              <a:t>rows matching the join condition</a:t>
            </a:r>
            <a:endParaRPr lang="en-US" dirty="0">
              <a:solidFill>
                <a:schemeClr val="accent5">
                  <a:lumMod val="20000"/>
                  <a:lumOff val="80000"/>
                </a:schemeClr>
              </a:solidFill>
            </a:endParaRPr>
          </a:p>
          <a:p>
            <a:pPr>
              <a:lnSpc>
                <a:spcPct val="100000"/>
              </a:lnSpc>
            </a:pPr>
            <a:r>
              <a:rPr lang="en-US" b="1" dirty="0" smtClean="0">
                <a:solidFill>
                  <a:schemeClr val="tx2">
                    <a:lumMod val="75000"/>
                  </a:schemeClr>
                </a:solidFill>
              </a:rPr>
              <a:t>Left (or right) outer join</a:t>
            </a:r>
          </a:p>
          <a:p>
            <a:pPr lvl="1">
              <a:lnSpc>
                <a:spcPct val="100000"/>
              </a:lnSpc>
            </a:pPr>
            <a:r>
              <a:rPr lang="en-US" dirty="0" smtClean="0"/>
              <a:t>Returns </a:t>
            </a:r>
            <a:r>
              <a:rPr lang="en-US" dirty="0"/>
              <a:t>the results of the inner join as well as unmatched rows from the left (or right) </a:t>
            </a:r>
            <a:r>
              <a:rPr lang="en-US" dirty="0" smtClean="0"/>
              <a:t>table</a:t>
            </a:r>
            <a:endParaRPr lang="en-US" dirty="0">
              <a:solidFill>
                <a:schemeClr val="accent5">
                  <a:lumMod val="20000"/>
                  <a:lumOff val="80000"/>
                </a:schemeClr>
              </a:solidFill>
            </a:endParaRPr>
          </a:p>
          <a:p>
            <a:pPr>
              <a:lnSpc>
                <a:spcPct val="100000"/>
              </a:lnSpc>
            </a:pPr>
            <a:r>
              <a:rPr lang="en-US" b="1" dirty="0" smtClean="0">
                <a:solidFill>
                  <a:schemeClr val="tx2">
                    <a:lumMod val="75000"/>
                  </a:schemeClr>
                </a:solidFill>
              </a:rPr>
              <a:t>Full outer join</a:t>
            </a:r>
          </a:p>
          <a:p>
            <a:pPr lvl="1">
              <a:lnSpc>
                <a:spcPct val="100000"/>
              </a:lnSpc>
            </a:pPr>
            <a:r>
              <a:rPr lang="en-US" dirty="0" smtClean="0"/>
              <a:t>Returns </a:t>
            </a:r>
            <a:r>
              <a:rPr lang="en-US" dirty="0"/>
              <a:t>the results of an inner join </a:t>
            </a:r>
            <a:r>
              <a:rPr lang="en-US" dirty="0" smtClean="0"/>
              <a:t>along with al unmatched rows</a:t>
            </a:r>
            <a:endParaRPr lang="en-US" dirty="0">
              <a:solidFill>
                <a:schemeClr val="accent5">
                  <a:lumMod val="20000"/>
                  <a:lumOff val="80000"/>
                </a:schemeClr>
              </a:solidFill>
            </a:endParaRPr>
          </a:p>
        </p:txBody>
      </p:sp>
      <p:sp>
        <p:nvSpPr>
          <p:cNvPr id="2" name="Slide Number Placeholder 1"/>
          <p:cNvSpPr>
            <a:spLocks noGrp="1"/>
          </p:cNvSpPr>
          <p:nvPr>
            <p:ph type="sldNum" sz="quarter" idx="12"/>
          </p:nvPr>
        </p:nvSpPr>
        <p:spPr/>
        <p:txBody>
          <a:bodyPr/>
          <a:lstStyle/>
          <a:p>
            <a:fld id="{C014DD1E-5D91-48A3-AD6D-45FBA980D106}" type="slidenum">
              <a:rPr lang="en-US" smtClean="0"/>
              <a:pPr/>
              <a:t>38</a:t>
            </a:fld>
            <a:endParaRPr lang="en-US" dirty="0"/>
          </a:p>
        </p:txBody>
      </p:sp>
    </p:spTree>
    <p:extLst>
      <p:ext uri="{BB962C8B-B14F-4D97-AF65-F5344CB8AC3E}">
        <p14:creationId xmlns:p14="http://schemas.microsoft.com/office/powerpoint/2010/main" val="34927727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654105" y="176216"/>
            <a:ext cx="8594429" cy="1320800"/>
          </a:xfrm>
        </p:spPr>
        <p:txBody>
          <a:bodyPr/>
          <a:lstStyle/>
          <a:p>
            <a:r>
              <a:rPr lang="en-US" dirty="0"/>
              <a:t>INNER JOIN</a:t>
            </a:r>
          </a:p>
        </p:txBody>
      </p:sp>
      <p:sp>
        <p:nvSpPr>
          <p:cNvPr id="2" name="Slide Number Placeholder 1"/>
          <p:cNvSpPr>
            <a:spLocks noGrp="1"/>
          </p:cNvSpPr>
          <p:nvPr>
            <p:ph type="sldNum" sz="quarter" idx="12"/>
          </p:nvPr>
        </p:nvSpPr>
        <p:spPr/>
        <p:txBody>
          <a:bodyPr/>
          <a:lstStyle/>
          <a:p>
            <a:fld id="{C014DD1E-5D91-48A3-AD6D-45FBA980D106}" type="slidenum">
              <a:rPr lang="en-US" smtClean="0"/>
              <a:pPr/>
              <a:t>39</a:t>
            </a:fld>
            <a:endParaRPr lang="en-US" dirty="0"/>
          </a:p>
        </p:txBody>
      </p:sp>
      <p:sp>
        <p:nvSpPr>
          <p:cNvPr id="532483" name="Rectangle 3"/>
          <p:cNvSpPr>
            <a:spLocks noChangeArrowheads="1"/>
          </p:cNvSpPr>
          <p:nvPr/>
        </p:nvSpPr>
        <p:spPr bwMode="auto">
          <a:xfrm>
            <a:off x="1300837" y="1143000"/>
            <a:ext cx="9593502" cy="156966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e.LastName EmpLastName,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m.EmployeeID MgrID, m.LastName MgrLastName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FROM Employees e INNER JOIN Employees m</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ON e.ManagerID = m.EmployeeID</a:t>
            </a:r>
          </a:p>
        </p:txBody>
      </p:sp>
      <p:graphicFrame>
        <p:nvGraphicFramePr>
          <p:cNvPr id="532484" name="Group 4"/>
          <p:cNvGraphicFramePr>
            <a:graphicFrameLocks noGrp="1"/>
          </p:cNvGraphicFramePr>
          <p:nvPr>
            <p:extLst>
              <p:ext uri="{D42A27DB-BD31-4B8C-83A1-F6EECF244321}">
                <p14:modId xmlns:p14="http://schemas.microsoft.com/office/powerpoint/2010/main" val="199365600"/>
              </p:ext>
            </p:extLst>
          </p:nvPr>
        </p:nvGraphicFramePr>
        <p:xfrm>
          <a:off x="1293814" y="3019044"/>
          <a:ext cx="9601198" cy="3457956"/>
        </p:xfrm>
        <a:graphic>
          <a:graphicData uri="http://schemas.openxmlformats.org/drawingml/2006/table">
            <a:tbl>
              <a:tblPr firstRow="1" lastRow="1"/>
              <a:tblGrid>
                <a:gridCol w="3001576"/>
                <a:gridCol w="2947703"/>
                <a:gridCol w="3651919"/>
              </a:tblGrid>
              <a:tr h="35575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Erickson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Goldberg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Duffy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109</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Sánchez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Johnson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185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Hill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Higa</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185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Hill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Ford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185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Hill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Maxwell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Krebs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062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464986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ctrTitle"/>
          </p:nvPr>
        </p:nvSpPr>
        <p:spPr>
          <a:xfrm>
            <a:off x="1493292" y="719948"/>
            <a:ext cx="7764913" cy="1646302"/>
          </a:xfrm>
        </p:spPr>
        <p:txBody>
          <a:bodyPr/>
          <a:lstStyle/>
          <a:p>
            <a:r>
              <a:rPr lang="en-US" dirty="0"/>
              <a:t>Relational </a:t>
            </a:r>
            <a:r>
              <a:rPr lang="en-US" dirty="0" smtClean="0"/>
              <a:t>Databases and SQL</a:t>
            </a:r>
            <a:endParaRPr lang="en-US" dirty="0"/>
          </a:p>
        </p:txBody>
      </p:sp>
      <p:sp>
        <p:nvSpPr>
          <p:cNvPr id="4" name="Subtitle 3"/>
          <p:cNvSpPr>
            <a:spLocks noGrp="1"/>
          </p:cNvSpPr>
          <p:nvPr>
            <p:ph type="subTitle" idx="1"/>
          </p:nvPr>
        </p:nvSpPr>
        <p:spPr>
          <a:xfrm>
            <a:off x="6551612" y="2455629"/>
            <a:ext cx="2842472" cy="688256"/>
          </a:xfrm>
        </p:spPr>
        <p:txBody>
          <a:bodyPr/>
          <a:lstStyle/>
          <a:p>
            <a:r>
              <a:rPr dirty="0" smtClean="0"/>
              <a:t>The SQL Execution Model</a:t>
            </a:r>
            <a:endParaRPr lang="bg-BG" dirty="0"/>
          </a:p>
        </p:txBody>
      </p:sp>
      <p:pic>
        <p:nvPicPr>
          <p:cNvPr id="94210" name="Picture 2" descr="http://www.blog.iqmatrix.com/wp-content/uploads/2008/04/relationships-traits.jpg"/>
          <p:cNvPicPr>
            <a:picLocks noChangeAspect="1" noChangeArrowheads="1"/>
          </p:cNvPicPr>
          <p:nvPr/>
        </p:nvPicPr>
        <p:blipFill>
          <a:blip r:embed="rId2" cstate="screen"/>
          <a:srcRect/>
          <a:stretch>
            <a:fillRect/>
          </a:stretch>
        </p:blipFill>
        <p:spPr bwMode="auto">
          <a:xfrm>
            <a:off x="760412" y="2403013"/>
            <a:ext cx="2801802" cy="3344674"/>
          </a:xfrm>
          <a:prstGeom prst="roundRect">
            <a:avLst>
              <a:gd name="adj" fmla="val 2305"/>
            </a:avLst>
          </a:prstGeom>
          <a:ln>
            <a:noFill/>
          </a:ln>
          <a:effectLst/>
          <a:scene3d>
            <a:camera prst="perspectiveContrastingLeftFacing">
              <a:rot lat="300000" lon="19800000" rev="0"/>
            </a:camera>
            <a:lightRig rig="threePt" dir="t">
              <a:rot lat="0" lon="0" rev="2700000"/>
            </a:lightRig>
          </a:scene3d>
          <a:sp3d>
            <a:bevelT w="63500" h="50800"/>
          </a:sp3d>
        </p:spPr>
      </p:pic>
      <p:pic>
        <p:nvPicPr>
          <p:cNvPr id="2" name="Picture 2" descr="http://simplyeasy.files.wordpress.com/2008/08/sql-logo.png"/>
          <p:cNvPicPr>
            <a:picLocks noChangeAspect="1" noChangeArrowheads="1"/>
          </p:cNvPicPr>
          <p:nvPr/>
        </p:nvPicPr>
        <p:blipFill>
          <a:blip r:embed="rId3" cstate="screen"/>
          <a:srcRect/>
          <a:stretch>
            <a:fillRect/>
          </a:stretch>
        </p:blipFill>
        <p:spPr bwMode="auto">
          <a:xfrm rot="21167764">
            <a:off x="3472911" y="3512060"/>
            <a:ext cx="2693464" cy="2110492"/>
          </a:xfrm>
          <a:prstGeom prst="rect">
            <a:avLst/>
          </a:prstGeom>
          <a:noFill/>
          <a:scene3d>
            <a:camera prst="perspectiveHeroicExtremeLeftFacing"/>
            <a:lightRig rig="threePt" dir="t"/>
          </a:scene3d>
        </p:spPr>
      </p:pic>
    </p:spTree>
    <p:extLst>
      <p:ext uri="{BB962C8B-B14F-4D97-AF65-F5344CB8AC3E}">
        <p14:creationId xmlns:p14="http://schemas.microsoft.com/office/powerpoint/2010/main" val="1773112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531812" y="168010"/>
            <a:ext cx="8594429" cy="1320800"/>
          </a:xfrm>
        </p:spPr>
        <p:txBody>
          <a:bodyPr/>
          <a:lstStyle/>
          <a:p>
            <a:r>
              <a:rPr lang="en-US" dirty="0"/>
              <a:t>LEFT OUTER JOIN</a:t>
            </a:r>
          </a:p>
        </p:txBody>
      </p:sp>
      <p:sp>
        <p:nvSpPr>
          <p:cNvPr id="2" name="Slide Number Placeholder 1"/>
          <p:cNvSpPr>
            <a:spLocks noGrp="1"/>
          </p:cNvSpPr>
          <p:nvPr>
            <p:ph type="sldNum" sz="quarter" idx="12"/>
          </p:nvPr>
        </p:nvSpPr>
        <p:spPr/>
        <p:txBody>
          <a:bodyPr/>
          <a:lstStyle/>
          <a:p>
            <a:fld id="{C014DD1E-5D91-48A3-AD6D-45FBA980D106}" type="slidenum">
              <a:rPr lang="en-US" smtClean="0"/>
              <a:pPr/>
              <a:t>40</a:t>
            </a:fld>
            <a:endParaRPr lang="en-US" dirty="0"/>
          </a:p>
        </p:txBody>
      </p:sp>
      <p:sp>
        <p:nvSpPr>
          <p:cNvPr id="534531" name="Rectangle 3"/>
          <p:cNvSpPr>
            <a:spLocks noChangeArrowheads="1"/>
          </p:cNvSpPr>
          <p:nvPr/>
        </p:nvSpPr>
        <p:spPr bwMode="auto">
          <a:xfrm>
            <a:off x="1300837" y="1143001"/>
            <a:ext cx="9593502" cy="156966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e.LastName EmpLastName,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m.EmployeeID MgrID, m.LastName MgrLastName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FROM Employees e LEFT OUTER JOIN Employees m</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ON e.ManagerID = m.EmployeeID</a:t>
            </a:r>
          </a:p>
        </p:txBody>
      </p:sp>
      <p:graphicFrame>
        <p:nvGraphicFramePr>
          <p:cNvPr id="534532" name="Group 4"/>
          <p:cNvGraphicFramePr>
            <a:graphicFrameLocks noGrp="1"/>
          </p:cNvGraphicFramePr>
          <p:nvPr>
            <p:extLst>
              <p:ext uri="{D42A27DB-BD31-4B8C-83A1-F6EECF244321}">
                <p14:modId xmlns:p14="http://schemas.microsoft.com/office/powerpoint/2010/main" val="3970942093"/>
              </p:ext>
            </p:extLst>
          </p:nvPr>
        </p:nvGraphicFramePr>
        <p:xfrm>
          <a:off x="1293814" y="3027252"/>
          <a:ext cx="9601198" cy="3457956"/>
        </p:xfrm>
        <a:graphic>
          <a:graphicData uri="http://schemas.openxmlformats.org/drawingml/2006/table">
            <a:tbl>
              <a:tblPr/>
              <a:tblGrid>
                <a:gridCol w="3001576"/>
                <a:gridCol w="2947703"/>
                <a:gridCol w="3651919"/>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Sánchez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Benshoof</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6</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Bradley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Miller</a:t>
                      </a:r>
                      <a:endPar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14</a:t>
                      </a:r>
                      <a:endPar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Maxwell</a:t>
                      </a:r>
                      <a:endPar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Okelberry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16</a:t>
                      </a:r>
                      <a:endPar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Brown</a:t>
                      </a:r>
                      <a:endPar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Hill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25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Mu</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Frum</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184</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Richins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Culbertson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30</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Barreto de Mattos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16156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677158" y="187085"/>
            <a:ext cx="8594429" cy="1320800"/>
          </a:xfrm>
        </p:spPr>
        <p:txBody>
          <a:bodyPr/>
          <a:lstStyle/>
          <a:p>
            <a:r>
              <a:rPr lang="en-US" dirty="0"/>
              <a:t>RIGHT OUTER JOIN</a:t>
            </a:r>
          </a:p>
        </p:txBody>
      </p:sp>
      <p:sp>
        <p:nvSpPr>
          <p:cNvPr id="2" name="Slide Number Placeholder 1"/>
          <p:cNvSpPr>
            <a:spLocks noGrp="1"/>
          </p:cNvSpPr>
          <p:nvPr>
            <p:ph type="sldNum" sz="quarter" idx="12"/>
          </p:nvPr>
        </p:nvSpPr>
        <p:spPr/>
        <p:txBody>
          <a:bodyPr/>
          <a:lstStyle/>
          <a:p>
            <a:fld id="{C014DD1E-5D91-48A3-AD6D-45FBA980D106}" type="slidenum">
              <a:rPr lang="en-US" smtClean="0"/>
              <a:pPr/>
              <a:t>41</a:t>
            </a:fld>
            <a:endParaRPr lang="en-US" dirty="0"/>
          </a:p>
        </p:txBody>
      </p:sp>
      <p:sp>
        <p:nvSpPr>
          <p:cNvPr id="536579" name="Rectangle 3"/>
          <p:cNvSpPr>
            <a:spLocks noChangeArrowheads="1"/>
          </p:cNvSpPr>
          <p:nvPr/>
        </p:nvSpPr>
        <p:spPr bwMode="auto">
          <a:xfrm>
            <a:off x="1300837" y="1143001"/>
            <a:ext cx="9593502" cy="156966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e.LastName EmpLastName,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a:t>
            </a:r>
            <a:r>
              <a:rPr lang="en-US" b="1" noProof="1" smtClean="0">
                <a:effectLst>
                  <a:outerShdw blurRad="38100" dist="38100" dir="2700000" algn="tl">
                    <a:srgbClr val="000000">
                      <a:alpha val="43137"/>
                    </a:srgbClr>
                  </a:outerShdw>
                </a:effectLst>
                <a:latin typeface="Consolas" pitchFamily="49" charset="0"/>
                <a:cs typeface="Consolas" pitchFamily="49" charset="0"/>
              </a:rPr>
              <a:t>m.EmployeeID </a:t>
            </a:r>
            <a:r>
              <a:rPr lang="en-US" b="1" noProof="1">
                <a:effectLst>
                  <a:outerShdw blurRad="38100" dist="38100" dir="2700000" algn="tl">
                    <a:srgbClr val="000000">
                      <a:alpha val="43137"/>
                    </a:srgbClr>
                  </a:outerShdw>
                </a:effectLst>
                <a:latin typeface="Consolas" pitchFamily="49" charset="0"/>
                <a:cs typeface="Consolas" pitchFamily="49" charset="0"/>
              </a:rPr>
              <a:t>MgrID, m.LastName MgrLastName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FROM Employees e RIGHT OUTER JOIN Employees m</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ON e.ManagerID = m.EmployeeID</a:t>
            </a:r>
          </a:p>
        </p:txBody>
      </p:sp>
      <p:graphicFrame>
        <p:nvGraphicFramePr>
          <p:cNvPr id="536580" name="Group 4"/>
          <p:cNvGraphicFramePr>
            <a:graphicFrameLocks noGrp="1"/>
          </p:cNvGraphicFramePr>
          <p:nvPr>
            <p:extLst>
              <p:ext uri="{D42A27DB-BD31-4B8C-83A1-F6EECF244321}">
                <p14:modId xmlns:p14="http://schemas.microsoft.com/office/powerpoint/2010/main" val="2124169768"/>
              </p:ext>
            </p:extLst>
          </p:nvPr>
        </p:nvGraphicFramePr>
        <p:xfrm>
          <a:off x="1293814" y="3019044"/>
          <a:ext cx="9601198" cy="3457956"/>
        </p:xfrm>
        <a:graphic>
          <a:graphicData uri="http://schemas.openxmlformats.org/drawingml/2006/table">
            <a:tbl>
              <a:tblPr/>
              <a:tblGrid>
                <a:gridCol w="3001576"/>
                <a:gridCol w="2947703"/>
                <a:gridCol w="3651919"/>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Lertpiriyasuwat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38</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Liu</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39</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Hines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40</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McKay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Berglund</a:t>
                      </a:r>
                      <a:endPar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41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Wu</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Koenigsbauer</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123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Hay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124</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Zabokritski</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125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Decker</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492369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671277" y="187085"/>
            <a:ext cx="8594429" cy="1320800"/>
          </a:xfrm>
        </p:spPr>
        <p:txBody>
          <a:bodyPr/>
          <a:lstStyle/>
          <a:p>
            <a:r>
              <a:rPr lang="en-US" dirty="0"/>
              <a:t>FULL OUTER JOIN</a:t>
            </a:r>
          </a:p>
        </p:txBody>
      </p:sp>
      <p:sp>
        <p:nvSpPr>
          <p:cNvPr id="2" name="Slide Number Placeholder 1"/>
          <p:cNvSpPr>
            <a:spLocks noGrp="1"/>
          </p:cNvSpPr>
          <p:nvPr>
            <p:ph type="sldNum" sz="quarter" idx="12"/>
          </p:nvPr>
        </p:nvSpPr>
        <p:spPr/>
        <p:txBody>
          <a:bodyPr/>
          <a:lstStyle/>
          <a:p>
            <a:fld id="{C014DD1E-5D91-48A3-AD6D-45FBA980D106}" type="slidenum">
              <a:rPr lang="en-US" smtClean="0"/>
              <a:pPr/>
              <a:t>42</a:t>
            </a:fld>
            <a:endParaRPr lang="en-US" dirty="0"/>
          </a:p>
        </p:txBody>
      </p:sp>
      <p:sp>
        <p:nvSpPr>
          <p:cNvPr id="538627" name="Rectangle 3"/>
          <p:cNvSpPr>
            <a:spLocks noChangeArrowheads="1"/>
          </p:cNvSpPr>
          <p:nvPr/>
        </p:nvSpPr>
        <p:spPr bwMode="auto">
          <a:xfrm>
            <a:off x="1300837" y="1143001"/>
            <a:ext cx="9593502" cy="156966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SELECT e.LastName EmpLastName,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m.EmployeeID MgrID, m.LastName MgrLastName</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FROM </a:t>
            </a:r>
            <a:r>
              <a:rPr lang="en-US" b="1" noProof="1" smtClean="0">
                <a:effectLst>
                  <a:outerShdw blurRad="38100" dist="38100" dir="2700000" algn="tl">
                    <a:srgbClr val="000000">
                      <a:alpha val="43137"/>
                    </a:srgbClr>
                  </a:outerShdw>
                </a:effectLst>
                <a:latin typeface="Consolas" pitchFamily="49" charset="0"/>
                <a:cs typeface="Consolas" pitchFamily="49" charset="0"/>
              </a:rPr>
              <a:t>Employees </a:t>
            </a:r>
            <a:r>
              <a:rPr lang="en-US" b="1" noProof="1">
                <a:effectLst>
                  <a:outerShdw blurRad="38100" dist="38100" dir="2700000" algn="tl">
                    <a:srgbClr val="000000">
                      <a:alpha val="43137"/>
                    </a:srgbClr>
                  </a:outerShdw>
                </a:effectLst>
                <a:latin typeface="Consolas" pitchFamily="49" charset="0"/>
                <a:cs typeface="Consolas" pitchFamily="49" charset="0"/>
              </a:rPr>
              <a:t>e FULL OUTER JOIN </a:t>
            </a:r>
            <a:r>
              <a:rPr lang="en-US" b="1" noProof="1" smtClean="0">
                <a:effectLst>
                  <a:outerShdw blurRad="38100" dist="38100" dir="2700000" algn="tl">
                    <a:srgbClr val="000000">
                      <a:alpha val="43137"/>
                    </a:srgbClr>
                  </a:outerShdw>
                </a:effectLst>
                <a:latin typeface="Consolas" pitchFamily="49" charset="0"/>
                <a:cs typeface="Consolas" pitchFamily="49" charset="0"/>
              </a:rPr>
              <a:t>Employees </a:t>
            </a:r>
            <a:r>
              <a:rPr lang="en-US" b="1" noProof="1">
                <a:effectLst>
                  <a:outerShdw blurRad="38100" dist="38100" dir="2700000" algn="tl">
                    <a:srgbClr val="000000">
                      <a:alpha val="43137"/>
                    </a:srgbClr>
                  </a:outerShdw>
                </a:effectLst>
                <a:latin typeface="Consolas" pitchFamily="49" charset="0"/>
                <a:cs typeface="Consolas" pitchFamily="49" charset="0"/>
              </a:rPr>
              <a:t>m</a:t>
            </a:r>
          </a:p>
          <a:p>
            <a:pPr eaLnBrk="0" hangingPunct="0">
              <a:buClr>
                <a:schemeClr val="accent5">
                  <a:lumMod val="40000"/>
                  <a:lumOff val="60000"/>
                </a:schemeClr>
              </a:buClr>
              <a:buSzPct val="70000"/>
            </a:pPr>
            <a:r>
              <a:rPr lang="en-US" b="1" noProof="1">
                <a:effectLst>
                  <a:outerShdw blurRad="38100" dist="38100" dir="2700000" algn="tl">
                    <a:srgbClr val="000000">
                      <a:alpha val="43137"/>
                    </a:srgbClr>
                  </a:outerShdw>
                </a:effectLst>
                <a:latin typeface="Consolas" pitchFamily="49" charset="0"/>
                <a:cs typeface="Consolas" pitchFamily="49" charset="0"/>
              </a:rPr>
              <a:t>  ON e.ManagerID = m.EmployeeID</a:t>
            </a:r>
          </a:p>
        </p:txBody>
      </p:sp>
      <p:graphicFrame>
        <p:nvGraphicFramePr>
          <p:cNvPr id="538628" name="Group 4"/>
          <p:cNvGraphicFramePr>
            <a:graphicFrameLocks noGrp="1"/>
          </p:cNvGraphicFramePr>
          <p:nvPr>
            <p:extLst>
              <p:ext uri="{D42A27DB-BD31-4B8C-83A1-F6EECF244321}">
                <p14:modId xmlns:p14="http://schemas.microsoft.com/office/powerpoint/2010/main" val="4243361079"/>
              </p:ext>
            </p:extLst>
          </p:nvPr>
        </p:nvGraphicFramePr>
        <p:xfrm>
          <a:off x="1293814" y="3019044"/>
          <a:ext cx="9601198" cy="3457956"/>
        </p:xfrm>
        <a:graphic>
          <a:graphicData uri="http://schemas.openxmlformats.org/drawingml/2006/table">
            <a:tbl>
              <a:tblPr/>
              <a:tblGrid>
                <a:gridCol w="3001576"/>
                <a:gridCol w="2947703"/>
                <a:gridCol w="3651919"/>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MgrLastName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Sanchez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Cracium</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Gilbert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16</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Brown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17</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Hartwig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NULL</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Gilbert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217148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dirty="0"/>
              <a:t>Three-Way Joins</a:t>
            </a:r>
          </a:p>
        </p:txBody>
      </p:sp>
      <p:sp>
        <p:nvSpPr>
          <p:cNvPr id="540675" name="Rectangle 3"/>
          <p:cNvSpPr>
            <a:spLocks noGrp="1" noChangeArrowheads="1"/>
          </p:cNvSpPr>
          <p:nvPr>
            <p:ph idx="1"/>
          </p:nvPr>
        </p:nvSpPr>
        <p:spPr>
          <a:xfrm>
            <a:off x="664838" y="1349708"/>
            <a:ext cx="8594429" cy="3880773"/>
          </a:xfrm>
        </p:spPr>
        <p:txBody>
          <a:bodyPr/>
          <a:lstStyle/>
          <a:p>
            <a:pPr>
              <a:lnSpc>
                <a:spcPct val="100000"/>
              </a:lnSpc>
            </a:pPr>
            <a:r>
              <a:rPr lang="en-US" dirty="0"/>
              <a:t>A three-way join is a join of three tables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43</a:t>
            </a:fld>
            <a:endParaRPr lang="en-US" dirty="0"/>
          </a:p>
        </p:txBody>
      </p:sp>
      <p:sp>
        <p:nvSpPr>
          <p:cNvPr id="540676" name="Rectangle 4"/>
          <p:cNvSpPr>
            <a:spLocks noChangeArrowheads="1"/>
          </p:cNvSpPr>
          <p:nvPr/>
        </p:nvSpPr>
        <p:spPr bwMode="auto">
          <a:xfrm>
            <a:off x="1220788" y="1981200"/>
            <a:ext cx="9674224" cy="2092881"/>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e.FirstName, e.LastName,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t.Name as Towns, a.AddressText</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JOIN Addresses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a </a:t>
            </a:r>
            <a:r>
              <a:rPr lang="en-US" sz="2600" b="1" noProof="1">
                <a:effectLst>
                  <a:outerShdw blurRad="38100" dist="38100" dir="2700000" algn="tl">
                    <a:srgbClr val="000000">
                      <a:alpha val="43137"/>
                    </a:srgbClr>
                  </a:outerShdw>
                </a:effectLst>
                <a:latin typeface="Consolas" pitchFamily="49" charset="0"/>
                <a:cs typeface="Consolas" pitchFamily="49" charset="0"/>
              </a:rPr>
              <a:t>ON e.AddressID = a.AddressID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JOIN Towns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t </a:t>
            </a:r>
            <a:r>
              <a:rPr lang="en-US" sz="2600" b="1" noProof="1">
                <a:effectLst>
                  <a:outerShdw blurRad="38100" dist="38100" dir="2700000" algn="tl">
                    <a:srgbClr val="000000">
                      <a:alpha val="43137"/>
                    </a:srgbClr>
                  </a:outerShdw>
                </a:effectLst>
                <a:latin typeface="Consolas" pitchFamily="49" charset="0"/>
                <a:cs typeface="Consolas" pitchFamily="49" charset="0"/>
              </a:rPr>
              <a:t>ON a.TownID = t.TownID</a:t>
            </a:r>
          </a:p>
        </p:txBody>
      </p:sp>
      <p:graphicFrame>
        <p:nvGraphicFramePr>
          <p:cNvPr id="540677" name="Group 5"/>
          <p:cNvGraphicFramePr>
            <a:graphicFrameLocks noGrp="1"/>
          </p:cNvGraphicFramePr>
          <p:nvPr>
            <p:extLst>
              <p:ext uri="{D42A27DB-BD31-4B8C-83A1-F6EECF244321}">
                <p14:modId xmlns:p14="http://schemas.microsoft.com/office/powerpoint/2010/main" val="4090635517"/>
              </p:ext>
            </p:extLst>
          </p:nvPr>
        </p:nvGraphicFramePr>
        <p:xfrm>
          <a:off x="1220788" y="4419600"/>
          <a:ext cx="9674224" cy="1933956"/>
        </p:xfrm>
        <a:graphic>
          <a:graphicData uri="http://schemas.openxmlformats.org/drawingml/2006/table">
            <a:tbl>
              <a:tblPr/>
              <a:tblGrid>
                <a:gridCol w="2161791"/>
                <a:gridCol w="2064469"/>
                <a:gridCol w="1880179"/>
                <a:gridCol w="3567785"/>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FirstName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Towns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AddressText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Guy</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Gilbert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Monroe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7726 Driftwood Drive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Kevin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Brown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Everett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2294 West 39th St.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Roberto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Redmond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8000 Crane Court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3261655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p:txBody>
          <a:bodyPr/>
          <a:lstStyle/>
          <a:p>
            <a:r>
              <a:rPr lang="en-US" dirty="0" smtClean="0"/>
              <a:t>Self-Join</a:t>
            </a:r>
            <a:endParaRPr lang="en-US" dirty="0"/>
          </a:p>
        </p:txBody>
      </p:sp>
      <p:sp>
        <p:nvSpPr>
          <p:cNvPr id="1068035" name="Rectangle 3"/>
          <p:cNvSpPr>
            <a:spLocks noGrp="1" noChangeArrowheads="1"/>
          </p:cNvSpPr>
          <p:nvPr>
            <p:ph idx="1"/>
          </p:nvPr>
        </p:nvSpPr>
        <p:spPr>
          <a:xfrm>
            <a:off x="664838" y="1325973"/>
            <a:ext cx="8594429" cy="3880773"/>
          </a:xfrm>
        </p:spPr>
        <p:txBody>
          <a:bodyPr/>
          <a:lstStyle/>
          <a:p>
            <a:pPr>
              <a:lnSpc>
                <a:spcPct val="100000"/>
              </a:lnSpc>
            </a:pPr>
            <a:r>
              <a:rPr lang="en-US" dirty="0" smtClean="0"/>
              <a:t>Self-join </a:t>
            </a:r>
            <a:r>
              <a:rPr lang="en-US" dirty="0"/>
              <a:t>means to </a:t>
            </a:r>
            <a:r>
              <a:rPr lang="en-US" dirty="0">
                <a:solidFill>
                  <a:schemeClr val="tx2">
                    <a:lumMod val="75000"/>
                  </a:schemeClr>
                </a:solidFill>
              </a:rPr>
              <a:t>join a table to </a:t>
            </a:r>
            <a:r>
              <a:rPr lang="en-US" dirty="0" smtClean="0">
                <a:solidFill>
                  <a:schemeClr val="tx2">
                    <a:lumMod val="75000"/>
                  </a:schemeClr>
                </a:solidFill>
              </a:rPr>
              <a:t>itself</a:t>
            </a:r>
            <a:endParaRPr lang="en-US"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C014DD1E-5D91-48A3-AD6D-45FBA980D106}" type="slidenum">
              <a:rPr lang="en-US" smtClean="0"/>
              <a:pPr/>
              <a:t>44</a:t>
            </a:fld>
            <a:endParaRPr lang="en-US" dirty="0"/>
          </a:p>
        </p:txBody>
      </p:sp>
      <p:sp>
        <p:nvSpPr>
          <p:cNvPr id="1068036" name="Rectangle 4"/>
          <p:cNvSpPr>
            <a:spLocks noChangeArrowheads="1"/>
          </p:cNvSpPr>
          <p:nvPr/>
        </p:nvSpPr>
        <p:spPr bwMode="auto">
          <a:xfrm>
            <a:off x="1204243" y="1924928"/>
            <a:ext cx="9690070" cy="1692771"/>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e.FirstName + ' ' + e.LastName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 is managed by ' + m.LastName as Message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 JOIN Employees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m</a:t>
            </a:r>
          </a:p>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ON (e.ManagerId = m.EmployeeId)</a:t>
            </a:r>
            <a:endParaRPr lang="en-US" sz="2600" b="1" noProof="1">
              <a:effectLst>
                <a:outerShdw blurRad="38100" dist="38100" dir="2700000" algn="tl">
                  <a:srgbClr val="000000">
                    <a:alpha val="43137"/>
                  </a:srgbClr>
                </a:outerShdw>
              </a:effectLst>
              <a:latin typeface="Consolas" pitchFamily="49" charset="0"/>
              <a:cs typeface="Consolas" pitchFamily="49" charset="0"/>
            </a:endParaRPr>
          </a:p>
        </p:txBody>
      </p:sp>
      <p:graphicFrame>
        <p:nvGraphicFramePr>
          <p:cNvPr id="6" name="Group 5"/>
          <p:cNvGraphicFramePr>
            <a:graphicFrameLocks noGrp="1"/>
          </p:cNvGraphicFramePr>
          <p:nvPr>
            <p:extLst>
              <p:ext uri="{D42A27DB-BD31-4B8C-83A1-F6EECF244321}">
                <p14:modId xmlns:p14="http://schemas.microsoft.com/office/powerpoint/2010/main" val="2049891862"/>
              </p:ext>
            </p:extLst>
          </p:nvPr>
        </p:nvGraphicFramePr>
        <p:xfrm>
          <a:off x="1217612" y="3962400"/>
          <a:ext cx="9677400" cy="2488692"/>
        </p:xfrm>
        <a:graphic>
          <a:graphicData uri="http://schemas.openxmlformats.org/drawingml/2006/table">
            <a:tbl>
              <a:tblPr/>
              <a:tblGrid>
                <a:gridCol w="9677400"/>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Message</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Ovidiu Cracium is managed by 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Michael Sullivan is managed by 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Sharon Salavaria is managed by 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Dylan Miller is managed by Tamburello</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3551052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531812" y="90490"/>
            <a:ext cx="8594429" cy="1320800"/>
          </a:xfrm>
        </p:spPr>
        <p:txBody>
          <a:bodyPr/>
          <a:lstStyle/>
          <a:p>
            <a:r>
              <a:rPr lang="en-US" dirty="0"/>
              <a:t>Cross Join</a:t>
            </a:r>
          </a:p>
        </p:txBody>
      </p:sp>
      <p:sp>
        <p:nvSpPr>
          <p:cNvPr id="542723" name="Rectangle 3"/>
          <p:cNvSpPr>
            <a:spLocks noGrp="1" noChangeArrowheads="1"/>
          </p:cNvSpPr>
          <p:nvPr>
            <p:ph idx="1"/>
          </p:nvPr>
        </p:nvSpPr>
        <p:spPr>
          <a:xfrm>
            <a:off x="335577" y="750890"/>
            <a:ext cx="8594429" cy="3880773"/>
          </a:xfrm>
        </p:spPr>
        <p:txBody>
          <a:bodyPr>
            <a:normAutofit/>
          </a:bodyPr>
          <a:lstStyle/>
          <a:p>
            <a:pPr>
              <a:lnSpc>
                <a:spcPct val="95000"/>
              </a:lnSpc>
            </a:pPr>
            <a:r>
              <a:rPr lang="en-US" sz="3200" dirty="0"/>
              <a:t>The </a:t>
            </a:r>
            <a:r>
              <a:rPr lang="en-US" sz="3200" b="1" dirty="0">
                <a:solidFill>
                  <a:schemeClr val="tx2">
                    <a:lumMod val="75000"/>
                  </a:schemeClr>
                </a:solidFill>
              </a:rPr>
              <a:t>CROSS JOIN </a:t>
            </a:r>
            <a:r>
              <a:rPr lang="en-US" sz="3200" dirty="0"/>
              <a:t>clause produces the cross-product of two tables</a:t>
            </a:r>
          </a:p>
          <a:p>
            <a:pPr lvl="1">
              <a:lnSpc>
                <a:spcPct val="95000"/>
              </a:lnSpc>
            </a:pPr>
            <a:r>
              <a:rPr lang="en-US" sz="3000" dirty="0"/>
              <a:t>Same as a Cartesian </a:t>
            </a:r>
            <a:r>
              <a:rPr lang="en-US" sz="3000" dirty="0" smtClean="0"/>
              <a:t>product, rarely used</a:t>
            </a:r>
            <a:endParaRPr lang="en-US" sz="3000" dirty="0"/>
          </a:p>
        </p:txBody>
      </p:sp>
      <p:sp>
        <p:nvSpPr>
          <p:cNvPr id="2" name="Slide Number Placeholder 1"/>
          <p:cNvSpPr>
            <a:spLocks noGrp="1"/>
          </p:cNvSpPr>
          <p:nvPr>
            <p:ph type="sldNum" sz="quarter" idx="12"/>
          </p:nvPr>
        </p:nvSpPr>
        <p:spPr/>
        <p:txBody>
          <a:bodyPr/>
          <a:lstStyle/>
          <a:p>
            <a:fld id="{C014DD1E-5D91-48A3-AD6D-45FBA980D106}" type="slidenum">
              <a:rPr lang="en-US" smtClean="0"/>
              <a:pPr/>
              <a:t>45</a:t>
            </a:fld>
            <a:endParaRPr lang="en-US" dirty="0"/>
          </a:p>
        </p:txBody>
      </p:sp>
      <p:sp>
        <p:nvSpPr>
          <p:cNvPr id="542724" name="Rectangle 4"/>
          <p:cNvSpPr>
            <a:spLocks noChangeArrowheads="1"/>
          </p:cNvSpPr>
          <p:nvPr/>
        </p:nvSpPr>
        <p:spPr bwMode="auto">
          <a:xfrm>
            <a:off x="1293812" y="2514600"/>
            <a:ext cx="96012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a:t>
            </a:r>
            <a:r>
              <a:rPr lang="en-US" sz="2600" b="1" noProof="1" smtClean="0">
                <a:effectLst>
                  <a:outerShdw blurRad="38100" dist="38100" dir="2700000" algn="tl">
                    <a:srgbClr val="000000">
                      <a:alpha val="43137"/>
                    </a:srgbClr>
                  </a:outerShdw>
                </a:effectLst>
                <a:latin typeface="Consolas" pitchFamily="49" charset="0"/>
                <a:cs typeface="Consolas" pitchFamily="49" charset="0"/>
              </a:rPr>
              <a:t>LastName </a:t>
            </a:r>
            <a:r>
              <a:rPr lang="en-US" sz="2600" b="1" noProof="1">
                <a:effectLst>
                  <a:outerShdw blurRad="38100" dist="38100" dir="2700000" algn="tl">
                    <a:srgbClr val="000000">
                      <a:alpha val="43137"/>
                    </a:srgbClr>
                  </a:outerShdw>
                </a:effectLst>
                <a:latin typeface="Consolas" pitchFamily="49" charset="0"/>
                <a:cs typeface="Consolas" pitchFamily="49" charset="0"/>
              </a:rPr>
              <a:t>[Last Name], Name [Dept 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CROSS JOIN Departments</a:t>
            </a:r>
          </a:p>
        </p:txBody>
      </p:sp>
      <p:graphicFrame>
        <p:nvGraphicFramePr>
          <p:cNvPr id="542725" name="Group 5"/>
          <p:cNvGraphicFramePr>
            <a:graphicFrameLocks noGrp="1"/>
          </p:cNvGraphicFramePr>
          <p:nvPr>
            <p:extLst>
              <p:ext uri="{D42A27DB-BD31-4B8C-83A1-F6EECF244321}">
                <p14:modId xmlns:p14="http://schemas.microsoft.com/office/powerpoint/2010/main" val="2238403987"/>
              </p:ext>
            </p:extLst>
          </p:nvPr>
        </p:nvGraphicFramePr>
        <p:xfrm>
          <a:off x="1279527" y="3810000"/>
          <a:ext cx="9629774" cy="2590800"/>
        </p:xfrm>
        <a:graphic>
          <a:graphicData uri="http://schemas.openxmlformats.org/drawingml/2006/table">
            <a:tbl>
              <a:tblPr/>
              <a:tblGrid>
                <a:gridCol w="3667804"/>
                <a:gridCol w="5961970"/>
              </a:tblGrid>
              <a:tr h="45692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Last Name</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Dept Name</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42677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Duffy</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Document Control</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42677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Wang</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Document Control</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42677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Duffy</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Engineering</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42677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Wang</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Engineering</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42677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581004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dirty="0"/>
              <a:t>Additional </a:t>
            </a:r>
            <a:r>
              <a:rPr lang="en-US" dirty="0" smtClean="0"/>
              <a:t>Conditions in Joins</a:t>
            </a:r>
            <a:endParaRPr lang="en-US" dirty="0"/>
          </a:p>
        </p:txBody>
      </p:sp>
      <p:sp>
        <p:nvSpPr>
          <p:cNvPr id="544771" name="Rectangle 3"/>
          <p:cNvSpPr>
            <a:spLocks noGrp="1" noChangeArrowheads="1"/>
          </p:cNvSpPr>
          <p:nvPr>
            <p:ph idx="1"/>
          </p:nvPr>
        </p:nvSpPr>
        <p:spPr>
          <a:xfrm>
            <a:off x="650885" y="1408721"/>
            <a:ext cx="8594429" cy="3880773"/>
          </a:xfrm>
        </p:spPr>
        <p:txBody>
          <a:bodyPr/>
          <a:lstStyle/>
          <a:p>
            <a:pPr>
              <a:lnSpc>
                <a:spcPct val="100000"/>
              </a:lnSpc>
            </a:pPr>
            <a:r>
              <a:rPr lang="en-US" dirty="0"/>
              <a:t>You can apply additional conditions in the </a:t>
            </a:r>
            <a:r>
              <a:rPr lang="en-US" b="1" dirty="0">
                <a:solidFill>
                  <a:schemeClr val="tx2">
                    <a:lumMod val="75000"/>
                  </a:schemeClr>
                </a:solidFill>
                <a:latin typeface="Consolas" pitchFamily="49" charset="0"/>
              </a:rPr>
              <a:t>WHERE</a:t>
            </a:r>
            <a:r>
              <a:rPr lang="en-US" dirty="0"/>
              <a:t> clause:</a:t>
            </a:r>
          </a:p>
        </p:txBody>
      </p:sp>
      <p:sp>
        <p:nvSpPr>
          <p:cNvPr id="2" name="Slide Number Placeholder 1"/>
          <p:cNvSpPr>
            <a:spLocks noGrp="1"/>
          </p:cNvSpPr>
          <p:nvPr>
            <p:ph type="sldNum" sz="quarter" idx="12"/>
          </p:nvPr>
        </p:nvSpPr>
        <p:spPr/>
        <p:txBody>
          <a:bodyPr/>
          <a:lstStyle/>
          <a:p>
            <a:fld id="{C014DD1E-5D91-48A3-AD6D-45FBA980D106}" type="slidenum">
              <a:rPr lang="en-US" smtClean="0"/>
              <a:pPr/>
              <a:t>46</a:t>
            </a:fld>
            <a:endParaRPr lang="en-US" dirty="0"/>
          </a:p>
        </p:txBody>
      </p:sp>
      <p:sp>
        <p:nvSpPr>
          <p:cNvPr id="544772" name="Rectangle 4"/>
          <p:cNvSpPr>
            <a:spLocks noChangeArrowheads="1"/>
          </p:cNvSpPr>
          <p:nvPr/>
        </p:nvSpPr>
        <p:spPr bwMode="auto">
          <a:xfrm>
            <a:off x="1279744" y="1981200"/>
            <a:ext cx="9615267" cy="249299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e.EmployeeID, e.LastName, e.DepartmentID,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d.DepartmentID, d.Name AS DepartmentName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INNER JOIN Departments d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ON e.DepartmentID = d.DepartmentID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WHERE d.Name = 'Sales'</a:t>
            </a:r>
          </a:p>
        </p:txBody>
      </p:sp>
      <p:graphicFrame>
        <p:nvGraphicFramePr>
          <p:cNvPr id="544773" name="Group 5"/>
          <p:cNvGraphicFramePr>
            <a:graphicFrameLocks noGrp="1"/>
          </p:cNvGraphicFramePr>
          <p:nvPr>
            <p:extLst>
              <p:ext uri="{D42A27DB-BD31-4B8C-83A1-F6EECF244321}">
                <p14:modId xmlns:p14="http://schemas.microsoft.com/office/powerpoint/2010/main" val="4162647923"/>
              </p:ext>
            </p:extLst>
          </p:nvPr>
        </p:nvGraphicFramePr>
        <p:xfrm>
          <a:off x="1279744" y="4827916"/>
          <a:ext cx="9615267" cy="1871472"/>
        </p:xfrm>
        <a:graphic>
          <a:graphicData uri="http://schemas.openxmlformats.org/drawingml/2006/table">
            <a:tbl>
              <a:tblPr/>
              <a:tblGrid>
                <a:gridCol w="1690468"/>
                <a:gridCol w="1447800"/>
                <a:gridCol w="1981200"/>
                <a:gridCol w="1981200"/>
                <a:gridCol w="2514599"/>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EmployeeID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DepartmentName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33375">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268</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Jiang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273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Welcker</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275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Blythe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542886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p:txBody>
          <a:bodyPr/>
          <a:lstStyle/>
          <a:p>
            <a:r>
              <a:rPr lang="en-US"/>
              <a:t>Complex Join Conditions</a:t>
            </a:r>
          </a:p>
        </p:txBody>
      </p:sp>
      <p:sp>
        <p:nvSpPr>
          <p:cNvPr id="1186819" name="Rectangle 3"/>
          <p:cNvSpPr>
            <a:spLocks noGrp="1" noChangeArrowheads="1"/>
          </p:cNvSpPr>
          <p:nvPr>
            <p:ph idx="1"/>
          </p:nvPr>
        </p:nvSpPr>
        <p:spPr>
          <a:xfrm>
            <a:off x="677158" y="1335932"/>
            <a:ext cx="8594429" cy="3880773"/>
          </a:xfrm>
        </p:spPr>
        <p:txBody>
          <a:bodyPr>
            <a:normAutofit/>
          </a:bodyPr>
          <a:lstStyle/>
          <a:p>
            <a:pPr>
              <a:lnSpc>
                <a:spcPct val="100000"/>
              </a:lnSpc>
            </a:pPr>
            <a:r>
              <a:rPr lang="en-US" dirty="0"/>
              <a:t>Joins can use any Boolean expression in the </a:t>
            </a:r>
            <a:r>
              <a:rPr lang="en-US" b="1" dirty="0">
                <a:solidFill>
                  <a:schemeClr val="tx2">
                    <a:lumMod val="75000"/>
                  </a:schemeClr>
                </a:solidFill>
                <a:latin typeface="Consolas" pitchFamily="49" charset="0"/>
                <a:cs typeface="Consolas" pitchFamily="49" charset="0"/>
              </a:rPr>
              <a:t>ON</a:t>
            </a:r>
            <a:r>
              <a:rPr lang="en-US" dirty="0"/>
              <a:t> clause:</a:t>
            </a:r>
          </a:p>
        </p:txBody>
      </p:sp>
      <p:sp>
        <p:nvSpPr>
          <p:cNvPr id="2" name="Slide Number Placeholder 1"/>
          <p:cNvSpPr>
            <a:spLocks noGrp="1"/>
          </p:cNvSpPr>
          <p:nvPr>
            <p:ph type="sldNum" sz="quarter" idx="12"/>
          </p:nvPr>
        </p:nvSpPr>
        <p:spPr/>
        <p:txBody>
          <a:bodyPr/>
          <a:lstStyle/>
          <a:p>
            <a:fld id="{C014DD1E-5D91-48A3-AD6D-45FBA980D106}" type="slidenum">
              <a:rPr lang="en-US" smtClean="0"/>
              <a:pPr/>
              <a:t>47</a:t>
            </a:fld>
            <a:endParaRPr lang="en-US" dirty="0"/>
          </a:p>
        </p:txBody>
      </p:sp>
      <p:sp>
        <p:nvSpPr>
          <p:cNvPr id="1186820" name="Rectangle 4"/>
          <p:cNvSpPr>
            <a:spLocks noChangeArrowheads="1"/>
          </p:cNvSpPr>
          <p:nvPr/>
        </p:nvSpPr>
        <p:spPr bwMode="auto">
          <a:xfrm>
            <a:off x="1293814" y="1905000"/>
            <a:ext cx="9601198" cy="249299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e.FirstName, e.LastName, d.Name as DeptName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INNER JOIN Departments 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ON (e.DepartmentId = d.DepartmentId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AND e.HireDate &gt; '1/1/1999'</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AND d.Name IN ('Sales', 'Finance'))</a:t>
            </a:r>
          </a:p>
        </p:txBody>
      </p:sp>
      <p:graphicFrame>
        <p:nvGraphicFramePr>
          <p:cNvPr id="6" name="Group 4"/>
          <p:cNvGraphicFramePr>
            <a:graphicFrameLocks noGrp="1"/>
          </p:cNvGraphicFramePr>
          <p:nvPr>
            <p:extLst>
              <p:ext uri="{D42A27DB-BD31-4B8C-83A1-F6EECF244321}">
                <p14:modId xmlns:p14="http://schemas.microsoft.com/office/powerpoint/2010/main" val="2842970946"/>
              </p:ext>
            </p:extLst>
          </p:nvPr>
        </p:nvGraphicFramePr>
        <p:xfrm>
          <a:off x="1293813" y="4695444"/>
          <a:ext cx="9601200" cy="1668780"/>
        </p:xfrm>
        <a:graphic>
          <a:graphicData uri="http://schemas.openxmlformats.org/drawingml/2006/table">
            <a:tbl>
              <a:tblPr/>
              <a:tblGrid>
                <a:gridCol w="3001577"/>
                <a:gridCol w="2947703"/>
                <a:gridCol w="3651920"/>
              </a:tblGrid>
              <a:tr h="1897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FirstName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DeptName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1763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Deborah</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Poe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Finance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1763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Wendy</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Kahn</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Finance</a:t>
                      </a:r>
                      <a:endPar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176311">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2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641396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ctrTitle"/>
          </p:nvPr>
        </p:nvSpPr>
        <p:spPr>
          <a:xfrm>
            <a:off x="1446212" y="4648200"/>
            <a:ext cx="8938472" cy="820600"/>
          </a:xfrm>
        </p:spPr>
        <p:txBody>
          <a:bodyPr/>
          <a:lstStyle/>
          <a:p>
            <a:r>
              <a:rPr lang="en-US" dirty="0"/>
              <a:t>SQL </a:t>
            </a:r>
            <a:r>
              <a:rPr lang="en-US" dirty="0" smtClean="0"/>
              <a:t>Language: INSERT</a:t>
            </a:r>
            <a:endParaRPr lang="bg-BG" dirty="0"/>
          </a:p>
        </p:txBody>
      </p:sp>
      <p:sp>
        <p:nvSpPr>
          <p:cNvPr id="4" name="Subtitle 3"/>
          <p:cNvSpPr>
            <a:spLocks noGrp="1"/>
          </p:cNvSpPr>
          <p:nvPr>
            <p:ph type="subTitle" idx="1"/>
          </p:nvPr>
        </p:nvSpPr>
        <p:spPr>
          <a:xfrm>
            <a:off x="1446212" y="5602568"/>
            <a:ext cx="8938472" cy="688256"/>
          </a:xfrm>
        </p:spPr>
        <p:txBody>
          <a:bodyPr/>
          <a:lstStyle/>
          <a:p>
            <a:r>
              <a:rPr dirty="0" smtClean="0"/>
              <a:t>Inserting Data in Tables</a:t>
            </a:r>
            <a:endParaRPr lang="bg-BG" dirty="0"/>
          </a:p>
        </p:txBody>
      </p:sp>
      <p:pic>
        <p:nvPicPr>
          <p:cNvPr id="23554" name="Picture 2" descr="http://www.msmnet.com/images/services_data.jpg"/>
          <p:cNvPicPr>
            <a:picLocks noChangeAspect="1" noChangeArrowheads="1"/>
          </p:cNvPicPr>
          <p:nvPr/>
        </p:nvPicPr>
        <p:blipFill>
          <a:blip r:embed="rId3" cstate="screen"/>
          <a:srcRect/>
          <a:stretch>
            <a:fillRect/>
          </a:stretch>
        </p:blipFill>
        <p:spPr bwMode="auto">
          <a:xfrm>
            <a:off x="5332412" y="2209800"/>
            <a:ext cx="1390650" cy="1714500"/>
          </a:xfrm>
          <a:prstGeom prst="roundRect">
            <a:avLst>
              <a:gd name="adj" fmla="val 5816"/>
            </a:avLst>
          </a:prstGeom>
          <a:solidFill>
            <a:srgbClr val="FFFFFF">
              <a:shade val="85000"/>
            </a:srgbClr>
          </a:solidFill>
          <a:ln>
            <a:noFill/>
          </a:ln>
          <a:effectLst/>
        </p:spPr>
      </p:pic>
      <p:pic>
        <p:nvPicPr>
          <p:cNvPr id="23556" name="Picture 4" descr="http://mareisac.com/data.jpg"/>
          <p:cNvPicPr>
            <a:picLocks noChangeAspect="1" noChangeArrowheads="1"/>
          </p:cNvPicPr>
          <p:nvPr/>
        </p:nvPicPr>
        <p:blipFill>
          <a:blip r:embed="rId4" cstate="screen"/>
          <a:srcRect/>
          <a:stretch>
            <a:fillRect/>
          </a:stretch>
        </p:blipFill>
        <p:spPr bwMode="auto">
          <a:xfrm>
            <a:off x="2360612" y="1676400"/>
            <a:ext cx="2400300" cy="2431232"/>
          </a:xfrm>
          <a:prstGeom prst="roundRect">
            <a:avLst>
              <a:gd name="adj" fmla="val 5816"/>
            </a:avLst>
          </a:prstGeom>
          <a:solidFill>
            <a:srgbClr val="FFFFFF">
              <a:shade val="85000"/>
            </a:srgbClr>
          </a:solidFill>
          <a:ln>
            <a:noFill/>
          </a:ln>
          <a:effectLst/>
        </p:spPr>
      </p:pic>
      <p:pic>
        <p:nvPicPr>
          <p:cNvPr id="2" name="Picture 2" descr="http://www.artistsvalley.com/images/icons/Database%20Application%20Icons/Table%20Field%20Insert/256x256/Table%20Field%20Insert.jpg"/>
          <p:cNvPicPr>
            <a:picLocks noChangeAspect="1" noChangeArrowheads="1"/>
          </p:cNvPicPr>
          <p:nvPr/>
        </p:nvPicPr>
        <p:blipFill>
          <a:blip r:embed="rId5" cstate="screen"/>
          <a:srcRect/>
          <a:stretch>
            <a:fillRect/>
          </a:stretch>
        </p:blipFill>
        <p:spPr bwMode="auto">
          <a:xfrm>
            <a:off x="7313612" y="1676400"/>
            <a:ext cx="2438400" cy="2438400"/>
          </a:xfrm>
          <a:prstGeom prst="roundRect">
            <a:avLst>
              <a:gd name="adj" fmla="val 5816"/>
            </a:avLst>
          </a:prstGeom>
          <a:solidFill>
            <a:srgbClr val="FFFFFF">
              <a:shade val="85000"/>
            </a:srgbClr>
          </a:solidFill>
          <a:ln>
            <a:noFill/>
          </a:ln>
          <a:effectLst/>
        </p:spPr>
      </p:pic>
    </p:spTree>
    <p:extLst>
      <p:ext uri="{BB962C8B-B14F-4D97-AF65-F5344CB8AC3E}">
        <p14:creationId xmlns:p14="http://schemas.microsoft.com/office/powerpoint/2010/main" val="3727656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77158" y="181477"/>
            <a:ext cx="8594429" cy="1320800"/>
          </a:xfrm>
        </p:spPr>
        <p:txBody>
          <a:bodyPr/>
          <a:lstStyle/>
          <a:p>
            <a:r>
              <a:rPr lang="en-US" dirty="0"/>
              <a:t>Inserting Data</a:t>
            </a:r>
            <a:endParaRPr lang="bg-BG" dirty="0"/>
          </a:p>
        </p:txBody>
      </p:sp>
      <p:sp>
        <p:nvSpPr>
          <p:cNvPr id="559107" name="Rectangle 3"/>
          <p:cNvSpPr>
            <a:spLocks noGrp="1" noChangeArrowheads="1"/>
          </p:cNvSpPr>
          <p:nvPr>
            <p:ph idx="1"/>
          </p:nvPr>
        </p:nvSpPr>
        <p:spPr>
          <a:xfrm>
            <a:off x="455612" y="841877"/>
            <a:ext cx="8594429" cy="3880773"/>
          </a:xfrm>
        </p:spPr>
        <p:txBody>
          <a:bodyPr/>
          <a:lstStyle/>
          <a:p>
            <a:pPr marL="357188" indent="-357188">
              <a:lnSpc>
                <a:spcPct val="100000"/>
              </a:lnSpc>
            </a:pPr>
            <a:r>
              <a:rPr lang="en-US" sz="3000" dirty="0"/>
              <a:t>The SQL </a:t>
            </a:r>
            <a:r>
              <a:rPr lang="en-US" sz="3000" b="1" dirty="0" smtClean="0">
                <a:solidFill>
                  <a:schemeClr val="tx2">
                    <a:lumMod val="75000"/>
                  </a:schemeClr>
                </a:solidFill>
                <a:latin typeface="Consolas" pitchFamily="49" charset="0"/>
              </a:rPr>
              <a:t>INSERT</a:t>
            </a:r>
            <a:r>
              <a:rPr lang="en-US" sz="3000" dirty="0" smtClean="0"/>
              <a:t> command</a:t>
            </a:r>
            <a:endParaRPr lang="en-US" sz="3000" dirty="0"/>
          </a:p>
          <a:p>
            <a:pPr marL="900113" lvl="1" indent="-363538">
              <a:lnSpc>
                <a:spcPct val="100000"/>
              </a:lnSpc>
            </a:pPr>
            <a:r>
              <a:rPr lang="en-US" sz="2600" b="1" dirty="0">
                <a:solidFill>
                  <a:schemeClr val="tx2">
                    <a:lumMod val="75000"/>
                  </a:schemeClr>
                </a:solidFill>
                <a:latin typeface="Consolas" pitchFamily="49" charset="0"/>
              </a:rPr>
              <a:t>INSERT</a:t>
            </a:r>
            <a:r>
              <a:rPr lang="en-US" sz="2600" b="1" dirty="0">
                <a:solidFill>
                  <a:schemeClr val="tx2">
                    <a:lumMod val="75000"/>
                  </a:schemeClr>
                </a:solidFill>
              </a:rPr>
              <a:t> </a:t>
            </a:r>
            <a:r>
              <a:rPr lang="en-US" sz="2600" b="1" dirty="0">
                <a:solidFill>
                  <a:schemeClr val="tx2">
                    <a:lumMod val="75000"/>
                  </a:schemeClr>
                </a:solidFill>
                <a:latin typeface="Consolas" pitchFamily="49" charset="0"/>
              </a:rPr>
              <a:t>INTO</a:t>
            </a:r>
            <a:r>
              <a:rPr lang="en-US" sz="2600" b="1" dirty="0">
                <a:solidFill>
                  <a:schemeClr val="tx2">
                    <a:lumMod val="75000"/>
                  </a:schemeClr>
                </a:solidFill>
              </a:rPr>
              <a:t> </a:t>
            </a:r>
            <a:r>
              <a:rPr lang="en-US" sz="2600" b="1" dirty="0">
                <a:solidFill>
                  <a:schemeClr val="tx2">
                    <a:lumMod val="75000"/>
                  </a:schemeClr>
                </a:solidFill>
                <a:latin typeface="Consolas" pitchFamily="49" charset="0"/>
              </a:rPr>
              <a:t>&lt;table&gt;</a:t>
            </a:r>
            <a:r>
              <a:rPr lang="en-US" sz="2600" b="1" dirty="0">
                <a:solidFill>
                  <a:schemeClr val="tx2">
                    <a:lumMod val="75000"/>
                  </a:schemeClr>
                </a:solidFill>
              </a:rPr>
              <a:t> </a:t>
            </a:r>
            <a:r>
              <a:rPr lang="en-US" sz="2600" b="1" dirty="0">
                <a:solidFill>
                  <a:schemeClr val="tx2">
                    <a:lumMod val="75000"/>
                  </a:schemeClr>
                </a:solidFill>
                <a:latin typeface="Consolas" pitchFamily="49" charset="0"/>
              </a:rPr>
              <a:t>VALUES</a:t>
            </a:r>
            <a:r>
              <a:rPr lang="en-US" sz="2600" b="1" dirty="0">
                <a:solidFill>
                  <a:schemeClr val="tx2">
                    <a:lumMod val="75000"/>
                  </a:schemeClr>
                </a:solidFill>
              </a:rPr>
              <a:t> </a:t>
            </a:r>
            <a:r>
              <a:rPr lang="en-US" sz="2600" b="1" dirty="0">
                <a:solidFill>
                  <a:schemeClr val="tx2">
                    <a:lumMod val="75000"/>
                  </a:schemeClr>
                </a:solidFill>
                <a:latin typeface="Consolas" pitchFamily="49" charset="0"/>
              </a:rPr>
              <a:t>(&lt;values&gt;)</a:t>
            </a:r>
          </a:p>
          <a:p>
            <a:pPr marL="900113" lvl="1" indent="-363538">
              <a:lnSpc>
                <a:spcPct val="100000"/>
              </a:lnSpc>
            </a:pPr>
            <a:r>
              <a:rPr lang="en-US" sz="2600" b="1" dirty="0">
                <a:solidFill>
                  <a:schemeClr val="tx2">
                    <a:lumMod val="75000"/>
                  </a:schemeClr>
                </a:solidFill>
                <a:latin typeface="Consolas" pitchFamily="49" charset="0"/>
              </a:rPr>
              <a:t>INSERT</a:t>
            </a:r>
            <a:r>
              <a:rPr lang="en-US" sz="2600" b="1" dirty="0">
                <a:solidFill>
                  <a:schemeClr val="tx2">
                    <a:lumMod val="75000"/>
                  </a:schemeClr>
                </a:solidFill>
              </a:rPr>
              <a:t> </a:t>
            </a:r>
            <a:r>
              <a:rPr lang="en-US" sz="2600" b="1" dirty="0">
                <a:solidFill>
                  <a:schemeClr val="tx2">
                    <a:lumMod val="75000"/>
                  </a:schemeClr>
                </a:solidFill>
                <a:latin typeface="Consolas" pitchFamily="49" charset="0"/>
              </a:rPr>
              <a:t>INTO</a:t>
            </a:r>
            <a:r>
              <a:rPr lang="en-US" sz="2600" b="1" dirty="0">
                <a:solidFill>
                  <a:schemeClr val="tx2">
                    <a:lumMod val="75000"/>
                  </a:schemeClr>
                </a:solidFill>
              </a:rPr>
              <a:t> </a:t>
            </a:r>
            <a:r>
              <a:rPr lang="en-US" sz="2600" b="1" dirty="0">
                <a:solidFill>
                  <a:schemeClr val="tx2">
                    <a:lumMod val="75000"/>
                  </a:schemeClr>
                </a:solidFill>
                <a:latin typeface="Consolas" pitchFamily="49" charset="0"/>
              </a:rPr>
              <a:t>&lt;table&gt;(&lt;columns&gt;)</a:t>
            </a:r>
            <a:r>
              <a:rPr lang="en-US" sz="2600" b="1" dirty="0">
                <a:solidFill>
                  <a:schemeClr val="tx2">
                    <a:lumMod val="75000"/>
                  </a:schemeClr>
                </a:solidFill>
              </a:rPr>
              <a:t> </a:t>
            </a:r>
            <a:r>
              <a:rPr lang="en-US" sz="2600" b="1" dirty="0">
                <a:solidFill>
                  <a:schemeClr val="tx2">
                    <a:lumMod val="75000"/>
                  </a:schemeClr>
                </a:solidFill>
                <a:latin typeface="Consolas" pitchFamily="49" charset="0"/>
              </a:rPr>
              <a:t>VALUES (&lt;values&gt;)</a:t>
            </a:r>
          </a:p>
          <a:p>
            <a:pPr marL="900113" lvl="1" indent="-363538">
              <a:lnSpc>
                <a:spcPct val="100000"/>
              </a:lnSpc>
            </a:pPr>
            <a:r>
              <a:rPr lang="en-US" sz="2600" b="1" dirty="0">
                <a:solidFill>
                  <a:schemeClr val="tx2">
                    <a:lumMod val="75000"/>
                  </a:schemeClr>
                </a:solidFill>
                <a:latin typeface="Consolas" pitchFamily="49" charset="0"/>
              </a:rPr>
              <a:t>INSERT</a:t>
            </a:r>
            <a:r>
              <a:rPr lang="en-US" sz="2600" b="1" dirty="0">
                <a:solidFill>
                  <a:schemeClr val="tx2">
                    <a:lumMod val="75000"/>
                  </a:schemeClr>
                </a:solidFill>
              </a:rPr>
              <a:t> </a:t>
            </a:r>
            <a:r>
              <a:rPr lang="en-US" sz="2600" b="1" dirty="0">
                <a:solidFill>
                  <a:schemeClr val="tx2">
                    <a:lumMod val="75000"/>
                  </a:schemeClr>
                </a:solidFill>
                <a:latin typeface="Consolas" pitchFamily="49" charset="0"/>
              </a:rPr>
              <a:t>INTO</a:t>
            </a:r>
            <a:r>
              <a:rPr lang="en-US" sz="2600" b="1" dirty="0">
                <a:solidFill>
                  <a:schemeClr val="tx2">
                    <a:lumMod val="75000"/>
                  </a:schemeClr>
                </a:solidFill>
              </a:rPr>
              <a:t> </a:t>
            </a:r>
            <a:r>
              <a:rPr lang="en-US" sz="2600" b="1" dirty="0">
                <a:solidFill>
                  <a:schemeClr val="tx2">
                    <a:lumMod val="75000"/>
                  </a:schemeClr>
                </a:solidFill>
                <a:latin typeface="Consolas" pitchFamily="49" charset="0"/>
              </a:rPr>
              <a:t>&lt;table&gt;</a:t>
            </a:r>
            <a:r>
              <a:rPr lang="en-US" sz="2600" b="1" dirty="0">
                <a:solidFill>
                  <a:schemeClr val="tx2">
                    <a:lumMod val="75000"/>
                  </a:schemeClr>
                </a:solidFill>
              </a:rPr>
              <a:t> </a:t>
            </a:r>
            <a:r>
              <a:rPr lang="en-US" sz="2600" b="1" dirty="0">
                <a:solidFill>
                  <a:schemeClr val="tx2">
                    <a:lumMod val="75000"/>
                  </a:schemeClr>
                </a:solidFill>
                <a:latin typeface="Consolas" pitchFamily="49" charset="0"/>
              </a:rPr>
              <a:t>SELECT</a:t>
            </a:r>
            <a:r>
              <a:rPr lang="en-US" sz="2600" b="1" dirty="0">
                <a:solidFill>
                  <a:schemeClr val="tx2">
                    <a:lumMod val="75000"/>
                  </a:schemeClr>
                </a:solidFill>
              </a:rPr>
              <a:t> </a:t>
            </a:r>
            <a:r>
              <a:rPr lang="en-US" sz="2600" b="1" dirty="0">
                <a:solidFill>
                  <a:schemeClr val="tx2">
                    <a:lumMod val="75000"/>
                  </a:schemeClr>
                </a:solidFill>
                <a:latin typeface="Consolas" pitchFamily="49" charset="0"/>
              </a:rPr>
              <a:t>&lt;values&gt;</a:t>
            </a:r>
            <a:endParaRPr lang="bg-BG" sz="2600" b="1" dirty="0">
              <a:solidFill>
                <a:schemeClr val="tx2">
                  <a:lumMod val="75000"/>
                </a:schemeClr>
              </a:solidFill>
              <a:latin typeface="Consolas" pitchFamily="49" charset="0"/>
            </a:endParaRPr>
          </a:p>
        </p:txBody>
      </p:sp>
      <p:sp>
        <p:nvSpPr>
          <p:cNvPr id="2" name="Slide Number Placeholder 1"/>
          <p:cNvSpPr>
            <a:spLocks noGrp="1"/>
          </p:cNvSpPr>
          <p:nvPr>
            <p:ph type="sldNum" sz="quarter" idx="12"/>
          </p:nvPr>
        </p:nvSpPr>
        <p:spPr/>
        <p:txBody>
          <a:bodyPr/>
          <a:lstStyle/>
          <a:p>
            <a:fld id="{C014DD1E-5D91-48A3-AD6D-45FBA980D106}" type="slidenum">
              <a:rPr lang="en-US" smtClean="0"/>
              <a:pPr/>
              <a:t>49</a:t>
            </a:fld>
            <a:endParaRPr lang="en-US" dirty="0"/>
          </a:p>
        </p:txBody>
      </p:sp>
      <p:sp>
        <p:nvSpPr>
          <p:cNvPr id="559108" name="Rectangle 4"/>
          <p:cNvSpPr>
            <a:spLocks noChangeArrowheads="1"/>
          </p:cNvSpPr>
          <p:nvPr/>
        </p:nvSpPr>
        <p:spPr bwMode="auto">
          <a:xfrm>
            <a:off x="836615" y="3561472"/>
            <a:ext cx="10515598" cy="280076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INSERT INTO EmployeesProjects VALUES (229, 25)</a:t>
            </a:r>
          </a:p>
          <a:p>
            <a:pPr eaLnBrk="0" hangingPunct="0">
              <a:spcBef>
                <a:spcPts val="1200"/>
              </a:spcBef>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INSERT INTO Projects(Name, StartDate)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VALUES ('New project', GETDATE())</a:t>
            </a:r>
          </a:p>
          <a:p>
            <a:pPr eaLnBrk="0" hangingPunct="0">
              <a:spcBef>
                <a:spcPts val="1200"/>
              </a:spcBef>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INSERT INTO Projects(Name, StartDate)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SELECT Name + ' Restructuring', GETDATE()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FROM Departments</a:t>
            </a:r>
          </a:p>
        </p:txBody>
      </p:sp>
    </p:spTree>
    <p:extLst>
      <p:ext uri="{BB962C8B-B14F-4D97-AF65-F5344CB8AC3E}">
        <p14:creationId xmlns:p14="http://schemas.microsoft.com/office/powerpoint/2010/main" val="7672897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dirty="0"/>
              <a:t>Relational </a:t>
            </a:r>
            <a:r>
              <a:rPr lang="en-US" dirty="0" smtClean="0"/>
              <a:t>Databases and SQL</a:t>
            </a:r>
            <a:endParaRPr lang="en-US" dirty="0"/>
          </a:p>
        </p:txBody>
      </p:sp>
      <p:sp>
        <p:nvSpPr>
          <p:cNvPr id="477187" name="Rectangle 3"/>
          <p:cNvSpPr>
            <a:spLocks noGrp="1" noChangeArrowheads="1"/>
          </p:cNvSpPr>
          <p:nvPr>
            <p:ph idx="1"/>
          </p:nvPr>
        </p:nvSpPr>
        <p:spPr/>
        <p:txBody>
          <a:bodyPr>
            <a:normAutofit lnSpcReduction="10000"/>
          </a:bodyPr>
          <a:lstStyle/>
          <a:p>
            <a:pPr>
              <a:lnSpc>
                <a:spcPct val="110000"/>
              </a:lnSpc>
            </a:pPr>
            <a:r>
              <a:rPr lang="en-US" sz="3500" dirty="0"/>
              <a:t>A relational database </a:t>
            </a:r>
            <a:r>
              <a:rPr lang="en-US" sz="3500" dirty="0" smtClean="0"/>
              <a:t>(RDBMS) can </a:t>
            </a:r>
            <a:r>
              <a:rPr lang="en-US" sz="3500" dirty="0"/>
              <a:t>be accessed and modified by executing </a:t>
            </a:r>
            <a:r>
              <a:rPr lang="en-US" sz="3500" dirty="0">
                <a:solidFill>
                  <a:schemeClr val="tx2">
                    <a:lumMod val="75000"/>
                  </a:schemeClr>
                </a:solidFill>
              </a:rPr>
              <a:t>SQL statements</a:t>
            </a:r>
          </a:p>
          <a:p>
            <a:pPr lvl="2">
              <a:lnSpc>
                <a:spcPct val="110000"/>
              </a:lnSpc>
            </a:pPr>
            <a:r>
              <a:rPr lang="en-US" dirty="0"/>
              <a:t>DML commands: </a:t>
            </a:r>
            <a:r>
              <a:rPr lang="en-US" dirty="0" smtClean="0"/>
              <a:t>searching </a:t>
            </a:r>
            <a:r>
              <a:rPr lang="en-US" dirty="0"/>
              <a:t>/ modifying </a:t>
            </a:r>
            <a:r>
              <a:rPr lang="en-US" dirty="0">
                <a:solidFill>
                  <a:schemeClr val="tx2">
                    <a:lumMod val="75000"/>
                  </a:schemeClr>
                </a:solidFill>
              </a:rPr>
              <a:t>table data rows</a:t>
            </a:r>
          </a:p>
          <a:p>
            <a:pPr lvl="2">
              <a:lnSpc>
                <a:spcPct val="110000"/>
              </a:lnSpc>
            </a:pPr>
            <a:r>
              <a:rPr lang="en-US" dirty="0" smtClean="0"/>
              <a:t>DDL commands: defining </a:t>
            </a:r>
            <a:r>
              <a:rPr lang="en-US" dirty="0"/>
              <a:t>/ modifying the </a:t>
            </a:r>
            <a:r>
              <a:rPr lang="en-US" dirty="0">
                <a:solidFill>
                  <a:schemeClr val="tx2">
                    <a:lumMod val="75000"/>
                  </a:schemeClr>
                </a:solidFill>
              </a:rPr>
              <a:t>database schema</a:t>
            </a:r>
          </a:p>
          <a:p>
            <a:pPr lvl="1">
              <a:lnSpc>
                <a:spcPct val="110000"/>
              </a:lnSpc>
            </a:pPr>
            <a:r>
              <a:rPr lang="en-US" dirty="0" smtClean="0"/>
              <a:t>SQL </a:t>
            </a:r>
            <a:r>
              <a:rPr lang="en-US" dirty="0"/>
              <a:t>commands </a:t>
            </a:r>
            <a:r>
              <a:rPr lang="en-US" dirty="0" smtClean="0"/>
              <a:t>may return</a:t>
            </a:r>
          </a:p>
          <a:p>
            <a:pPr lvl="2">
              <a:lnSpc>
                <a:spcPct val="110000"/>
              </a:lnSpc>
            </a:pPr>
            <a:r>
              <a:rPr lang="en-US" dirty="0" smtClean="0">
                <a:solidFill>
                  <a:schemeClr val="accent5">
                    <a:lumMod val="20000"/>
                    <a:lumOff val="80000"/>
                  </a:schemeClr>
                </a:solidFill>
              </a:rPr>
              <a:t>A </a:t>
            </a:r>
            <a:r>
              <a:rPr lang="en-US" dirty="0" smtClean="0">
                <a:solidFill>
                  <a:schemeClr val="tx2">
                    <a:lumMod val="75000"/>
                  </a:schemeClr>
                </a:solidFill>
              </a:rPr>
              <a:t>record set</a:t>
            </a:r>
            <a:r>
              <a:rPr lang="en-US" dirty="0" smtClean="0">
                <a:solidFill>
                  <a:schemeClr val="accent5">
                    <a:lumMod val="20000"/>
                    <a:lumOff val="80000"/>
                  </a:schemeClr>
                </a:solidFill>
              </a:rPr>
              <a:t> (table), e.g. </a:t>
            </a:r>
            <a:r>
              <a:rPr lang="en-US" b="1" dirty="0" smtClean="0">
                <a:solidFill>
                  <a:schemeClr val="tx2">
                    <a:lumMod val="75000"/>
                  </a:schemeClr>
                </a:solidFill>
                <a:latin typeface="Consolas" panose="020B0609020204030204" pitchFamily="49" charset="0"/>
                <a:cs typeface="Consolas" panose="020B0609020204030204" pitchFamily="49" charset="0"/>
              </a:rPr>
              <a:t>SELECT</a:t>
            </a:r>
            <a:r>
              <a:rPr lang="en-US" b="1" dirty="0" smtClean="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a:t>
            </a:r>
            <a:r>
              <a:rPr lang="en-US" b="1" dirty="0" smtClean="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FROM</a:t>
            </a:r>
            <a:r>
              <a:rPr lang="en-US" b="1" dirty="0" smtClean="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TABLE</a:t>
            </a:r>
          </a:p>
          <a:p>
            <a:pPr lvl="2">
              <a:lnSpc>
                <a:spcPct val="110000"/>
              </a:lnSpc>
            </a:pPr>
            <a:r>
              <a:rPr lang="en-US" dirty="0" smtClean="0"/>
              <a:t>A </a:t>
            </a:r>
            <a:r>
              <a:rPr lang="en-US" dirty="0">
                <a:solidFill>
                  <a:schemeClr val="tx2">
                    <a:lumMod val="75000"/>
                  </a:schemeClr>
                </a:solidFill>
              </a:rPr>
              <a:t>single</a:t>
            </a:r>
            <a:r>
              <a:rPr lang="en-US" dirty="0">
                <a:solidFill>
                  <a:schemeClr val="accent5">
                    <a:lumMod val="20000"/>
                    <a:lumOff val="80000"/>
                  </a:schemeClr>
                </a:solidFill>
              </a:rPr>
              <a:t> </a:t>
            </a:r>
            <a:r>
              <a:rPr lang="en-US" dirty="0" smtClean="0">
                <a:solidFill>
                  <a:schemeClr val="tx2">
                    <a:lumMod val="75000"/>
                  </a:schemeClr>
                </a:solidFill>
              </a:rPr>
              <a:t>value</a:t>
            </a:r>
            <a:r>
              <a:rPr lang="en-US" dirty="0" smtClean="0">
                <a:solidFill>
                  <a:schemeClr val="accent5">
                    <a:lumMod val="20000"/>
                    <a:lumOff val="80000"/>
                  </a:schemeClr>
                </a:solidFill>
              </a:rPr>
              <a:t>, e.g. </a:t>
            </a:r>
            <a:r>
              <a:rPr lang="en-US" b="1" dirty="0" smtClean="0">
                <a:solidFill>
                  <a:schemeClr val="tx2">
                    <a:lumMod val="75000"/>
                  </a:schemeClr>
                </a:solidFill>
                <a:latin typeface="Consolas" panose="020B0609020204030204" pitchFamily="49" charset="0"/>
                <a:cs typeface="Consolas" panose="020B0609020204030204" pitchFamily="49" charset="0"/>
              </a:rPr>
              <a:t>SELECT</a:t>
            </a:r>
            <a:r>
              <a:rPr lang="en-US" b="1" dirty="0" smtClean="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COUNT(*)</a:t>
            </a:r>
            <a:r>
              <a:rPr lang="en-US" b="1" dirty="0" smtClean="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FROM</a:t>
            </a:r>
            <a:r>
              <a:rPr lang="en-US" b="1" dirty="0" smtClean="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TABLE</a:t>
            </a:r>
          </a:p>
          <a:p>
            <a:pPr lvl="2">
              <a:lnSpc>
                <a:spcPct val="110000"/>
              </a:lnSpc>
            </a:pPr>
            <a:r>
              <a:rPr lang="en-US" dirty="0">
                <a:solidFill>
                  <a:schemeClr val="tx2">
                    <a:lumMod val="75000"/>
                  </a:schemeClr>
                </a:solidFill>
              </a:rPr>
              <a:t>Nothing</a:t>
            </a:r>
            <a:r>
              <a:rPr lang="en-US" dirty="0"/>
              <a:t>, e.g. </a:t>
            </a:r>
            <a:r>
              <a:rPr lang="en-US" b="1" dirty="0">
                <a:solidFill>
                  <a:schemeClr val="tx2">
                    <a:lumMod val="75000"/>
                  </a:schemeClr>
                </a:solidFill>
                <a:latin typeface="Consolas" panose="020B0609020204030204" pitchFamily="49" charset="0"/>
                <a:cs typeface="Consolas" panose="020B0609020204030204" pitchFamily="49" charset="0"/>
              </a:rPr>
              <a:t>CREATE</a:t>
            </a:r>
            <a:r>
              <a:rPr lang="en-US" b="1" dirty="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TABLE</a:t>
            </a:r>
            <a:r>
              <a:rPr lang="en-US" b="1" dirty="0" smtClean="0">
                <a:solidFill>
                  <a:schemeClr val="tx2">
                    <a:lumMod val="75000"/>
                  </a:schemeClr>
                </a:solidFill>
                <a:cs typeface="Consolas" panose="020B0609020204030204" pitchFamily="49" charset="0"/>
              </a:rPr>
              <a:t> </a:t>
            </a:r>
            <a:r>
              <a:rPr lang="en-US" b="1" dirty="0" smtClean="0">
                <a:solidFill>
                  <a:schemeClr val="tx2">
                    <a:lumMod val="75000"/>
                  </a:schemeClr>
                </a:solidFill>
                <a:latin typeface="Consolas" panose="020B0609020204030204" pitchFamily="49" charset="0"/>
                <a:cs typeface="Consolas" panose="020B0609020204030204" pitchFamily="49" charset="0"/>
              </a:rPr>
              <a:t>…</a:t>
            </a:r>
            <a:endParaRPr lang="en-US" b="1" dirty="0">
              <a:solidFill>
                <a:schemeClr val="tx2">
                  <a:lumMod val="75000"/>
                </a:schemeClr>
              </a:solidFill>
              <a:latin typeface="Consolas" panose="020B0609020204030204" pitchFamily="49" charset="0"/>
              <a:cs typeface="Consolas" panose="020B0609020204030204" pitchFamily="49" charset="0"/>
            </a:endParaRPr>
          </a:p>
        </p:txBody>
      </p:sp>
      <p:sp>
        <p:nvSpPr>
          <p:cNvPr id="3" name="Slide Number Placeholder 2"/>
          <p:cNvSpPr>
            <a:spLocks noGrp="1"/>
          </p:cNvSpPr>
          <p:nvPr>
            <p:ph type="sldNum" sz="quarter" idx="12"/>
          </p:nvPr>
        </p:nvSpPr>
        <p:spPr/>
        <p:txBody>
          <a:bodyPr/>
          <a:lstStyle/>
          <a:p>
            <a:fld id="{C014DD1E-5D91-48A3-AD6D-45FBA980D106}" type="slidenum">
              <a:rPr lang="en-US" smtClean="0"/>
              <a:pPr/>
              <a:t>5</a:t>
            </a:fld>
            <a:endParaRPr lang="en-US" dirty="0"/>
          </a:p>
        </p:txBody>
      </p:sp>
    </p:spTree>
    <p:extLst>
      <p:ext uri="{BB962C8B-B14F-4D97-AF65-F5344CB8AC3E}">
        <p14:creationId xmlns:p14="http://schemas.microsoft.com/office/powerpoint/2010/main" val="159443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Insert</a:t>
            </a:r>
            <a:endParaRPr lang="en-US" dirty="0"/>
          </a:p>
        </p:txBody>
      </p:sp>
      <p:sp>
        <p:nvSpPr>
          <p:cNvPr id="3" name="Content Placeholder 2"/>
          <p:cNvSpPr>
            <a:spLocks noGrp="1"/>
          </p:cNvSpPr>
          <p:nvPr>
            <p:ph idx="1"/>
          </p:nvPr>
        </p:nvSpPr>
        <p:spPr>
          <a:xfrm>
            <a:off x="677158" y="1270000"/>
            <a:ext cx="8594429" cy="3880773"/>
          </a:xfrm>
        </p:spPr>
        <p:txBody>
          <a:bodyPr/>
          <a:lstStyle/>
          <a:p>
            <a:r>
              <a:rPr lang="en-US" dirty="0"/>
              <a:t>Bulk insert multiple </a:t>
            </a:r>
            <a:r>
              <a:rPr lang="en-US" dirty="0" smtClean="0"/>
              <a:t>values through a single SQL command:</a:t>
            </a:r>
            <a:endParaRPr lang="en-US" dirty="0"/>
          </a:p>
        </p:txBody>
      </p:sp>
      <p:sp>
        <p:nvSpPr>
          <p:cNvPr id="6" name="Slide Number Placeholder 5"/>
          <p:cNvSpPr>
            <a:spLocks noGrp="1"/>
          </p:cNvSpPr>
          <p:nvPr>
            <p:ph type="sldNum" sz="quarter" idx="12"/>
          </p:nvPr>
        </p:nvSpPr>
        <p:spPr/>
        <p:txBody>
          <a:bodyPr/>
          <a:lstStyle/>
          <a:p>
            <a:fld id="{C014DD1E-5D91-48A3-AD6D-45FBA980D106}" type="slidenum">
              <a:rPr lang="en-US" smtClean="0"/>
              <a:pPr/>
              <a:t>50</a:t>
            </a:fld>
            <a:endParaRPr lang="en-US" dirty="0"/>
          </a:p>
        </p:txBody>
      </p:sp>
      <p:sp>
        <p:nvSpPr>
          <p:cNvPr id="5" name="Rectangle 4"/>
          <p:cNvSpPr>
            <a:spLocks noChangeArrowheads="1"/>
          </p:cNvSpPr>
          <p:nvPr/>
        </p:nvSpPr>
        <p:spPr bwMode="auto">
          <a:xfrm>
            <a:off x="836616" y="1981200"/>
            <a:ext cx="10515596" cy="4493538"/>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INSERT INTO EmployeesProjects VALUES</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(229, 1),</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2),</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3),</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(229, 4),</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5),</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6),</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8),</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9),</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10),</a:t>
            </a:r>
          </a:p>
          <a:p>
            <a:pPr eaLnBrk="0" hangingPunct="0">
              <a:buClr>
                <a:schemeClr val="accent5">
                  <a:lumMod val="40000"/>
                  <a:lumOff val="60000"/>
                </a:schemeClr>
              </a:buClr>
              <a:buSzPct val="70000"/>
            </a:pPr>
            <a:r>
              <a:rPr lang="en-US" sz="2600" b="1" noProof="1" smtClean="0">
                <a:effectLst>
                  <a:outerShdw blurRad="38100" dist="38100" dir="2700000" algn="tl">
                    <a:srgbClr val="000000">
                      <a:alpha val="43137"/>
                    </a:srgbClr>
                  </a:outerShdw>
                </a:effectLst>
                <a:latin typeface="Consolas" pitchFamily="49" charset="0"/>
                <a:cs typeface="Consolas" pitchFamily="49" charset="0"/>
              </a:rPr>
              <a:t> </a:t>
            </a:r>
            <a:r>
              <a:rPr lang="en-US" sz="2600" b="1" noProof="1">
                <a:effectLst>
                  <a:outerShdw blurRad="38100" dist="38100" dir="2700000" algn="tl">
                    <a:srgbClr val="000000">
                      <a:alpha val="43137"/>
                    </a:srgbClr>
                  </a:outerShdw>
                </a:effectLst>
                <a:latin typeface="Consolas" pitchFamily="49" charset="0"/>
                <a:cs typeface="Consolas" pitchFamily="49" charset="0"/>
              </a:rPr>
              <a:t>(2</a:t>
            </a:r>
            <a:r>
              <a:rPr lang="bg-BG" sz="2600" b="1" noProof="1">
                <a:effectLst>
                  <a:outerShdw blurRad="38100" dist="38100" dir="2700000" algn="tl">
                    <a:srgbClr val="000000">
                      <a:alpha val="43137"/>
                    </a:srgbClr>
                  </a:outerShdw>
                </a:effectLst>
                <a:latin typeface="Consolas" pitchFamily="49" charset="0"/>
                <a:cs typeface="Consolas" pitchFamily="49" charset="0"/>
              </a:rPr>
              <a:t>29</a:t>
            </a:r>
            <a:r>
              <a:rPr lang="en-US" sz="2600" b="1" noProof="1">
                <a:effectLst>
                  <a:outerShdw blurRad="38100" dist="38100" dir="2700000" algn="tl">
                    <a:srgbClr val="000000">
                      <a:alpha val="43137"/>
                    </a:srgbClr>
                  </a:outerShdw>
                </a:effectLst>
                <a:latin typeface="Consolas" pitchFamily="49" charset="0"/>
                <a:cs typeface="Consolas" pitchFamily="49" charset="0"/>
              </a:rPr>
              <a:t>, 26)</a:t>
            </a:r>
          </a:p>
        </p:txBody>
      </p:sp>
    </p:spTree>
    <p:extLst>
      <p:ext uri="{BB962C8B-B14F-4D97-AF65-F5344CB8AC3E}">
        <p14:creationId xmlns:p14="http://schemas.microsoft.com/office/powerpoint/2010/main" val="3079211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ctrTitle"/>
          </p:nvPr>
        </p:nvSpPr>
        <p:spPr>
          <a:xfrm>
            <a:off x="1979612" y="4742001"/>
            <a:ext cx="8229600" cy="820600"/>
          </a:xfrm>
        </p:spPr>
        <p:txBody>
          <a:bodyPr/>
          <a:lstStyle/>
          <a:p>
            <a:r>
              <a:rPr lang="en-US" dirty="0"/>
              <a:t>SQL </a:t>
            </a:r>
            <a:r>
              <a:rPr lang="en-US" dirty="0" smtClean="0"/>
              <a:t>Language: UPDATE</a:t>
            </a:r>
            <a:endParaRPr lang="bg-BG" dirty="0"/>
          </a:p>
        </p:txBody>
      </p:sp>
      <p:sp>
        <p:nvSpPr>
          <p:cNvPr id="4" name="Subtitle 3"/>
          <p:cNvSpPr>
            <a:spLocks noGrp="1"/>
          </p:cNvSpPr>
          <p:nvPr>
            <p:ph type="subTitle" idx="1"/>
          </p:nvPr>
        </p:nvSpPr>
        <p:spPr>
          <a:xfrm>
            <a:off x="1979612" y="5679280"/>
            <a:ext cx="8229600" cy="719034"/>
          </a:xfrm>
        </p:spPr>
        <p:txBody>
          <a:bodyPr/>
          <a:lstStyle/>
          <a:p>
            <a:r>
              <a:rPr dirty="0" smtClean="0"/>
              <a:t>Updating Data in Tables</a:t>
            </a:r>
            <a:endParaRPr lang="bg-BG" dirty="0"/>
          </a:p>
        </p:txBody>
      </p:sp>
      <p:pic>
        <p:nvPicPr>
          <p:cNvPr id="20481" name="Picture 1"/>
          <p:cNvPicPr>
            <a:picLocks noChangeAspect="1" noChangeArrowheads="1"/>
          </p:cNvPicPr>
          <p:nvPr/>
        </p:nvPicPr>
        <p:blipFill>
          <a:blip r:embed="rId3" cstate="screen"/>
          <a:srcRect/>
          <a:stretch>
            <a:fillRect/>
          </a:stretch>
        </p:blipFill>
        <p:spPr bwMode="auto">
          <a:xfrm>
            <a:off x="3870080" y="1046684"/>
            <a:ext cx="4486764" cy="3372916"/>
          </a:xfrm>
          <a:prstGeom prst="roundRect">
            <a:avLst>
              <a:gd name="adj" fmla="val 14036"/>
            </a:avLst>
          </a:prstGeom>
          <a:ln>
            <a:noFill/>
          </a:ln>
          <a:effectLst>
            <a:softEdge rad="112500"/>
          </a:effectLst>
        </p:spPr>
      </p:pic>
    </p:spTree>
    <p:extLst>
      <p:ext uri="{BB962C8B-B14F-4D97-AF65-F5344CB8AC3E}">
        <p14:creationId xmlns:p14="http://schemas.microsoft.com/office/powerpoint/2010/main" val="511814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dirty="0"/>
              <a:t>Updating Data</a:t>
            </a:r>
            <a:endParaRPr lang="bg-BG" dirty="0"/>
          </a:p>
        </p:txBody>
      </p:sp>
      <p:sp>
        <p:nvSpPr>
          <p:cNvPr id="562179" name="Rectangle 3"/>
          <p:cNvSpPr>
            <a:spLocks noGrp="1" noChangeArrowheads="1"/>
          </p:cNvSpPr>
          <p:nvPr>
            <p:ph idx="1"/>
          </p:nvPr>
        </p:nvSpPr>
        <p:spPr/>
        <p:txBody>
          <a:bodyPr/>
          <a:lstStyle/>
          <a:p>
            <a:pPr marL="357188" indent="-357188">
              <a:lnSpc>
                <a:spcPct val="100000"/>
              </a:lnSpc>
            </a:pPr>
            <a:r>
              <a:rPr lang="en-US" dirty="0"/>
              <a:t>The </a:t>
            </a:r>
            <a:r>
              <a:rPr lang="en-US" dirty="0" smtClean="0"/>
              <a:t>SQL </a:t>
            </a:r>
            <a:r>
              <a:rPr lang="en-US" b="1" dirty="0" smtClean="0">
                <a:solidFill>
                  <a:schemeClr val="tx2">
                    <a:lumMod val="75000"/>
                  </a:schemeClr>
                </a:solidFill>
                <a:latin typeface="Consolas" pitchFamily="49" charset="0"/>
              </a:rPr>
              <a:t>UPDATE</a:t>
            </a:r>
            <a:r>
              <a:rPr lang="en-US" dirty="0" smtClean="0"/>
              <a:t> command</a:t>
            </a:r>
            <a:endParaRPr lang="en-US" dirty="0"/>
          </a:p>
          <a:p>
            <a:pPr marL="900113" lvl="1" indent="-363538">
              <a:lnSpc>
                <a:spcPct val="100000"/>
              </a:lnSpc>
            </a:pPr>
            <a:r>
              <a:rPr lang="en-US" b="1" dirty="0">
                <a:solidFill>
                  <a:schemeClr val="tx2">
                    <a:lumMod val="75000"/>
                  </a:schemeClr>
                </a:solidFill>
                <a:latin typeface="Consolas" pitchFamily="49" charset="0"/>
              </a:rPr>
              <a:t>UPDATE</a:t>
            </a:r>
            <a:r>
              <a:rPr lang="en-US" b="1" dirty="0">
                <a:solidFill>
                  <a:schemeClr val="tx2">
                    <a:lumMod val="75000"/>
                  </a:schemeClr>
                </a:solidFill>
              </a:rPr>
              <a:t> </a:t>
            </a:r>
            <a:r>
              <a:rPr lang="en-US" b="1" dirty="0">
                <a:solidFill>
                  <a:schemeClr val="tx2">
                    <a:lumMod val="75000"/>
                  </a:schemeClr>
                </a:solidFill>
                <a:latin typeface="Consolas" pitchFamily="49" charset="0"/>
              </a:rPr>
              <a:t>&lt;table&gt;</a:t>
            </a:r>
            <a:r>
              <a:rPr lang="en-US" b="1" dirty="0">
                <a:solidFill>
                  <a:schemeClr val="tx2">
                    <a:lumMod val="75000"/>
                  </a:schemeClr>
                </a:solidFill>
              </a:rPr>
              <a:t> </a:t>
            </a:r>
            <a:r>
              <a:rPr lang="en-US" b="1" dirty="0">
                <a:solidFill>
                  <a:schemeClr val="tx2">
                    <a:lumMod val="75000"/>
                  </a:schemeClr>
                </a:solidFill>
                <a:latin typeface="Consolas" pitchFamily="49" charset="0"/>
              </a:rPr>
              <a:t>SET</a:t>
            </a:r>
            <a:r>
              <a:rPr lang="en-US" b="1" dirty="0">
                <a:solidFill>
                  <a:schemeClr val="tx2">
                    <a:lumMod val="75000"/>
                  </a:schemeClr>
                </a:solidFill>
              </a:rPr>
              <a:t> </a:t>
            </a:r>
            <a:r>
              <a:rPr lang="en-US" b="1" dirty="0">
                <a:solidFill>
                  <a:schemeClr val="tx2">
                    <a:lumMod val="75000"/>
                  </a:schemeClr>
                </a:solidFill>
                <a:latin typeface="Consolas" pitchFamily="49" charset="0"/>
              </a:rPr>
              <a:t>&lt;column=expression</a:t>
            </a:r>
            <a:r>
              <a:rPr lang="en-US" b="1" dirty="0" smtClean="0">
                <a:solidFill>
                  <a:schemeClr val="tx2">
                    <a:lumMod val="75000"/>
                  </a:schemeClr>
                </a:solidFill>
                <a:latin typeface="Consolas" pitchFamily="49" charset="0"/>
              </a:rPr>
              <a:t>&gt;</a:t>
            </a:r>
            <a:br>
              <a:rPr lang="en-US" b="1" dirty="0" smtClean="0">
                <a:solidFill>
                  <a:schemeClr val="tx2">
                    <a:lumMod val="75000"/>
                  </a:schemeClr>
                </a:solidFill>
                <a:latin typeface="Consolas" pitchFamily="49" charset="0"/>
              </a:rPr>
            </a:br>
            <a:r>
              <a:rPr lang="en-US" b="1" dirty="0" smtClean="0">
                <a:solidFill>
                  <a:schemeClr val="tx2">
                    <a:lumMod val="75000"/>
                  </a:schemeClr>
                </a:solidFill>
                <a:latin typeface="Consolas" pitchFamily="49" charset="0"/>
              </a:rPr>
              <a:t>WHERE</a:t>
            </a:r>
            <a:r>
              <a:rPr lang="en-US" b="1" dirty="0" smtClean="0">
                <a:solidFill>
                  <a:schemeClr val="tx2">
                    <a:lumMod val="75000"/>
                  </a:schemeClr>
                </a:solidFill>
              </a:rPr>
              <a:t> </a:t>
            </a:r>
            <a:r>
              <a:rPr lang="en-US" b="1" dirty="0">
                <a:solidFill>
                  <a:schemeClr val="tx2">
                    <a:lumMod val="75000"/>
                  </a:schemeClr>
                </a:solidFill>
                <a:latin typeface="Consolas" pitchFamily="49" charset="0"/>
              </a:rPr>
              <a:t>&lt;condition&gt;</a:t>
            </a:r>
          </a:p>
          <a:p>
            <a:pPr marL="900113" lvl="1" indent="-363538">
              <a:lnSpc>
                <a:spcPct val="100000"/>
              </a:lnSpc>
            </a:pPr>
            <a:r>
              <a:rPr lang="en-US" dirty="0"/>
              <a:t>Note: Don't forget the </a:t>
            </a:r>
            <a:r>
              <a:rPr lang="en-US" b="1" dirty="0">
                <a:solidFill>
                  <a:schemeClr val="tx2">
                    <a:lumMod val="75000"/>
                  </a:schemeClr>
                </a:solidFill>
                <a:latin typeface="Consolas" pitchFamily="49" charset="0"/>
              </a:rPr>
              <a:t>WHERE</a:t>
            </a:r>
            <a:r>
              <a:rPr lang="en-US" dirty="0"/>
              <a:t> clause!</a:t>
            </a:r>
          </a:p>
        </p:txBody>
      </p:sp>
      <p:sp>
        <p:nvSpPr>
          <p:cNvPr id="2" name="Slide Number Placeholder 1"/>
          <p:cNvSpPr>
            <a:spLocks noGrp="1"/>
          </p:cNvSpPr>
          <p:nvPr>
            <p:ph type="sldNum" sz="quarter" idx="12"/>
          </p:nvPr>
        </p:nvSpPr>
        <p:spPr/>
        <p:txBody>
          <a:bodyPr/>
          <a:lstStyle/>
          <a:p>
            <a:fld id="{C014DD1E-5D91-48A3-AD6D-45FBA980D106}" type="slidenum">
              <a:rPr lang="en-US" smtClean="0"/>
              <a:pPr/>
              <a:t>52</a:t>
            </a:fld>
            <a:endParaRPr lang="en-US" dirty="0"/>
          </a:p>
        </p:txBody>
      </p:sp>
      <p:sp>
        <p:nvSpPr>
          <p:cNvPr id="562180" name="Rectangle 4"/>
          <p:cNvSpPr>
            <a:spLocks noChangeArrowheads="1"/>
          </p:cNvSpPr>
          <p:nvPr/>
        </p:nvSpPr>
        <p:spPr bwMode="auto">
          <a:xfrm>
            <a:off x="726416" y="3721992"/>
            <a:ext cx="10729796" cy="263149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500" b="1" noProof="1">
                <a:effectLst>
                  <a:outerShdw blurRad="38100" dist="38100" dir="2700000" algn="tl">
                    <a:srgbClr val="000000">
                      <a:alpha val="43137"/>
                    </a:srgbClr>
                  </a:outerShdw>
                </a:effectLst>
                <a:latin typeface="Consolas" pitchFamily="49" charset="0"/>
                <a:cs typeface="Consolas" pitchFamily="49" charset="0"/>
              </a:rPr>
              <a:t>UPDATE Employees</a:t>
            </a:r>
          </a:p>
          <a:p>
            <a:pPr eaLnBrk="0" hangingPunct="0">
              <a:buClr>
                <a:schemeClr val="accent5">
                  <a:lumMod val="40000"/>
                  <a:lumOff val="60000"/>
                </a:schemeClr>
              </a:buClr>
              <a:buSzPct val="70000"/>
            </a:pPr>
            <a:r>
              <a:rPr lang="en-US" sz="2500" b="1" noProof="1">
                <a:effectLst>
                  <a:outerShdw blurRad="38100" dist="38100" dir="2700000" algn="tl">
                    <a:srgbClr val="000000">
                      <a:alpha val="43137"/>
                    </a:srgbClr>
                  </a:outerShdw>
                </a:effectLst>
                <a:latin typeface="Consolas" pitchFamily="49" charset="0"/>
                <a:cs typeface="Consolas" pitchFamily="49" charset="0"/>
              </a:rPr>
              <a:t>SET LastName = 'Brown'</a:t>
            </a:r>
          </a:p>
          <a:p>
            <a:pPr eaLnBrk="0" hangingPunct="0">
              <a:buClr>
                <a:schemeClr val="accent5">
                  <a:lumMod val="40000"/>
                  <a:lumOff val="60000"/>
                </a:schemeClr>
              </a:buClr>
              <a:buSzPct val="70000"/>
            </a:pPr>
            <a:r>
              <a:rPr lang="en-US" sz="2500" b="1" noProof="1">
                <a:effectLst>
                  <a:outerShdw blurRad="38100" dist="38100" dir="2700000" algn="tl">
                    <a:srgbClr val="000000">
                      <a:alpha val="43137"/>
                    </a:srgbClr>
                  </a:outerShdw>
                </a:effectLst>
                <a:latin typeface="Consolas" pitchFamily="49" charset="0"/>
                <a:cs typeface="Consolas" pitchFamily="49" charset="0"/>
              </a:rPr>
              <a:t>WHERE EmployeeID = 1</a:t>
            </a:r>
          </a:p>
          <a:p>
            <a:pPr eaLnBrk="0" hangingPunct="0">
              <a:spcBef>
                <a:spcPts val="1800"/>
              </a:spcBef>
              <a:buClr>
                <a:schemeClr val="accent5">
                  <a:lumMod val="40000"/>
                  <a:lumOff val="60000"/>
                </a:schemeClr>
              </a:buClr>
              <a:buSzPct val="70000"/>
            </a:pPr>
            <a:r>
              <a:rPr lang="en-US" sz="2500" b="1" noProof="1" smtClean="0">
                <a:effectLst>
                  <a:outerShdw blurRad="38100" dist="38100" dir="2700000" algn="tl">
                    <a:srgbClr val="000000">
                      <a:alpha val="43137"/>
                    </a:srgbClr>
                  </a:outerShdw>
                </a:effectLst>
                <a:latin typeface="Consolas" pitchFamily="49" charset="0"/>
                <a:cs typeface="Consolas" pitchFamily="49" charset="0"/>
              </a:rPr>
              <a:t>UPDATE </a:t>
            </a:r>
            <a:r>
              <a:rPr lang="en-US" sz="2500" b="1" noProof="1">
                <a:effectLst>
                  <a:outerShdw blurRad="38100" dist="38100" dir="2700000" algn="tl">
                    <a:srgbClr val="000000">
                      <a:alpha val="43137"/>
                    </a:srgbClr>
                  </a:outerShdw>
                </a:effectLst>
                <a:latin typeface="Consolas" pitchFamily="49" charset="0"/>
                <a:cs typeface="Consolas" pitchFamily="49" charset="0"/>
              </a:rPr>
              <a:t>Employees</a:t>
            </a:r>
          </a:p>
          <a:p>
            <a:pPr eaLnBrk="0" hangingPunct="0">
              <a:buClr>
                <a:schemeClr val="accent5">
                  <a:lumMod val="40000"/>
                  <a:lumOff val="60000"/>
                </a:schemeClr>
              </a:buClr>
              <a:buSzPct val="70000"/>
            </a:pPr>
            <a:r>
              <a:rPr lang="en-US" sz="2500" b="1" noProof="1">
                <a:effectLst>
                  <a:outerShdw blurRad="38100" dist="38100" dir="2700000" algn="tl">
                    <a:srgbClr val="000000">
                      <a:alpha val="43137"/>
                    </a:srgbClr>
                  </a:outerShdw>
                </a:effectLst>
                <a:latin typeface="Consolas" pitchFamily="49" charset="0"/>
                <a:cs typeface="Consolas" pitchFamily="49" charset="0"/>
              </a:rPr>
              <a:t>SET Salary = Salary * 1.10</a:t>
            </a:r>
            <a:r>
              <a:rPr lang="en-US" sz="2500" b="1" noProof="1" smtClean="0">
                <a:effectLst>
                  <a:outerShdw blurRad="38100" dist="38100" dir="2700000" algn="tl">
                    <a:srgbClr val="000000">
                      <a:alpha val="43137"/>
                    </a:srgbClr>
                  </a:outerShdw>
                </a:effectLst>
                <a:latin typeface="Consolas" pitchFamily="49" charset="0"/>
                <a:cs typeface="Consolas" pitchFamily="49" charset="0"/>
              </a:rPr>
              <a:t>, JobTitle </a:t>
            </a:r>
            <a:r>
              <a:rPr lang="en-US" sz="2500" b="1" noProof="1">
                <a:effectLst>
                  <a:outerShdw blurRad="38100" dist="38100" dir="2700000" algn="tl">
                    <a:srgbClr val="000000">
                      <a:alpha val="43137"/>
                    </a:srgbClr>
                  </a:outerShdw>
                </a:effectLst>
                <a:latin typeface="Consolas" pitchFamily="49" charset="0"/>
                <a:cs typeface="Consolas" pitchFamily="49" charset="0"/>
              </a:rPr>
              <a:t>= 'Senior ' + JobTitle</a:t>
            </a:r>
          </a:p>
          <a:p>
            <a:pPr eaLnBrk="0" hangingPunct="0">
              <a:buClr>
                <a:schemeClr val="accent5">
                  <a:lumMod val="40000"/>
                  <a:lumOff val="60000"/>
                </a:schemeClr>
              </a:buClr>
              <a:buSzPct val="70000"/>
            </a:pPr>
            <a:r>
              <a:rPr lang="en-US" sz="2500" b="1" noProof="1">
                <a:effectLst>
                  <a:outerShdw blurRad="38100" dist="38100" dir="2700000" algn="tl">
                    <a:srgbClr val="000000">
                      <a:alpha val="43137"/>
                    </a:srgbClr>
                  </a:outerShdw>
                </a:effectLst>
                <a:latin typeface="Consolas" pitchFamily="49" charset="0"/>
                <a:cs typeface="Consolas" pitchFamily="49" charset="0"/>
              </a:rPr>
              <a:t>WHERE DepartmentID = </a:t>
            </a:r>
            <a:r>
              <a:rPr lang="en-US" sz="2500" b="1" noProof="1" smtClean="0">
                <a:effectLst>
                  <a:outerShdw blurRad="38100" dist="38100" dir="2700000" algn="tl">
                    <a:srgbClr val="000000">
                      <a:alpha val="43137"/>
                    </a:srgbClr>
                  </a:outerShdw>
                </a:effectLst>
                <a:latin typeface="Consolas" pitchFamily="49" charset="0"/>
                <a:cs typeface="Consolas" pitchFamily="49" charset="0"/>
              </a:rPr>
              <a:t>3</a:t>
            </a:r>
            <a:endParaRPr lang="en-US" sz="2500" b="1" noProof="1">
              <a:effectLst>
                <a:outerShdw blurRad="38100" dist="38100" dir="2700000" algn="tl">
                  <a:srgbClr val="000000">
                    <a:alpha val="43137"/>
                  </a:srgbClr>
                </a:outerShdw>
              </a:effectLst>
              <a:latin typeface="Consolas" pitchFamily="49" charset="0"/>
              <a:cs typeface="Consolas" pitchFamily="49" charset="0"/>
            </a:endParaRPr>
          </a:p>
        </p:txBody>
      </p:sp>
    </p:spTree>
    <p:extLst>
      <p:ext uri="{BB962C8B-B14F-4D97-AF65-F5344CB8AC3E}">
        <p14:creationId xmlns:p14="http://schemas.microsoft.com/office/powerpoint/2010/main" val="16493080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dirty="0"/>
              <a:t>Updating Joined Tables</a:t>
            </a:r>
            <a:endParaRPr lang="bg-BG" dirty="0"/>
          </a:p>
        </p:txBody>
      </p:sp>
      <p:sp>
        <p:nvSpPr>
          <p:cNvPr id="563204" name="Rectangle 4"/>
          <p:cNvSpPr>
            <a:spLocks noGrp="1" noChangeArrowheads="1"/>
          </p:cNvSpPr>
          <p:nvPr>
            <p:ph idx="1"/>
          </p:nvPr>
        </p:nvSpPr>
        <p:spPr>
          <a:xfrm>
            <a:off x="677158" y="1502108"/>
            <a:ext cx="8594429" cy="3880773"/>
          </a:xfrm>
          <a:noFill/>
          <a:ln/>
        </p:spPr>
        <p:txBody>
          <a:bodyPr/>
          <a:lstStyle/>
          <a:p>
            <a:pPr marL="357188" indent="-357188">
              <a:lnSpc>
                <a:spcPct val="100000"/>
              </a:lnSpc>
            </a:pPr>
            <a:r>
              <a:rPr lang="en-US" dirty="0"/>
              <a:t>We can update tables based on condition from joined tables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53</a:t>
            </a:fld>
            <a:endParaRPr lang="en-US" dirty="0"/>
          </a:p>
        </p:txBody>
      </p:sp>
      <p:sp>
        <p:nvSpPr>
          <p:cNvPr id="563203" name="Rectangle 3"/>
          <p:cNvSpPr>
            <a:spLocks noChangeArrowheads="1"/>
          </p:cNvSpPr>
          <p:nvPr/>
        </p:nvSpPr>
        <p:spPr bwMode="auto">
          <a:xfrm>
            <a:off x="1217616" y="2002810"/>
            <a:ext cx="9753596" cy="2492990"/>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UPDATE Employees</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SET JobTitle = 'Senior ' + JobTitle</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JOIN Departments 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ON e.DepartmentID = d.DepartmentID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WHERE d.Name = 'Sales'</a:t>
            </a:r>
          </a:p>
        </p:txBody>
      </p:sp>
      <p:pic>
        <p:nvPicPr>
          <p:cNvPr id="18434" name="Picture 2" descr="http://people.mozilla.com/~faaborg/files/20081216-platformIcons/softwareUpdate-256.png"/>
          <p:cNvPicPr>
            <a:picLocks noChangeAspect="1" noChangeArrowheads="1"/>
          </p:cNvPicPr>
          <p:nvPr/>
        </p:nvPicPr>
        <p:blipFill>
          <a:blip r:embed="rId2" cstate="screen"/>
          <a:srcRect/>
          <a:stretch>
            <a:fillRect/>
          </a:stretch>
        </p:blipFill>
        <p:spPr bwMode="auto">
          <a:xfrm>
            <a:off x="10035424" y="1773542"/>
            <a:ext cx="1447800" cy="1447800"/>
          </a:xfrm>
          <a:prstGeom prst="rect">
            <a:avLst/>
          </a:prstGeom>
          <a:noFill/>
        </p:spPr>
      </p:pic>
      <p:grpSp>
        <p:nvGrpSpPr>
          <p:cNvPr id="10" name="Group 9"/>
          <p:cNvGrpSpPr/>
          <p:nvPr/>
        </p:nvGrpSpPr>
        <p:grpSpPr>
          <a:xfrm>
            <a:off x="3391304" y="4724400"/>
            <a:ext cx="5370108" cy="1790700"/>
            <a:chOff x="607608" y="4648200"/>
            <a:chExt cx="5602692" cy="1866900"/>
          </a:xfrm>
        </p:grpSpPr>
        <p:pic>
          <p:nvPicPr>
            <p:cNvPr id="18435" name="Picture 3" descr="C:\Trash\table-red.png"/>
            <p:cNvPicPr>
              <a:picLocks noChangeAspect="1" noChangeArrowheads="1"/>
            </p:cNvPicPr>
            <p:nvPr/>
          </p:nvPicPr>
          <p:blipFill>
            <a:blip r:embed="rId3" cstate="screen"/>
            <a:srcRect/>
            <a:stretch>
              <a:fillRect/>
            </a:stretch>
          </p:blipFill>
          <p:spPr bwMode="auto">
            <a:xfrm rot="382574">
              <a:off x="607608" y="4801182"/>
              <a:ext cx="2838256" cy="1494488"/>
            </a:xfrm>
            <a:prstGeom prst="rect">
              <a:avLst/>
            </a:prstGeom>
            <a:noFill/>
            <a:scene3d>
              <a:camera prst="perspectiveContrastingRightFacing"/>
              <a:lightRig rig="threePt" dir="t"/>
            </a:scene3d>
          </p:spPr>
        </p:pic>
        <p:pic>
          <p:nvPicPr>
            <p:cNvPr id="7" name="Picture 3" descr="C:\Trash\table-red.png"/>
            <p:cNvPicPr>
              <a:picLocks noChangeAspect="1" noChangeArrowheads="1"/>
            </p:cNvPicPr>
            <p:nvPr/>
          </p:nvPicPr>
          <p:blipFill>
            <a:blip r:embed="rId3" cstate="screen"/>
            <a:srcRect/>
            <a:stretch>
              <a:fillRect/>
            </a:stretch>
          </p:blipFill>
          <p:spPr bwMode="auto">
            <a:xfrm rot="382574">
              <a:off x="1507135" y="4801764"/>
              <a:ext cx="2838256" cy="1494488"/>
            </a:xfrm>
            <a:prstGeom prst="rect">
              <a:avLst/>
            </a:prstGeom>
            <a:noFill/>
            <a:scene3d>
              <a:camera prst="perspectiveContrastingRightFacing"/>
              <a:lightRig rig="threePt" dir="t"/>
            </a:scene3d>
          </p:spPr>
        </p:pic>
        <p:pic>
          <p:nvPicPr>
            <p:cNvPr id="8" name="Picture 3" descr="C:\Trash\table-red.png"/>
            <p:cNvPicPr>
              <a:picLocks noChangeAspect="1" noChangeArrowheads="1"/>
            </p:cNvPicPr>
            <p:nvPr/>
          </p:nvPicPr>
          <p:blipFill>
            <a:blip r:embed="rId3" cstate="screen"/>
            <a:srcRect/>
            <a:stretch>
              <a:fillRect/>
            </a:stretch>
          </p:blipFill>
          <p:spPr bwMode="auto">
            <a:xfrm rot="382574">
              <a:off x="2421536" y="4801764"/>
              <a:ext cx="2838256" cy="1494488"/>
            </a:xfrm>
            <a:prstGeom prst="rect">
              <a:avLst/>
            </a:prstGeom>
            <a:noFill/>
            <a:scene3d>
              <a:camera prst="perspectiveContrastingRightFacing"/>
              <a:lightRig rig="threePt" dir="t"/>
            </a:scene3d>
          </p:spPr>
        </p:pic>
        <p:pic>
          <p:nvPicPr>
            <p:cNvPr id="18437" name="Picture 5" descr="http://itblog.org.ua/wp-content/uploads/2010/01/software-update-icon-512x512-300x300.png"/>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43400" y="4648200"/>
              <a:ext cx="1866900" cy="1866900"/>
            </a:xfrm>
            <a:prstGeom prst="rect">
              <a:avLst/>
            </a:prstGeom>
            <a:noFill/>
          </p:spPr>
        </p:pic>
      </p:grpSp>
    </p:spTree>
    <p:extLst>
      <p:ext uri="{BB962C8B-B14F-4D97-AF65-F5344CB8AC3E}">
        <p14:creationId xmlns:p14="http://schemas.microsoft.com/office/powerpoint/2010/main" val="159367291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humbs.dreamstime.com/thumb_357/1232561910A2eaGb.jpg"/>
          <p:cNvPicPr>
            <a:picLocks noChangeAspect="1" noChangeArrowheads="1"/>
          </p:cNvPicPr>
          <p:nvPr/>
        </p:nvPicPr>
        <p:blipFill>
          <a:blip r:embed="rId3" cstate="screen"/>
          <a:srcRect/>
          <a:stretch>
            <a:fillRect/>
          </a:stretch>
        </p:blipFill>
        <p:spPr bwMode="auto">
          <a:xfrm>
            <a:off x="4227512" y="1181100"/>
            <a:ext cx="3695700" cy="2857500"/>
          </a:xfrm>
          <a:prstGeom prst="roundRect">
            <a:avLst>
              <a:gd name="adj" fmla="val 4594"/>
            </a:avLst>
          </a:prstGeom>
          <a:solidFill>
            <a:srgbClr val="FFFFFF">
              <a:shade val="85000"/>
            </a:srgbClr>
          </a:solidFill>
          <a:ln>
            <a:noFill/>
          </a:ln>
          <a:effectLst>
            <a:reflection blurRad="12700" stA="38000" endPos="28000" dist="5000" dir="5400000" sy="-100000" algn="bl" rotWithShape="0"/>
          </a:effectLst>
        </p:spPr>
      </p:pic>
      <p:sp>
        <p:nvSpPr>
          <p:cNvPr id="564226" name="Rectangle 2"/>
          <p:cNvSpPr>
            <a:spLocks noGrp="1" noChangeArrowheads="1"/>
          </p:cNvSpPr>
          <p:nvPr>
            <p:ph type="ctrTitle"/>
          </p:nvPr>
        </p:nvSpPr>
        <p:spPr>
          <a:xfrm>
            <a:off x="1979612" y="4589601"/>
            <a:ext cx="8229600" cy="820600"/>
          </a:xfrm>
        </p:spPr>
        <p:txBody>
          <a:bodyPr/>
          <a:lstStyle/>
          <a:p>
            <a:r>
              <a:rPr lang="en-US" dirty="0"/>
              <a:t>SQL </a:t>
            </a:r>
            <a:r>
              <a:rPr lang="en-US" dirty="0" smtClean="0"/>
              <a:t>Language: DELETE</a:t>
            </a:r>
            <a:endParaRPr lang="bg-BG" dirty="0"/>
          </a:p>
        </p:txBody>
      </p:sp>
      <p:sp>
        <p:nvSpPr>
          <p:cNvPr id="4" name="Subtitle 3"/>
          <p:cNvSpPr>
            <a:spLocks noGrp="1"/>
          </p:cNvSpPr>
          <p:nvPr>
            <p:ph type="subTitle" idx="1"/>
          </p:nvPr>
        </p:nvSpPr>
        <p:spPr>
          <a:xfrm>
            <a:off x="1979612" y="5529366"/>
            <a:ext cx="8229600" cy="719034"/>
          </a:xfrm>
        </p:spPr>
        <p:txBody>
          <a:bodyPr/>
          <a:lstStyle/>
          <a:p>
            <a:r>
              <a:rPr dirty="0" smtClean="0"/>
              <a:t>Deleting Data From Tables</a:t>
            </a:r>
            <a:endParaRPr lang="bg-BG" dirty="0"/>
          </a:p>
        </p:txBody>
      </p:sp>
    </p:spTree>
    <p:extLst>
      <p:ext uri="{BB962C8B-B14F-4D97-AF65-F5344CB8AC3E}">
        <p14:creationId xmlns:p14="http://schemas.microsoft.com/office/powerpoint/2010/main" val="2591802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dirty="0"/>
              <a:t>Deleting Data</a:t>
            </a:r>
            <a:endParaRPr lang="bg-BG" dirty="0"/>
          </a:p>
        </p:txBody>
      </p:sp>
      <p:sp>
        <p:nvSpPr>
          <p:cNvPr id="566275" name="Rectangle 3"/>
          <p:cNvSpPr>
            <a:spLocks noGrp="1" noChangeArrowheads="1"/>
          </p:cNvSpPr>
          <p:nvPr>
            <p:ph idx="1"/>
          </p:nvPr>
        </p:nvSpPr>
        <p:spPr>
          <a:xfrm>
            <a:off x="639080" y="1447800"/>
            <a:ext cx="8594429" cy="4183339"/>
          </a:xfrm>
        </p:spPr>
        <p:txBody>
          <a:bodyPr/>
          <a:lstStyle/>
          <a:p>
            <a:pPr>
              <a:lnSpc>
                <a:spcPct val="100000"/>
              </a:lnSpc>
            </a:pPr>
            <a:r>
              <a:rPr lang="en-US" dirty="0"/>
              <a:t>Deleting rows from a table</a:t>
            </a:r>
          </a:p>
          <a:p>
            <a:pPr marL="865188" lvl="1" indent="-407988">
              <a:lnSpc>
                <a:spcPct val="100000"/>
              </a:lnSpc>
            </a:pPr>
            <a:r>
              <a:rPr lang="en-US" b="1" dirty="0">
                <a:solidFill>
                  <a:schemeClr val="tx2">
                    <a:lumMod val="75000"/>
                  </a:schemeClr>
                </a:solidFill>
                <a:latin typeface="Consolas" pitchFamily="49" charset="0"/>
              </a:rPr>
              <a:t>DELETE</a:t>
            </a:r>
            <a:r>
              <a:rPr lang="en-US" b="1" dirty="0">
                <a:solidFill>
                  <a:schemeClr val="tx2">
                    <a:lumMod val="75000"/>
                  </a:schemeClr>
                </a:solidFill>
              </a:rPr>
              <a:t> </a:t>
            </a:r>
            <a:r>
              <a:rPr lang="en-US" b="1" dirty="0">
                <a:solidFill>
                  <a:schemeClr val="tx2">
                    <a:lumMod val="75000"/>
                  </a:schemeClr>
                </a:solidFill>
                <a:latin typeface="Consolas" pitchFamily="49" charset="0"/>
              </a:rPr>
              <a:t>FROM</a:t>
            </a:r>
            <a:r>
              <a:rPr lang="en-US" b="1" dirty="0">
                <a:solidFill>
                  <a:schemeClr val="tx2">
                    <a:lumMod val="75000"/>
                  </a:schemeClr>
                </a:solidFill>
              </a:rPr>
              <a:t> </a:t>
            </a:r>
            <a:r>
              <a:rPr lang="en-US" b="1" dirty="0">
                <a:solidFill>
                  <a:schemeClr val="tx2">
                    <a:lumMod val="75000"/>
                  </a:schemeClr>
                </a:solidFill>
                <a:latin typeface="Consolas" pitchFamily="49" charset="0"/>
              </a:rPr>
              <a:t>&lt;table&gt;</a:t>
            </a:r>
            <a:r>
              <a:rPr lang="en-US" b="1" dirty="0">
                <a:solidFill>
                  <a:schemeClr val="tx2">
                    <a:lumMod val="75000"/>
                  </a:schemeClr>
                </a:solidFill>
              </a:rPr>
              <a:t> </a:t>
            </a:r>
            <a:r>
              <a:rPr lang="en-US" b="1" dirty="0">
                <a:solidFill>
                  <a:schemeClr val="tx2">
                    <a:lumMod val="75000"/>
                  </a:schemeClr>
                </a:solidFill>
                <a:latin typeface="Consolas" pitchFamily="49" charset="0"/>
              </a:rPr>
              <a:t>WHERE</a:t>
            </a:r>
            <a:r>
              <a:rPr lang="en-US" b="1" dirty="0">
                <a:solidFill>
                  <a:schemeClr val="tx2">
                    <a:lumMod val="75000"/>
                  </a:schemeClr>
                </a:solidFill>
              </a:rPr>
              <a:t> </a:t>
            </a:r>
            <a:r>
              <a:rPr lang="en-US" b="1" dirty="0">
                <a:solidFill>
                  <a:schemeClr val="tx2">
                    <a:lumMod val="75000"/>
                  </a:schemeClr>
                </a:solidFill>
                <a:latin typeface="Consolas" pitchFamily="49" charset="0"/>
              </a:rPr>
              <a:t>&lt;condition&gt;</a:t>
            </a:r>
          </a:p>
          <a:p>
            <a:pPr marL="865188" lvl="1" indent="-407988">
              <a:lnSpc>
                <a:spcPct val="100000"/>
              </a:lnSpc>
            </a:pPr>
            <a:endParaRPr lang="en-US" dirty="0" smtClean="0"/>
          </a:p>
          <a:p>
            <a:pPr marL="865188" lvl="1" indent="-407988">
              <a:lnSpc>
                <a:spcPct val="100000"/>
              </a:lnSpc>
            </a:pPr>
            <a:endParaRPr lang="en-US" dirty="0" smtClean="0"/>
          </a:p>
          <a:p>
            <a:pPr marL="865188" lvl="1" indent="-407988">
              <a:lnSpc>
                <a:spcPct val="100000"/>
              </a:lnSpc>
            </a:pPr>
            <a:endParaRPr lang="en-US" dirty="0"/>
          </a:p>
          <a:p>
            <a:pPr marL="865188" lvl="1" indent="-407988">
              <a:lnSpc>
                <a:spcPct val="100000"/>
              </a:lnSpc>
            </a:pPr>
            <a:endParaRPr lang="en-US" dirty="0"/>
          </a:p>
          <a:p>
            <a:pPr marL="865188" lvl="1" indent="-407988">
              <a:lnSpc>
                <a:spcPct val="100000"/>
              </a:lnSpc>
            </a:pPr>
            <a:r>
              <a:rPr lang="en-US" dirty="0" smtClean="0"/>
              <a:t>Note</a:t>
            </a:r>
            <a:r>
              <a:rPr lang="en-US" dirty="0"/>
              <a:t>: Don’t forget the </a:t>
            </a:r>
            <a:r>
              <a:rPr lang="en-US" b="1" dirty="0">
                <a:solidFill>
                  <a:schemeClr val="tx2">
                    <a:lumMod val="75000"/>
                  </a:schemeClr>
                </a:solidFill>
                <a:latin typeface="Consolas" pitchFamily="49" charset="0"/>
              </a:rPr>
              <a:t>WHERE</a:t>
            </a:r>
            <a:r>
              <a:rPr lang="en-US" dirty="0"/>
              <a:t> clause!</a:t>
            </a:r>
          </a:p>
          <a:p>
            <a:pPr>
              <a:lnSpc>
                <a:spcPct val="100000"/>
              </a:lnSpc>
            </a:pPr>
            <a:r>
              <a:rPr lang="en-US" dirty="0"/>
              <a:t>Delete all rows from a table at </a:t>
            </a:r>
            <a:r>
              <a:rPr lang="en-US" dirty="0" smtClean="0"/>
              <a:t>once (works faster than </a:t>
            </a:r>
            <a:r>
              <a:rPr lang="en-US" b="1" dirty="0" smtClean="0">
                <a:solidFill>
                  <a:schemeClr val="tx2">
                    <a:lumMod val="75000"/>
                  </a:schemeClr>
                </a:solidFill>
                <a:latin typeface="Consolas" panose="020B0609020204030204" pitchFamily="49" charset="0"/>
                <a:cs typeface="Consolas" panose="020B0609020204030204" pitchFamily="49" charset="0"/>
              </a:rPr>
              <a:t>DELETE</a:t>
            </a:r>
            <a:r>
              <a:rPr lang="en-US" dirty="0" smtClean="0"/>
              <a:t>)</a:t>
            </a:r>
            <a:endParaRPr lang="en-US" dirty="0"/>
          </a:p>
          <a:p>
            <a:pPr marL="865188" lvl="1" indent="-407988">
              <a:lnSpc>
                <a:spcPct val="100000"/>
              </a:lnSpc>
            </a:pPr>
            <a:r>
              <a:rPr lang="en-US" b="1" dirty="0">
                <a:solidFill>
                  <a:schemeClr val="tx2">
                    <a:lumMod val="75000"/>
                  </a:schemeClr>
                </a:solidFill>
                <a:latin typeface="Consolas" pitchFamily="49" charset="0"/>
              </a:rPr>
              <a:t>TRUNCATE</a:t>
            </a:r>
            <a:r>
              <a:rPr lang="en-US" b="1" dirty="0">
                <a:solidFill>
                  <a:schemeClr val="tx2">
                    <a:lumMod val="75000"/>
                  </a:schemeClr>
                </a:solidFill>
              </a:rPr>
              <a:t> </a:t>
            </a:r>
            <a:r>
              <a:rPr lang="en-US" b="1" dirty="0">
                <a:solidFill>
                  <a:schemeClr val="tx2">
                    <a:lumMod val="75000"/>
                  </a:schemeClr>
                </a:solidFill>
                <a:latin typeface="Consolas" pitchFamily="49" charset="0"/>
              </a:rPr>
              <a:t>TABLE</a:t>
            </a:r>
            <a:r>
              <a:rPr lang="en-US" b="1" dirty="0">
                <a:solidFill>
                  <a:schemeClr val="tx2">
                    <a:lumMod val="75000"/>
                  </a:schemeClr>
                </a:solidFill>
              </a:rPr>
              <a:t> </a:t>
            </a:r>
            <a:r>
              <a:rPr lang="en-US" b="1" dirty="0">
                <a:solidFill>
                  <a:schemeClr val="tx2">
                    <a:lumMod val="75000"/>
                  </a:schemeClr>
                </a:solidFill>
                <a:latin typeface="Consolas" pitchFamily="49" charset="0"/>
              </a:rPr>
              <a:t>&lt;</a:t>
            </a:r>
            <a:r>
              <a:rPr lang="en-US" b="1" noProof="1">
                <a:solidFill>
                  <a:schemeClr val="tx2">
                    <a:lumMod val="75000"/>
                  </a:schemeClr>
                </a:solidFill>
                <a:latin typeface="Consolas" pitchFamily="49" charset="0"/>
              </a:rPr>
              <a:t>table</a:t>
            </a:r>
            <a:r>
              <a:rPr lang="en-US" b="1" dirty="0">
                <a:solidFill>
                  <a:schemeClr val="tx2">
                    <a:lumMod val="75000"/>
                  </a:schemeClr>
                </a:solidFill>
                <a:latin typeface="Consolas" pitchFamily="49" charset="0"/>
              </a:rPr>
              <a:t>&gt;</a:t>
            </a:r>
            <a:endParaRPr lang="bg-BG" b="1" dirty="0">
              <a:solidFill>
                <a:schemeClr val="tx2">
                  <a:lumMod val="75000"/>
                </a:schemeClr>
              </a:solidFill>
              <a:latin typeface="Consolas" pitchFamily="49" charset="0"/>
            </a:endParaRPr>
          </a:p>
        </p:txBody>
      </p:sp>
      <p:sp>
        <p:nvSpPr>
          <p:cNvPr id="2" name="Slide Number Placeholder 1"/>
          <p:cNvSpPr>
            <a:spLocks noGrp="1"/>
          </p:cNvSpPr>
          <p:nvPr>
            <p:ph type="sldNum" sz="quarter" idx="12"/>
          </p:nvPr>
        </p:nvSpPr>
        <p:spPr/>
        <p:txBody>
          <a:bodyPr/>
          <a:lstStyle/>
          <a:p>
            <a:fld id="{C014DD1E-5D91-48A3-AD6D-45FBA980D106}" type="slidenum">
              <a:rPr lang="en-US" smtClean="0"/>
              <a:pPr/>
              <a:t>55</a:t>
            </a:fld>
            <a:endParaRPr lang="en-US" dirty="0"/>
          </a:p>
        </p:txBody>
      </p:sp>
      <p:sp>
        <p:nvSpPr>
          <p:cNvPr id="566276" name="Rectangle 4"/>
          <p:cNvSpPr>
            <a:spLocks noChangeArrowheads="1"/>
          </p:cNvSpPr>
          <p:nvPr/>
        </p:nvSpPr>
        <p:spPr bwMode="auto">
          <a:xfrm>
            <a:off x="198880" y="2408308"/>
            <a:ext cx="9753596"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DELETE FROM Employees WHERE EmployeeID = 1</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DELETE FROM Employees WHERE LastName LIKE 'S%'</a:t>
            </a:r>
          </a:p>
        </p:txBody>
      </p:sp>
      <p:sp>
        <p:nvSpPr>
          <p:cNvPr id="566277" name="Rectangle 5"/>
          <p:cNvSpPr>
            <a:spLocks noChangeArrowheads="1"/>
          </p:cNvSpPr>
          <p:nvPr/>
        </p:nvSpPr>
        <p:spPr bwMode="auto">
          <a:xfrm>
            <a:off x="1217616" y="5755957"/>
            <a:ext cx="9753596"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TRUNCATE TABLE Users</a:t>
            </a:r>
          </a:p>
        </p:txBody>
      </p:sp>
      <p:pic>
        <p:nvPicPr>
          <p:cNvPr id="7" name="Picture 2" descr="https://svn.origo.ethz.ch/siturnat/WebApplicationSiturnat/web/images/iconos/delete.png"/>
          <p:cNvPicPr>
            <a:picLocks noChangeAspect="1" noChangeArrowheads="1"/>
          </p:cNvPicPr>
          <p:nvPr/>
        </p:nvPicPr>
        <p:blipFill>
          <a:blip r:embed="rId2" cstate="screen">
            <a:lum bright="20000" contrast="20000"/>
          </a:blip>
          <a:srcRect/>
          <a:stretch>
            <a:fillRect/>
          </a:stretch>
        </p:blipFill>
        <p:spPr bwMode="auto">
          <a:xfrm>
            <a:off x="9152376" y="3586266"/>
            <a:ext cx="1600200" cy="1600200"/>
          </a:xfrm>
          <a:prstGeom prst="rect">
            <a:avLst/>
          </a:prstGeom>
          <a:noFill/>
        </p:spPr>
      </p:pic>
      <p:pic>
        <p:nvPicPr>
          <p:cNvPr id="3074" name="Picture 2" descr="http://files.softicons.com/download/system-icons/ikons-icons-by-studiotwentyeight/png/256/Dele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208" y="340554"/>
            <a:ext cx="18287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0317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dirty="0"/>
              <a:t>Deleting from Joined Tables</a:t>
            </a:r>
            <a:endParaRPr lang="bg-BG" dirty="0"/>
          </a:p>
        </p:txBody>
      </p:sp>
      <p:sp>
        <p:nvSpPr>
          <p:cNvPr id="567300" name="Rectangle 4"/>
          <p:cNvSpPr>
            <a:spLocks noGrp="1" noChangeArrowheads="1"/>
          </p:cNvSpPr>
          <p:nvPr>
            <p:ph idx="1"/>
          </p:nvPr>
        </p:nvSpPr>
        <p:spPr>
          <a:xfrm>
            <a:off x="608012" y="1592517"/>
            <a:ext cx="8594429" cy="3880773"/>
          </a:xfrm>
          <a:noFill/>
          <a:ln/>
        </p:spPr>
        <p:txBody>
          <a:bodyPr/>
          <a:lstStyle/>
          <a:p>
            <a:pPr marL="357188" indent="-357188"/>
            <a:r>
              <a:rPr lang="en-US" dirty="0"/>
              <a:t>We can delete records from tables based on condition from joined tables</a:t>
            </a:r>
          </a:p>
        </p:txBody>
      </p:sp>
      <p:sp>
        <p:nvSpPr>
          <p:cNvPr id="2" name="Slide Number Placeholder 1"/>
          <p:cNvSpPr>
            <a:spLocks noGrp="1"/>
          </p:cNvSpPr>
          <p:nvPr>
            <p:ph type="sldNum" sz="quarter" idx="12"/>
          </p:nvPr>
        </p:nvSpPr>
        <p:spPr/>
        <p:txBody>
          <a:bodyPr/>
          <a:lstStyle/>
          <a:p>
            <a:fld id="{C014DD1E-5D91-48A3-AD6D-45FBA980D106}" type="slidenum">
              <a:rPr lang="en-US" smtClean="0"/>
              <a:pPr/>
              <a:t>56</a:t>
            </a:fld>
            <a:endParaRPr lang="en-US" dirty="0"/>
          </a:p>
        </p:txBody>
      </p:sp>
      <p:sp>
        <p:nvSpPr>
          <p:cNvPr id="567299" name="Rectangle 3"/>
          <p:cNvSpPr>
            <a:spLocks noChangeArrowheads="1"/>
          </p:cNvSpPr>
          <p:nvPr/>
        </p:nvSpPr>
        <p:spPr bwMode="auto">
          <a:xfrm>
            <a:off x="1293815" y="2486464"/>
            <a:ext cx="9601198" cy="2092881"/>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DELETE FROM Employees</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Employees e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JOIN Departments 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    ON e.DepartmentID = d.DepartmentID</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WHERE d.Name = 'Sales'</a:t>
            </a:r>
          </a:p>
        </p:txBody>
      </p:sp>
      <p:grpSp>
        <p:nvGrpSpPr>
          <p:cNvPr id="11" name="Group 10"/>
          <p:cNvGrpSpPr/>
          <p:nvPr/>
        </p:nvGrpSpPr>
        <p:grpSpPr>
          <a:xfrm>
            <a:off x="3619904" y="4848664"/>
            <a:ext cx="4912908" cy="1600200"/>
            <a:chOff x="1868892" y="4800600"/>
            <a:chExt cx="4912908" cy="1600200"/>
          </a:xfrm>
        </p:grpSpPr>
        <p:pic>
          <p:nvPicPr>
            <p:cNvPr id="6" name="Picture 3" descr="C:\Trash\table-red.png"/>
            <p:cNvPicPr>
              <a:picLocks noChangeAspect="1" noChangeArrowheads="1"/>
            </p:cNvPicPr>
            <p:nvPr/>
          </p:nvPicPr>
          <p:blipFill>
            <a:blip r:embed="rId2" cstate="screen"/>
            <a:srcRect/>
            <a:stretch>
              <a:fillRect/>
            </a:stretch>
          </p:blipFill>
          <p:spPr bwMode="auto">
            <a:xfrm rot="382574">
              <a:off x="1868892" y="4871138"/>
              <a:ext cx="2720432" cy="1433488"/>
            </a:xfrm>
            <a:prstGeom prst="rect">
              <a:avLst/>
            </a:prstGeom>
            <a:noFill/>
            <a:scene3d>
              <a:camera prst="perspectiveContrastingRightFacing"/>
              <a:lightRig rig="threePt" dir="t"/>
            </a:scene3d>
          </p:spPr>
        </p:pic>
        <p:pic>
          <p:nvPicPr>
            <p:cNvPr id="7" name="Picture 3" descr="C:\Trash\table-red.png"/>
            <p:cNvPicPr>
              <a:picLocks noChangeAspect="1" noChangeArrowheads="1"/>
            </p:cNvPicPr>
            <p:nvPr/>
          </p:nvPicPr>
          <p:blipFill>
            <a:blip r:embed="rId2" cstate="screen"/>
            <a:srcRect/>
            <a:stretch>
              <a:fillRect/>
            </a:stretch>
          </p:blipFill>
          <p:spPr bwMode="auto">
            <a:xfrm rot="382574">
              <a:off x="2731077" y="4871696"/>
              <a:ext cx="2720432" cy="1433488"/>
            </a:xfrm>
            <a:prstGeom prst="rect">
              <a:avLst/>
            </a:prstGeom>
            <a:noFill/>
            <a:scene3d>
              <a:camera prst="perspectiveContrastingRightFacing"/>
              <a:lightRig rig="threePt" dir="t"/>
            </a:scene3d>
          </p:spPr>
        </p:pic>
        <p:pic>
          <p:nvPicPr>
            <p:cNvPr id="8" name="Picture 3" descr="C:\Trash\table-red.png"/>
            <p:cNvPicPr>
              <a:picLocks noChangeAspect="1" noChangeArrowheads="1"/>
            </p:cNvPicPr>
            <p:nvPr/>
          </p:nvPicPr>
          <p:blipFill>
            <a:blip r:embed="rId2" cstate="screen"/>
            <a:srcRect/>
            <a:stretch>
              <a:fillRect/>
            </a:stretch>
          </p:blipFill>
          <p:spPr bwMode="auto">
            <a:xfrm rot="382574">
              <a:off x="3607519" y="4871696"/>
              <a:ext cx="2720432" cy="1433488"/>
            </a:xfrm>
            <a:prstGeom prst="rect">
              <a:avLst/>
            </a:prstGeom>
            <a:noFill/>
            <a:scene3d>
              <a:camera prst="perspectiveContrastingRightFacing"/>
              <a:lightRig rig="threePt" dir="t"/>
            </a:scene3d>
          </p:spPr>
        </p:pic>
        <p:pic>
          <p:nvPicPr>
            <p:cNvPr id="14338" name="Picture 2" descr="https://svn.origo.ethz.ch/siturnat/WebApplicationSiturnat/web/images/iconos/delete.png"/>
            <p:cNvPicPr>
              <a:picLocks noChangeAspect="1" noChangeArrowheads="1"/>
            </p:cNvPicPr>
            <p:nvPr/>
          </p:nvPicPr>
          <p:blipFill>
            <a:blip r:embed="rId3" cstate="screen">
              <a:lum bright="20000" contrast="20000"/>
            </a:blip>
            <a:srcRect/>
            <a:stretch>
              <a:fillRect/>
            </a:stretch>
          </p:blipFill>
          <p:spPr bwMode="auto">
            <a:xfrm>
              <a:off x="5181600" y="4800600"/>
              <a:ext cx="1600200" cy="1600200"/>
            </a:xfrm>
            <a:prstGeom prst="rect">
              <a:avLst/>
            </a:prstGeom>
            <a:noFill/>
          </p:spPr>
        </p:pic>
      </p:grpSp>
    </p:spTree>
    <p:extLst>
      <p:ext uri="{BB962C8B-B14F-4D97-AF65-F5344CB8AC3E}">
        <p14:creationId xmlns:p14="http://schemas.microsoft.com/office/powerpoint/2010/main" val="135467307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4212" y="3276600"/>
            <a:ext cx="8938472" cy="820600"/>
          </a:xfrm>
        </p:spPr>
        <p:txBody>
          <a:bodyPr/>
          <a:lstStyle/>
          <a:p>
            <a:r>
              <a:rPr lang="en-US" dirty="0" smtClean="0">
                <a:effectLst>
                  <a:outerShdw blurRad="38100" dist="38100" dir="2700000" algn="tl">
                    <a:srgbClr val="000000">
                      <a:alpha val="43137"/>
                    </a:srgbClr>
                  </a:outerShdw>
                  <a:reflection blurRad="12000" stA="20000" endPos="50000" dist="12700" dir="5400000" sy="-100000" algn="bl" rotWithShape="0"/>
                </a:effectLst>
              </a:rPr>
              <a:t>SQL Syntax in MySQL</a:t>
            </a:r>
            <a:endParaRPr lang="en-US" dirty="0">
              <a:effectLst>
                <a:outerShdw blurRad="38100" dist="38100" dir="2700000" algn="tl">
                  <a:srgbClr val="000000">
                    <a:alpha val="43137"/>
                  </a:srgbClr>
                </a:outerShdw>
                <a:reflection blurRad="12000" stA="20000" endPos="50000" dist="12700" dir="5400000" sy="-100000" algn="bl" rotWithShape="0"/>
              </a:effectLst>
            </a:endParaRPr>
          </a:p>
        </p:txBody>
      </p:sp>
      <p:sp>
        <p:nvSpPr>
          <p:cNvPr id="6" name="Subtitle 5"/>
          <p:cNvSpPr>
            <a:spLocks noGrp="1"/>
          </p:cNvSpPr>
          <p:nvPr>
            <p:ph type="subTitle" idx="1"/>
          </p:nvPr>
        </p:nvSpPr>
        <p:spPr>
          <a:xfrm>
            <a:off x="-763588" y="4219685"/>
            <a:ext cx="10263928" cy="692873"/>
          </a:xfrm>
        </p:spPr>
        <p:txBody>
          <a:bodyPr/>
          <a:lstStyle/>
          <a:p>
            <a:r>
              <a:rPr lang="en-US" dirty="0"/>
              <a:t>MySQL Extensions to </a:t>
            </a:r>
            <a:r>
              <a:rPr lang="en-US" dirty="0" smtClean="0"/>
              <a:t>the Standard SQL</a:t>
            </a:r>
            <a:endParaRPr lang="en-US" dirty="0"/>
          </a:p>
        </p:txBody>
      </p:sp>
      <p:pic>
        <p:nvPicPr>
          <p:cNvPr id="7" name="Picture 4" descr="http://www.w3resource.com/mysql/mysql-logo.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842" r="-3634"/>
          <a:stretch/>
        </p:blipFill>
        <p:spPr bwMode="auto">
          <a:xfrm>
            <a:off x="2208212" y="572355"/>
            <a:ext cx="4876800" cy="2547416"/>
          </a:xfrm>
          <a:prstGeom prst="roundRect">
            <a:avLst>
              <a:gd name="adj" fmla="val 3787"/>
            </a:avLst>
          </a:prstGeom>
          <a:solidFill>
            <a:srgbClr val="FFFFFF"/>
          </a:solidFill>
          <a:extLst/>
        </p:spPr>
      </p:pic>
    </p:spTree>
    <p:extLst>
      <p:ext uri="{BB962C8B-B14F-4D97-AF65-F5344CB8AC3E}">
        <p14:creationId xmlns:p14="http://schemas.microsoft.com/office/powerpoint/2010/main" val="1017699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Syntax in MySQL</a:t>
            </a:r>
          </a:p>
        </p:txBody>
      </p:sp>
      <p:sp>
        <p:nvSpPr>
          <p:cNvPr id="3" name="Content Placeholder 2"/>
          <p:cNvSpPr>
            <a:spLocks noGrp="1"/>
          </p:cNvSpPr>
          <p:nvPr>
            <p:ph idx="1"/>
          </p:nvPr>
        </p:nvSpPr>
        <p:spPr>
          <a:xfrm>
            <a:off x="677158" y="2160590"/>
            <a:ext cx="8594429" cy="4697410"/>
          </a:xfrm>
        </p:spPr>
        <p:txBody>
          <a:bodyPr>
            <a:normAutofit fontScale="92500" lnSpcReduction="10000"/>
          </a:bodyPr>
          <a:lstStyle/>
          <a:p>
            <a:pPr>
              <a:lnSpc>
                <a:spcPct val="100000"/>
              </a:lnSpc>
            </a:pPr>
            <a:r>
              <a:rPr lang="en-US" sz="3000" dirty="0"/>
              <a:t>Specific </a:t>
            </a:r>
            <a:r>
              <a:rPr lang="en-US" sz="3000" dirty="0" smtClean="0"/>
              <a:t>MySQL </a:t>
            </a:r>
            <a:r>
              <a:rPr lang="en-US" sz="3000" dirty="0"/>
              <a:t>syntax for </a:t>
            </a:r>
            <a:r>
              <a:rPr lang="en-US" sz="3000" dirty="0">
                <a:solidFill>
                  <a:schemeClr val="accent5">
                    <a:lumMod val="20000"/>
                    <a:lumOff val="80000"/>
                  </a:schemeClr>
                </a:solidFill>
              </a:rPr>
              <a:t>paging</a:t>
            </a:r>
            <a:r>
              <a:rPr lang="en-US" sz="3000" dirty="0"/>
              <a:t>:</a:t>
            </a:r>
          </a:p>
          <a:p>
            <a:pPr>
              <a:lnSpc>
                <a:spcPct val="100000"/>
              </a:lnSpc>
            </a:pPr>
            <a:endParaRPr lang="en-US" sz="3000" dirty="0"/>
          </a:p>
          <a:p>
            <a:pPr>
              <a:lnSpc>
                <a:spcPct val="100000"/>
              </a:lnSpc>
            </a:pPr>
            <a:r>
              <a:rPr lang="en-US" sz="3000" dirty="0"/>
              <a:t>Commands for retrieving database metadata:</a:t>
            </a:r>
          </a:p>
          <a:p>
            <a:pPr>
              <a:lnSpc>
                <a:spcPct val="100000"/>
              </a:lnSpc>
            </a:pPr>
            <a:endParaRPr lang="en-US" sz="3000" dirty="0"/>
          </a:p>
          <a:p>
            <a:pPr marL="0" indent="0">
              <a:lnSpc>
                <a:spcPct val="100000"/>
              </a:lnSpc>
              <a:buNone/>
            </a:pPr>
            <a:endParaRPr lang="en-US" sz="3000" dirty="0"/>
          </a:p>
          <a:p>
            <a:pPr marL="0" indent="0">
              <a:lnSpc>
                <a:spcPct val="100000"/>
              </a:lnSpc>
              <a:buNone/>
            </a:pPr>
            <a:endParaRPr lang="en-US" sz="3000" dirty="0" smtClean="0"/>
          </a:p>
          <a:p>
            <a:pPr marL="0" indent="0">
              <a:lnSpc>
                <a:spcPct val="100000"/>
              </a:lnSpc>
              <a:buNone/>
            </a:pPr>
            <a:endParaRPr lang="en-US" sz="3000" dirty="0"/>
          </a:p>
          <a:p>
            <a:pPr marL="0" indent="0">
              <a:lnSpc>
                <a:spcPct val="100000"/>
              </a:lnSpc>
              <a:buNone/>
            </a:pPr>
            <a:endParaRPr lang="en-US" sz="3000" dirty="0"/>
          </a:p>
          <a:p>
            <a:pPr>
              <a:lnSpc>
                <a:spcPct val="100000"/>
              </a:lnSpc>
            </a:pPr>
            <a:r>
              <a:rPr lang="en-US" sz="3000" dirty="0"/>
              <a:t>Database table maintenance commands:</a:t>
            </a:r>
          </a:p>
          <a:p>
            <a:pPr>
              <a:lnSpc>
                <a:spcPct val="100000"/>
              </a:lnSpc>
            </a:pPr>
            <a:endParaRPr lang="en-US" sz="3000" dirty="0"/>
          </a:p>
        </p:txBody>
      </p:sp>
      <p:sp>
        <p:nvSpPr>
          <p:cNvPr id="5" name="Slide Number Placeholder 4"/>
          <p:cNvSpPr>
            <a:spLocks noGrp="1"/>
          </p:cNvSpPr>
          <p:nvPr>
            <p:ph type="sldNum" sz="quarter" idx="12"/>
          </p:nvPr>
        </p:nvSpPr>
        <p:spPr/>
        <p:txBody>
          <a:bodyPr/>
          <a:lstStyle/>
          <a:p>
            <a:fld id="{C014DD1E-5D91-48A3-AD6D-45FBA980D106}" type="slidenum">
              <a:rPr lang="en-US" smtClean="0"/>
              <a:pPr/>
              <a:t>58</a:t>
            </a:fld>
            <a:endParaRPr lang="en-US" dirty="0"/>
          </a:p>
        </p:txBody>
      </p:sp>
      <p:sp>
        <p:nvSpPr>
          <p:cNvPr id="9" name="Rectangle 3"/>
          <p:cNvSpPr>
            <a:spLocks noChangeArrowheads="1"/>
          </p:cNvSpPr>
          <p:nvPr/>
        </p:nvSpPr>
        <p:spPr bwMode="auto">
          <a:xfrm>
            <a:off x="836612" y="1451407"/>
            <a:ext cx="100584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SELECT * FROM </a:t>
            </a:r>
            <a:r>
              <a:rPr lang="en-US" sz="2200" b="1" noProof="1" smtClean="0">
                <a:effectLst>
                  <a:outerShdw blurRad="38100" dist="38100" dir="2700000" algn="tl">
                    <a:srgbClr val="000000">
                      <a:alpha val="43137"/>
                    </a:srgbClr>
                  </a:outerShdw>
                </a:effectLst>
                <a:latin typeface="Consolas" pitchFamily="49" charset="0"/>
                <a:cs typeface="Consolas" pitchFamily="49" charset="0"/>
              </a:rPr>
              <a:t>city </a:t>
            </a:r>
            <a:r>
              <a:rPr lang="en-US" sz="2200" b="1" noProof="1">
                <a:effectLst>
                  <a:outerShdw blurRad="38100" dist="38100" dir="2700000" algn="tl">
                    <a:srgbClr val="000000">
                      <a:alpha val="43137"/>
                    </a:srgbClr>
                  </a:outerShdw>
                </a:effectLst>
                <a:latin typeface="Consolas" pitchFamily="49" charset="0"/>
                <a:cs typeface="Consolas" pitchFamily="49" charset="0"/>
              </a:rPr>
              <a:t>LIMIT 100, 10</a:t>
            </a:r>
          </a:p>
        </p:txBody>
      </p:sp>
      <p:sp>
        <p:nvSpPr>
          <p:cNvPr id="10" name="Rectangle 3"/>
          <p:cNvSpPr>
            <a:spLocks noChangeArrowheads="1"/>
          </p:cNvSpPr>
          <p:nvPr/>
        </p:nvSpPr>
        <p:spPr bwMode="auto">
          <a:xfrm>
            <a:off x="1030494" y="2721452"/>
            <a:ext cx="100584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SHOW DATABASES</a:t>
            </a:r>
          </a:p>
        </p:txBody>
      </p:sp>
      <p:sp>
        <p:nvSpPr>
          <p:cNvPr id="11" name="Rectangle 3"/>
          <p:cNvSpPr>
            <a:spLocks noChangeArrowheads="1"/>
          </p:cNvSpPr>
          <p:nvPr/>
        </p:nvSpPr>
        <p:spPr bwMode="auto">
          <a:xfrm>
            <a:off x="1065212" y="3604974"/>
            <a:ext cx="100584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USE &lt;database&gt;</a:t>
            </a:r>
          </a:p>
        </p:txBody>
      </p:sp>
      <p:sp>
        <p:nvSpPr>
          <p:cNvPr id="12" name="Rectangle 3"/>
          <p:cNvSpPr>
            <a:spLocks noChangeArrowheads="1"/>
          </p:cNvSpPr>
          <p:nvPr/>
        </p:nvSpPr>
        <p:spPr bwMode="auto">
          <a:xfrm>
            <a:off x="1065212" y="4214574"/>
            <a:ext cx="100584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SHOW TABLES</a:t>
            </a:r>
          </a:p>
        </p:txBody>
      </p:sp>
      <p:sp>
        <p:nvSpPr>
          <p:cNvPr id="13" name="Rectangle 3"/>
          <p:cNvSpPr>
            <a:spLocks noChangeArrowheads="1"/>
          </p:cNvSpPr>
          <p:nvPr/>
        </p:nvSpPr>
        <p:spPr bwMode="auto">
          <a:xfrm>
            <a:off x="1065212" y="4875651"/>
            <a:ext cx="100584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CHECK TABLE &lt;table&gt; / REPAIR TABLE &lt;table&gt;</a:t>
            </a:r>
          </a:p>
        </p:txBody>
      </p:sp>
      <p:sp>
        <p:nvSpPr>
          <p:cNvPr id="14" name="Rectangle 3"/>
          <p:cNvSpPr>
            <a:spLocks noChangeArrowheads="1"/>
          </p:cNvSpPr>
          <p:nvPr/>
        </p:nvSpPr>
        <p:spPr bwMode="auto">
          <a:xfrm>
            <a:off x="1058723" y="5495381"/>
            <a:ext cx="100584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OPTIMIZE TABLE &lt;table&gt;</a:t>
            </a:r>
          </a:p>
        </p:txBody>
      </p:sp>
    </p:spTree>
    <p:extLst>
      <p:ext uri="{BB962C8B-B14F-4D97-AF65-F5344CB8AC3E}">
        <p14:creationId xmlns:p14="http://schemas.microsoft.com/office/powerpoint/2010/main" val="320206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Syntax in </a:t>
            </a:r>
            <a:r>
              <a:rPr lang="en-US" dirty="0" smtClean="0"/>
              <a:t>MySQL (2)</a:t>
            </a:r>
            <a:endParaRPr lang="en-US" dirty="0"/>
          </a:p>
        </p:txBody>
      </p:sp>
      <p:sp>
        <p:nvSpPr>
          <p:cNvPr id="3" name="Content Placeholder 2"/>
          <p:cNvSpPr>
            <a:spLocks noGrp="1"/>
          </p:cNvSpPr>
          <p:nvPr>
            <p:ph idx="1"/>
          </p:nvPr>
        </p:nvSpPr>
        <p:spPr>
          <a:xfrm>
            <a:off x="190413" y="1066800"/>
            <a:ext cx="11804822" cy="5570355"/>
          </a:xfrm>
        </p:spPr>
        <p:txBody>
          <a:bodyPr/>
          <a:lstStyle/>
          <a:p>
            <a:pPr>
              <a:lnSpc>
                <a:spcPct val="100000"/>
              </a:lnSpc>
            </a:pPr>
            <a:r>
              <a:rPr lang="en-US" sz="3000" dirty="0"/>
              <a:t>Show table schema</a:t>
            </a:r>
          </a:p>
          <a:p>
            <a:pPr>
              <a:lnSpc>
                <a:spcPct val="100000"/>
              </a:lnSpc>
            </a:pPr>
            <a:endParaRPr lang="en-US" sz="3000" dirty="0"/>
          </a:p>
          <a:p>
            <a:pPr>
              <a:lnSpc>
                <a:spcPct val="100000"/>
              </a:lnSpc>
            </a:pPr>
            <a:r>
              <a:rPr lang="en-US" sz="3000" dirty="0"/>
              <a:t>Replace data (delete + insert)</a:t>
            </a:r>
          </a:p>
          <a:p>
            <a:pPr>
              <a:lnSpc>
                <a:spcPct val="100000"/>
              </a:lnSpc>
            </a:pPr>
            <a:endParaRPr lang="en-US" sz="3000" dirty="0"/>
          </a:p>
          <a:p>
            <a:pPr>
              <a:lnSpc>
                <a:spcPct val="100000"/>
              </a:lnSpc>
              <a:spcBef>
                <a:spcPts val="3600"/>
              </a:spcBef>
            </a:pPr>
            <a:r>
              <a:rPr lang="en-US" sz="3000" dirty="0"/>
              <a:t>Regular expression matching</a:t>
            </a:r>
          </a:p>
          <a:p>
            <a:pPr>
              <a:lnSpc>
                <a:spcPct val="100000"/>
              </a:lnSpc>
            </a:pPr>
            <a:endParaRPr lang="en-US" sz="3000" dirty="0"/>
          </a:p>
          <a:p>
            <a:pPr>
              <a:lnSpc>
                <a:spcPct val="100000"/>
              </a:lnSpc>
            </a:pPr>
            <a:r>
              <a:rPr lang="en-US" sz="3000" dirty="0"/>
              <a:t>Enumerations as column types</a:t>
            </a:r>
          </a:p>
          <a:p>
            <a:pPr>
              <a:lnSpc>
                <a:spcPct val="100000"/>
              </a:lnSpc>
            </a:pPr>
            <a:endParaRPr lang="en-US" sz="3000" dirty="0"/>
          </a:p>
        </p:txBody>
      </p:sp>
      <p:sp>
        <p:nvSpPr>
          <p:cNvPr id="5" name="Slide Number Placeholder 4"/>
          <p:cNvSpPr>
            <a:spLocks noGrp="1"/>
          </p:cNvSpPr>
          <p:nvPr>
            <p:ph type="sldNum" sz="quarter" idx="12"/>
          </p:nvPr>
        </p:nvSpPr>
        <p:spPr/>
        <p:txBody>
          <a:bodyPr/>
          <a:lstStyle/>
          <a:p>
            <a:fld id="{C014DD1E-5D91-48A3-AD6D-45FBA980D106}" type="slidenum">
              <a:rPr lang="en-US" smtClean="0"/>
              <a:pPr/>
              <a:t>59</a:t>
            </a:fld>
            <a:endParaRPr lang="en-US" dirty="0"/>
          </a:p>
        </p:txBody>
      </p:sp>
      <p:sp>
        <p:nvSpPr>
          <p:cNvPr id="9" name="Rectangle 3"/>
          <p:cNvSpPr>
            <a:spLocks noChangeArrowheads="1"/>
          </p:cNvSpPr>
          <p:nvPr/>
        </p:nvSpPr>
        <p:spPr bwMode="auto">
          <a:xfrm>
            <a:off x="1141413" y="1737038"/>
            <a:ext cx="99060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DESCRIBE &lt;table_name&gt;</a:t>
            </a:r>
          </a:p>
        </p:txBody>
      </p:sp>
      <p:sp>
        <p:nvSpPr>
          <p:cNvPr id="10" name="Rectangle 3"/>
          <p:cNvSpPr>
            <a:spLocks noChangeArrowheads="1"/>
          </p:cNvSpPr>
          <p:nvPr/>
        </p:nvSpPr>
        <p:spPr bwMode="auto">
          <a:xfrm>
            <a:off x="1141412" y="2978503"/>
            <a:ext cx="9906000" cy="769441"/>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REPLACE INTO </a:t>
            </a:r>
            <a:r>
              <a:rPr lang="en-US" sz="2200" b="1" noProof="1" smtClean="0">
                <a:effectLst>
                  <a:outerShdw blurRad="38100" dist="38100" dir="2700000" algn="tl">
                    <a:srgbClr val="000000">
                      <a:alpha val="43137"/>
                    </a:srgbClr>
                  </a:outerShdw>
                </a:effectLst>
                <a:latin typeface="Consolas" pitchFamily="49" charset="0"/>
                <a:cs typeface="Consolas" pitchFamily="49" charset="0"/>
              </a:rPr>
              <a:t>city(ID</a:t>
            </a:r>
            <a:r>
              <a:rPr lang="en-US" sz="2200" b="1" noProof="1">
                <a:effectLst>
                  <a:outerShdw blurRad="38100" dist="38100" dir="2700000" algn="tl">
                    <a:srgbClr val="000000">
                      <a:alpha val="43137"/>
                    </a:srgbClr>
                  </a:outerShdw>
                </a:effectLst>
                <a:latin typeface="Consolas" pitchFamily="49" charset="0"/>
                <a:cs typeface="Consolas" pitchFamily="49" charset="0"/>
              </a:rPr>
              <a:t>, Name, CountryCode, District, Population)</a:t>
            </a:r>
          </a:p>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VALUES(100000, 'Kaspichan', </a:t>
            </a:r>
            <a:r>
              <a:rPr lang="en-US" sz="2200" b="1" noProof="1" smtClean="0">
                <a:effectLst>
                  <a:outerShdw blurRad="38100" dist="38100" dir="2700000" algn="tl">
                    <a:srgbClr val="000000">
                      <a:alpha val="43137"/>
                    </a:srgbClr>
                  </a:outerShdw>
                </a:effectLst>
                <a:latin typeface="Consolas" pitchFamily="49" charset="0"/>
                <a:cs typeface="Consolas" pitchFamily="49" charset="0"/>
              </a:rPr>
              <a:t>'BGR', </a:t>
            </a:r>
            <a:r>
              <a:rPr lang="en-US" sz="2200" b="1" noProof="1">
                <a:effectLst>
                  <a:outerShdw blurRad="38100" dist="38100" dir="2700000" algn="tl">
                    <a:srgbClr val="000000">
                      <a:alpha val="43137"/>
                    </a:srgbClr>
                  </a:outerShdw>
                </a:effectLst>
                <a:latin typeface="Consolas" pitchFamily="49" charset="0"/>
                <a:cs typeface="Consolas" pitchFamily="49" charset="0"/>
              </a:rPr>
              <a:t>'Shoumen', 3300);</a:t>
            </a:r>
          </a:p>
        </p:txBody>
      </p:sp>
      <p:sp>
        <p:nvSpPr>
          <p:cNvPr id="13" name="Rectangle 3"/>
          <p:cNvSpPr>
            <a:spLocks noChangeArrowheads="1"/>
          </p:cNvSpPr>
          <p:nvPr/>
        </p:nvSpPr>
        <p:spPr bwMode="auto">
          <a:xfrm>
            <a:off x="1141412" y="4556438"/>
            <a:ext cx="9906000" cy="430887"/>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SELECT '0888123456' REGEXP '[0-9]+'</a:t>
            </a:r>
          </a:p>
        </p:txBody>
      </p:sp>
      <p:sp>
        <p:nvSpPr>
          <p:cNvPr id="14" name="Rectangle 3"/>
          <p:cNvSpPr>
            <a:spLocks noChangeArrowheads="1"/>
          </p:cNvSpPr>
          <p:nvPr/>
        </p:nvSpPr>
        <p:spPr bwMode="auto">
          <a:xfrm>
            <a:off x="1141412" y="5775638"/>
            <a:ext cx="9906000" cy="769441"/>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CREATE TABLE Shirts (Name VARCHAR(20),</a:t>
            </a:r>
          </a:p>
          <a:p>
            <a:pPr eaLnBrk="0" hangingPunct="0">
              <a:buClr>
                <a:schemeClr val="accent5">
                  <a:lumMod val="40000"/>
                  <a:lumOff val="60000"/>
                </a:schemeClr>
              </a:buClr>
              <a:buSzPct val="70000"/>
            </a:pPr>
            <a:r>
              <a:rPr lang="en-US" sz="2200" b="1" noProof="1">
                <a:effectLst>
                  <a:outerShdw blurRad="38100" dist="38100" dir="2700000" algn="tl">
                    <a:srgbClr val="000000">
                      <a:alpha val="43137"/>
                    </a:srgbClr>
                  </a:outerShdw>
                </a:effectLst>
                <a:latin typeface="Consolas" pitchFamily="49" charset="0"/>
                <a:cs typeface="Consolas" pitchFamily="49" charset="0"/>
              </a:rPr>
              <a:t>Size ENUM('XS', 'S', 'M', 'L', 'XL'))</a:t>
            </a:r>
          </a:p>
        </p:txBody>
      </p:sp>
    </p:spTree>
    <p:extLst>
      <p:ext uri="{BB962C8B-B14F-4D97-AF65-F5344CB8AC3E}">
        <p14:creationId xmlns:p14="http://schemas.microsoft.com/office/powerpoint/2010/main" val="2230686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Communicating with </a:t>
            </a:r>
            <a:r>
              <a:rPr lang="en-US" dirty="0" smtClean="0"/>
              <a:t>the </a:t>
            </a:r>
            <a:r>
              <a:rPr lang="en-US" dirty="0"/>
              <a:t>DB</a:t>
            </a:r>
          </a:p>
        </p:txBody>
      </p:sp>
      <p:sp>
        <p:nvSpPr>
          <p:cNvPr id="4" name="Slide Number Placeholder 3"/>
          <p:cNvSpPr>
            <a:spLocks noGrp="1"/>
          </p:cNvSpPr>
          <p:nvPr>
            <p:ph type="sldNum" sz="quarter" idx="12"/>
          </p:nvPr>
        </p:nvSpPr>
        <p:spPr/>
        <p:txBody>
          <a:bodyPr/>
          <a:lstStyle/>
          <a:p>
            <a:fld id="{C014DD1E-5D91-48A3-AD6D-45FBA980D106}" type="slidenum">
              <a:rPr lang="en-US" smtClean="0"/>
              <a:pPr/>
              <a:t>6</a:t>
            </a:fld>
            <a:endParaRPr lang="en-US" dirty="0"/>
          </a:p>
        </p:txBody>
      </p:sp>
      <p:sp>
        <p:nvSpPr>
          <p:cNvPr id="479235" name="Arc 3"/>
          <p:cNvSpPr>
            <a:spLocks/>
          </p:cNvSpPr>
          <p:nvPr/>
        </p:nvSpPr>
        <p:spPr bwMode="auto">
          <a:xfrm>
            <a:off x="5143501" y="2441443"/>
            <a:ext cx="3182937" cy="447675"/>
          </a:xfrm>
          <a:custGeom>
            <a:avLst/>
            <a:gdLst>
              <a:gd name="G0" fmla="+- 0 0 0"/>
              <a:gd name="G1" fmla="+- 21597 0 0"/>
              <a:gd name="G2" fmla="+- 21600 0 0"/>
              <a:gd name="T0" fmla="*/ 375 w 19771"/>
              <a:gd name="T1" fmla="*/ 0 h 21597"/>
              <a:gd name="T2" fmla="*/ 19771 w 19771"/>
              <a:gd name="T3" fmla="*/ 12899 h 21597"/>
              <a:gd name="T4" fmla="*/ 0 w 19771"/>
              <a:gd name="T5" fmla="*/ 21597 h 21597"/>
            </a:gdLst>
            <a:ahLst/>
            <a:cxnLst>
              <a:cxn ang="0">
                <a:pos x="T0" y="T1"/>
              </a:cxn>
              <a:cxn ang="0">
                <a:pos x="T2" y="T3"/>
              </a:cxn>
              <a:cxn ang="0">
                <a:pos x="T4" y="T5"/>
              </a:cxn>
            </a:cxnLst>
            <a:rect l="0" t="0" r="r" b="b"/>
            <a:pathLst>
              <a:path w="19771" h="21597" fill="none" extrusionOk="0">
                <a:moveTo>
                  <a:pt x="374" y="0"/>
                </a:moveTo>
                <a:cubicBezTo>
                  <a:pt x="8803" y="146"/>
                  <a:pt x="16376" y="5182"/>
                  <a:pt x="19771" y="12898"/>
                </a:cubicBezTo>
              </a:path>
              <a:path w="19771" h="21597" stroke="0" extrusionOk="0">
                <a:moveTo>
                  <a:pt x="374" y="0"/>
                </a:moveTo>
                <a:cubicBezTo>
                  <a:pt x="8803" y="146"/>
                  <a:pt x="16376" y="5182"/>
                  <a:pt x="19771" y="12898"/>
                </a:cubicBezTo>
                <a:lnTo>
                  <a:pt x="0" y="21597"/>
                </a:lnTo>
                <a:close/>
              </a:path>
            </a:pathLst>
          </a:custGeom>
          <a:noFill/>
          <a:ln w="50800" cap="rnd">
            <a:solidFill>
              <a:schemeClr val="accent5">
                <a:lumMod val="20000"/>
                <a:lumOff val="80000"/>
              </a:schemeClr>
            </a:solidFill>
            <a:round/>
            <a:headEnd type="none" w="sm" len="sm"/>
            <a:tailEnd type="stealth" w="med" len="lg"/>
          </a:ln>
          <a:effectLst/>
        </p:spPr>
        <p:txBody>
          <a:bodyPr/>
          <a:lstStyle/>
          <a:p>
            <a:endParaRPr lang="bg-BG" dirty="0"/>
          </a:p>
        </p:txBody>
      </p:sp>
      <p:sp>
        <p:nvSpPr>
          <p:cNvPr id="479236" name="Arc 4"/>
          <p:cNvSpPr>
            <a:spLocks/>
          </p:cNvSpPr>
          <p:nvPr/>
        </p:nvSpPr>
        <p:spPr bwMode="auto">
          <a:xfrm rot="10800000">
            <a:off x="5862638" y="4032117"/>
            <a:ext cx="3001963" cy="585788"/>
          </a:xfrm>
          <a:custGeom>
            <a:avLst/>
            <a:gdLst>
              <a:gd name="G0" fmla="+- 21558 0 0"/>
              <a:gd name="G1" fmla="+- 21594 0 0"/>
              <a:gd name="G2" fmla="+- 21600 0 0"/>
              <a:gd name="T0" fmla="*/ 0 w 21558"/>
              <a:gd name="T1" fmla="*/ 20244 h 21594"/>
              <a:gd name="T2" fmla="*/ 21062 w 21558"/>
              <a:gd name="T3" fmla="*/ 0 h 21594"/>
              <a:gd name="T4" fmla="*/ 21558 w 21558"/>
              <a:gd name="T5" fmla="*/ 21594 h 21594"/>
            </a:gdLst>
            <a:ahLst/>
            <a:cxnLst>
              <a:cxn ang="0">
                <a:pos x="T0" y="T1"/>
              </a:cxn>
              <a:cxn ang="0">
                <a:pos x="T2" y="T3"/>
              </a:cxn>
              <a:cxn ang="0">
                <a:pos x="T4" y="T5"/>
              </a:cxn>
            </a:cxnLst>
            <a:rect l="0" t="0" r="r" b="b"/>
            <a:pathLst>
              <a:path w="21558" h="21594" fill="none" extrusionOk="0">
                <a:moveTo>
                  <a:pt x="0" y="20244"/>
                </a:moveTo>
                <a:cubicBezTo>
                  <a:pt x="701" y="9051"/>
                  <a:pt x="9850" y="257"/>
                  <a:pt x="21061" y="-1"/>
                </a:cubicBezTo>
              </a:path>
              <a:path w="21558" h="21594" stroke="0" extrusionOk="0">
                <a:moveTo>
                  <a:pt x="0" y="20244"/>
                </a:moveTo>
                <a:cubicBezTo>
                  <a:pt x="701" y="9051"/>
                  <a:pt x="9850" y="257"/>
                  <a:pt x="21061" y="-1"/>
                </a:cubicBezTo>
                <a:lnTo>
                  <a:pt x="21558" y="21594"/>
                </a:lnTo>
                <a:close/>
              </a:path>
            </a:pathLst>
          </a:custGeom>
          <a:noFill/>
          <a:ln w="50800" cap="rnd">
            <a:solidFill>
              <a:schemeClr val="accent5">
                <a:lumMod val="20000"/>
                <a:lumOff val="80000"/>
              </a:schemeClr>
            </a:solidFill>
            <a:round/>
            <a:headEnd type="none" w="sm" len="sm"/>
            <a:tailEnd type="stealth" w="med" len="lg"/>
          </a:ln>
          <a:effectLst/>
        </p:spPr>
        <p:txBody>
          <a:bodyPr/>
          <a:lstStyle/>
          <a:p>
            <a:endParaRPr lang="bg-BG" dirty="0"/>
          </a:p>
        </p:txBody>
      </p:sp>
      <p:sp>
        <p:nvSpPr>
          <p:cNvPr id="479237" name="Text Box 5"/>
          <p:cNvSpPr txBox="1">
            <a:spLocks noChangeArrowheads="1"/>
          </p:cNvSpPr>
          <p:nvPr/>
        </p:nvSpPr>
        <p:spPr bwMode="auto">
          <a:xfrm rot="230443">
            <a:off x="5103781" y="1546093"/>
            <a:ext cx="3236784" cy="830997"/>
          </a:xfrm>
          <a:prstGeom prst="rect">
            <a:avLst/>
          </a:prstGeom>
          <a:noFill/>
          <a:ln w="9525">
            <a:noFill/>
            <a:miter lim="800000"/>
            <a:headEnd/>
            <a:tailEnd/>
          </a:ln>
          <a:effectLst/>
        </p:spPr>
        <p:txBody>
          <a:bodyPr wrap="none">
            <a:spAutoFit/>
          </a:bodyPr>
          <a:lstStyle/>
          <a:p>
            <a:pPr algn="ctr">
              <a:lnSpc>
                <a:spcPct val="100000"/>
              </a:lnSpc>
            </a:pPr>
            <a:r>
              <a:rPr lang="en-US" b="1" dirty="0">
                <a:effectLst>
                  <a:outerShdw blurRad="38100" dist="38100" dir="2700000" algn="tl">
                    <a:srgbClr val="000000">
                      <a:alpha val="43137"/>
                    </a:srgbClr>
                  </a:outerShdw>
                </a:effectLst>
              </a:rPr>
              <a:t>SQL </a:t>
            </a:r>
            <a:r>
              <a:rPr lang="en-US" b="1" dirty="0" smtClean="0">
                <a:effectLst>
                  <a:outerShdw blurRad="38100" dist="38100" dir="2700000" algn="tl">
                    <a:srgbClr val="000000">
                      <a:alpha val="43137"/>
                    </a:srgbClr>
                  </a:outerShdw>
                </a:effectLst>
              </a:rPr>
              <a:t>command is</a:t>
            </a:r>
            <a:endParaRPr lang="en-US" b="1" dirty="0">
              <a:effectLst>
                <a:outerShdw blurRad="38100" dist="38100" dir="2700000" algn="tl">
                  <a:srgbClr val="000000">
                    <a:alpha val="43137"/>
                  </a:srgbClr>
                </a:outerShdw>
              </a:effectLst>
            </a:endParaRPr>
          </a:p>
          <a:p>
            <a:pPr algn="ctr">
              <a:lnSpc>
                <a:spcPct val="100000"/>
              </a:lnSpc>
            </a:pPr>
            <a:r>
              <a:rPr lang="en-US" b="1" dirty="0">
                <a:effectLst>
                  <a:outerShdw blurRad="38100" dist="38100" dir="2700000" algn="tl">
                    <a:srgbClr val="000000">
                      <a:alpha val="43137"/>
                    </a:srgbClr>
                  </a:outerShdw>
                </a:effectLst>
              </a:rPr>
              <a:t>sent to the DB server</a:t>
            </a:r>
          </a:p>
        </p:txBody>
      </p:sp>
      <p:sp>
        <p:nvSpPr>
          <p:cNvPr id="479239" name="Text Box 7"/>
          <p:cNvSpPr txBox="1">
            <a:spLocks noChangeArrowheads="1"/>
          </p:cNvSpPr>
          <p:nvPr/>
        </p:nvSpPr>
        <p:spPr bwMode="auto">
          <a:xfrm>
            <a:off x="1751012" y="2001706"/>
            <a:ext cx="3276600"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SELECT Name </a:t>
            </a:r>
          </a:p>
          <a:p>
            <a:pPr eaLnBrk="0" hangingPunct="0">
              <a:buClr>
                <a:schemeClr val="accent5">
                  <a:lumMod val="40000"/>
                  <a:lumOff val="60000"/>
                </a:schemeClr>
              </a:buClr>
              <a:buSzPct val="70000"/>
            </a:pPr>
            <a:r>
              <a:rPr lang="en-US" sz="2600" b="1" noProof="1">
                <a:effectLst>
                  <a:outerShdw blurRad="38100" dist="38100" dir="2700000" algn="tl">
                    <a:srgbClr val="000000">
                      <a:alpha val="43137"/>
                    </a:srgbClr>
                  </a:outerShdw>
                </a:effectLst>
                <a:latin typeface="Consolas" pitchFamily="49" charset="0"/>
                <a:cs typeface="Consolas" pitchFamily="49" charset="0"/>
              </a:rPr>
              <a:t>FROM Departments</a:t>
            </a:r>
          </a:p>
        </p:txBody>
      </p:sp>
      <p:graphicFrame>
        <p:nvGraphicFramePr>
          <p:cNvPr id="479240" name="Group 8"/>
          <p:cNvGraphicFramePr>
            <a:graphicFrameLocks noGrp="1"/>
          </p:cNvGraphicFramePr>
          <p:nvPr>
            <p:extLst>
              <p:ext uri="{D42A27DB-BD31-4B8C-83A1-F6EECF244321}">
                <p14:modId xmlns:p14="http://schemas.microsoft.com/office/powerpoint/2010/main" val="3170323174"/>
              </p:ext>
            </p:extLst>
          </p:nvPr>
        </p:nvGraphicFramePr>
        <p:xfrm>
          <a:off x="3198812" y="3825742"/>
          <a:ext cx="2571750" cy="2223516"/>
        </p:xfrm>
        <a:graphic>
          <a:graphicData uri="http://schemas.openxmlformats.org/drawingml/2006/table">
            <a:tbl>
              <a:tblPr/>
              <a:tblGrid>
                <a:gridCol w="2571750"/>
              </a:tblGrid>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Name</a:t>
                      </a:r>
                      <a:endParaRPr kumimoji="1" lang="en-US" sz="26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38100" cap="flat" cmpd="sng" algn="ctr">
                      <a:solidFill>
                        <a:schemeClr val="accent5">
                          <a:lumMod val="20000"/>
                          <a:lumOff val="80000"/>
                        </a:schemeClr>
                      </a:solidFill>
                      <a:prstDash val="solid"/>
                      <a:round/>
                      <a:headEnd type="none" w="med" len="med"/>
                      <a:tailEnd type="none" w="med" len="med"/>
                    </a:lnL>
                    <a:lnR w="38100" cap="flat" cmpd="sng" algn="ctr">
                      <a:solidFill>
                        <a:schemeClr val="accent5">
                          <a:lumMod val="20000"/>
                          <a:lumOff val="80000"/>
                        </a:schemeClr>
                      </a:solidFill>
                      <a:prstDash val="solid"/>
                      <a:round/>
                      <a:headEnd type="none" w="med" len="med"/>
                      <a:tailEnd type="none" w="med" len="med"/>
                    </a:lnR>
                    <a:lnT w="38100" cap="flat" cmpd="sng" algn="ctr">
                      <a:solidFill>
                        <a:schemeClr val="accent5">
                          <a:lumMod val="20000"/>
                          <a:lumOff val="80000"/>
                        </a:schemeClr>
                      </a:solidFill>
                      <a:prstDash val="solid"/>
                      <a:round/>
                      <a:headEnd type="none" w="med" len="med"/>
                      <a:tailEnd type="none" w="med" len="med"/>
                    </a:lnT>
                    <a:lnB w="38100"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Engineering</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38100" cap="flat" cmpd="sng" algn="ctr">
                      <a:solidFill>
                        <a:schemeClr val="accent5">
                          <a:lumMod val="20000"/>
                          <a:lumOff val="80000"/>
                        </a:schemeClr>
                      </a:solidFill>
                      <a:prstDash val="solid"/>
                      <a:round/>
                      <a:headEnd type="none" w="med" len="med"/>
                      <a:tailEnd type="none" w="med" len="med"/>
                    </a:lnL>
                    <a:lnR w="38100" cap="flat" cmpd="sng" algn="ctr">
                      <a:solidFill>
                        <a:schemeClr val="accent5">
                          <a:lumMod val="20000"/>
                          <a:lumOff val="80000"/>
                        </a:schemeClr>
                      </a:solidFill>
                      <a:prstDash val="solid"/>
                      <a:round/>
                      <a:headEnd type="none" w="med" len="med"/>
                      <a:tailEnd type="none" w="med" len="med"/>
                    </a:lnR>
                    <a:lnT w="381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Sales</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38100" cap="flat" cmpd="sng" algn="ctr">
                      <a:solidFill>
                        <a:schemeClr val="accent5">
                          <a:lumMod val="20000"/>
                          <a:lumOff val="80000"/>
                        </a:schemeClr>
                      </a:solidFill>
                      <a:prstDash val="solid"/>
                      <a:round/>
                      <a:headEnd type="none" w="med" len="med"/>
                      <a:tailEnd type="none" w="med" len="med"/>
                    </a:lnL>
                    <a:lnR w="381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Marketing</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38100" cap="flat" cmpd="sng" algn="ctr">
                      <a:solidFill>
                        <a:schemeClr val="accent5">
                          <a:lumMod val="20000"/>
                          <a:lumOff val="80000"/>
                        </a:schemeClr>
                      </a:solidFill>
                      <a:prstDash val="solid"/>
                      <a:round/>
                      <a:headEnd type="none" w="med" len="med"/>
                      <a:tailEnd type="none" w="med" len="med"/>
                    </a:lnL>
                    <a:lnR w="381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t>
                      </a:r>
                      <a:endParaRPr kumimoji="1" lang="en-US" sz="2400" b="1" i="0" u="none" strike="noStrike" cap="none" normalizeH="0" baseline="0" noProof="1" smtClean="0">
                        <a:ln>
                          <a:noFill/>
                        </a:ln>
                        <a:solidFill>
                          <a:schemeClr val="tx1"/>
                        </a:solidFill>
                        <a:effectLst>
                          <a:outerShdw blurRad="38100" dist="38100" dir="2700000" algn="tl">
                            <a:srgbClr val="000000">
                              <a:alpha val="43137"/>
                            </a:srgbClr>
                          </a:outerShdw>
                        </a:effectLst>
                        <a:latin typeface="+mn-lt"/>
                      </a:endParaRPr>
                    </a:p>
                  </a:txBody>
                  <a:tcPr horzOverflow="overflow">
                    <a:lnL w="38100" cap="flat" cmpd="sng" algn="ctr">
                      <a:solidFill>
                        <a:schemeClr val="accent5">
                          <a:lumMod val="20000"/>
                          <a:lumOff val="80000"/>
                        </a:schemeClr>
                      </a:solidFill>
                      <a:prstDash val="solid"/>
                      <a:round/>
                      <a:headEnd type="none" w="med" len="med"/>
                      <a:tailEnd type="none" w="med" len="med"/>
                    </a:lnL>
                    <a:lnR w="381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38100"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r>
            </a:tbl>
          </a:graphicData>
        </a:graphic>
      </p:graphicFrame>
      <p:sp>
        <p:nvSpPr>
          <p:cNvPr id="479258" name="Text Box 26"/>
          <p:cNvSpPr txBox="1">
            <a:spLocks noChangeArrowheads="1"/>
          </p:cNvSpPr>
          <p:nvPr/>
        </p:nvSpPr>
        <p:spPr bwMode="auto">
          <a:xfrm rot="21248457">
            <a:off x="5881422" y="4596954"/>
            <a:ext cx="3629520" cy="830997"/>
          </a:xfrm>
          <a:prstGeom prst="rect">
            <a:avLst/>
          </a:prstGeom>
          <a:noFill/>
          <a:ln w="9525">
            <a:noFill/>
            <a:miter lim="800000"/>
            <a:headEnd/>
            <a:tailEnd/>
          </a:ln>
          <a:effectLst/>
        </p:spPr>
        <p:txBody>
          <a:bodyPr wrap="none">
            <a:spAutoFit/>
          </a:bodyPr>
          <a:lstStyle/>
          <a:p>
            <a:pPr algn="ctr">
              <a:lnSpc>
                <a:spcPct val="100000"/>
              </a:lnSpc>
            </a:pPr>
            <a:r>
              <a:rPr lang="en-US" b="1" dirty="0">
                <a:effectLst>
                  <a:outerShdw blurRad="38100" dist="38100" dir="2700000" algn="tl">
                    <a:srgbClr val="000000">
                      <a:alpha val="43137"/>
                    </a:srgbClr>
                  </a:outerShdw>
                </a:effectLst>
              </a:rPr>
              <a:t>The result is returned</a:t>
            </a:r>
          </a:p>
          <a:p>
            <a:pPr algn="ctr">
              <a:lnSpc>
                <a:spcPct val="100000"/>
              </a:lnSpc>
            </a:pPr>
            <a:r>
              <a:rPr lang="en-US" b="1" dirty="0">
                <a:effectLst>
                  <a:outerShdw blurRad="38100" dist="38100" dir="2700000" algn="tl">
                    <a:srgbClr val="000000">
                      <a:alpha val="43137"/>
                    </a:srgbClr>
                  </a:outerShdw>
                </a:effectLst>
              </a:rPr>
              <a:t>(usually as a record set)</a:t>
            </a:r>
          </a:p>
        </p:txBody>
      </p:sp>
      <p:grpSp>
        <p:nvGrpSpPr>
          <p:cNvPr id="2" name="Group 27"/>
          <p:cNvGrpSpPr>
            <a:grpSpLocks/>
          </p:cNvGrpSpPr>
          <p:nvPr/>
        </p:nvGrpSpPr>
        <p:grpSpPr bwMode="auto">
          <a:xfrm>
            <a:off x="8326438" y="2331905"/>
            <a:ext cx="1662113" cy="1719262"/>
            <a:chOff x="4286" y="1747"/>
            <a:chExt cx="1047" cy="1083"/>
          </a:xfrm>
        </p:grpSpPr>
        <p:sp>
          <p:nvSpPr>
            <p:cNvPr id="479260" name="Rectangle 28"/>
            <p:cNvSpPr>
              <a:spLocks noChangeArrowheads="1"/>
            </p:cNvSpPr>
            <p:nvPr/>
          </p:nvSpPr>
          <p:spPr bwMode="ltGray">
            <a:xfrm>
              <a:off x="4286" y="1967"/>
              <a:ext cx="1047" cy="649"/>
            </a:xfrm>
            <a:prstGeom prst="rect">
              <a:avLst/>
            </a:prstGeom>
            <a:solidFill>
              <a:srgbClr val="CFCFCF"/>
            </a:solidFill>
            <a:ln w="9525">
              <a:solidFill>
                <a:schemeClr val="accent5">
                  <a:lumMod val="75000"/>
                </a:schemeClr>
              </a:solidFill>
              <a:miter lim="800000"/>
              <a:headEnd/>
              <a:tailEnd/>
            </a:ln>
            <a:effectLst/>
          </p:spPr>
          <p:txBody>
            <a:bodyPr wrap="none" anchor="ctr"/>
            <a:lstStyle/>
            <a:p>
              <a:endParaRPr lang="bg-BG" dirty="0"/>
            </a:p>
          </p:txBody>
        </p:sp>
        <p:sp>
          <p:nvSpPr>
            <p:cNvPr id="479261" name="Oval 29"/>
            <p:cNvSpPr>
              <a:spLocks noChangeArrowheads="1"/>
            </p:cNvSpPr>
            <p:nvPr/>
          </p:nvSpPr>
          <p:spPr bwMode="ltGray">
            <a:xfrm>
              <a:off x="4286" y="1747"/>
              <a:ext cx="1047" cy="416"/>
            </a:xfrm>
            <a:prstGeom prst="ellipse">
              <a:avLst/>
            </a:prstGeom>
            <a:solidFill>
              <a:srgbClr val="DDDDDD"/>
            </a:solidFill>
            <a:ln w="9525">
              <a:solidFill>
                <a:schemeClr val="accent5">
                  <a:lumMod val="75000"/>
                </a:schemeClr>
              </a:solidFill>
              <a:round/>
              <a:headEnd/>
              <a:tailEnd/>
            </a:ln>
            <a:effectLst/>
          </p:spPr>
          <p:txBody>
            <a:bodyPr wrap="none" anchor="ctr"/>
            <a:lstStyle/>
            <a:p>
              <a:endParaRPr lang="bg-BG" dirty="0"/>
            </a:p>
          </p:txBody>
        </p:sp>
        <p:sp>
          <p:nvSpPr>
            <p:cNvPr id="479262" name="Oval 30"/>
            <p:cNvSpPr>
              <a:spLocks noChangeArrowheads="1"/>
            </p:cNvSpPr>
            <p:nvPr/>
          </p:nvSpPr>
          <p:spPr bwMode="ltGray">
            <a:xfrm>
              <a:off x="4286" y="2414"/>
              <a:ext cx="1047" cy="416"/>
            </a:xfrm>
            <a:prstGeom prst="ellipse">
              <a:avLst/>
            </a:prstGeom>
            <a:solidFill>
              <a:srgbClr val="C0C0C0"/>
            </a:solidFill>
            <a:ln w="9525">
              <a:solidFill>
                <a:schemeClr val="bg2">
                  <a:lumMod val="40000"/>
                  <a:lumOff val="60000"/>
                </a:schemeClr>
              </a:solidFill>
              <a:round/>
              <a:headEnd/>
              <a:tailEnd/>
            </a:ln>
            <a:effectLst/>
          </p:spPr>
          <p:txBody>
            <a:bodyPr wrap="none" anchor="ctr"/>
            <a:lstStyle/>
            <a:p>
              <a:endParaRPr lang="bg-BG" dirty="0"/>
            </a:p>
          </p:txBody>
        </p:sp>
        <p:sp>
          <p:nvSpPr>
            <p:cNvPr id="479263" name="Rectangle 31"/>
            <p:cNvSpPr>
              <a:spLocks noChangeArrowheads="1"/>
            </p:cNvSpPr>
            <p:nvPr/>
          </p:nvSpPr>
          <p:spPr bwMode="auto">
            <a:xfrm>
              <a:off x="4318" y="1794"/>
              <a:ext cx="1008" cy="272"/>
            </a:xfrm>
            <a:prstGeom prst="rect">
              <a:avLst/>
            </a:prstGeom>
            <a:noFill/>
            <a:ln w="9525">
              <a:noFill/>
              <a:miter lim="800000"/>
              <a:headEnd/>
              <a:tailEnd/>
            </a:ln>
            <a:effectLst/>
          </p:spPr>
          <p:txBody>
            <a:bodyPr lIns="92075" tIns="46038" rIns="92075" bIns="46038">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00000"/>
                </a:lnSpc>
              </a:pPr>
              <a:r>
                <a:rPr lang="en-US" sz="2200" b="1" dirty="0">
                  <a:ln w="50800"/>
                </a:rPr>
                <a:t>Database </a:t>
              </a:r>
            </a:p>
          </p:txBody>
        </p:sp>
        <p:grpSp>
          <p:nvGrpSpPr>
            <p:cNvPr id="3" name="Group 32"/>
            <p:cNvGrpSpPr>
              <a:grpSpLocks/>
            </p:cNvGrpSpPr>
            <p:nvPr/>
          </p:nvGrpSpPr>
          <p:grpSpPr bwMode="auto">
            <a:xfrm>
              <a:off x="4438" y="2225"/>
              <a:ext cx="755" cy="457"/>
              <a:chOff x="2293" y="2088"/>
              <a:chExt cx="755" cy="457"/>
            </a:xfrm>
          </p:grpSpPr>
          <p:sp>
            <p:nvSpPr>
              <p:cNvPr id="479265" name="Rectangle 33"/>
              <p:cNvSpPr>
                <a:spLocks noChangeArrowheads="1"/>
              </p:cNvSpPr>
              <p:nvPr/>
            </p:nvSpPr>
            <p:spPr bwMode="blackWhite">
              <a:xfrm>
                <a:off x="2293" y="2088"/>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66" name="Rectangle 34"/>
              <p:cNvSpPr>
                <a:spLocks noChangeArrowheads="1"/>
              </p:cNvSpPr>
              <p:nvPr/>
            </p:nvSpPr>
            <p:spPr bwMode="blackWhite">
              <a:xfrm>
                <a:off x="2564" y="2088"/>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67" name="Rectangle 35"/>
              <p:cNvSpPr>
                <a:spLocks noChangeArrowheads="1"/>
              </p:cNvSpPr>
              <p:nvPr/>
            </p:nvSpPr>
            <p:spPr bwMode="blackWhite">
              <a:xfrm>
                <a:off x="2833" y="2088"/>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68" name="Rectangle 36"/>
              <p:cNvSpPr>
                <a:spLocks noChangeArrowheads="1"/>
              </p:cNvSpPr>
              <p:nvPr/>
            </p:nvSpPr>
            <p:spPr bwMode="blackWhite">
              <a:xfrm>
                <a:off x="2294" y="2259"/>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69" name="Rectangle 37"/>
              <p:cNvSpPr>
                <a:spLocks noChangeArrowheads="1"/>
              </p:cNvSpPr>
              <p:nvPr/>
            </p:nvSpPr>
            <p:spPr bwMode="blackWhite">
              <a:xfrm>
                <a:off x="2565" y="2259"/>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70" name="Rectangle 38"/>
              <p:cNvSpPr>
                <a:spLocks noChangeArrowheads="1"/>
              </p:cNvSpPr>
              <p:nvPr/>
            </p:nvSpPr>
            <p:spPr bwMode="blackWhite">
              <a:xfrm>
                <a:off x="2834" y="2259"/>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71" name="Rectangle 39"/>
              <p:cNvSpPr>
                <a:spLocks noChangeArrowheads="1"/>
              </p:cNvSpPr>
              <p:nvPr/>
            </p:nvSpPr>
            <p:spPr bwMode="blackWhite">
              <a:xfrm>
                <a:off x="2294" y="2427"/>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72" name="Rectangle 40"/>
              <p:cNvSpPr>
                <a:spLocks noChangeArrowheads="1"/>
              </p:cNvSpPr>
              <p:nvPr/>
            </p:nvSpPr>
            <p:spPr bwMode="blackWhite">
              <a:xfrm>
                <a:off x="2565" y="2427"/>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sp>
            <p:nvSpPr>
              <p:cNvPr id="479273" name="Rectangle 41"/>
              <p:cNvSpPr>
                <a:spLocks noChangeArrowheads="1"/>
              </p:cNvSpPr>
              <p:nvPr/>
            </p:nvSpPr>
            <p:spPr bwMode="blackWhite">
              <a:xfrm>
                <a:off x="2834" y="2427"/>
                <a:ext cx="214" cy="118"/>
              </a:xfrm>
              <a:prstGeom prst="rect">
                <a:avLst/>
              </a:prstGeom>
              <a:solidFill>
                <a:schemeClr val="accent4">
                  <a:lumMod val="40000"/>
                  <a:lumOff val="60000"/>
                </a:schemeClr>
              </a:solidFill>
              <a:ln w="19050">
                <a:solidFill>
                  <a:schemeClr val="accent4">
                    <a:lumMod val="50000"/>
                  </a:schemeClr>
                </a:solidFill>
                <a:miter lim="800000"/>
                <a:headEnd/>
                <a:tailEnd/>
              </a:ln>
              <a:effectLst/>
            </p:spPr>
            <p:txBody>
              <a:bodyPr wrap="none" anchor="ctr"/>
              <a:lstStyle/>
              <a:p>
                <a:endParaRPr lang="bg-BG" dirty="0"/>
              </a:p>
            </p:txBody>
          </p:sp>
        </p:grpSp>
      </p:grpSp>
    </p:spTree>
    <p:extLst>
      <p:ext uri="{BB962C8B-B14F-4D97-AF65-F5344CB8AC3E}">
        <p14:creationId xmlns:p14="http://schemas.microsoft.com/office/powerpoint/2010/main" val="1091549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Execution</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smtClean="0"/>
              <a:t>SQL commands are executed through a </a:t>
            </a:r>
            <a:r>
              <a:rPr lang="en-US" b="1" dirty="0" smtClean="0">
                <a:solidFill>
                  <a:schemeClr val="tx2">
                    <a:lumMod val="75000"/>
                  </a:schemeClr>
                </a:solidFill>
              </a:rPr>
              <a:t>database connection</a:t>
            </a:r>
          </a:p>
          <a:p>
            <a:pPr lvl="1">
              <a:lnSpc>
                <a:spcPct val="110000"/>
              </a:lnSpc>
            </a:pPr>
            <a:r>
              <a:rPr lang="en-US" dirty="0" smtClean="0"/>
              <a:t>DB connection is a channel between the client and the SQL server</a:t>
            </a:r>
          </a:p>
          <a:p>
            <a:pPr lvl="1">
              <a:lnSpc>
                <a:spcPct val="110000"/>
              </a:lnSpc>
            </a:pPr>
            <a:r>
              <a:rPr lang="en-US" dirty="0" smtClean="0"/>
              <a:t>DB connections take resources and should be closed when no longer used</a:t>
            </a:r>
          </a:p>
          <a:p>
            <a:pPr lvl="1">
              <a:lnSpc>
                <a:spcPct val="110000"/>
              </a:lnSpc>
            </a:pPr>
            <a:r>
              <a:rPr lang="en-US" dirty="0" smtClean="0"/>
              <a:t>RDBMS systems are multi-user</a:t>
            </a:r>
          </a:p>
          <a:p>
            <a:pPr lvl="2">
              <a:lnSpc>
                <a:spcPct val="110000"/>
              </a:lnSpc>
            </a:pPr>
            <a:r>
              <a:rPr lang="en-US" dirty="0" smtClean="0"/>
              <a:t>Multiple clients can be connected to the SQL server concurrently</a:t>
            </a:r>
          </a:p>
          <a:p>
            <a:pPr lvl="1">
              <a:lnSpc>
                <a:spcPct val="110000"/>
              </a:lnSpc>
            </a:pPr>
            <a:r>
              <a:rPr lang="en-US" dirty="0" smtClean="0"/>
              <a:t>SQL commands can be executed in parallel</a:t>
            </a:r>
          </a:p>
          <a:p>
            <a:pPr lvl="2">
              <a:lnSpc>
                <a:spcPct val="110000"/>
              </a:lnSpc>
            </a:pPr>
            <a:r>
              <a:rPr lang="en-US" dirty="0" smtClean="0"/>
              <a:t>Transactions and isolation deal with concurrency</a:t>
            </a:r>
          </a:p>
        </p:txBody>
      </p:sp>
      <p:sp>
        <p:nvSpPr>
          <p:cNvPr id="5" name="Slide Number Placeholder 4"/>
          <p:cNvSpPr>
            <a:spLocks noGrp="1"/>
          </p:cNvSpPr>
          <p:nvPr>
            <p:ph type="sldNum" sz="quarter" idx="12"/>
          </p:nvPr>
        </p:nvSpPr>
        <p:spPr/>
        <p:txBody>
          <a:bodyPr/>
          <a:lstStyle/>
          <a:p>
            <a:fld id="{C014DD1E-5D91-48A3-AD6D-45FBA980D106}" type="slidenum">
              <a:rPr lang="en-US" smtClean="0"/>
              <a:pPr/>
              <a:t>7</a:t>
            </a:fld>
            <a:endParaRPr lang="en-US" dirty="0"/>
          </a:p>
        </p:txBody>
      </p:sp>
    </p:spTree>
    <p:extLst>
      <p:ext uri="{BB962C8B-B14F-4D97-AF65-F5344CB8AC3E}">
        <p14:creationId xmlns:p14="http://schemas.microsoft.com/office/powerpoint/2010/main" val="260217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a:xfrm>
            <a:off x="-13394" y="4484438"/>
            <a:ext cx="8938472" cy="820600"/>
          </a:xfrm>
        </p:spPr>
        <p:txBody>
          <a:bodyPr/>
          <a:lstStyle/>
          <a:p>
            <a:r>
              <a:rPr lang="en-US" dirty="0"/>
              <a:t>SQL and T-SQL</a:t>
            </a:r>
            <a:endParaRPr lang="bg-BG" dirty="0"/>
          </a:p>
        </p:txBody>
      </p:sp>
      <p:sp>
        <p:nvSpPr>
          <p:cNvPr id="4" name="Subtitle 3"/>
          <p:cNvSpPr>
            <a:spLocks noGrp="1"/>
          </p:cNvSpPr>
          <p:nvPr>
            <p:ph type="subTitle" idx="1"/>
          </p:nvPr>
        </p:nvSpPr>
        <p:spPr>
          <a:xfrm>
            <a:off x="5942012" y="5410200"/>
            <a:ext cx="2537672" cy="688256"/>
          </a:xfrm>
        </p:spPr>
        <p:txBody>
          <a:bodyPr/>
          <a:lstStyle/>
          <a:p>
            <a:r>
              <a:rPr dirty="0" smtClean="0"/>
              <a:t>Introduction</a:t>
            </a:r>
            <a:endParaRPr lang="bg-BG" dirty="0"/>
          </a:p>
        </p:txBody>
      </p:sp>
      <p:pic>
        <p:nvPicPr>
          <p:cNvPr id="89090" name="Picture 2" descr="http://www.pre.nl/image/download.jpg"/>
          <p:cNvPicPr>
            <a:picLocks noChangeAspect="1" noChangeArrowheads="1"/>
          </p:cNvPicPr>
          <p:nvPr/>
        </p:nvPicPr>
        <p:blipFill>
          <a:blip r:embed="rId3" cstate="screen"/>
          <a:srcRect/>
          <a:stretch>
            <a:fillRect/>
          </a:stretch>
        </p:blipFill>
        <p:spPr bwMode="auto">
          <a:xfrm>
            <a:off x="5637212" y="1449578"/>
            <a:ext cx="3676650" cy="24438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2" descr="http://developer.mimer.com/images/tools/sqldeveloperLogoS.jpg"/>
          <p:cNvPicPr>
            <a:picLocks noChangeAspect="1" noChangeArrowheads="1"/>
          </p:cNvPicPr>
          <p:nvPr/>
        </p:nvPicPr>
        <p:blipFill>
          <a:blip r:embed="rId4" cstate="screen"/>
          <a:srcRect/>
          <a:stretch>
            <a:fillRect/>
          </a:stretch>
        </p:blipFill>
        <p:spPr bwMode="auto">
          <a:xfrm>
            <a:off x="3046412" y="2520696"/>
            <a:ext cx="1828800" cy="16703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39666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dirty="0"/>
              <a:t>What is SQL?</a:t>
            </a:r>
            <a:endParaRPr lang="bg-BG" dirty="0"/>
          </a:p>
        </p:txBody>
      </p:sp>
      <p:sp>
        <p:nvSpPr>
          <p:cNvPr id="483331" name="Rectangle 3"/>
          <p:cNvSpPr>
            <a:spLocks noGrp="1" noChangeArrowheads="1"/>
          </p:cNvSpPr>
          <p:nvPr>
            <p:ph idx="1"/>
          </p:nvPr>
        </p:nvSpPr>
        <p:spPr/>
        <p:txBody>
          <a:bodyPr>
            <a:normAutofit fontScale="92500" lnSpcReduction="20000"/>
          </a:bodyPr>
          <a:lstStyle/>
          <a:p>
            <a:pPr marL="304747" lvl="1" indent="-304747">
              <a:lnSpc>
                <a:spcPct val="95000"/>
              </a:lnSpc>
              <a:buClr>
                <a:srgbClr val="F2B254"/>
              </a:buClr>
              <a:buSzPct val="100000"/>
            </a:pPr>
            <a:r>
              <a:rPr lang="en-US" sz="3400" dirty="0"/>
              <a:t>Structured Query Language </a:t>
            </a:r>
            <a:r>
              <a:rPr lang="en-US" sz="3400" dirty="0">
                <a:solidFill>
                  <a:schemeClr val="accent5">
                    <a:lumMod val="20000"/>
                    <a:lumOff val="80000"/>
                  </a:schemeClr>
                </a:solidFill>
              </a:rPr>
              <a:t>(</a:t>
            </a:r>
            <a:r>
              <a:rPr lang="en-US" sz="3400" b="1" dirty="0">
                <a:solidFill>
                  <a:schemeClr val="tx2">
                    <a:lumMod val="75000"/>
                  </a:schemeClr>
                </a:solidFill>
                <a:latin typeface="Consolas" panose="020B0609020204030204" pitchFamily="49" charset="0"/>
                <a:cs typeface="Consolas" panose="020B0609020204030204" pitchFamily="49" charset="0"/>
              </a:rPr>
              <a:t>SQL</a:t>
            </a:r>
            <a:r>
              <a:rPr lang="en-US" sz="3400" dirty="0" smtClean="0">
                <a:solidFill>
                  <a:schemeClr val="accent5">
                    <a:lumMod val="20000"/>
                    <a:lumOff val="80000"/>
                  </a:schemeClr>
                </a:solidFill>
              </a:rPr>
              <a:t>) – </a:t>
            </a:r>
            <a:r>
              <a:rPr lang="en-US" sz="3400" dirty="0" smtClean="0">
                <a:hlinkClick r:id="rId2"/>
              </a:rPr>
              <a:t>en.wikipedia.org/wiki/SQL</a:t>
            </a:r>
            <a:endParaRPr lang="en-US" sz="3400" dirty="0"/>
          </a:p>
          <a:p>
            <a:pPr lvl="1">
              <a:lnSpc>
                <a:spcPct val="95000"/>
              </a:lnSpc>
            </a:pPr>
            <a:r>
              <a:rPr lang="en-US" dirty="0" smtClean="0"/>
              <a:t>Declarative </a:t>
            </a:r>
            <a:r>
              <a:rPr lang="en-US" dirty="0"/>
              <a:t>language for query and manipulation of relational </a:t>
            </a:r>
            <a:r>
              <a:rPr lang="en-US" dirty="0" smtClean="0"/>
              <a:t>data</a:t>
            </a:r>
          </a:p>
          <a:p>
            <a:pPr>
              <a:lnSpc>
                <a:spcPct val="95000"/>
              </a:lnSpc>
            </a:pPr>
            <a:r>
              <a:rPr lang="en-US" dirty="0" smtClean="0"/>
              <a:t>SQL </a:t>
            </a:r>
            <a:r>
              <a:rPr lang="en-US" dirty="0"/>
              <a:t>consists of</a:t>
            </a:r>
            <a:r>
              <a:rPr lang="en-US" dirty="0" smtClean="0"/>
              <a:t>:</a:t>
            </a:r>
            <a:endParaRPr lang="en-US" dirty="0"/>
          </a:p>
          <a:p>
            <a:pPr lvl="1">
              <a:lnSpc>
                <a:spcPct val="95000"/>
              </a:lnSpc>
            </a:pPr>
            <a:r>
              <a:rPr lang="en-US" dirty="0"/>
              <a:t>Data Manipulation Language (DML)</a:t>
            </a:r>
          </a:p>
          <a:p>
            <a:pPr marL="960491" lvl="1" indent="-350838">
              <a:lnSpc>
                <a:spcPct val="95000"/>
              </a:lnSpc>
            </a:pPr>
            <a:r>
              <a:rPr lang="en-US" sz="3000" b="1" dirty="0">
                <a:solidFill>
                  <a:schemeClr val="tx2">
                    <a:lumMod val="75000"/>
                  </a:schemeClr>
                </a:solidFill>
                <a:latin typeface="Consolas" pitchFamily="49" charset="0"/>
              </a:rPr>
              <a:t>SELECT</a:t>
            </a:r>
            <a:r>
              <a:rPr lang="en-US" sz="3000" dirty="0"/>
              <a:t>, </a:t>
            </a:r>
            <a:r>
              <a:rPr lang="en-US" sz="3000" b="1" dirty="0">
                <a:solidFill>
                  <a:schemeClr val="tx2">
                    <a:lumMod val="75000"/>
                  </a:schemeClr>
                </a:solidFill>
                <a:latin typeface="Consolas" pitchFamily="49" charset="0"/>
              </a:rPr>
              <a:t>INSERT</a:t>
            </a:r>
            <a:r>
              <a:rPr lang="en-US" sz="3000" dirty="0"/>
              <a:t>, </a:t>
            </a:r>
            <a:r>
              <a:rPr lang="en-US" sz="3000" b="1" dirty="0">
                <a:solidFill>
                  <a:schemeClr val="tx2">
                    <a:lumMod val="75000"/>
                  </a:schemeClr>
                </a:solidFill>
                <a:latin typeface="Consolas" pitchFamily="49" charset="0"/>
              </a:rPr>
              <a:t>UPDATE</a:t>
            </a:r>
            <a:r>
              <a:rPr lang="en-US" sz="3000" dirty="0"/>
              <a:t>, </a:t>
            </a:r>
            <a:r>
              <a:rPr lang="en-US" sz="3000" b="1" dirty="0">
                <a:solidFill>
                  <a:schemeClr val="tx2">
                    <a:lumMod val="75000"/>
                  </a:schemeClr>
                </a:solidFill>
                <a:latin typeface="Consolas" pitchFamily="49" charset="0"/>
              </a:rPr>
              <a:t>DELETE</a:t>
            </a:r>
            <a:endParaRPr lang="bg-BG" sz="3000" b="1" dirty="0">
              <a:solidFill>
                <a:schemeClr val="tx2">
                  <a:lumMod val="75000"/>
                </a:schemeClr>
              </a:solidFill>
              <a:latin typeface="Consolas" pitchFamily="49" charset="0"/>
            </a:endParaRPr>
          </a:p>
          <a:p>
            <a:pPr lvl="1">
              <a:lnSpc>
                <a:spcPct val="95000"/>
              </a:lnSpc>
            </a:pPr>
            <a:r>
              <a:rPr lang="en-US" dirty="0"/>
              <a:t>Data Definition Language (DDL</a:t>
            </a:r>
            <a:r>
              <a:rPr lang="en-US" dirty="0" smtClean="0"/>
              <a:t>)</a:t>
            </a:r>
          </a:p>
          <a:p>
            <a:pPr marL="960491" lvl="1" indent="-350838">
              <a:lnSpc>
                <a:spcPct val="95000"/>
              </a:lnSpc>
            </a:pPr>
            <a:r>
              <a:rPr lang="en-US" sz="3000" b="1" dirty="0" smtClean="0">
                <a:solidFill>
                  <a:schemeClr val="tx2">
                    <a:lumMod val="75000"/>
                  </a:schemeClr>
                </a:solidFill>
                <a:latin typeface="Consolas" pitchFamily="49" charset="0"/>
              </a:rPr>
              <a:t>CREATE</a:t>
            </a:r>
            <a:r>
              <a:rPr lang="en-US" sz="3000" dirty="0" smtClean="0"/>
              <a:t>, </a:t>
            </a:r>
            <a:r>
              <a:rPr lang="en-US" sz="3000" b="1" dirty="0" smtClean="0">
                <a:solidFill>
                  <a:schemeClr val="tx2">
                    <a:lumMod val="75000"/>
                  </a:schemeClr>
                </a:solidFill>
                <a:latin typeface="Consolas" pitchFamily="49" charset="0"/>
              </a:rPr>
              <a:t>DROP</a:t>
            </a:r>
            <a:r>
              <a:rPr lang="en-US" sz="3000" dirty="0" smtClean="0"/>
              <a:t>, </a:t>
            </a:r>
            <a:r>
              <a:rPr lang="en-US" sz="3000" b="1" dirty="0" smtClean="0">
                <a:solidFill>
                  <a:schemeClr val="tx2">
                    <a:lumMod val="75000"/>
                  </a:schemeClr>
                </a:solidFill>
                <a:latin typeface="Consolas" pitchFamily="49" charset="0"/>
              </a:rPr>
              <a:t>ALTER</a:t>
            </a:r>
          </a:p>
          <a:p>
            <a:pPr lvl="1">
              <a:lnSpc>
                <a:spcPct val="95000"/>
              </a:lnSpc>
            </a:pPr>
            <a:r>
              <a:rPr lang="en-US" dirty="0"/>
              <a:t>Data </a:t>
            </a:r>
            <a:r>
              <a:rPr lang="en-US" dirty="0" smtClean="0"/>
              <a:t>Control </a:t>
            </a:r>
            <a:r>
              <a:rPr lang="en-US" dirty="0"/>
              <a:t>Language (</a:t>
            </a:r>
            <a:r>
              <a:rPr lang="en-US" dirty="0" smtClean="0"/>
              <a:t>DCL</a:t>
            </a:r>
            <a:r>
              <a:rPr lang="en-US" dirty="0"/>
              <a:t>)</a:t>
            </a:r>
          </a:p>
          <a:p>
            <a:pPr marL="960491" lvl="1" indent="-350838">
              <a:lnSpc>
                <a:spcPct val="95000"/>
              </a:lnSpc>
            </a:pPr>
            <a:r>
              <a:rPr lang="en-US" sz="3000" b="1" dirty="0">
                <a:solidFill>
                  <a:schemeClr val="tx2">
                    <a:lumMod val="75000"/>
                  </a:schemeClr>
                </a:solidFill>
                <a:latin typeface="Consolas" pitchFamily="49" charset="0"/>
              </a:rPr>
              <a:t>GRANT</a:t>
            </a:r>
            <a:r>
              <a:rPr lang="en-US" sz="3000" dirty="0"/>
              <a:t>, </a:t>
            </a:r>
            <a:r>
              <a:rPr lang="en-US" sz="3000" b="1" dirty="0" smtClean="0">
                <a:solidFill>
                  <a:schemeClr val="tx2">
                    <a:lumMod val="75000"/>
                  </a:schemeClr>
                </a:solidFill>
                <a:latin typeface="Consolas" pitchFamily="49" charset="0"/>
              </a:rPr>
              <a:t>REVOKE</a:t>
            </a:r>
          </a:p>
        </p:txBody>
      </p:sp>
      <p:sp>
        <p:nvSpPr>
          <p:cNvPr id="2" name="Slide Number Placeholder 1"/>
          <p:cNvSpPr>
            <a:spLocks noGrp="1"/>
          </p:cNvSpPr>
          <p:nvPr>
            <p:ph type="sldNum" sz="quarter" idx="12"/>
          </p:nvPr>
        </p:nvSpPr>
        <p:spPr/>
        <p:txBody>
          <a:bodyPr/>
          <a:lstStyle/>
          <a:p>
            <a:fld id="{C014DD1E-5D91-48A3-AD6D-45FBA980D106}" type="slidenum">
              <a:rPr lang="en-US" smtClean="0"/>
              <a:pPr/>
              <a:t>9</a:t>
            </a:fld>
            <a:endParaRPr lang="en-US" dirty="0"/>
          </a:p>
        </p:txBody>
      </p:sp>
    </p:spTree>
    <p:extLst>
      <p:ext uri="{BB962C8B-B14F-4D97-AF65-F5344CB8AC3E}">
        <p14:creationId xmlns:p14="http://schemas.microsoft.com/office/powerpoint/2010/main" val="29063556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5269</Words>
  <Application>Microsoft Office PowerPoint</Application>
  <PresentationFormat>Custom</PresentationFormat>
  <Paragraphs>1101</Paragraphs>
  <Slides>59</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Consolas</vt:lpstr>
      <vt:lpstr>Courier New</vt:lpstr>
      <vt:lpstr>Times</vt:lpstr>
      <vt:lpstr>Trebuchet MS</vt:lpstr>
      <vt:lpstr>Wingdings 3</vt:lpstr>
      <vt:lpstr>Facet</vt:lpstr>
      <vt:lpstr>SQL Introduction</vt:lpstr>
      <vt:lpstr>Table of Contents</vt:lpstr>
      <vt:lpstr>Table of Contents</vt:lpstr>
      <vt:lpstr>Relational Databases and SQL</vt:lpstr>
      <vt:lpstr>Relational Databases and SQL</vt:lpstr>
      <vt:lpstr>Communicating with the DB</vt:lpstr>
      <vt:lpstr>SQL Execution</vt:lpstr>
      <vt:lpstr>SQL and T-SQL</vt:lpstr>
      <vt:lpstr>What is SQL?</vt:lpstr>
      <vt:lpstr>SQL – Few Examples</vt:lpstr>
      <vt:lpstr>What is T-SQL?</vt:lpstr>
      <vt:lpstr>T-SQL – Example</vt:lpstr>
      <vt:lpstr>SQL Language</vt:lpstr>
      <vt:lpstr>Capabilities of SQL SELECT </vt:lpstr>
      <vt:lpstr>The SoftUni Database Schema in SQL Server</vt:lpstr>
      <vt:lpstr>Basic SELECT Statement</vt:lpstr>
      <vt:lpstr>SELECT – Example</vt:lpstr>
      <vt:lpstr>Arithmetic Operations</vt:lpstr>
      <vt:lpstr>The NULL Value</vt:lpstr>
      <vt:lpstr>Column Aliases</vt:lpstr>
      <vt:lpstr>Concatenation Operator</vt:lpstr>
      <vt:lpstr>Literal Character Strings</vt:lpstr>
      <vt:lpstr>Removing Duplicate Rows</vt:lpstr>
      <vt:lpstr>Set Operations: UNION, INTERSECT and EXCEPT</vt:lpstr>
      <vt:lpstr>Filtering the Selected Rows</vt:lpstr>
      <vt:lpstr>Other Comparison Conditions</vt:lpstr>
      <vt:lpstr>Comparing with NULL</vt:lpstr>
      <vt:lpstr>Logical Operators and Brackets</vt:lpstr>
      <vt:lpstr>Sorting with ORDER BY</vt:lpstr>
      <vt:lpstr>Select with Paging in SQL Server</vt:lpstr>
      <vt:lpstr>SQL Language</vt:lpstr>
      <vt:lpstr>Data from Multiple Tables</vt:lpstr>
      <vt:lpstr>Cartesian Product</vt:lpstr>
      <vt:lpstr>Cartesian Product (2)</vt:lpstr>
      <vt:lpstr>Types of Joins</vt:lpstr>
      <vt:lpstr>Inner Join with ON Clause</vt:lpstr>
      <vt:lpstr>Equijoins</vt:lpstr>
      <vt:lpstr>INNER vs. OUTER Joins</vt:lpstr>
      <vt:lpstr>INNER JOIN</vt:lpstr>
      <vt:lpstr>LEFT OUTER JOIN</vt:lpstr>
      <vt:lpstr>RIGHT OUTER JOIN</vt:lpstr>
      <vt:lpstr>FULL OUTER JOIN</vt:lpstr>
      <vt:lpstr>Three-Way Joins</vt:lpstr>
      <vt:lpstr>Self-Join</vt:lpstr>
      <vt:lpstr>Cross Join</vt:lpstr>
      <vt:lpstr>Additional Conditions in Joins</vt:lpstr>
      <vt:lpstr>Complex Join Conditions</vt:lpstr>
      <vt:lpstr>SQL Language: INSERT</vt:lpstr>
      <vt:lpstr>Inserting Data</vt:lpstr>
      <vt:lpstr>Bulk Insert</vt:lpstr>
      <vt:lpstr>SQL Language: UPDATE</vt:lpstr>
      <vt:lpstr>Updating Data</vt:lpstr>
      <vt:lpstr>Updating Joined Tables</vt:lpstr>
      <vt:lpstr>SQL Language: DELETE</vt:lpstr>
      <vt:lpstr>Deleting Data</vt:lpstr>
      <vt:lpstr>Deleting from Joined Tables</vt:lpstr>
      <vt:lpstr>SQL Syntax in MySQL</vt:lpstr>
      <vt:lpstr>SQL Syntax in MySQL</vt:lpstr>
      <vt:lpstr>SQL Syntax in MySQL (2)</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Introduction</dc:title>
  <dc:subject>Software Development Course</dc:subject>
  <dc:creator/>
  <cp:keywords>Databases, SQL, programming, SoftUni, Software University, programming, software development, software engineering, course, SELECT, INSERT, UPDATE, DELETE, JOIN</cp:keywords>
  <dc:description>Software University Foundation - http://softuni.org</dc:description>
  <cp:lastModifiedBy/>
  <cp:revision>1</cp:revision>
  <dcterms:created xsi:type="dcterms:W3CDTF">2014-01-02T17:00:34Z</dcterms:created>
  <dcterms:modified xsi:type="dcterms:W3CDTF">2016-05-23T16:40:01Z</dcterms:modified>
  <cp:category>Databases, SQL, programming, SoftUni, Software University, programming, software development, software engineering, course</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