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1" r:id="rId5"/>
    <p:sldMasterId id="214748367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y="5143500" cx="9144000"/>
  <p:notesSz cx="6858000" cy="9144000"/>
  <p:embeddedFontLst>
    <p:embeddedFont>
      <p:font typeface="Montserrat"/>
      <p:regular r:id="rId21"/>
      <p:bold r:id="rId22"/>
      <p:italic r:id="rId23"/>
      <p:boldItalic r:id="rId24"/>
    </p:embeddedFont>
    <p:embeddedFont>
      <p:font typeface="Karla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CE98DE42-27D7-441F-90CB-A8FC968D6610}">
  <a:tblStyle styleId="{CE98DE42-27D7-441F-90CB-A8FC968D661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font" Target="fonts/Montserrat-bold.fntdata"/><Relationship Id="rId21" Type="http://schemas.openxmlformats.org/officeDocument/2006/relationships/font" Target="fonts/Montserrat-regular.fntdata"/><Relationship Id="rId24" Type="http://schemas.openxmlformats.org/officeDocument/2006/relationships/font" Target="fonts/Montserrat-boldItalic.fntdata"/><Relationship Id="rId23" Type="http://schemas.openxmlformats.org/officeDocument/2006/relationships/font" Target="fonts/Montserrat-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font" Target="fonts/Karla-bold.fntdata"/><Relationship Id="rId25" Type="http://schemas.openxmlformats.org/officeDocument/2006/relationships/font" Target="fonts/Karla-regular.fntdata"/><Relationship Id="rId28" Type="http://schemas.openxmlformats.org/officeDocument/2006/relationships/font" Target="fonts/Karla-boldItalic.fntdata"/><Relationship Id="rId27" Type="http://schemas.openxmlformats.org/officeDocument/2006/relationships/font" Target="fonts/Karla-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5099b306b8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5099b306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5099b306b8_0_9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5099b306b8_0_9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5099b306b8_0_93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5099b306b8_0_9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5099b306b8_2_1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5099b306b8_2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5099b306b8_0_94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5099b306b8_0_9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099b306b8_2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099b306b8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5099b306b8_2_7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5099b306b8_2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5099b306b8_0_89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5099b306b8_0_8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099b306b8_2_8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5099b306b8_2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5099b306b8_3_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5099b306b8_3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5099b306b8_3_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5099b306b8_3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5012546c29_0_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5012546c2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5099b306b8_0_9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5099b306b8_0_9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6" name="Google Shape;56;p14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0" name="Google Shape;60;p15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1" name="Google Shape;61;p15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 + image">
  <p:cSld name="TITLE_1_2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5" name="Google Shape;65;p16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" name="Google Shape;66;p16"/>
          <p:cNvSpPr txBox="1"/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big image">
  <p:cSld name="TITLE_1_2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/>
          <p:nvPr/>
        </p:nvSpPr>
        <p:spPr>
          <a:xfrm>
            <a:off x="2092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1" name="Google Shape;71;p17"/>
          <p:cNvSpPr/>
          <p:nvPr/>
        </p:nvSpPr>
        <p:spPr>
          <a:xfrm>
            <a:off x="-193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" name="Google Shape;72;p17"/>
          <p:cNvSpPr txBox="1"/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6" name="Google Shape;76;p18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7" name="Google Shape;77;p18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82" name="Google Shape;82;p19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3" name="Google Shape;83;p19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0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88" name="Google Shape;88;p20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9" name="Google Shape;89;p20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91" name="Google Shape;91;p20"/>
          <p:cNvSpPr txBox="1"/>
          <p:nvPr>
            <p:ph idx="2" type="body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95" name="Google Shape;95;p21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6" name="Google Shape;96;p21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97" name="Google Shape;97;p21"/>
          <p:cNvSpPr txBox="1"/>
          <p:nvPr>
            <p:ph idx="1" type="body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8" name="Google Shape;98;p21"/>
          <p:cNvSpPr txBox="1"/>
          <p:nvPr>
            <p:ph idx="2" type="body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9" name="Google Shape;99;p21"/>
          <p:cNvSpPr txBox="1"/>
          <p:nvPr>
            <p:ph idx="3" type="body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00" name="Google Shape;100;p2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3" name="Google Shape;103;p22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4" name="Google Shape;104;p22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105" name="Google Shape;105;p2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8" name="Google Shape;108;p23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3" name="Google Shape;113;p24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4" name="Google Shape;114;p2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pty">
  <p:cSld name="BLANK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rgbClr val="8BC34A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▸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●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○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■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●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○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■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judge.openfmi.net/practice/open_contest?contest_id=140" TargetMode="External"/><Relationship Id="rId4" Type="http://schemas.openxmlformats.org/officeDocument/2006/relationships/hyperlink" Target="https://action.informatika.bg/problems/222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action.informatika.bg/problems/127" TargetMode="External"/><Relationship Id="rId4" Type="http://schemas.openxmlformats.org/officeDocument/2006/relationships/hyperlink" Target="https://action.informatika.bg/problems/123" TargetMode="External"/><Relationship Id="rId5" Type="http://schemas.openxmlformats.org/officeDocument/2006/relationships/hyperlink" Target="https://judge.openfmi.net/practice/open_contest?contest_id=32" TargetMode="External"/><Relationship Id="rId6" Type="http://schemas.openxmlformats.org/officeDocument/2006/relationships/hyperlink" Target="https://action.informatika.bg/problems/182" TargetMode="External"/><Relationship Id="rId7" Type="http://schemas.openxmlformats.org/officeDocument/2006/relationships/hyperlink" Target="https://action.informatika.bg/problems/215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BCD4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ctrTitle"/>
          </p:nvPr>
        </p:nvSpPr>
        <p:spPr>
          <a:xfrm>
            <a:off x="648300" y="3175950"/>
            <a:ext cx="42291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Алгоритми за сортиране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2" name="Google Shape;122;p26"/>
          <p:cNvGrpSpPr/>
          <p:nvPr/>
        </p:nvGrpSpPr>
        <p:grpSpPr>
          <a:xfrm>
            <a:off x="742745" y="2072179"/>
            <a:ext cx="502625" cy="446586"/>
            <a:chOff x="5292575" y="3681900"/>
            <a:chExt cx="420150" cy="373275"/>
          </a:xfrm>
        </p:grpSpPr>
        <p:sp>
          <p:nvSpPr>
            <p:cNvPr id="123" name="Google Shape;123;p26"/>
            <p:cNvSpPr/>
            <p:nvPr/>
          </p:nvSpPr>
          <p:spPr>
            <a:xfrm>
              <a:off x="5292575" y="3706875"/>
              <a:ext cx="420150" cy="266700"/>
            </a:xfrm>
            <a:custGeom>
              <a:rect b="b" l="l" r="r" t="t"/>
              <a:pathLst>
                <a:path extrusionOk="0" fill="none" h="10668" w="16806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26"/>
            <p:cNvSpPr/>
            <p:nvPr/>
          </p:nvSpPr>
          <p:spPr>
            <a:xfrm>
              <a:off x="5490475" y="3681900"/>
              <a:ext cx="24375" cy="25000"/>
            </a:xfrm>
            <a:custGeom>
              <a:rect b="b" l="l" r="r" t="t"/>
              <a:pathLst>
                <a:path extrusionOk="0" fill="none" h="1000" w="975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26"/>
            <p:cNvSpPr/>
            <p:nvPr/>
          </p:nvSpPr>
          <p:spPr>
            <a:xfrm>
              <a:off x="5358350" y="3973550"/>
              <a:ext cx="60900" cy="81625"/>
            </a:xfrm>
            <a:custGeom>
              <a:rect b="b" l="l" r="r" t="t"/>
              <a:pathLst>
                <a:path extrusionOk="0" fill="none" h="3265" w="2436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26"/>
            <p:cNvSpPr/>
            <p:nvPr/>
          </p:nvSpPr>
          <p:spPr>
            <a:xfrm>
              <a:off x="5586050" y="3973550"/>
              <a:ext cx="60925" cy="81625"/>
            </a:xfrm>
            <a:custGeom>
              <a:rect b="b" l="l" r="r" t="t"/>
              <a:pathLst>
                <a:path extrusionOk="0" fill="none" h="3265" w="2437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26"/>
            <p:cNvSpPr/>
            <p:nvPr/>
          </p:nvSpPr>
          <p:spPr>
            <a:xfrm>
              <a:off x="5316925" y="3731225"/>
              <a:ext cx="371450" cy="218000"/>
            </a:xfrm>
            <a:custGeom>
              <a:rect b="b" l="l" r="r" t="t"/>
              <a:pathLst>
                <a:path extrusionOk="0" fill="none" h="8720" w="14858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26"/>
            <p:cNvSpPr/>
            <p:nvPr/>
          </p:nvSpPr>
          <p:spPr>
            <a:xfrm>
              <a:off x="5380250" y="3784800"/>
              <a:ext cx="230200" cy="115725"/>
            </a:xfrm>
            <a:custGeom>
              <a:rect b="b" l="l" r="r" t="t"/>
              <a:pathLst>
                <a:path extrusionOk="0" fill="none" h="4629" w="9208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26"/>
            <p:cNvSpPr/>
            <p:nvPr/>
          </p:nvSpPr>
          <p:spPr>
            <a:xfrm>
              <a:off x="5547700" y="3779925"/>
              <a:ext cx="68825" cy="68825"/>
            </a:xfrm>
            <a:custGeom>
              <a:rect b="b" l="l" r="r" t="t"/>
              <a:pathLst>
                <a:path extrusionOk="0" fill="none" h="2753" w="2753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cap="rnd" cmpd="sng" w="1217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5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Counting</a:t>
            </a:r>
            <a:r>
              <a:rPr lang="bg"/>
              <a:t> sort</a:t>
            </a:r>
            <a:endParaRPr/>
          </a:p>
        </p:txBody>
      </p:sp>
      <p:sp>
        <p:nvSpPr>
          <p:cNvPr id="218" name="Google Shape;218;p35"/>
          <p:cNvSpPr txBox="1"/>
          <p:nvPr/>
        </p:nvSpPr>
        <p:spPr>
          <a:xfrm>
            <a:off x="841000" y="10748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ontserrat"/>
              <a:buChar char="▸"/>
            </a:pPr>
            <a:r>
              <a:rPr lang="bg" sz="2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Идея - Броим елементите и записваме броят им в допълнителен масив като използваме стойността на елемента като индекс на допълнителния масив. По този начин получаваме сортирана редица за чиито елементи знаем колко пъти се срещат.</a:t>
            </a:r>
            <a:endParaRPr sz="21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Montserrat"/>
              <a:buChar char="▸"/>
            </a:pPr>
            <a:r>
              <a:rPr lang="bg" sz="21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Добър за сортиране на елементи чиито стойности са в ограничен интервал.</a:t>
            </a:r>
            <a:endParaRPr sz="21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19" name="Google Shape;219;p3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220" name="Google Shape;220;p35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221" name="Google Shape;221;p35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22" name="Google Shape;222;p35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6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Radix</a:t>
            </a:r>
            <a:r>
              <a:rPr lang="bg"/>
              <a:t> sort</a:t>
            </a:r>
            <a:endParaRPr/>
          </a:p>
        </p:txBody>
      </p:sp>
      <p:sp>
        <p:nvSpPr>
          <p:cNvPr id="228" name="Google Shape;228;p36"/>
          <p:cNvSpPr txBox="1"/>
          <p:nvPr/>
        </p:nvSpPr>
        <p:spPr>
          <a:xfrm>
            <a:off x="841000" y="10748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ontserrat"/>
              <a:buChar char="▸"/>
            </a:pPr>
            <a:r>
              <a:rPr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Идея - Сортираме думите на масива по техните букви започвайки от първата/последната използвайки counting sort. След всяка стъпка пренареждаме масива спрямо сортираните букви.</a:t>
            </a:r>
            <a:endParaRPr sz="22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ontserrat"/>
              <a:buChar char="▸"/>
            </a:pPr>
            <a:r>
              <a:rPr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Сложност - </a:t>
            </a:r>
            <a:r>
              <a:rPr i="1"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O(nw), </a:t>
            </a:r>
            <a:r>
              <a:rPr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където </a:t>
            </a:r>
            <a:r>
              <a:rPr i="1"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w, </a:t>
            </a:r>
            <a:r>
              <a:rPr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e дължината на дума от масива.</a:t>
            </a:r>
            <a:endParaRPr sz="22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Montserrat"/>
              <a:buChar char="▸"/>
            </a:pPr>
            <a:r>
              <a:rPr lang="bg" sz="2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Добър за къси думи или думи с константна дължина.</a:t>
            </a:r>
            <a:endParaRPr sz="22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9" name="Google Shape;229;p36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230" name="Google Shape;230;p36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231" name="Google Shape;231;p36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32" name="Google Shape;232;p36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7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Задачи</a:t>
            </a:r>
            <a:endParaRPr/>
          </a:p>
        </p:txBody>
      </p:sp>
      <p:sp>
        <p:nvSpPr>
          <p:cNvPr id="238" name="Google Shape;238;p37"/>
          <p:cNvSpPr txBox="1"/>
          <p:nvPr/>
        </p:nvSpPr>
        <p:spPr>
          <a:xfrm>
            <a:off x="841000" y="13796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https://judge.openfmi.net/practice/open_contest?contest_id=140</a:t>
            </a:r>
            <a:r>
              <a:rPr lang="bg" sz="20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- Coaching sort</a:t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/>
              </a:rPr>
              <a:t>https://action.informatika.bg/problems/222</a:t>
            </a:r>
            <a:endParaRPr sz="20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bg" sz="11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	</a:t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9" name="Google Shape;239;p3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240" name="Google Shape;240;p37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241" name="Google Shape;241;p37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42" name="Google Shape;242;p37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9800"/>
        </a:soli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8"/>
          <p:cNvSpPr/>
          <p:nvPr/>
        </p:nvSpPr>
        <p:spPr>
          <a:xfrm>
            <a:off x="2136650" y="973350"/>
            <a:ext cx="4499700" cy="28581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CE5CD"/>
              </a:solidFill>
              <a:highlight>
                <a:srgbClr val="6D9EEB"/>
              </a:highlight>
            </a:endParaRPr>
          </a:p>
        </p:txBody>
      </p:sp>
      <p:sp>
        <p:nvSpPr>
          <p:cNvPr id="248" name="Google Shape;248;p38"/>
          <p:cNvSpPr/>
          <p:nvPr/>
        </p:nvSpPr>
        <p:spPr>
          <a:xfrm>
            <a:off x="1945463" y="788878"/>
            <a:ext cx="4871019" cy="3792143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38"/>
          <p:cNvSpPr txBox="1"/>
          <p:nvPr>
            <p:ph type="title"/>
          </p:nvPr>
        </p:nvSpPr>
        <p:spPr>
          <a:xfrm>
            <a:off x="3675225" y="1721675"/>
            <a:ext cx="1411500" cy="134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sz="4000">
                <a:solidFill>
                  <a:srgbClr val="FF9800"/>
                </a:solidFill>
              </a:rPr>
              <a:t>THE</a:t>
            </a:r>
            <a:r>
              <a:rPr lang="bg" sz="4000"/>
              <a:t> </a:t>
            </a:r>
            <a:r>
              <a:rPr lang="bg" sz="4000">
                <a:solidFill>
                  <a:srgbClr val="666666"/>
                </a:solidFill>
              </a:rPr>
              <a:t>END</a:t>
            </a:r>
            <a:endParaRPr sz="4000">
              <a:solidFill>
                <a:srgbClr val="666666"/>
              </a:solidFill>
            </a:endParaRPr>
          </a:p>
        </p:txBody>
      </p:sp>
      <p:sp>
        <p:nvSpPr>
          <p:cNvPr id="250" name="Google Shape;250;p3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Видове сортировки</a:t>
            </a:r>
            <a:endParaRPr/>
          </a:p>
        </p:txBody>
      </p:sp>
      <p:sp>
        <p:nvSpPr>
          <p:cNvPr id="135" name="Google Shape;135;p27"/>
          <p:cNvSpPr txBox="1"/>
          <p:nvPr/>
        </p:nvSpPr>
        <p:spPr>
          <a:xfrm>
            <a:off x="841000" y="13796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Stable vs Unstable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In-place vs Out-of-place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Comparison based vs Non-comparison based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6" name="Google Shape;136;p2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137" name="Google Shape;137;p27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138" name="Google Shape;138;p27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39" name="Google Shape;139;p27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Бавни сортировки - O(n</a:t>
            </a:r>
            <a:r>
              <a:rPr baseline="30000" lang="bg"/>
              <a:t>2</a:t>
            </a:r>
            <a:r>
              <a:rPr lang="bg"/>
              <a:t>)</a:t>
            </a:r>
            <a:endParaRPr/>
          </a:p>
        </p:txBody>
      </p:sp>
      <p:sp>
        <p:nvSpPr>
          <p:cNvPr id="145" name="Google Shape;145;p28"/>
          <p:cNvSpPr txBox="1"/>
          <p:nvPr/>
        </p:nvSpPr>
        <p:spPr>
          <a:xfrm>
            <a:off x="841000" y="13796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Bubble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Selection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Insertion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Gnome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6" name="Google Shape;146;p2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147" name="Google Shape;147;p28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148" name="Google Shape;148;p28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841000" y="5891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Bogo sort</a:t>
            </a:r>
            <a:endParaRPr/>
          </a:p>
        </p:txBody>
      </p:sp>
      <p:sp>
        <p:nvSpPr>
          <p:cNvPr id="155" name="Google Shape;155;p2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156" name="Google Shape;156;p29"/>
          <p:cNvGrpSpPr/>
          <p:nvPr/>
        </p:nvGrpSpPr>
        <p:grpSpPr>
          <a:xfrm>
            <a:off x="471491" y="560550"/>
            <a:ext cx="369505" cy="268183"/>
            <a:chOff x="4604550" y="3714775"/>
            <a:chExt cx="439625" cy="319075"/>
          </a:xfrm>
        </p:grpSpPr>
        <p:sp>
          <p:nvSpPr>
            <p:cNvPr id="157" name="Google Shape;157;p29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58" name="Google Shape;158;p29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pic>
        <p:nvPicPr>
          <p:cNvPr id="159" name="Google Shape;15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300" y="1081875"/>
            <a:ext cx="5020250" cy="3760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0" name="Google Shape;160;p29"/>
          <p:cNvGraphicFramePr/>
          <p:nvPr/>
        </p:nvGraphicFramePr>
        <p:xfrm>
          <a:off x="6130125" y="10747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{CE98DE42-27D7-441F-90CB-A8FC968D6610}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O(n)</a:t>
                      </a:r>
                      <a:endParaRPr i="1" sz="1300"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</a:t>
                      </a:r>
                      <a:r>
                        <a:rPr lang="bg" sz="11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performance</a:t>
                      </a:r>
                      <a:endParaRPr sz="1100"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O((n + 1)!)</a:t>
                      </a:r>
                      <a:endParaRPr i="1" sz="1300"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</a:t>
                      </a:r>
                      <a:r>
                        <a:rPr lang="bg" sz="11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-case performance</a:t>
                      </a:r>
                      <a:endParaRPr sz="1100"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3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Unbounded</a:t>
                      </a:r>
                      <a:endParaRPr sz="1300"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61" name="Google Shape;161;p29"/>
          <p:cNvCxnSpPr/>
          <p:nvPr/>
        </p:nvCxnSpPr>
        <p:spPr>
          <a:xfrm>
            <a:off x="6077400" y="10754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2" name="Google Shape;162;p29"/>
          <p:cNvCxnSpPr/>
          <p:nvPr/>
        </p:nvCxnSpPr>
        <p:spPr>
          <a:xfrm>
            <a:off x="6077400" y="26520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Bubble sort</a:t>
            </a:r>
            <a:endParaRPr/>
          </a:p>
        </p:txBody>
      </p:sp>
      <p:sp>
        <p:nvSpPr>
          <p:cNvPr id="168" name="Google Shape;168;p30"/>
          <p:cNvSpPr txBox="1"/>
          <p:nvPr/>
        </p:nvSpPr>
        <p:spPr>
          <a:xfrm>
            <a:off x="841000" y="13796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Идея - Започвайки от първия, сравнявaме всеки два съседни елементи и ги разменяме ако са в грешен ред. Така най-големия елемент си отива на мястото. Повтаряме процедурата толкова пъти, колкото е размера на масива.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https://visualgo.net/en/sorting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9" name="Google Shape;169;p3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170" name="Google Shape;170;p30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171" name="Google Shape;171;p30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72" name="Google Shape;172;p30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1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Selection</a:t>
            </a:r>
            <a:r>
              <a:rPr lang="bg"/>
              <a:t> sort</a:t>
            </a:r>
            <a:endParaRPr/>
          </a:p>
        </p:txBody>
      </p:sp>
      <p:sp>
        <p:nvSpPr>
          <p:cNvPr id="178" name="Google Shape;178;p31"/>
          <p:cNvSpPr txBox="1"/>
          <p:nvPr/>
        </p:nvSpPr>
        <p:spPr>
          <a:xfrm>
            <a:off x="841000" y="13796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Идея - Търсим най-малкия елемент и директно го поставяме на първа позиция. След това следващия по големина и отново го слагаме на мястото му и т.н. докато всички се подредят.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Прави много по-малко размени от bubble sort.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9" name="Google Shape;179;p3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180" name="Google Shape;180;p31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181" name="Google Shape;181;p31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82" name="Google Shape;182;p31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2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Insertion </a:t>
            </a:r>
            <a:r>
              <a:rPr lang="bg"/>
              <a:t>sort</a:t>
            </a:r>
            <a:endParaRPr/>
          </a:p>
        </p:txBody>
      </p:sp>
      <p:sp>
        <p:nvSpPr>
          <p:cNvPr id="188" name="Google Shape;188;p32"/>
          <p:cNvSpPr txBox="1"/>
          <p:nvPr/>
        </p:nvSpPr>
        <p:spPr>
          <a:xfrm>
            <a:off x="841000" y="13796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Идея - Правим N стъпки като след i-тата стъпка сме сортирали първите i елемента. На първата стъпка сме сортирали първия елемент, на втората - първите два и така на последна сме сортирали всички елементи.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Най-ефективният от бавните алгоритми за сортиране.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9" name="Google Shape;189;p3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190" name="Google Shape;190;p32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191" name="Google Shape;191;p32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92" name="Google Shape;192;p32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3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Задачи</a:t>
            </a:r>
            <a:endParaRPr/>
          </a:p>
        </p:txBody>
      </p:sp>
      <p:sp>
        <p:nvSpPr>
          <p:cNvPr id="198" name="Google Shape;198;p33"/>
          <p:cNvSpPr txBox="1"/>
          <p:nvPr/>
        </p:nvSpPr>
        <p:spPr>
          <a:xfrm>
            <a:off x="841000" y="1074800"/>
            <a:ext cx="6283500" cy="36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https://action.informatika.bg/problems/127</a:t>
            </a:r>
            <a:r>
              <a:rPr lang="bg" sz="20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/>
              </a:rPr>
              <a:t>https://action.informatika.bg/problems/123</a:t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https://judge.openfmi.net/practice/open_contest?contest_id=32</a:t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https://action.informatika.bg/problems/182</a:t>
            </a:r>
            <a:r>
              <a:rPr lang="bg" sz="20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"/>
              <a:buChar char="▸"/>
            </a:pPr>
            <a:r>
              <a:rPr lang="bg" sz="2000">
                <a:solidFill>
                  <a:schemeClr val="hlink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7"/>
              </a:rPr>
              <a:t>https://action.informatika.bg/problems/215</a:t>
            </a:r>
            <a:endParaRPr sz="20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bg" sz="11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	</a:t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bg" sz="11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	</a:t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9" name="Google Shape;199;p3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200" name="Google Shape;200;p33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201" name="Google Shape;201;p33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02" name="Google Shape;202;p33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DDC39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4"/>
          <p:cNvSpPr txBox="1"/>
          <p:nvPr>
            <p:ph type="title"/>
          </p:nvPr>
        </p:nvSpPr>
        <p:spPr>
          <a:xfrm>
            <a:off x="841000" y="473675"/>
            <a:ext cx="5278800" cy="91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С</a:t>
            </a:r>
            <a:r>
              <a:rPr lang="bg"/>
              <a:t>ортировки не използващи сравнения - O(n)</a:t>
            </a:r>
            <a:endParaRPr/>
          </a:p>
        </p:txBody>
      </p:sp>
      <p:sp>
        <p:nvSpPr>
          <p:cNvPr id="208" name="Google Shape;208;p34"/>
          <p:cNvSpPr txBox="1"/>
          <p:nvPr/>
        </p:nvSpPr>
        <p:spPr>
          <a:xfrm>
            <a:off x="841000" y="1419075"/>
            <a:ext cx="6283500" cy="35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Counting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Radix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746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Montserrat"/>
              <a:buChar char="▸"/>
            </a:pPr>
            <a:r>
              <a:rPr lang="bg" sz="23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Bucket sort</a:t>
            </a:r>
            <a:endParaRPr sz="23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09" name="Google Shape;209;p3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grpSp>
        <p:nvGrpSpPr>
          <p:cNvPr id="210" name="Google Shape;210;p34"/>
          <p:cNvGrpSpPr/>
          <p:nvPr/>
        </p:nvGrpSpPr>
        <p:grpSpPr>
          <a:xfrm>
            <a:off x="471491" y="636750"/>
            <a:ext cx="369505" cy="268183"/>
            <a:chOff x="4604550" y="3714775"/>
            <a:chExt cx="439625" cy="319075"/>
          </a:xfrm>
        </p:grpSpPr>
        <p:sp>
          <p:nvSpPr>
            <p:cNvPr id="211" name="Google Shape;211;p34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12" name="Google Shape;212;p34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virag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