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0" r:id="rId2"/>
  </p:sldMasterIdLst>
  <p:notesMasterIdLst>
    <p:notesMasterId r:id="rId42"/>
  </p:notesMasterIdLst>
  <p:handoutMasterIdLst>
    <p:handoutMasterId r:id="rId43"/>
  </p:handoutMasterIdLst>
  <p:sldIdLst>
    <p:sldId id="274" r:id="rId3"/>
    <p:sldId id="276" r:id="rId4"/>
    <p:sldId id="458" r:id="rId5"/>
    <p:sldId id="459" r:id="rId6"/>
    <p:sldId id="489" r:id="rId7"/>
    <p:sldId id="490" r:id="rId8"/>
    <p:sldId id="460" r:id="rId9"/>
    <p:sldId id="461" r:id="rId10"/>
    <p:sldId id="491" r:id="rId11"/>
    <p:sldId id="463" r:id="rId12"/>
    <p:sldId id="464" r:id="rId13"/>
    <p:sldId id="465" r:id="rId14"/>
    <p:sldId id="466" r:id="rId15"/>
    <p:sldId id="467" r:id="rId16"/>
    <p:sldId id="468" r:id="rId17"/>
    <p:sldId id="469" r:id="rId18"/>
    <p:sldId id="470" r:id="rId19"/>
    <p:sldId id="493" r:id="rId20"/>
    <p:sldId id="471" r:id="rId21"/>
    <p:sldId id="472" r:id="rId22"/>
    <p:sldId id="473" r:id="rId23"/>
    <p:sldId id="474" r:id="rId24"/>
    <p:sldId id="475" r:id="rId25"/>
    <p:sldId id="476" r:id="rId26"/>
    <p:sldId id="486" r:id="rId27"/>
    <p:sldId id="478" r:id="rId28"/>
    <p:sldId id="479" r:id="rId29"/>
    <p:sldId id="487" r:id="rId30"/>
    <p:sldId id="481" r:id="rId31"/>
    <p:sldId id="482" r:id="rId32"/>
    <p:sldId id="483" r:id="rId33"/>
    <p:sldId id="484" r:id="rId34"/>
    <p:sldId id="494" r:id="rId35"/>
    <p:sldId id="488" r:id="rId36"/>
    <p:sldId id="495" r:id="rId37"/>
    <p:sldId id="496" r:id="rId38"/>
    <p:sldId id="497" r:id="rId39"/>
    <p:sldId id="498" r:id="rId40"/>
    <p:sldId id="457" r:id="rId4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EDC"/>
    <a:srgbClr val="F0A22E"/>
    <a:srgbClr val="603A14"/>
    <a:srgbClr val="E85C0E"/>
    <a:srgbClr val="BAB398"/>
    <a:srgbClr val="ADA485"/>
    <a:srgbClr val="C6C0AA"/>
    <a:srgbClr val="663606"/>
    <a:srgbClr val="663106"/>
    <a:srgbClr val="F8DC9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4" autoAdjust="0"/>
    <p:restoredTop sz="94533" autoAdjust="0"/>
  </p:normalViewPr>
  <p:slideViewPr>
    <p:cSldViewPr>
      <p:cViewPr varScale="1">
        <p:scale>
          <a:sx n="114" d="100"/>
          <a:sy n="114" d="100"/>
        </p:scale>
        <p:origin x="282" y="10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6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9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5/15/2016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 smtClean="0">
                <a:hlinkClick r:id="rId3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dirty="0" smtClean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 smtClean="0"/>
              <a:t>© Software University Foundation – </a:t>
            </a:r>
            <a:r>
              <a:rPr lang="en-US" sz="1000" u="sng" dirty="0" smtClean="0">
                <a:hlinkClick r:id="rId2"/>
              </a:rPr>
              <a:t>http://softuni.org</a:t>
            </a:r>
            <a:endParaRPr lang="en-US" sz="1000" dirty="0" smtClean="0"/>
          </a:p>
          <a:p>
            <a:r>
              <a:rPr lang="en-US" sz="1000" dirty="0" smtClean="0"/>
              <a:t>This work is licensed under the </a:t>
            </a:r>
            <a:r>
              <a:rPr lang="en-US" sz="1000" u="sng" noProof="1" smtClean="0">
                <a:hlinkClick r:id="rId3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dirty="0" smtClean="0"/>
              <a:t>license.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5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49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5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12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79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05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FE9C-7104-46C9-8382-51AAD110FBA1}" type="datetime1">
              <a:rPr lang="en-US" smtClean="0"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491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FE9C-7104-46C9-8382-51AAD110FBA1}" type="datetime1">
              <a:rPr lang="en-US" smtClean="0"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3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391722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FE9C-7104-46C9-8382-51AAD110FBA1}" type="datetime1">
              <a:rPr lang="en-US" smtClean="0"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8622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FE9C-7104-46C9-8382-51AAD110FBA1}" type="datetime1">
              <a:rPr lang="en-US" smtClean="0"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901895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FE9C-7104-46C9-8382-51AAD110FBA1}" type="datetime1">
              <a:rPr lang="en-US" smtClean="0"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5141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FE9C-7104-46C9-8382-51AAD110FBA1}" type="datetime1">
              <a:rPr lang="en-US" smtClean="0"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9858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FE9C-7104-46C9-8382-51AAD110FBA1}" type="datetime1">
              <a:rPr lang="en-US" smtClean="0"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5109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Slide">
    <p:bg bwMode="grayWhite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  <a:endParaRPr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64083"/>
            <a:ext cx="3187613" cy="5251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Insert a Picture Here</a:t>
            </a:r>
            <a:endParaRPr lang="en-US" dirty="0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33982"/>
            <a:ext cx="3187614" cy="44434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11671"/>
            <a:ext cx="3187613" cy="39586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Web Site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Company Web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E80AE-B88F-4FDC-8F3F-B15D1E2B030F}" type="datetime1">
              <a:rPr lang="en-US" smtClean="0"/>
              <a:t>5/15/2016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 smtClean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80AE-B88F-4FDC-8F3F-B15D1E2B030F}" type="datetime1">
              <a:rPr lang="en-US" smtClean="0"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4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FE9C-7104-46C9-8382-51AAD110FBA1}" type="datetime1">
              <a:rPr lang="en-US" smtClean="0"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6891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FE9C-7104-46C9-8382-51AAD110FBA1}" type="datetime1">
              <a:rPr lang="en-US" smtClean="0"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5128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FE9C-7104-46C9-8382-51AAD110FBA1}" type="datetime1">
              <a:rPr lang="en-US" smtClean="0"/>
              <a:t>5/15/2016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1135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FE9C-7104-46C9-8382-51AAD110FBA1}" type="datetime1">
              <a:rPr lang="en-US" smtClean="0"/>
              <a:t>5/15/2016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6799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FE9C-7104-46C9-8382-51AAD110FBA1}" type="datetime1">
              <a:rPr lang="en-US" smtClean="0"/>
              <a:t>5/15/2016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167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FE9C-7104-46C9-8382-51AAD110FBA1}" type="datetime1">
              <a:rPr lang="en-US" smtClean="0"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8625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FE9C-7104-46C9-8382-51AAD110FBA1}" type="datetime1">
              <a:rPr lang="en-US" smtClean="0"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9481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6FE9C-7104-46C9-8382-51AAD110FBA1}" type="datetime1">
              <a:rPr lang="en-US" smtClean="0"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6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62" r:id="rId18"/>
  </p:sldLayoutIdLst>
  <p:hf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park.com/" TargetMode="External"/><Relationship Id="rId2" Type="http://schemas.openxmlformats.org/officeDocument/2006/relationships/hyperlink" Target="http://www.microsoft.com/express/databas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3046413" y="472972"/>
            <a:ext cx="5715000" cy="66334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SQL Server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2284412" y="1383151"/>
            <a:ext cx="7305675" cy="465637"/>
          </a:xfrm>
        </p:spPr>
        <p:txBody>
          <a:bodyPr>
            <a:normAutofit/>
          </a:bodyPr>
          <a:lstStyle/>
          <a:p>
            <a:r>
              <a:rPr lang="en-US" dirty="0" smtClean="0"/>
              <a:t>Working with MS SQL Server and SQL Server Management Studio</a:t>
            </a:r>
          </a:p>
        </p:txBody>
      </p:sp>
      <p:pic>
        <p:nvPicPr>
          <p:cNvPr id="15" name="Picture 2" descr="http://blogs.technet.com/cfs-file.ashx/__key/communityserver-blogs-components-weblogfiles/00-00-00-94-25/6428.SQL12_5F00_v_5F00_rg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1" t="-5795" r="-4592" b="-7189"/>
          <a:stretch/>
        </p:blipFill>
        <p:spPr bwMode="auto">
          <a:xfrm>
            <a:off x="5561012" y="4191000"/>
            <a:ext cx="2700024" cy="1711289"/>
          </a:xfrm>
          <a:prstGeom prst="roundRect">
            <a:avLst>
              <a:gd name="adj" fmla="val 3787"/>
            </a:avLst>
          </a:prstGeom>
          <a:solidFill>
            <a:srgbClr val="FFFFFF"/>
          </a:solidFill>
          <a:extLst/>
        </p:spPr>
      </p:pic>
      <p:pic>
        <p:nvPicPr>
          <p:cNvPr id="18" name="Picture 2" descr="database, storag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33" y="2023707"/>
            <a:ext cx="1352459" cy="145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-&quot;Relational"/>
          <p:cNvPicPr>
            <a:picLocks noChangeAspect="1" noChangeArrowheads="1"/>
          </p:cNvPicPr>
          <p:nvPr/>
        </p:nvPicPr>
        <p:blipFill>
          <a:blip r:embed="rId5" cstate="screen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413" y="3841950"/>
            <a:ext cx="3340896" cy="1764899"/>
          </a:xfrm>
          <a:prstGeom prst="rect">
            <a:avLst/>
          </a:prstGeom>
          <a:noFill/>
        </p:spPr>
      </p:pic>
      <p:pic>
        <p:nvPicPr>
          <p:cNvPr id="22" name="Picture 2" descr="database, storag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6" y="1246548"/>
            <a:ext cx="1715156" cy="17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 rot="20983918">
            <a:off x="3008488" y="2111505"/>
            <a:ext cx="2095876" cy="61774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sz="6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SQL</a:t>
            </a:r>
            <a:endParaRPr lang="en-US" sz="6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537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SQL Server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SQL Server has system and user databases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System databases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Maintain internal information about MS SQL Server as a system</a:t>
            </a:r>
          </a:p>
          <a:p>
            <a:pPr lvl="1"/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Don't play with them!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User databases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Databases created by users (developers)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Store user's schemas and data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Use the system databases internally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7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Types of SQL Server Databases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714700" y="1336099"/>
            <a:ext cx="8070550" cy="5105400"/>
            <a:chOff x="518784" y="1295400"/>
            <a:chExt cx="8070550" cy="5105400"/>
          </a:xfrm>
        </p:grpSpPr>
        <p:sp>
          <p:nvSpPr>
            <p:cNvPr id="1051" name="Text Box 27"/>
            <p:cNvSpPr txBox="1">
              <a:spLocks noChangeArrowheads="1"/>
            </p:cNvSpPr>
            <p:nvPr/>
          </p:nvSpPr>
          <p:spPr bwMode="auto">
            <a:xfrm>
              <a:off x="3109779" y="1295400"/>
              <a:ext cx="28679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System Databases</a:t>
              </a:r>
              <a:endParaRPr lang="bg-BG" sz="20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52" name="Text Box 28"/>
            <p:cNvSpPr txBox="1">
              <a:spLocks noChangeArrowheads="1"/>
            </p:cNvSpPr>
            <p:nvPr/>
          </p:nvSpPr>
          <p:spPr bwMode="auto">
            <a:xfrm>
              <a:off x="3326542" y="5877580"/>
              <a:ext cx="2489336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User Databases</a:t>
              </a:r>
              <a:endParaRPr lang="bg-BG" sz="20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85" name="Line 61"/>
            <p:cNvSpPr>
              <a:spLocks noChangeShapeType="1"/>
            </p:cNvSpPr>
            <p:nvPr/>
          </p:nvSpPr>
          <p:spPr bwMode="auto">
            <a:xfrm>
              <a:off x="1250142" y="3279775"/>
              <a:ext cx="0" cy="247650"/>
            </a:xfrm>
            <a:prstGeom prst="line">
              <a:avLst/>
            </a:prstGeom>
            <a:noFill/>
            <a:ln w="3810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86" name="Line 62"/>
            <p:cNvSpPr>
              <a:spLocks noChangeShapeType="1"/>
            </p:cNvSpPr>
            <p:nvPr/>
          </p:nvSpPr>
          <p:spPr bwMode="auto">
            <a:xfrm>
              <a:off x="2899555" y="3279775"/>
              <a:ext cx="0" cy="247650"/>
            </a:xfrm>
            <a:prstGeom prst="line">
              <a:avLst/>
            </a:prstGeom>
            <a:noFill/>
            <a:ln w="3810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87" name="Line 63"/>
            <p:cNvSpPr>
              <a:spLocks noChangeShapeType="1"/>
            </p:cNvSpPr>
            <p:nvPr/>
          </p:nvSpPr>
          <p:spPr bwMode="auto">
            <a:xfrm>
              <a:off x="4550555" y="3279775"/>
              <a:ext cx="0" cy="247650"/>
            </a:xfrm>
            <a:prstGeom prst="line">
              <a:avLst/>
            </a:prstGeom>
            <a:noFill/>
            <a:ln w="3810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88" name="Line 64"/>
            <p:cNvSpPr>
              <a:spLocks noChangeShapeType="1"/>
            </p:cNvSpPr>
            <p:nvPr/>
          </p:nvSpPr>
          <p:spPr bwMode="auto">
            <a:xfrm>
              <a:off x="6199967" y="3279775"/>
              <a:ext cx="0" cy="247650"/>
            </a:xfrm>
            <a:prstGeom prst="line">
              <a:avLst/>
            </a:prstGeom>
            <a:noFill/>
            <a:ln w="3810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89" name="Line 65"/>
            <p:cNvSpPr>
              <a:spLocks noChangeShapeType="1"/>
            </p:cNvSpPr>
            <p:nvPr/>
          </p:nvSpPr>
          <p:spPr bwMode="auto">
            <a:xfrm>
              <a:off x="6220605" y="4216400"/>
              <a:ext cx="0" cy="246063"/>
            </a:xfrm>
            <a:prstGeom prst="line">
              <a:avLst/>
            </a:prstGeom>
            <a:noFill/>
            <a:ln w="3810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90" name="Line 66"/>
            <p:cNvSpPr>
              <a:spLocks noChangeShapeType="1"/>
            </p:cNvSpPr>
            <p:nvPr/>
          </p:nvSpPr>
          <p:spPr bwMode="auto">
            <a:xfrm>
              <a:off x="4575955" y="4216400"/>
              <a:ext cx="0" cy="246063"/>
            </a:xfrm>
            <a:prstGeom prst="line">
              <a:avLst/>
            </a:prstGeom>
            <a:noFill/>
            <a:ln w="3810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91" name="Line 67"/>
            <p:cNvSpPr>
              <a:spLocks noChangeShapeType="1"/>
            </p:cNvSpPr>
            <p:nvPr/>
          </p:nvSpPr>
          <p:spPr bwMode="auto">
            <a:xfrm>
              <a:off x="2932892" y="4216400"/>
              <a:ext cx="0" cy="246063"/>
            </a:xfrm>
            <a:prstGeom prst="line">
              <a:avLst/>
            </a:prstGeom>
            <a:noFill/>
            <a:ln w="3810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92" name="Line 68"/>
            <p:cNvSpPr>
              <a:spLocks noChangeShapeType="1"/>
            </p:cNvSpPr>
            <p:nvPr/>
          </p:nvSpPr>
          <p:spPr bwMode="auto">
            <a:xfrm>
              <a:off x="7849380" y="3284538"/>
              <a:ext cx="0" cy="247650"/>
            </a:xfrm>
            <a:prstGeom prst="line">
              <a:avLst/>
            </a:prstGeom>
            <a:noFill/>
            <a:ln w="3810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97" name="Line 73"/>
            <p:cNvSpPr>
              <a:spLocks noChangeShapeType="1"/>
            </p:cNvSpPr>
            <p:nvPr/>
          </p:nvSpPr>
          <p:spPr bwMode="auto">
            <a:xfrm>
              <a:off x="2072467" y="4216400"/>
              <a:ext cx="4935538" cy="0"/>
            </a:xfrm>
            <a:prstGeom prst="line">
              <a:avLst/>
            </a:prstGeom>
            <a:noFill/>
            <a:ln w="3810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98" name="Line 74"/>
            <p:cNvSpPr>
              <a:spLocks noChangeShapeType="1"/>
            </p:cNvSpPr>
            <p:nvPr/>
          </p:nvSpPr>
          <p:spPr bwMode="auto">
            <a:xfrm flipV="1">
              <a:off x="529417" y="3540125"/>
              <a:ext cx="8001000" cy="0"/>
            </a:xfrm>
            <a:prstGeom prst="line">
              <a:avLst/>
            </a:prstGeom>
            <a:noFill/>
            <a:ln w="3810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pic>
          <p:nvPicPr>
            <p:cNvPr id="1081" name="Picture 57" descr="Databas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67" y="2133600"/>
              <a:ext cx="1471613" cy="1189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2" name="Picture 58" descr="Databas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955" y="2133600"/>
              <a:ext cx="1471613" cy="1189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3" name="Picture 59" descr="Databas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955" y="2133600"/>
              <a:ext cx="1471613" cy="1189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4" name="Picture 60" descr="Databas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4367" y="2133600"/>
              <a:ext cx="1471613" cy="1189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4" name="Text Box 70"/>
            <p:cNvSpPr txBox="1">
              <a:spLocks noChangeArrowheads="1"/>
            </p:cNvSpPr>
            <p:nvPr/>
          </p:nvSpPr>
          <p:spPr bwMode="auto">
            <a:xfrm>
              <a:off x="2447134" y="2245175"/>
              <a:ext cx="883576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cs typeface="Consolas" pitchFamily="49" charset="0"/>
                </a:rPr>
                <a:t>model</a:t>
              </a:r>
              <a:endParaRPr lang="bg-BG" sz="2000" b="1" dirty="0">
                <a:solidFill>
                  <a:schemeClr val="accent6">
                    <a:lumMod val="50000"/>
                  </a:schemeClr>
                </a:solidFill>
                <a:cs typeface="Consolas" pitchFamily="49" charset="0"/>
              </a:endParaRPr>
            </a:p>
          </p:txBody>
        </p:sp>
        <p:sp>
          <p:nvSpPr>
            <p:cNvPr id="1095" name="Text Box 71"/>
            <p:cNvSpPr txBox="1">
              <a:spLocks noChangeArrowheads="1"/>
            </p:cNvSpPr>
            <p:nvPr/>
          </p:nvSpPr>
          <p:spPr bwMode="auto">
            <a:xfrm>
              <a:off x="4023785" y="2244695"/>
              <a:ext cx="1058303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cs typeface="Consolas" pitchFamily="49" charset="0"/>
                </a:rPr>
                <a:t>tempdb</a:t>
              </a:r>
              <a:endParaRPr lang="bg-BG" sz="1800" dirty="0">
                <a:solidFill>
                  <a:schemeClr val="accent6">
                    <a:lumMod val="50000"/>
                  </a:schemeClr>
                </a:solidFill>
                <a:cs typeface="Consolas" pitchFamily="49" charset="0"/>
              </a:endParaRPr>
            </a:p>
          </p:txBody>
        </p:sp>
        <p:sp>
          <p:nvSpPr>
            <p:cNvPr id="1096" name="Text Box 72"/>
            <p:cNvSpPr txBox="1">
              <a:spLocks noChangeArrowheads="1"/>
            </p:cNvSpPr>
            <p:nvPr/>
          </p:nvSpPr>
          <p:spPr bwMode="auto">
            <a:xfrm>
              <a:off x="5801461" y="2233583"/>
              <a:ext cx="79701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cs typeface="Consolas" pitchFamily="49" charset="0"/>
                </a:rPr>
                <a:t>msdb</a:t>
              </a:r>
              <a:endParaRPr lang="bg-BG" sz="1800" dirty="0">
                <a:solidFill>
                  <a:schemeClr val="accent6">
                    <a:lumMod val="50000"/>
                  </a:schemeClr>
                </a:solidFill>
                <a:cs typeface="Consolas" pitchFamily="49" charset="0"/>
              </a:endParaRPr>
            </a:p>
          </p:txBody>
        </p:sp>
        <p:sp>
          <p:nvSpPr>
            <p:cNvPr id="1099" name="Text Box 75"/>
            <p:cNvSpPr txBox="1">
              <a:spLocks noChangeArrowheads="1"/>
            </p:cNvSpPr>
            <p:nvPr/>
          </p:nvSpPr>
          <p:spPr bwMode="auto">
            <a:xfrm>
              <a:off x="7107839" y="2212945"/>
              <a:ext cx="148149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cs typeface="Consolas" pitchFamily="49" charset="0"/>
                </a:rPr>
                <a:t>distribution</a:t>
              </a:r>
              <a:endParaRPr lang="bg-BG" sz="1800" dirty="0">
                <a:solidFill>
                  <a:schemeClr val="accent6">
                    <a:lumMod val="50000"/>
                  </a:schemeClr>
                </a:solidFill>
                <a:cs typeface="Consolas" pitchFamily="49" charset="0"/>
              </a:endParaRPr>
            </a:p>
          </p:txBody>
        </p:sp>
        <p:sp>
          <p:nvSpPr>
            <p:cNvPr id="1100" name="Freeform 76"/>
            <p:cNvSpPr>
              <a:spLocks noChangeAspect="1"/>
            </p:cNvSpPr>
            <p:nvPr/>
          </p:nvSpPr>
          <p:spPr bwMode="auto">
            <a:xfrm rot="19623743" flipH="1">
              <a:off x="3137624" y="3734701"/>
              <a:ext cx="1277904" cy="392752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1081" y="0"/>
                </a:cxn>
                <a:cxn ang="0">
                  <a:pos x="910" y="159"/>
                </a:cxn>
                <a:cxn ang="0">
                  <a:pos x="1807" y="123"/>
                </a:cxn>
                <a:cxn ang="0">
                  <a:pos x="648" y="271"/>
                </a:cxn>
                <a:cxn ang="0">
                  <a:pos x="915" y="98"/>
                </a:cxn>
                <a:cxn ang="0">
                  <a:pos x="0" y="69"/>
                </a:cxn>
              </a:cxnLst>
              <a:rect l="0" t="0" r="r" b="b"/>
              <a:pathLst>
                <a:path w="1808" h="272">
                  <a:moveTo>
                    <a:pt x="0" y="69"/>
                  </a:moveTo>
                  <a:lnTo>
                    <a:pt x="1081" y="0"/>
                  </a:lnTo>
                  <a:lnTo>
                    <a:pt x="910" y="159"/>
                  </a:lnTo>
                  <a:lnTo>
                    <a:pt x="1807" y="123"/>
                  </a:lnTo>
                  <a:lnTo>
                    <a:pt x="648" y="271"/>
                  </a:lnTo>
                  <a:lnTo>
                    <a:pt x="915" y="98"/>
                  </a:lnTo>
                  <a:lnTo>
                    <a:pt x="0" y="69"/>
                  </a:lnTo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6350" cap="rnd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pic>
          <p:nvPicPr>
            <p:cNvPr id="1101" name="Picture 77" descr="Databas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292" y="4356100"/>
              <a:ext cx="1471613" cy="1189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2" name="Picture 78" descr="Databas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9355" y="4356100"/>
              <a:ext cx="1471613" cy="1189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3" name="Picture 79" descr="Databas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005" y="4356100"/>
              <a:ext cx="1471613" cy="1189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4" name="Text Box 80"/>
            <p:cNvSpPr txBox="1">
              <a:spLocks noChangeArrowheads="1"/>
            </p:cNvSpPr>
            <p:nvPr/>
          </p:nvSpPr>
          <p:spPr bwMode="auto">
            <a:xfrm>
              <a:off x="2572874" y="4464020"/>
              <a:ext cx="7168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cs typeface="Consolas" pitchFamily="49" charset="0"/>
                </a:rPr>
                <a:t>pubs</a:t>
              </a:r>
              <a:endParaRPr lang="bg-BG" sz="1800" dirty="0">
                <a:solidFill>
                  <a:schemeClr val="accent6">
                    <a:lumMod val="50000"/>
                  </a:schemeClr>
                </a:solidFill>
                <a:cs typeface="Consolas" pitchFamily="49" charset="0"/>
              </a:endParaRPr>
            </a:p>
          </p:txBody>
        </p:sp>
        <p:sp>
          <p:nvSpPr>
            <p:cNvPr id="1105" name="Text Box 81"/>
            <p:cNvSpPr txBox="1">
              <a:spLocks noChangeArrowheads="1"/>
            </p:cNvSpPr>
            <p:nvPr/>
          </p:nvSpPr>
          <p:spPr bwMode="auto">
            <a:xfrm>
              <a:off x="3883289" y="4464020"/>
              <a:ext cx="13869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cs typeface="Consolas" pitchFamily="49" charset="0"/>
                </a:rPr>
                <a:t>Northwind</a:t>
              </a:r>
              <a:endParaRPr lang="bg-BG" sz="1800" dirty="0">
                <a:solidFill>
                  <a:schemeClr val="accent6">
                    <a:lumMod val="50000"/>
                  </a:schemeClr>
                </a:solidFill>
                <a:cs typeface="Consolas" pitchFamily="49" charset="0"/>
              </a:endParaRPr>
            </a:p>
          </p:txBody>
        </p:sp>
        <p:sp>
          <p:nvSpPr>
            <p:cNvPr id="1106" name="Text Box 82"/>
            <p:cNvSpPr txBox="1">
              <a:spLocks noChangeArrowheads="1"/>
            </p:cNvSpPr>
            <p:nvPr/>
          </p:nvSpPr>
          <p:spPr bwMode="auto">
            <a:xfrm>
              <a:off x="6036107" y="4464020"/>
              <a:ext cx="3674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cs typeface="Consolas" pitchFamily="49" charset="0"/>
                </a:rPr>
                <a:t>…</a:t>
              </a:r>
              <a:endParaRPr lang="bg-BG" sz="1800" dirty="0">
                <a:solidFill>
                  <a:schemeClr val="accent6">
                    <a:lumMod val="50000"/>
                  </a:schemeClr>
                </a:solidFill>
                <a:cs typeface="Consolas" pitchFamily="49" charset="0"/>
              </a:endParaRPr>
            </a:p>
          </p:txBody>
        </p:sp>
        <p:pic>
          <p:nvPicPr>
            <p:cNvPr id="62" name="Picture 25" descr="Databas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784" y="2115878"/>
              <a:ext cx="1471612" cy="1203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 Box 70"/>
            <p:cNvSpPr txBox="1">
              <a:spLocks noChangeArrowheads="1"/>
            </p:cNvSpPr>
            <p:nvPr/>
          </p:nvSpPr>
          <p:spPr bwMode="auto">
            <a:xfrm>
              <a:off x="753575" y="2233221"/>
              <a:ext cx="962123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cs typeface="Consolas" pitchFamily="49" charset="0"/>
                </a:rPr>
                <a:t>master</a:t>
              </a:r>
              <a:endParaRPr lang="bg-BG" sz="2000" b="1" dirty="0">
                <a:solidFill>
                  <a:schemeClr val="accent6">
                    <a:lumMod val="50000"/>
                  </a:schemeClr>
                </a:solidFill>
                <a:cs typeface="Consolas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19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System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Master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– meta-database keeping data about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User accounts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Configurable environment variables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System error messages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Model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– a prototype for new databases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Tempdb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– storage for temporary tables and database objects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MSdb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– alerts and scheduled tasks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SQL Server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Each SQL Server database consists of two files:</a:t>
            </a:r>
          </a:p>
          <a:p>
            <a:pPr lvl="1"/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.mdf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cs typeface="Consolas" pitchFamily="49" charset="0"/>
              </a:rPr>
              <a:t> </a:t>
            </a:r>
            <a:r>
              <a:rPr lang="en-US" noProof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file</a:t>
            </a:r>
          </a:p>
          <a:p>
            <a:pPr lvl="2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Contains the core data in the database</a:t>
            </a:r>
          </a:p>
          <a:p>
            <a:pPr lvl="2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Schema, tables data, and other database objects</a:t>
            </a:r>
          </a:p>
          <a:p>
            <a:pPr lvl="1"/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.ldf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 </a:t>
            </a:r>
            <a:r>
              <a:rPr lang="en-US" noProof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file</a:t>
            </a:r>
          </a:p>
          <a:p>
            <a:pPr lvl="2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Transaction log – keeps track of transactions</a:t>
            </a:r>
          </a:p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You need both these files to use the database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blogs.technet.com/cfs-file.ashx/__key/communityserver-blogs-components-weblogfiles/00-00-00-94-25/6428.SQL12_5F00_v_5F00_rg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1" t="-5795" r="-4592" b="-7189"/>
          <a:stretch/>
        </p:blipFill>
        <p:spPr bwMode="auto">
          <a:xfrm rot="244431">
            <a:off x="2504079" y="2010429"/>
            <a:ext cx="4072193" cy="2038497"/>
          </a:xfrm>
          <a:prstGeom prst="roundRect">
            <a:avLst>
              <a:gd name="adj" fmla="val 6431"/>
            </a:avLst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48200"/>
            <a:ext cx="8938472" cy="82060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SQL Server Authentication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-7766" y="5543772"/>
            <a:ext cx="8938472" cy="688256"/>
          </a:xfrm>
        </p:spPr>
        <p:txBody>
          <a:bodyPr/>
          <a:lstStyle/>
          <a:p>
            <a:r>
              <a:rPr lang="en-GB" dirty="0" smtClean="0"/>
              <a:t>Users, Roles, Permissions</a:t>
            </a:r>
            <a:endParaRPr lang="en-GB" dirty="0"/>
          </a:p>
        </p:txBody>
      </p:sp>
      <p:pic>
        <p:nvPicPr>
          <p:cNvPr id="25602" name="Picture 2" descr="http://www.quietmove.com/images/512x512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1295400"/>
            <a:ext cx="4343400" cy="293370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9219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Connecting to</a:t>
            </a:r>
            <a:r>
              <a:rPr lang="bg-B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SQL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Connecting to SQL Server requires</a:t>
            </a:r>
            <a:endParaRPr lang="bg-BG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The name of the server (e.g.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localhost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The name of the DB instance (e.g.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SQLEXPRESS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bg-BG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The name of the database (e.g.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Northwind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bg-BG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Username / password</a:t>
            </a:r>
            <a:r>
              <a:rPr lang="bg-B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(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if using SQL Server authentication)</a:t>
            </a:r>
          </a:p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Types of authentication in</a:t>
            </a:r>
            <a:r>
              <a:rPr lang="bg-B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SQL Server</a:t>
            </a:r>
          </a:p>
          <a:p>
            <a:pPr lvl="1"/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Windows (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by using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 Windows user credentials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Mixed</a:t>
            </a:r>
            <a:r>
              <a:rPr lang="bg-B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(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both </a:t>
            </a:r>
            <a:r>
              <a:rPr lang="bg-B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Windows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and</a:t>
            </a:r>
            <a:r>
              <a:rPr lang="bg-B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SQL Server)</a:t>
            </a:r>
            <a:endParaRPr lang="bg-BG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5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SQL Server Users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Each user has certain permissions and roles for a database (Database User Account)</a:t>
            </a:r>
          </a:p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 role defines a group of users with the same permissions</a:t>
            </a:r>
          </a:p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There are 3 types of roles in MS SQL Server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Fixed server roles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Fixed database roles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User-defined database roles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Fixed Database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3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33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– maintains all default permissions for users in a database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3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Db_owner</a:t>
            </a:r>
            <a:r>
              <a:rPr lang="en-US" sz="33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– performs any database role activity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3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Db_accessadmin</a:t>
            </a:r>
            <a:r>
              <a:rPr lang="en-US" sz="33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– add or remove database users, groups, and roles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3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Db_ddladmin</a:t>
            </a:r>
            <a:r>
              <a:rPr lang="en-US" sz="33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– add, modify, or drop database objects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3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Db_securityadmin</a:t>
            </a:r>
            <a:r>
              <a:rPr lang="en-US" sz="33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– assign statement and object permissions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3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Others …</a:t>
            </a:r>
            <a:endParaRPr lang="en-US" sz="33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1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blogs.technet.com/cfs-file.ashx/__key/communityserver-blogs-components-weblogfiles/00-00-00-94-25/6428.SQL12_5F00_v_5F00_rg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1" t="-5795" r="-4592" b="-7189"/>
          <a:stretch/>
        </p:blipFill>
        <p:spPr bwMode="auto">
          <a:xfrm rot="244431">
            <a:off x="1056278" y="1355793"/>
            <a:ext cx="4072193" cy="2038497"/>
          </a:xfrm>
          <a:prstGeom prst="roundRect">
            <a:avLst>
              <a:gd name="adj" fmla="val 6431"/>
            </a:avLst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SQL Server Authentication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Live Demo</a:t>
            </a:r>
            <a:endParaRPr lang="en-GB"/>
          </a:p>
        </p:txBody>
      </p:sp>
      <p:pic>
        <p:nvPicPr>
          <p:cNvPr id="25602" name="Picture 2" descr="http://www.quietmove.com/images/512x512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2" y="3561078"/>
            <a:ext cx="4343400" cy="293370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0797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12" y="4040937"/>
            <a:ext cx="9806728" cy="820600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SQL Server Management Studio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800" y="4861537"/>
            <a:ext cx="8938472" cy="1365365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 Powerful Management Tool for</a:t>
            </a:r>
            <a:r>
              <a:rPr lang="bg-B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Administrators and Developers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6" y="1219200"/>
            <a:ext cx="3709987" cy="241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http://sourcemaking.com/files/sm/images/hammer.jpg"/>
          <p:cNvPicPr>
            <a:picLocks noChangeAspect="1" noChangeArrowheads="1"/>
          </p:cNvPicPr>
          <p:nvPr/>
        </p:nvPicPr>
        <p:blipFill>
          <a:blip r:embed="rId3" cstate="screen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703">
            <a:off x="3043493" y="1706731"/>
            <a:ext cx="1173380" cy="1790700"/>
          </a:xfrm>
          <a:prstGeom prst="roundRect">
            <a:avLst>
              <a:gd name="adj" fmla="val 7479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1507" name="Picture 3" descr="http://www.araelium.com/images/masthead/home_querious_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027">
            <a:off x="7692486" y="2003462"/>
            <a:ext cx="1567512" cy="16990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981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of Contents</a:t>
            </a:r>
            <a:endParaRPr lang="bg-BG" dirty="0"/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en-US" dirty="0" smtClean="0"/>
              <a:t>SQL </a:t>
            </a:r>
            <a:r>
              <a:rPr lang="en-US" smtClean="0"/>
              <a:t>Server Overview</a:t>
            </a:r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en-US" dirty="0" smtClean="0"/>
              <a:t>SQL Server Services</a:t>
            </a:r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en-US" dirty="0" smtClean="0"/>
              <a:t>Types of Databases</a:t>
            </a:r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en-US" dirty="0" smtClean="0"/>
              <a:t>Authentication and Permissions</a:t>
            </a:r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en-US" dirty="0" smtClean="0"/>
              <a:t>SQL Server Management Studio</a:t>
            </a:r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en-US" dirty="0" smtClean="0"/>
              <a:t>Moving a SQL Server Database</a:t>
            </a:r>
          </a:p>
          <a:p>
            <a:pPr marL="761946" lvl="1" indent="-457200">
              <a:lnSpc>
                <a:spcPct val="100000"/>
              </a:lnSpc>
            </a:pPr>
            <a:r>
              <a:rPr lang="en-US" dirty="0" smtClean="0"/>
              <a:t>Through Backups and Restore</a:t>
            </a:r>
          </a:p>
          <a:p>
            <a:pPr marL="761946" lvl="1" indent="-457200">
              <a:lnSpc>
                <a:spcPct val="100000"/>
              </a:lnSpc>
            </a:pPr>
            <a:r>
              <a:rPr lang="en-US" dirty="0" smtClean="0"/>
              <a:t>By Detaching and Attaching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2" descr="http://www.graphicsfuel.com/wp-content/uploads/2012/07/books-icon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2286000"/>
            <a:ext cx="2522646" cy="252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b, statu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2" y="4045999"/>
            <a:ext cx="2206202" cy="217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blogs.technet.com/cfs-file.ashx/__key/communityserver-blogs-components-weblogfiles/00-00-00-94-25/6428.SQL12_5F00_v_5F00_rgb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1" t="-5795" r="-4592" b="-7189"/>
          <a:stretch/>
        </p:blipFill>
        <p:spPr bwMode="auto">
          <a:xfrm>
            <a:off x="4917650" y="403667"/>
            <a:ext cx="2350348" cy="1489663"/>
          </a:xfrm>
          <a:prstGeom prst="roundRect">
            <a:avLst>
              <a:gd name="adj" fmla="val 3787"/>
            </a:avLst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164698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SQL Server Management Studio (SSMS)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SQL Server Management Studio (SSMS) is a</a:t>
            </a:r>
            <a:r>
              <a:rPr lang="bg-B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powerful graphical DB management tool</a:t>
            </a:r>
            <a:endParaRPr lang="bg-BG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Administrate databases (create, modify, backup / restore DB)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Create and modify E/R diagrams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View / modify table data</a:t>
            </a:r>
            <a:r>
              <a:rPr lang="bg-B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and other DB objects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Execute SQL queries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Free and easy to use tool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Works with</a:t>
            </a:r>
            <a:r>
              <a:rPr lang="bg-B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all SQL Server versions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7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SQL Server Management Studio – Screenshot</a:t>
            </a:r>
            <a:endParaRPr lang="en-US" sz="3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02" y="1930400"/>
            <a:ext cx="6818597" cy="4734912"/>
          </a:xfrm>
          <a:prstGeom prst="roundRect">
            <a:avLst>
              <a:gd name="adj" fmla="val 1405"/>
            </a:avLst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418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SSMS Setting Server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You can use SSMS to create database user / give permissions to Windows users</a:t>
            </a:r>
          </a:p>
          <a:p>
            <a:pPr marL="361950" indent="-361950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Follow these steps:</a:t>
            </a:r>
          </a:p>
          <a:p>
            <a:pPr marL="814388" lvl="1" indent="-457200">
              <a:buFont typeface="+mj-lt"/>
              <a:buAutoNum type="arabicPeriod"/>
            </a:pP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Right click on the [Security / Login] folder in Object Explorer and choose "New Login…"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2" y="3733800"/>
            <a:ext cx="3965576" cy="2190340"/>
          </a:xfrm>
          <a:prstGeom prst="rect">
            <a:avLst/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315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SSMS Setting Server Account (2)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14388" lvl="1" indent="-457200">
              <a:buFont typeface="+mj-lt"/>
              <a:buAutoNum type="arabicPeriod" startAt="2"/>
            </a:pPr>
            <a:r>
              <a:rPr lang="en-US" sz="2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In the next dialog click the [Search] button</a:t>
            </a:r>
          </a:p>
          <a:p>
            <a:pPr lvl="2"/>
            <a:r>
              <a:rPr lang="en-US" sz="2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Select one of the Windows accounts in a typical Windows fashion</a:t>
            </a:r>
          </a:p>
          <a:p>
            <a:pPr lvl="2"/>
            <a:r>
              <a:rPr lang="en-US" sz="2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Leave the authentication method set to Windows authentication</a:t>
            </a:r>
          </a:p>
          <a:p>
            <a:pPr lvl="2"/>
            <a:r>
              <a:rPr lang="en-US" sz="2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Click [OK]</a:t>
            </a:r>
          </a:p>
          <a:p>
            <a:pPr marL="627063" lvl="1" indent="-279400"/>
            <a:r>
              <a:rPr lang="en-US" sz="2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Thus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you create an SQL Server User account</a:t>
            </a:r>
          </a:p>
          <a:p>
            <a:pPr marL="989013" lvl="2" indent="-349250"/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Account permissions could be assigned later</a:t>
            </a:r>
          </a:p>
          <a:p>
            <a:pPr marL="696913" lvl="1" indent="-349250"/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Windows administrators already have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7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SSMS Setting Database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6088" indent="-446088">
              <a:buFont typeface="+mj-lt"/>
              <a:buAutoNum type="arabicPeriod"/>
            </a:pP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Right click on the "Security" under some of the databases and choose "New"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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"User"</a:t>
            </a:r>
          </a:p>
          <a:p>
            <a:pPr marL="446088" indent="-446088">
              <a:buFont typeface="+mj-lt"/>
              <a:buAutoNum type="arabicPeriod"/>
            </a:pP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Enter username and select one of the Server accounts to use</a:t>
            </a:r>
          </a:p>
          <a:p>
            <a:pPr marL="446088" indent="-446088">
              <a:buFont typeface="+mj-lt"/>
              <a:buAutoNum type="arabicPeriod"/>
            </a:pP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Assign the roles for this user</a:t>
            </a:r>
          </a:p>
          <a:p>
            <a:pPr marL="446088" indent="-446088">
              <a:buFont typeface="+mj-lt"/>
              <a:buAutoNum type="arabicPeriod"/>
            </a:pP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Click [OK] to confirm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By selecting the [Name-of-Database]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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"Properties"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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"Permissions" you can also set specific permissions for the accounts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6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5988" y="4038600"/>
            <a:ext cx="9806728" cy="1605743"/>
          </a:xfrm>
        </p:spPr>
        <p:txBody>
          <a:bodyPr/>
          <a:lstStyle/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Creating Accounts and Assigning Permissions in SQL Server</a:t>
            </a:r>
            <a:endParaRPr lang="en-GB" dirty="0"/>
          </a:p>
        </p:txBody>
      </p:sp>
      <p:pic>
        <p:nvPicPr>
          <p:cNvPr id="4" name="Picture 2" descr="http://www.ohanaware.com/weblog/wp-content/uploads/2009/07/Permissions-Reset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6" y="-152400"/>
            <a:ext cx="3746202" cy="3287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221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Using SQL Server Management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SSMS can be used to visually edit the structure or data in a database</a:t>
            </a:r>
          </a:p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It can execute T-SQL queries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Select the database you want to work with in the Object Explorer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Click the [New Query] button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Write the query in the window to the right of Object Explorer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Click the [Execute] button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1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Executing SQL – Screenshot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37" y="1410257"/>
            <a:ext cx="8581350" cy="5151250"/>
          </a:xfrm>
          <a:prstGeom prst="roundRect">
            <a:avLst>
              <a:gd name="adj" fmla="val 1623"/>
            </a:avLst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23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230188" y="4356433"/>
            <a:ext cx="8915400" cy="1582600"/>
          </a:xfrm>
        </p:spPr>
        <p:txBody>
          <a:bodyPr/>
          <a:lstStyle/>
          <a:p>
            <a:r>
              <a:rPr lang="en-GB" dirty="0" smtClean="0"/>
              <a:t>Executing Simple SQL Queries in SQL Server Management Studio</a:t>
            </a:r>
            <a:endParaRPr lang="en-GB" dirty="0"/>
          </a:p>
        </p:txBody>
      </p:sp>
      <p:pic>
        <p:nvPicPr>
          <p:cNvPr id="7" name="Picture 2" descr="http://www.lalala.fr/blog/wp-content/uploads/2008/04/pf_sql_icon_ba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566722"/>
            <a:ext cx="2409826" cy="2424608"/>
          </a:xfrm>
          <a:prstGeom prst="roundRect">
            <a:avLst>
              <a:gd name="adj" fmla="val 2989"/>
            </a:avLst>
          </a:prstGeom>
          <a:noFill/>
        </p:spPr>
      </p:pic>
      <p:pic>
        <p:nvPicPr>
          <p:cNvPr id="8" name="Picture 4" descr="http://2.bp.blogspot.com/_yffYSUdSwVc/SdHyporUXjI/AAAAAAAAAJA/OaEqw4ilVQQ/s320/LinqIco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t="3432" r="9333" b="9505"/>
          <a:stretch>
            <a:fillRect/>
          </a:stretch>
        </p:blipFill>
        <p:spPr bwMode="auto">
          <a:xfrm>
            <a:off x="1141412" y="457200"/>
            <a:ext cx="2327103" cy="2438400"/>
          </a:xfrm>
          <a:prstGeom prst="roundRect">
            <a:avLst>
              <a:gd name="adj" fmla="val 2754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4088482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13111" y="4572000"/>
            <a:ext cx="10111528" cy="82060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Moving an SQL Server Database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79412" y="5486400"/>
            <a:ext cx="8938472" cy="719034"/>
          </a:xfrm>
        </p:spPr>
        <p:txBody>
          <a:bodyPr/>
          <a:lstStyle/>
          <a:p>
            <a:r>
              <a:rPr lang="en-GB" dirty="0" smtClean="0"/>
              <a:t>Backup / Restore, Detach / Attach</a:t>
            </a:r>
            <a:endParaRPr lang="en-GB" dirty="0"/>
          </a:p>
        </p:txBody>
      </p:sp>
      <p:pic>
        <p:nvPicPr>
          <p:cNvPr id="14338" name="Picture 2" descr="http://www.core-consultancy.com/images-design/image-busines-continu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61" y="1295400"/>
            <a:ext cx="7694974" cy="3118224"/>
          </a:xfrm>
          <a:prstGeom prst="roundRect">
            <a:avLst>
              <a:gd name="adj" fmla="val 3910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1926235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blogs.technet.com/cfs-file.ashx/__key/communityserver-blogs-components-weblogfiles/00-00-00-94-25/6428.SQL12_5F00_v_5F00_rg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1" t="-5795" r="-4592" b="-7189"/>
          <a:stretch/>
        </p:blipFill>
        <p:spPr bwMode="auto">
          <a:xfrm>
            <a:off x="2383343" y="1682788"/>
            <a:ext cx="4325260" cy="2741368"/>
          </a:xfrm>
          <a:prstGeom prst="roundRect">
            <a:avLst>
              <a:gd name="adj" fmla="val 3787"/>
            </a:avLst>
          </a:prstGeom>
          <a:solidFill>
            <a:srgbClr val="FFFFFF"/>
          </a:solidFill>
          <a:scene3d>
            <a:camera prst="perspectiveRight"/>
            <a:lightRig rig="threePt" dir="t"/>
          </a:scene3d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612" y="4620674"/>
            <a:ext cx="6400800" cy="82060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MS SQL Server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8945" y="5605487"/>
            <a:ext cx="6400800" cy="719034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endParaRPr lang="en-US" dirty="0"/>
          </a:p>
        </p:txBody>
      </p:sp>
      <p:pic>
        <p:nvPicPr>
          <p:cNvPr id="5" name="Picture 4" descr="http://www.thesug.org/mossasaurus/Wiki%20Documents/PivotTable_Dat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05">
            <a:off x="6463392" y="233534"/>
            <a:ext cx="3093671" cy="2286000"/>
          </a:xfrm>
          <a:prstGeom prst="roundRect">
            <a:avLst>
              <a:gd name="adj" fmla="val 2714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33796" name="Picture 4" descr="http://www.trainingspot.com/images/SQL2008_icon_larg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619">
            <a:off x="1426526" y="496509"/>
            <a:ext cx="1564490" cy="1760051"/>
          </a:xfrm>
          <a:prstGeom prst="roundRect">
            <a:avLst>
              <a:gd name="adj" fmla="val 3706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674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Moving a SQL Server 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Necessary when we install a certain application at the customer environment</a:t>
            </a:r>
            <a:endParaRPr lang="bg-BG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Ways of moving an</a:t>
            </a:r>
            <a:r>
              <a:rPr lang="bg-B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SQL Server database</a:t>
            </a:r>
            <a:r>
              <a:rPr lang="bg-B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By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backup and restore</a:t>
            </a:r>
          </a:p>
          <a:p>
            <a:pPr lvl="2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Create backup and restore it on the other server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By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detaching and attaching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the database files</a:t>
            </a:r>
          </a:p>
          <a:p>
            <a:pPr lvl="2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The 2 servers must be the same versions!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By dumping the database as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SQL script</a:t>
            </a:r>
          </a:p>
          <a:p>
            <a:pPr lvl="2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Export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the database to SQL script and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import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it into a new server</a:t>
            </a:r>
            <a:endParaRPr lang="bg-BG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8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Moving DB by Backup and Restore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Backup and restore database through SSMS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3581400"/>
            <a:ext cx="6791325" cy="2781300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2" y="1981200"/>
            <a:ext cx="5086350" cy="2552700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353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Moving DB by Detaching and Attaching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On the source server</a:t>
            </a:r>
            <a:r>
              <a:rPr lang="bg-B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Choose the database in</a:t>
            </a:r>
            <a:r>
              <a:rPr lang="bg-B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SQL Server Management Studio</a:t>
            </a:r>
            <a:endParaRPr lang="bg-BG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>
              <a:lnSpc>
                <a:spcPct val="110000"/>
              </a:lnSpc>
            </a:pP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From the context menu we choose the Detach command</a:t>
            </a:r>
            <a:endParaRPr lang="bg-BG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We copy the database files from the source server to the destination server</a:t>
            </a:r>
            <a:r>
              <a:rPr lang="bg-B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en-US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>
              <a:lnSpc>
                <a:spcPct val="110000"/>
              </a:lnSpc>
            </a:pP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&lt;database_name&gt;.mdf</a:t>
            </a:r>
          </a:p>
          <a:p>
            <a:pPr lvl="1">
              <a:lnSpc>
                <a:spcPct val="110000"/>
              </a:lnSpc>
            </a:pP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&lt;database_name&gt;.ldf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Typical location: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C:\Program Files\Microsoft SQL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Server\MSSQL12.MSSQLSERVER\MSSQL\DATA</a:t>
            </a:r>
            <a:endParaRPr lang="en-US" b="1" noProof="1">
              <a:solidFill>
                <a:schemeClr val="tx2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4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158" y="190500"/>
            <a:ext cx="8594429" cy="1320800"/>
          </a:xfrm>
        </p:spPr>
        <p:txBody>
          <a:bodyPr/>
          <a:lstStyle/>
          <a:p>
            <a:r>
              <a:rPr lang="en-US" dirty="0" smtClean="0"/>
              <a:t>Moving DB by SQL Script Export / Import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77158" y="855094"/>
            <a:ext cx="8594429" cy="38807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Export a MS SQL database as SQL script</a:t>
            </a:r>
          </a:p>
          <a:p>
            <a:pPr lvl="1">
              <a:lnSpc>
                <a:spcPct val="100000"/>
              </a:lnSpc>
            </a:pPr>
            <a:r>
              <a:rPr lang="en-US" sz="3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Database  </a:t>
            </a:r>
            <a:r>
              <a:rPr lang="en-US" sz="3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3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Tasks </a:t>
            </a:r>
            <a:r>
              <a:rPr lang="en-US" sz="3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 Generate Scripts</a:t>
            </a:r>
          </a:p>
          <a:p>
            <a:pPr lvl="2">
              <a:lnSpc>
                <a:spcPct val="100000"/>
              </a:lnSpc>
            </a:pPr>
            <a:r>
              <a:rPr lang="en-US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Advanced  Types of data to script  Schema and data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16" y="3053309"/>
            <a:ext cx="6273328" cy="3200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246" y="2779004"/>
            <a:ext cx="3461519" cy="25353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589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6388" y="3886200"/>
            <a:ext cx="8938472" cy="1568497"/>
          </a:xfrm>
        </p:spPr>
        <p:txBody>
          <a:bodyPr/>
          <a:lstStyle/>
          <a:p>
            <a:r>
              <a:rPr lang="en-GB" dirty="0" smtClean="0"/>
              <a:t>Moving a Database by Detaching and Attaching</a:t>
            </a:r>
            <a:endParaRPr lang="en-GB" dirty="0"/>
          </a:p>
        </p:txBody>
      </p:sp>
      <p:pic>
        <p:nvPicPr>
          <p:cNvPr id="4" name="Picture 2" descr="http://ecommerce.destinyassoc.com/images/backup_tool_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2" y="304800"/>
            <a:ext cx="43053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284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6948" y="4800600"/>
            <a:ext cx="6477000" cy="820600"/>
          </a:xfrm>
        </p:spPr>
        <p:txBody>
          <a:bodyPr/>
          <a:lstStyle/>
          <a:p>
            <a:r>
              <a:rPr lang="en-US" dirty="0" smtClean="0"/>
              <a:t>SQL Server </a:t>
            </a:r>
            <a:r>
              <a:rPr lang="en-US" noProof="1" smtClean="0"/>
              <a:t>LocalDB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4418012" y="5621200"/>
            <a:ext cx="4419600" cy="719034"/>
          </a:xfrm>
        </p:spPr>
        <p:txBody>
          <a:bodyPr/>
          <a:lstStyle/>
          <a:p>
            <a:r>
              <a:rPr lang="en-US" dirty="0" smtClean="0"/>
              <a:t>Auto-Started MSQL Databases</a:t>
            </a:r>
            <a:endParaRPr lang="en-US" dirty="0"/>
          </a:p>
        </p:txBody>
      </p:sp>
      <p:pic>
        <p:nvPicPr>
          <p:cNvPr id="1026" name="Picture 2" descr="http://blogs.remobjects.com/wp-content/uploads/2011/12/LocalDB-Conne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15" y="600928"/>
            <a:ext cx="5448866" cy="419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09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Server </a:t>
            </a:r>
            <a:r>
              <a:rPr lang="en-US" noProof="1"/>
              <a:t>LocalDB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Server </a:t>
            </a:r>
            <a:r>
              <a:rPr lang="en-US" dirty="0" smtClean="0"/>
              <a:t>Express </a:t>
            </a:r>
            <a:r>
              <a:rPr lang="en-US" noProof="1" smtClean="0"/>
              <a:t>LocalDB</a:t>
            </a:r>
          </a:p>
          <a:p>
            <a:pPr lvl="1"/>
            <a:r>
              <a:rPr lang="en-US" dirty="0" smtClean="0"/>
              <a:t>Special version of SQL Server Express for developers</a:t>
            </a:r>
          </a:p>
          <a:p>
            <a:pPr lvl="1"/>
            <a:r>
              <a:rPr lang="en-US" dirty="0" smtClean="0"/>
              <a:t>Lightweight, dynamically attachable MSSQL databases</a:t>
            </a:r>
          </a:p>
          <a:p>
            <a:pPr lvl="1"/>
            <a:r>
              <a:rPr lang="en-US" dirty="0" smtClean="0"/>
              <a:t>Auto-started upon connection request</a:t>
            </a:r>
          </a:p>
          <a:p>
            <a:r>
              <a:rPr lang="en-US" dirty="0" smtClean="0"/>
              <a:t>Console-based administration</a:t>
            </a:r>
          </a:p>
          <a:p>
            <a:pPr lvl="1"/>
            <a:r>
              <a:rPr lang="en-US" dirty="0" smtClean="0"/>
              <a:t>List all </a:t>
            </a:r>
            <a:r>
              <a:rPr lang="en-US" noProof="1" smtClean="0"/>
              <a:t>LocalDB</a:t>
            </a:r>
            <a:r>
              <a:rPr lang="en-US" dirty="0" smtClean="0"/>
              <a:t> engine instances:</a:t>
            </a:r>
          </a:p>
          <a:p>
            <a:pPr lvl="1"/>
            <a:r>
              <a:rPr lang="en-US" dirty="0" smtClean="0"/>
              <a:t>Start a </a:t>
            </a:r>
            <a:r>
              <a:rPr lang="en-US" noProof="1" smtClean="0"/>
              <a:t>LocalDB</a:t>
            </a:r>
            <a:r>
              <a:rPr lang="en-US" dirty="0" smtClean="0"/>
              <a:t> engine instance:</a:t>
            </a:r>
          </a:p>
          <a:p>
            <a:pPr lvl="1"/>
            <a:r>
              <a:rPr lang="en-US" dirty="0" smtClean="0"/>
              <a:t>Stop </a:t>
            </a:r>
            <a:r>
              <a:rPr lang="en-US" dirty="0"/>
              <a:t>a </a:t>
            </a:r>
            <a:r>
              <a:rPr lang="en-US" noProof="1"/>
              <a:t>LocalDB</a:t>
            </a:r>
            <a:r>
              <a:rPr lang="en-US" dirty="0"/>
              <a:t> engine instance</a:t>
            </a:r>
            <a:r>
              <a:rPr lang="en-US" dirty="0" smtClean="0"/>
              <a:t>: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27612" y="4343400"/>
            <a:ext cx="50910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sqllocaldb </a:t>
            </a:r>
            <a:r>
              <a:rPr lang="en-US" b="1" spc="-3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info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38381" y="5004363"/>
            <a:ext cx="50910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sqllocaldb </a:t>
            </a:r>
            <a:r>
              <a:rPr lang="en-US" b="1" spc="-3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start</a:t>
            </a:r>
            <a:r>
              <a:rPr lang="en-US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MSSQLLocalDB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38381" y="5652501"/>
            <a:ext cx="50910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sqllocaldb </a:t>
            </a:r>
            <a:r>
              <a:rPr lang="en-US" b="1" spc="-30" noProof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stop</a:t>
            </a:r>
            <a:r>
              <a:rPr lang="en-US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MSSQLLocalDB</a:t>
            </a:r>
            <a:endParaRPr lang="en-US" b="1" spc="-30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8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</a:t>
            </a:r>
            <a:r>
              <a:rPr lang="en-US" dirty="0"/>
              <a:t>SQL Server </a:t>
            </a:r>
            <a:r>
              <a:rPr lang="en-US" noProof="1"/>
              <a:t>LocalDB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SQL Server </a:t>
            </a:r>
            <a:r>
              <a:rPr lang="en-US" noProof="1" smtClean="0"/>
              <a:t>LocalDB</a:t>
            </a:r>
            <a:r>
              <a:rPr lang="en-US" dirty="0" smtClean="0"/>
              <a:t> uses special connection strings: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SQL Server Express 2012 </a:t>
            </a:r>
            <a:r>
              <a:rPr lang="en-US" noProof="1" smtClean="0"/>
              <a:t>LocalDB</a:t>
            </a:r>
            <a:r>
              <a:rPr lang="en-US" dirty="0" smtClean="0"/>
              <a:t>: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SQL Server Express </a:t>
            </a:r>
            <a:r>
              <a:rPr lang="en-US" dirty="0" smtClean="0"/>
              <a:t>2014 </a:t>
            </a:r>
            <a:r>
              <a:rPr lang="en-US" noProof="1"/>
              <a:t>LocalDB</a:t>
            </a:r>
            <a:r>
              <a:rPr lang="en-US" dirty="0" smtClean="0"/>
              <a:t>: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 smtClean="0"/>
              <a:t>The database engine is</a:t>
            </a:r>
            <a:br>
              <a:rPr lang="en-US" dirty="0" smtClean="0"/>
            </a:br>
            <a:r>
              <a:rPr lang="en-US" dirty="0" smtClean="0"/>
              <a:t>auto-started on demand</a:t>
            </a:r>
            <a:br>
              <a:rPr lang="en-US" dirty="0" smtClean="0"/>
            </a:br>
            <a:r>
              <a:rPr lang="en-US" dirty="0" smtClean="0"/>
              <a:t>(upon connection request)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8062" y="2905613"/>
            <a:ext cx="48006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(localdb)\v11.0</a:t>
            </a:r>
            <a:endParaRPr lang="en-US" b="1" spc="-30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8062" y="3733800"/>
            <a:ext cx="48006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(localdb)\MSSQLLocalDB</a:t>
            </a:r>
            <a:endParaRPr lang="en-US" b="1" spc="-30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059" y="2764294"/>
            <a:ext cx="463731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9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8848" y="4762485"/>
            <a:ext cx="6553200" cy="820600"/>
          </a:xfrm>
        </p:spPr>
        <p:txBody>
          <a:bodyPr/>
          <a:lstStyle/>
          <a:p>
            <a:r>
              <a:rPr lang="en-US" dirty="0" smtClean="0"/>
              <a:t>SQL Server </a:t>
            </a:r>
            <a:r>
              <a:rPr lang="en-US" noProof="1" smtClean="0"/>
              <a:t>LocalDB</a:t>
            </a:r>
            <a:endParaRPr lang="en-US" noProof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484" y="864226"/>
            <a:ext cx="4929928" cy="372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2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dirty="0" smtClean="0"/>
              <a:t>What is 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RDBMS</a:t>
            </a:r>
            <a:r>
              <a:rPr lang="en-GB" sz="1800" dirty="0" smtClean="0"/>
              <a:t>?</a:t>
            </a:r>
            <a:endParaRPr lang="bg-BG" sz="1800" dirty="0" smtClean="0"/>
          </a:p>
          <a:p>
            <a:pPr>
              <a:lnSpc>
                <a:spcPct val="100000"/>
              </a:lnSpc>
            </a:pPr>
            <a:r>
              <a:rPr lang="en-GB" sz="1800" dirty="0" smtClean="0"/>
              <a:t>What is the purpose of</a:t>
            </a:r>
            <a:br>
              <a:rPr lang="en-GB" sz="1800" dirty="0" smtClean="0"/>
            </a:b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SQL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onsolas" panose="020B0609020204030204" pitchFamily="49" charset="0"/>
              </a:rPr>
              <a:t> 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Server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onsolas" panose="020B0609020204030204" pitchFamily="49" charset="0"/>
              </a:rPr>
              <a:t> 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Agent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onsolas" panose="020B0609020204030204" pitchFamily="49" charset="0"/>
              </a:rPr>
              <a:t> </a:t>
            </a:r>
            <a:r>
              <a:rPr lang="en-GB" sz="1800" dirty="0" smtClean="0"/>
              <a:t>service</a:t>
            </a:r>
            <a:r>
              <a:rPr lang="bg-BG" sz="1800" dirty="0" smtClean="0"/>
              <a:t>?</a:t>
            </a:r>
            <a:endParaRPr lang="en-GB" sz="1800" dirty="0" smtClean="0"/>
          </a:p>
          <a:p>
            <a:pPr>
              <a:lnSpc>
                <a:spcPct val="100000"/>
              </a:lnSpc>
            </a:pPr>
            <a:r>
              <a:rPr lang="en-GB" sz="1800" dirty="0" smtClean="0"/>
              <a:t>What is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MSdb</a:t>
            </a:r>
            <a:r>
              <a:rPr lang="bg-BG" sz="1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en-GB" sz="1800" dirty="0" smtClean="0"/>
              <a:t>Why we need the 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.ldf</a:t>
            </a:r>
            <a:r>
              <a:rPr lang="en-GB" sz="1800" dirty="0" smtClean="0"/>
              <a:t> file?</a:t>
            </a:r>
          </a:p>
          <a:p>
            <a:pPr>
              <a:lnSpc>
                <a:spcPct val="100000"/>
              </a:lnSpc>
            </a:pPr>
            <a:r>
              <a:rPr lang="en-GB" sz="1800" dirty="0" smtClean="0"/>
              <a:t>How do we backup / restore a database?</a:t>
            </a:r>
          </a:p>
          <a:p>
            <a:pPr>
              <a:lnSpc>
                <a:spcPct val="100000"/>
              </a:lnSpc>
            </a:pPr>
            <a:r>
              <a:rPr lang="en-GB" sz="1800" dirty="0" smtClean="0"/>
              <a:t>How do we export a DB to SQL script?</a:t>
            </a:r>
          </a:p>
          <a:p>
            <a:pPr>
              <a:lnSpc>
                <a:spcPct val="100000"/>
              </a:lnSpc>
            </a:pPr>
            <a:r>
              <a:rPr lang="en-GB" sz="1800" dirty="0" smtClean="0"/>
              <a:t>How do we import a DB from a SQL script?</a:t>
            </a:r>
          </a:p>
          <a:p>
            <a:pPr>
              <a:lnSpc>
                <a:spcPct val="100000"/>
              </a:lnSpc>
            </a:pPr>
            <a:r>
              <a:rPr lang="en-GB" sz="1800" dirty="0" smtClean="0"/>
              <a:t>What is SQL Server Express </a:t>
            </a:r>
            <a:r>
              <a:rPr lang="en-GB" sz="1800" noProof="1" smtClean="0"/>
              <a:t>LocalDB</a:t>
            </a:r>
            <a:r>
              <a:rPr lang="en-GB" sz="3200" dirty="0" smtClean="0"/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1" name="Picture 4" descr="D:\_WORK PROJECTS\Nakov\Presentation Slides Design\Question Summary Slide\Store\minions summary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187" y="1600200"/>
            <a:ext cx="2438400" cy="24384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5879383" y="4559787"/>
            <a:ext cx="3081986" cy="1628125"/>
            <a:chOff x="998778" y="2709000"/>
            <a:chExt cx="7687634" cy="351073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778" y="2709000"/>
              <a:ext cx="7687634" cy="35107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 rot="21361232">
              <a:off x="1603866" y="3732944"/>
              <a:ext cx="6576452" cy="1327851"/>
            </a:xfrm>
            <a:prstGeom prst="rect">
              <a:avLst/>
            </a:prstGeom>
            <a:noFill/>
          </p:spPr>
          <p:txBody>
            <a:bodyPr wrap="none" rtlCol="0">
              <a:prstTxWarp prst="textCascadeUp">
                <a:avLst/>
              </a:prstTxWarp>
              <a:spAutoFit/>
            </a:bodyPr>
            <a:lstStyle/>
            <a:p>
              <a:r>
                <a:rPr lang="en-US" sz="10700" b="1" dirty="0" smtClean="0">
                  <a:ln w="3175">
                    <a:solidFill>
                      <a:srgbClr val="FFFFFF">
                        <a:alpha val="50000"/>
                      </a:srgb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  <a:alpha val="49804"/>
                    </a:schemeClr>
                  </a:solidFill>
                  <a:effectLst>
                    <a:outerShdw blurRad="88900" sx="102000" sy="102000" algn="ctr" rotWithShape="0">
                      <a:prstClr val="black"/>
                    </a:outerShdw>
                  </a:effectLst>
                </a:rPr>
                <a:t>Databases</a:t>
              </a:r>
              <a:endParaRPr lang="en-US" sz="10700" b="1" dirty="0">
                <a:ln w="3175">
                  <a:solidFill>
                    <a:srgbClr val="FFFFFF">
                      <a:alpha val="50000"/>
                    </a:srgb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  <a:alpha val="49804"/>
                  </a:schemeClr>
                </a:solidFill>
                <a:effectLst>
                  <a:outerShdw blurRad="88900" sx="102000" sy="102000" algn="ctr" rotWithShape="0">
                    <a:prstClr val="black"/>
                  </a:outerShdw>
                </a:effectLst>
              </a:endParaRPr>
            </a:p>
          </p:txBody>
        </p:sp>
      </p:grpSp>
      <p:pic>
        <p:nvPicPr>
          <p:cNvPr id="9" name="Picture 2" descr="db, status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2" y="609600"/>
            <a:ext cx="1535088" cy="151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8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What is</a:t>
            </a:r>
            <a:r>
              <a:rPr lang="bg-B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Microsoft SQL Server?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MS SQL Server</a:t>
            </a:r>
          </a:p>
          <a:p>
            <a:pPr lvl="1"/>
            <a:r>
              <a:rPr lang="en-US" sz="31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Relational Database Management System</a:t>
            </a:r>
            <a:r>
              <a:rPr lang="bg-BG" sz="31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1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RDBMS</a:t>
            </a:r>
            <a:r>
              <a:rPr lang="en-US" sz="31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) from Microsoft</a:t>
            </a:r>
          </a:p>
          <a:p>
            <a:pPr lvl="1"/>
            <a:r>
              <a:rPr lang="en-US" sz="31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The main language in SQL Server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Transact SQL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(T-SQL), an extension of SQL</a:t>
            </a:r>
          </a:p>
          <a:p>
            <a:pPr lvl="1">
              <a:buSzPct val="70000"/>
              <a:tabLst>
                <a:tab pos="282575" algn="l"/>
              </a:tabLst>
            </a:pPr>
            <a:r>
              <a:rPr lang="en-US" sz="31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Powerful, trustworthy, easy-to-use DB server</a:t>
            </a:r>
          </a:p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The most recent version is</a:t>
            </a:r>
            <a:r>
              <a:rPr lang="bg-B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SQL Server 2014</a:t>
            </a:r>
            <a:endParaRPr lang="bg-BG" b="1" dirty="0" smtClean="0">
              <a:solidFill>
                <a:schemeClr val="tx2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Works only on Windows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38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Install SQL Server?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Download SQL Server 2014</a:t>
            </a:r>
          </a:p>
          <a:p>
            <a:pPr marL="819096" lvl="1" indent="-514350"/>
            <a:r>
              <a:rPr lang="en-GB" dirty="0" smtClean="0"/>
              <a:t>SQL Server 2014 Express (free distribution)</a:t>
            </a:r>
          </a:p>
          <a:p>
            <a:pPr marL="1123843" lvl="2" indent="-514350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hlinkClick r:id="rId2"/>
              </a:rPr>
              <a:t>http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hlinkClick r:id="rId2"/>
              </a:rPr>
              <a:t>://www.microsoft.com/express/database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hlinkClick r:id="rId2"/>
              </a:rPr>
              <a:t>/</a:t>
            </a:r>
            <a:endParaRPr lang="en-US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819096" lvl="1" indent="-514350"/>
            <a:r>
              <a:rPr lang="en-GB" dirty="0" smtClean="0">
                <a:hlinkClick r:id="rId3"/>
              </a:rPr>
              <a:t>DreamSpark</a:t>
            </a:r>
            <a:r>
              <a:rPr lang="en-GB" dirty="0" smtClean="0"/>
              <a:t> – you can register with academic email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0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306388" y="4451863"/>
            <a:ext cx="8938472" cy="820600"/>
          </a:xfrm>
        </p:spPr>
        <p:txBody>
          <a:bodyPr/>
          <a:lstStyle/>
          <a:p>
            <a:r>
              <a:rPr lang="en-US" dirty="0" smtClean="0"/>
              <a:t>SQL Server Services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-889" y="5272463"/>
            <a:ext cx="8938472" cy="719034"/>
          </a:xfrm>
        </p:spPr>
        <p:txBody>
          <a:bodyPr/>
          <a:lstStyle/>
          <a:p>
            <a:r>
              <a:rPr lang="en-US" dirty="0" smtClean="0"/>
              <a:t>Background-Running Processes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228600"/>
            <a:ext cx="3671496" cy="3755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1749466"/>
            <a:ext cx="2057400" cy="22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8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Services of SQL Server</a:t>
            </a:r>
            <a:r>
              <a:rPr lang="bg-B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20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SQL Server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– the database engine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Responsible for database management, data storage, queries, data manipulation, data integrity, transactions, locking, users, security, etc.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Executes SQL / T-SQL queries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SQL Server Agent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– DB monitoring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Executes scheduled tasks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Monitors the SQL Server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Sends notifications about problems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8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Services in SQL Server</a:t>
            </a:r>
            <a:r>
              <a:rPr lang="bg-B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20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12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Distributed Transaction Coordinator (MSDTC)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Manages database transactions across multiple processes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Supports transactions that span multiple databases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Coordinates committing the distributed transaction across all the servers that are enlisted in the transaction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Implements 2-phase commit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2" descr="http://blogs.technet.com/cfs-file.ashx/__key/communityserver-blogs-components-weblogfiles/00-00-00-94-25/6428.SQL12_5F00_v_5F00_rg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1" t="-5795" r="-4592" b="-7189"/>
          <a:stretch/>
        </p:blipFill>
        <p:spPr bwMode="auto">
          <a:xfrm>
            <a:off x="4974372" y="3962400"/>
            <a:ext cx="3140712" cy="1990599"/>
          </a:xfrm>
          <a:prstGeom prst="roundRect">
            <a:avLst>
              <a:gd name="adj" fmla="val 3787"/>
            </a:avLst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50024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12" y="5060920"/>
            <a:ext cx="8938472" cy="820600"/>
          </a:xfrm>
        </p:spPr>
        <p:txBody>
          <a:bodyPr/>
          <a:lstStyle/>
          <a:p>
            <a:r>
              <a:rPr lang="en-US" dirty="0" smtClean="0"/>
              <a:t>SQL Server Databases</a:t>
            </a:r>
            <a:endParaRPr lang="en-US" dirty="0"/>
          </a:p>
        </p:txBody>
      </p:sp>
      <p:pic>
        <p:nvPicPr>
          <p:cNvPr id="4" name="Picture 3" descr="http://www.thesug.org/mossasaurus/Wiki%20Documents/PivotTable_Dat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560">
            <a:off x="5403042" y="1586829"/>
            <a:ext cx="4179251" cy="3088165"/>
          </a:xfrm>
          <a:prstGeom prst="roundRect">
            <a:avLst>
              <a:gd name="adj" fmla="val 2714"/>
            </a:avLst>
          </a:prstGeom>
          <a:noFill/>
          <a:ln w="12700">
            <a:solidFill>
              <a:schemeClr val="accent5">
                <a:lumMod val="75000"/>
              </a:schemeClr>
            </a:solidFill>
          </a:ln>
          <a:effectLst/>
          <a:scene3d>
            <a:camera prst="isometricOffAxis1Right"/>
            <a:lightRig rig="threePt" dir="t"/>
          </a:scene3d>
        </p:spPr>
      </p:pic>
      <p:pic>
        <p:nvPicPr>
          <p:cNvPr id="5" name="Picture 2" descr="http://icons-search.com/img/vistaicons/ivista_icon_pack.zip/PNG-Others-Web_Database.png-256x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00" y="1510495"/>
            <a:ext cx="3048000" cy="3048000"/>
          </a:xfrm>
          <a:prstGeom prst="rect">
            <a:avLst/>
          </a:prstGeom>
          <a:noFill/>
        </p:spPr>
      </p:pic>
      <p:pic>
        <p:nvPicPr>
          <p:cNvPr id="6" name="Picture 78" descr="Databa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922" y="2558185"/>
            <a:ext cx="1471613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8086807" y="2634385"/>
            <a:ext cx="797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cs typeface="Consolas" pitchFamily="49" charset="0"/>
              </a:rPr>
              <a:t>msdb</a:t>
            </a:r>
            <a:endParaRPr lang="bg-BG" sz="1800" dirty="0">
              <a:solidFill>
                <a:schemeClr val="accent6">
                  <a:lumMod val="50000"/>
                </a:schemeClr>
              </a:solidFill>
              <a:cs typeface="Consolas" pitchFamily="49" charset="0"/>
            </a:endParaRPr>
          </a:p>
        </p:txBody>
      </p:sp>
      <p:pic>
        <p:nvPicPr>
          <p:cNvPr id="8" name="Picture 78" descr="Databa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61" y="2324059"/>
            <a:ext cx="147161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6267855" y="2432713"/>
            <a:ext cx="13869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cs typeface="Consolas" pitchFamily="49" charset="0"/>
              </a:rPr>
              <a:t>Northwind</a:t>
            </a:r>
            <a:endParaRPr lang="bg-BG" sz="1800" dirty="0">
              <a:solidFill>
                <a:schemeClr val="accent6">
                  <a:lumMod val="50000"/>
                </a:schemeClr>
              </a:solidFill>
              <a:cs typeface="Consolas" pitchFamily="49" charset="0"/>
            </a:endParaRPr>
          </a:p>
        </p:txBody>
      </p:sp>
      <p:pic>
        <p:nvPicPr>
          <p:cNvPr id="10" name="Picture 78" descr="Databa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122" y="3061423"/>
            <a:ext cx="1471613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1"/>
          <p:cNvSpPr txBox="1">
            <a:spLocks noChangeArrowheads="1"/>
          </p:cNvSpPr>
          <p:nvPr/>
        </p:nvSpPr>
        <p:spPr bwMode="auto">
          <a:xfrm>
            <a:off x="5365364" y="3118513"/>
            <a:ext cx="10583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cs typeface="Consolas" pitchFamily="49" charset="0"/>
              </a:rPr>
              <a:t>tempdb</a:t>
            </a:r>
            <a:endParaRPr lang="bg-BG" sz="1800" dirty="0">
              <a:solidFill>
                <a:schemeClr val="accent6">
                  <a:lumMod val="50000"/>
                </a:schemeClr>
              </a:solidFill>
              <a:cs typeface="Consolas" pitchFamily="49" charset="0"/>
            </a:endParaRPr>
          </a:p>
        </p:txBody>
      </p:sp>
      <p:pic>
        <p:nvPicPr>
          <p:cNvPr id="12" name="Picture 78" descr="Databa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22" y="3243985"/>
            <a:ext cx="147161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81"/>
          <p:cNvSpPr txBox="1">
            <a:spLocks noChangeArrowheads="1"/>
          </p:cNvSpPr>
          <p:nvPr/>
        </p:nvSpPr>
        <p:spPr bwMode="auto">
          <a:xfrm>
            <a:off x="7020007" y="3275705"/>
            <a:ext cx="797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cs typeface="Consolas" pitchFamily="49" charset="0"/>
              </a:rPr>
              <a:t>msdb</a:t>
            </a:r>
            <a:endParaRPr lang="bg-BG" sz="1800" dirty="0">
              <a:solidFill>
                <a:schemeClr val="accent6">
                  <a:lumMod val="50000"/>
                </a:schemeClr>
              </a:solidFill>
              <a:cs typeface="Consolas" pitchFamily="49" charset="0"/>
            </a:endParaRPr>
          </a:p>
        </p:txBody>
      </p:sp>
      <p:pic>
        <p:nvPicPr>
          <p:cNvPr id="14" name="Picture 2" descr="http://blogs.technet.com/cfs-file.ashx/__key/communityserver-blogs-components-weblogfiles/00-00-00-94-25/6428.SQL12_5F00_v_5F00_rgb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1" t="-5795" r="-4592" b="-7189"/>
          <a:stretch/>
        </p:blipFill>
        <p:spPr bwMode="auto">
          <a:xfrm rot="244431">
            <a:off x="2562017" y="655250"/>
            <a:ext cx="2966774" cy="1485136"/>
          </a:xfrm>
          <a:prstGeom prst="roundRect">
            <a:avLst>
              <a:gd name="adj" fmla="val 6431"/>
            </a:avLst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  <a:extLst/>
        </p:spPr>
      </p:pic>
    </p:spTree>
    <p:extLst>
      <p:ext uri="{BB962C8B-B14F-4D97-AF65-F5344CB8AC3E}">
        <p14:creationId xmlns:p14="http://schemas.microsoft.com/office/powerpoint/2010/main" val="418767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1377</Words>
  <Application>Microsoft Office PowerPoint</Application>
  <PresentationFormat>Custom</PresentationFormat>
  <Paragraphs>254</Paragraphs>
  <Slides>39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Consolas</vt:lpstr>
      <vt:lpstr>Trebuchet MS</vt:lpstr>
      <vt:lpstr>Wingdings</vt:lpstr>
      <vt:lpstr>Wingdings 3</vt:lpstr>
      <vt:lpstr>Facet</vt:lpstr>
      <vt:lpstr>Introduction to SQL Server</vt:lpstr>
      <vt:lpstr>Table of Contents</vt:lpstr>
      <vt:lpstr>MS SQL Server</vt:lpstr>
      <vt:lpstr>What is Microsoft SQL Server?</vt:lpstr>
      <vt:lpstr>How to Install SQL Server?</vt:lpstr>
      <vt:lpstr>SQL Server Services</vt:lpstr>
      <vt:lpstr>Services of SQL Server 2012</vt:lpstr>
      <vt:lpstr>Services in SQL Server 2012 (2)</vt:lpstr>
      <vt:lpstr>SQL Server Databases</vt:lpstr>
      <vt:lpstr>SQL Server Databases</vt:lpstr>
      <vt:lpstr>Types of SQL Server Databases</vt:lpstr>
      <vt:lpstr>System Databases</vt:lpstr>
      <vt:lpstr>SQL Server Databases</vt:lpstr>
      <vt:lpstr>SQL Server Authentication</vt:lpstr>
      <vt:lpstr>Connecting to SQL Server</vt:lpstr>
      <vt:lpstr>SQL Server Users Permissions</vt:lpstr>
      <vt:lpstr>Fixed Database Roles</vt:lpstr>
      <vt:lpstr>SQL Server Authentication</vt:lpstr>
      <vt:lpstr>SQL Server Management Studio</vt:lpstr>
      <vt:lpstr>SQL Server Management Studio (SSMS)</vt:lpstr>
      <vt:lpstr>SQL Server Management Studio – Screenshot</vt:lpstr>
      <vt:lpstr>SSMS Setting Server Account</vt:lpstr>
      <vt:lpstr>SSMS Setting Server Account (2)</vt:lpstr>
      <vt:lpstr>SSMS Setting Database Account</vt:lpstr>
      <vt:lpstr>Creating Accounts and Assigning Permissions in SQL Server</vt:lpstr>
      <vt:lpstr>Using SQL Server Management Studio</vt:lpstr>
      <vt:lpstr>Executing SQL – Screenshot</vt:lpstr>
      <vt:lpstr>Executing Simple SQL Queries in SQL Server Management Studio</vt:lpstr>
      <vt:lpstr>Moving an SQL Server Database</vt:lpstr>
      <vt:lpstr>Moving a SQL Server  Database</vt:lpstr>
      <vt:lpstr>Moving DB by Backup and Restore</vt:lpstr>
      <vt:lpstr>Moving DB by Detaching and Attaching</vt:lpstr>
      <vt:lpstr>Moving DB by SQL Script Export / Import</vt:lpstr>
      <vt:lpstr>Moving a Database by Detaching and Attaching</vt:lpstr>
      <vt:lpstr>SQL Server LocalDB</vt:lpstr>
      <vt:lpstr>SQL Server LocalDB</vt:lpstr>
      <vt:lpstr>Connecting to SQL Server LocalDB</vt:lpstr>
      <vt:lpstr>SQL Server LocalDB</vt:lpstr>
      <vt:lpstr>Summary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MSSQL Server</dc:title>
  <dc:subject>Software Development Course</dc:subject>
  <dc:creator/>
  <cp:keywords>Databases, SQL, programming, SoftUni, Software University, programming, software development, software engineering, course, SQL Server, MSSQL</cp:keywords>
  <dc:description>Software University Foundation - http://softuni.org</dc:description>
  <cp:lastModifiedBy/>
  <cp:revision>1</cp:revision>
  <dcterms:created xsi:type="dcterms:W3CDTF">2014-01-02T17:00:34Z</dcterms:created>
  <dcterms:modified xsi:type="dcterms:W3CDTF">2016-05-15T18:27:44Z</dcterms:modified>
  <cp:category>Databases, SQL, programming, SoftUni, Software University, programming, software development, software engineering, course, SQL Server, MSSQL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