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67"/>
  </p:notesMasterIdLst>
  <p:sldIdLst>
    <p:sldId id="379" r:id="rId2"/>
    <p:sldId id="380" r:id="rId3"/>
    <p:sldId id="381" r:id="rId4"/>
    <p:sldId id="382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2" r:id="rId15"/>
    <p:sldId id="393" r:id="rId16"/>
    <p:sldId id="394" r:id="rId17"/>
    <p:sldId id="395" r:id="rId18"/>
    <p:sldId id="396" r:id="rId19"/>
    <p:sldId id="397" r:id="rId20"/>
    <p:sldId id="398" r:id="rId21"/>
    <p:sldId id="399" r:id="rId22"/>
    <p:sldId id="400" r:id="rId23"/>
    <p:sldId id="401" r:id="rId24"/>
    <p:sldId id="402" r:id="rId25"/>
    <p:sldId id="403" r:id="rId26"/>
    <p:sldId id="404" r:id="rId27"/>
    <p:sldId id="405" r:id="rId28"/>
    <p:sldId id="406" r:id="rId29"/>
    <p:sldId id="407" r:id="rId30"/>
    <p:sldId id="408" r:id="rId31"/>
    <p:sldId id="409" r:id="rId32"/>
    <p:sldId id="410" r:id="rId33"/>
    <p:sldId id="411" r:id="rId34"/>
    <p:sldId id="412" r:id="rId35"/>
    <p:sldId id="413" r:id="rId36"/>
    <p:sldId id="414" r:id="rId37"/>
    <p:sldId id="415" r:id="rId38"/>
    <p:sldId id="443" r:id="rId39"/>
    <p:sldId id="416" r:id="rId40"/>
    <p:sldId id="417" r:id="rId41"/>
    <p:sldId id="418" r:id="rId42"/>
    <p:sldId id="419" r:id="rId43"/>
    <p:sldId id="420" r:id="rId44"/>
    <p:sldId id="421" r:id="rId45"/>
    <p:sldId id="422" r:id="rId46"/>
    <p:sldId id="423" r:id="rId47"/>
    <p:sldId id="424" r:id="rId48"/>
    <p:sldId id="425" r:id="rId49"/>
    <p:sldId id="426" r:id="rId50"/>
    <p:sldId id="427" r:id="rId51"/>
    <p:sldId id="428" r:id="rId52"/>
    <p:sldId id="429" r:id="rId53"/>
    <p:sldId id="430" r:id="rId54"/>
    <p:sldId id="431" r:id="rId55"/>
    <p:sldId id="432" r:id="rId56"/>
    <p:sldId id="433" r:id="rId57"/>
    <p:sldId id="434" r:id="rId58"/>
    <p:sldId id="435" r:id="rId59"/>
    <p:sldId id="436" r:id="rId60"/>
    <p:sldId id="437" r:id="rId61"/>
    <p:sldId id="438" r:id="rId62"/>
    <p:sldId id="439" r:id="rId63"/>
    <p:sldId id="440" r:id="rId64"/>
    <p:sldId id="441" r:id="rId65"/>
    <p:sldId id="442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00FF"/>
    <a:srgbClr val="FFCC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38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10.5.2020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5626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10.5.2020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s/E0301-basic-material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s/E0302-lambert-material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s/E0303-phong-material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s/E0304-comparison-lambert-phong.html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s/E0305-flat-shading.html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s/E0306-shininess.html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s/E0307-opacity.html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s/E0307-opacity.html" TargetMode="Externa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Examples/E0308-opacity-2.html" TargetMode="Externa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Examples/E0308-opacity-2.html" TargetMode="Externa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Examples/E0309-normal-material.html" TargetMode="Externa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Examples/E0310-normal-helper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Examples/E0311-point-light.html" TargetMode="Externa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Examples/E0312-three-point-lights.html" TargetMode="Externa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Examples/E0314-point-light-shadow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Original_Utah_Teapot_-_Computer_History_Museums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Examples/E0315-directional-light.html" TargetMode="Externa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Examples/E0316-spot-light.html" TargetMode="Externa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Examples/E0317-hemisphere-light.html" TargetMode="External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computerhistory.org/revolution/computer-graphics-music-and-art/15/206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Examples/E0318-ambient-and-spot-lights.html" TargetMode="External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Examples/E0319-emissive-light.html" TargetMode="External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</a:t>
            </a:r>
            <a:r>
              <a:rPr lang="bg-BG" dirty="0"/>
              <a:t>. </a:t>
            </a:r>
            <a:r>
              <a:rPr lang="bg-BG" dirty="0" smtClean="0"/>
              <a:t>д-р Павел </a:t>
            </a:r>
            <a:r>
              <a:rPr lang="bg-BG" dirty="0"/>
              <a:t>Бойчев</a:t>
            </a:r>
            <a:r>
              <a:rPr lang="en-US" dirty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</a:t>
            </a:r>
            <a:r>
              <a:rPr lang="en-US" dirty="0" smtClean="0"/>
              <a:t>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sz="5400" dirty="0" smtClean="0"/>
              <a:t>Материали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dirty="0">
                <a:latin typeface="Calibri Light" panose="020F0302020204030204" pitchFamily="34" charset="0"/>
              </a:rPr>
              <a:t>Тема №</a:t>
            </a:r>
            <a:r>
              <a:rPr lang="en-US" dirty="0" smtClean="0">
                <a:latin typeface="Calibri Light" panose="020F0302020204030204" pitchFamily="34" charset="0"/>
              </a:rPr>
              <a:t>3</a:t>
            </a:r>
            <a:endParaRPr lang="bg-BG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68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Характеристики</a:t>
                </a:r>
              </a:p>
              <a:p>
                <a:pPr lvl="1"/>
                <a:r>
                  <a:rPr lang="bg-BG" dirty="0" smtClean="0"/>
                  <a:t>Еднотипно задаване за всеки материал</a:t>
                </a:r>
              </a:p>
              <a:p>
                <a:pPr lvl="1"/>
                <a:r>
                  <a:rPr lang="en-US" dirty="0" smtClean="0"/>
                  <a:t>{</a:t>
                </a:r>
                <a:r>
                  <a:rPr lang="bg-BG" dirty="0" smtClean="0"/>
                  <a:t>свойство:стойност, …</a:t>
                </a:r>
                <a:r>
                  <a:rPr lang="en-US" dirty="0" smtClean="0"/>
                  <a:t>}</a:t>
                </a:r>
              </a:p>
              <a:p>
                <a:r>
                  <a:rPr lang="bg-BG" dirty="0" smtClean="0"/>
                  <a:t>Цвят на обект</a:t>
                </a:r>
              </a:p>
              <a:p>
                <a:pPr lvl="1"/>
                <a:r>
                  <a:rPr lang="bg-BG" dirty="0" smtClean="0"/>
                  <a:t>Свойство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color</a:t>
                </a:r>
              </a:p>
              <a:p>
                <a:pPr lvl="1"/>
                <a:r>
                  <a:rPr lang="bg-BG" dirty="0" smtClean="0"/>
                  <a:t>Стойността е име на цвят с малки букви</a:t>
                </a:r>
                <a:r>
                  <a:rPr lang="en-US" dirty="0" smtClean="0"/>
                  <a:t>,</a:t>
                </a:r>
                <a:r>
                  <a:rPr lang="bg-BG" dirty="0" smtClean="0"/>
                  <a:t> например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cornflowerblue</a:t>
                </a:r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Или 16</a:t>
                </a:r>
                <a:r>
                  <a:rPr lang="bg-BG" baseline="30000" dirty="0" smtClean="0"/>
                  <a:t>чен</a:t>
                </a:r>
                <a:r>
                  <a:rPr lang="bg-BG" dirty="0" smtClean="0"/>
                  <a:t> цвят</a:t>
                </a:r>
                <a:r>
                  <a:rPr lang="en-US" dirty="0" smtClean="0"/>
                  <a:t> </a:t>
                </a:r>
                <a:r>
                  <a:rPr lang="bg-BG" dirty="0" smtClean="0"/>
                  <a:t>с формат </a:t>
                </a:r>
                <a14:m>
                  <m:oMath xmlns:m="http://schemas.openxmlformats.org/officeDocument/2006/math">
                    <m:r>
                      <a:rPr lang="en-US" i="0" dirty="0" smtClean="0">
                        <a:latin typeface="Cambria Math"/>
                      </a:rPr>
                      <m:t>0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/>
                      </a:rPr>
                      <m:t>xRRGGBB</m:t>
                    </m:r>
                  </m:oMath>
                </a14:m>
                <a:r>
                  <a:rPr lang="bg-BG" dirty="0" smtClean="0"/>
                  <a:t>, например </a:t>
                </a:r>
                <a14:m>
                  <m:oMath xmlns:m="http://schemas.openxmlformats.org/officeDocument/2006/math">
                    <m:r>
                      <a:rPr lang="bg-BG" i="0" dirty="0" smtClean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x</m:t>
                    </m:r>
                    <m:r>
                      <a:rPr lang="en-GB" i="0" dirty="0" smtClean="0">
                        <a:solidFill>
                          <a:srgbClr val="FF388C"/>
                        </a:solidFill>
                        <a:latin typeface="Cambria Math"/>
                      </a:rPr>
                      <m:t>6495</m:t>
                    </m:r>
                    <m:r>
                      <m:rPr>
                        <m:sty m:val="p"/>
                      </m:rPr>
                      <a:rPr lang="en-GB" i="0" dirty="0" smtClean="0">
                        <a:solidFill>
                          <a:srgbClr val="FF388C"/>
                        </a:solidFill>
                        <a:latin typeface="Cambria Math"/>
                      </a:rPr>
                      <m:t>ED</m:t>
                    </m:r>
                  </m:oMath>
                </a14:m>
                <a:endParaRPr lang="en-US" dirty="0" smtClean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13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76789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Син чайник, липсва осветяване</a:t>
            </a:r>
            <a:endParaRPr lang="bg-BG" dirty="0"/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13237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Осветяване на </a:t>
            </a:r>
            <a:r>
              <a:rPr lang="bg-BG" dirty="0" err="1" smtClean="0"/>
              <a:t>Ламберт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Потъмнява цвета </a:t>
            </a:r>
            <a:r>
              <a:rPr lang="bg-BG" dirty="0" smtClean="0"/>
              <a:t>на </a:t>
            </a:r>
            <a:r>
              <a:rPr lang="bg-BG" dirty="0" smtClean="0"/>
              <a:t>стените</a:t>
            </a:r>
            <a:endParaRPr lang="bg-BG" dirty="0" smtClean="0"/>
          </a:p>
          <a:p>
            <a:pPr lvl="1"/>
            <a:r>
              <a:rPr lang="bg-BG" dirty="0" smtClean="0"/>
              <a:t>Колкото по-скосени, толкова по-тъмни</a:t>
            </a:r>
          </a:p>
          <a:p>
            <a:pPr lvl="1"/>
            <a:r>
              <a:rPr lang="bg-BG" dirty="0" smtClean="0"/>
              <a:t>Цвят по косинус от ъгъл на наклон</a:t>
            </a:r>
            <a:endParaRPr lang="bg-BG" dirty="0"/>
          </a:p>
        </p:txBody>
      </p:sp>
      <p:sp>
        <p:nvSpPr>
          <p:cNvPr id="6" name="Cube 5"/>
          <p:cNvSpPr/>
          <p:nvPr/>
        </p:nvSpPr>
        <p:spPr>
          <a:xfrm rot="5400000" flipH="1">
            <a:off x="2895600" y="4416136"/>
            <a:ext cx="1798867" cy="1798867"/>
          </a:xfrm>
          <a:prstGeom prst="cub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503761" y="4203459"/>
            <a:ext cx="2906973" cy="1050877"/>
          </a:xfrm>
          <a:prstGeom prst="straightConnector1">
            <a:avLst/>
          </a:prstGeom>
          <a:ln>
            <a:solidFill>
              <a:srgbClr val="FF388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835021" y="4203460"/>
            <a:ext cx="3562067" cy="423079"/>
          </a:xfrm>
          <a:prstGeom prst="straightConnector1">
            <a:avLst/>
          </a:prstGeom>
          <a:ln>
            <a:solidFill>
              <a:srgbClr val="FF388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20963341">
            <a:off x="6921346" y="3503716"/>
            <a:ext cx="9144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10800000" rev="0"/>
              </a:camera>
              <a:lightRig rig="threePt" dir="t"/>
            </a:scene3d>
          </a:bodyPr>
          <a:lstStyle/>
          <a:p>
            <a:r>
              <a:rPr lang="bg-BG" sz="6600" dirty="0" smtClean="0">
                <a:solidFill>
                  <a:schemeClr val="accent1"/>
                </a:solidFill>
                <a:sym typeface="Webdings"/>
              </a:rPr>
              <a:t></a:t>
            </a:r>
            <a:endParaRPr lang="bg-BG" sz="6600" dirty="0">
              <a:solidFill>
                <a:schemeClr val="accent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847583" y="3738835"/>
            <a:ext cx="1" cy="887054"/>
          </a:xfrm>
          <a:prstGeom prst="straightConnector1">
            <a:avLst/>
          </a:prstGeom>
          <a:ln>
            <a:solidFill>
              <a:srgbClr val="FF388C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V="1">
            <a:off x="4969869" y="4818068"/>
            <a:ext cx="1" cy="887054"/>
          </a:xfrm>
          <a:prstGeom prst="straightConnector1">
            <a:avLst/>
          </a:prstGeom>
          <a:ln>
            <a:solidFill>
              <a:srgbClr val="FF388C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2267855" y="3697557"/>
            <a:ext cx="1559256" cy="360157"/>
            <a:chOff x="269544" y="5011943"/>
            <a:chExt cx="1559256" cy="360157"/>
          </a:xfrm>
        </p:grpSpPr>
        <p:sp>
          <p:nvSpPr>
            <p:cNvPr id="18" name="Text Placeholder 2"/>
            <p:cNvSpPr txBox="1">
              <a:spLocks/>
            </p:cNvSpPr>
            <p:nvPr/>
          </p:nvSpPr>
          <p:spPr>
            <a:xfrm>
              <a:off x="269544" y="5011943"/>
              <a:ext cx="1138588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err="1" smtClean="0">
                  <a:solidFill>
                    <a:schemeClr val="bg1"/>
                  </a:solidFill>
                </a:rPr>
                <a:t>Нормала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269544" y="5372100"/>
              <a:ext cx="155925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2" name="Arc 21"/>
          <p:cNvSpPr/>
          <p:nvPr/>
        </p:nvSpPr>
        <p:spPr>
          <a:xfrm>
            <a:off x="3719284" y="4476920"/>
            <a:ext cx="1569351" cy="1569351"/>
          </a:xfrm>
          <a:prstGeom prst="arc">
            <a:avLst>
              <a:gd name="adj1" fmla="val 20418908"/>
              <a:gd name="adj2" fmla="val 0"/>
            </a:avLst>
          </a:prstGeom>
          <a:gradFill flip="none" rotWithShape="1">
            <a:gsLst>
              <a:gs pos="0">
                <a:srgbClr val="FF388C">
                  <a:alpha val="36000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Arc 22"/>
          <p:cNvSpPr/>
          <p:nvPr/>
        </p:nvSpPr>
        <p:spPr>
          <a:xfrm>
            <a:off x="3058887" y="3845492"/>
            <a:ext cx="1569351" cy="1569351"/>
          </a:xfrm>
          <a:prstGeom prst="arc">
            <a:avLst>
              <a:gd name="adj1" fmla="val 16251641"/>
              <a:gd name="adj2" fmla="val 21204331"/>
            </a:avLst>
          </a:prstGeom>
          <a:gradFill flip="none" rotWithShape="1">
            <a:gsLst>
              <a:gs pos="0">
                <a:srgbClr val="FF388C">
                  <a:alpha val="36000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4" name="Group 23"/>
          <p:cNvGrpSpPr/>
          <p:nvPr/>
        </p:nvGrpSpPr>
        <p:grpSpPr>
          <a:xfrm>
            <a:off x="5009752" y="5193306"/>
            <a:ext cx="2076848" cy="705887"/>
            <a:chOff x="2980350" y="6435567"/>
            <a:chExt cx="7407928" cy="70588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 Placeholder 2"/>
                <p:cNvSpPr txBox="1">
                  <a:spLocks/>
                </p:cNvSpPr>
                <p:nvPr/>
              </p:nvSpPr>
              <p:spPr>
                <a:xfrm flipH="1">
                  <a:off x="2980350" y="6763512"/>
                  <a:ext cx="7407928" cy="377942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bg-BG" sz="1800" b="0" dirty="0" smtClean="0">
                      <a:solidFill>
                        <a:schemeClr val="bg1"/>
                      </a:solidFill>
                    </a:rPr>
                    <a:t>∢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20</m:t>
                      </m:r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/>
                          <a:sym typeface="Symbol"/>
                        </a:rPr>
                        <m:t></m:t>
                      </m:r>
                    </m:oMath>
                  </a14:m>
                  <a:r>
                    <a:rPr lang="bg-BG" sz="1800" b="0" dirty="0" smtClean="0">
                      <a:solidFill>
                        <a:schemeClr val="bg1"/>
                      </a:solidFill>
                      <a:sym typeface="Symbol"/>
                    </a:rPr>
                    <a:t>,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/>
                          <a:sym typeface="Symbol"/>
                        </a:rPr>
                        <m:t>cos</m:t>
                      </m:r>
                      <m:r>
                        <a:rPr lang="bg-BG" sz="1800" b="0" i="1" dirty="0">
                          <a:solidFill>
                            <a:schemeClr val="bg1"/>
                          </a:solidFill>
                          <a:latin typeface="Cambria Math"/>
                        </a:rPr>
                        <m:t>⁡20</m:t>
                      </m:r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/>
                          <a:sym typeface="Symbol"/>
                        </a:rPr>
                        <m:t></m:t>
                      </m:r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/>
                          <a:sym typeface="Symbol"/>
                        </a:rPr>
                        <m:t></m:t>
                      </m:r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/>
                          <a:sym typeface="Symbol"/>
                        </a:rPr>
                        <m:t>0.94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25" name="Tex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980350" y="6763512"/>
                  <a:ext cx="7407928" cy="37794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2632" t="-11111" b="-20635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Connector 25"/>
            <p:cNvCxnSpPr/>
            <p:nvPr/>
          </p:nvCxnSpPr>
          <p:spPr>
            <a:xfrm>
              <a:off x="2980358" y="6435567"/>
              <a:ext cx="0" cy="70588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4114798" y="3440706"/>
            <a:ext cx="2133602" cy="705887"/>
            <a:chOff x="2980342" y="6435567"/>
            <a:chExt cx="7610364" cy="70588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Text Placeholder 2"/>
                <p:cNvSpPr txBox="1">
                  <a:spLocks/>
                </p:cNvSpPr>
                <p:nvPr/>
              </p:nvSpPr>
              <p:spPr>
                <a:xfrm flipH="1">
                  <a:off x="2980342" y="6435567"/>
                  <a:ext cx="7610364" cy="377942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bg-BG" sz="1800" b="0" dirty="0" smtClean="0">
                      <a:solidFill>
                        <a:schemeClr val="bg1"/>
                      </a:solidFill>
                    </a:rPr>
                    <a:t>∢</a:t>
                  </a:r>
                  <a14:m>
                    <m:oMath xmlns:m="http://schemas.openxmlformats.org/officeDocument/2006/math"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8</m:t>
                      </m:r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0</m:t>
                      </m:r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/>
                          <a:sym typeface="Symbol"/>
                        </a:rPr>
                        <m:t></m:t>
                      </m:r>
                    </m:oMath>
                  </a14:m>
                  <a:r>
                    <a:rPr lang="bg-BG" sz="1800" b="0" dirty="0" smtClean="0">
                      <a:solidFill>
                        <a:schemeClr val="bg1"/>
                      </a:solidFill>
                      <a:sym typeface="Symbol"/>
                    </a:rPr>
                    <a:t>,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/>
                          <a:sym typeface="Symbol"/>
                        </a:rPr>
                        <m:t>cos</m:t>
                      </m:r>
                      <m:r>
                        <a:rPr lang="en-US" sz="1800" b="0" i="1" dirty="0">
                          <a:solidFill>
                            <a:schemeClr val="bg1"/>
                          </a:solidFill>
                          <a:latin typeface="Cambria Math"/>
                        </a:rPr>
                        <m:t>⁡8</m:t>
                      </m:r>
                      <m:r>
                        <a:rPr lang="bg-BG" sz="1800" b="0" i="1" dirty="0">
                          <a:solidFill>
                            <a:schemeClr val="bg1"/>
                          </a:solidFill>
                          <a:latin typeface="Cambria Math"/>
                        </a:rPr>
                        <m:t>0</m:t>
                      </m:r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/>
                          <a:sym typeface="Symbol"/>
                        </a:rPr>
                        <m:t></m:t>
                      </m:r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/>
                          <a:sym typeface="Symbol"/>
                        </a:rPr>
                        <m:t></m:t>
                      </m:r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/>
                          <a:sym typeface="Symbol"/>
                        </a:rPr>
                        <m:t>0.17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28" name="Tex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980342" y="6435567"/>
                  <a:ext cx="7610364" cy="37794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2279" t="-11111" b="-20635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Connector 28"/>
            <p:cNvCxnSpPr/>
            <p:nvPr/>
          </p:nvCxnSpPr>
          <p:spPr>
            <a:xfrm>
              <a:off x="2980358" y="6435567"/>
              <a:ext cx="0" cy="70588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78122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Откъде косинус?</a:t>
            </a:r>
            <a:endParaRPr lang="en-US" dirty="0" smtClean="0"/>
          </a:p>
          <a:p>
            <a:endParaRPr lang="en-US" dirty="0" smtClean="0"/>
          </a:p>
          <a:p>
            <a:endParaRPr lang="bg-BG" dirty="0"/>
          </a:p>
          <a:p>
            <a:endParaRPr lang="bg-BG" dirty="0" smtClean="0"/>
          </a:p>
          <a:p>
            <a:endParaRPr lang="bg-BG" dirty="0"/>
          </a:p>
          <a:p>
            <a:endParaRPr lang="bg-BG" dirty="0" smtClean="0"/>
          </a:p>
          <a:p>
            <a:r>
              <a:rPr lang="bg-BG" dirty="0" smtClean="0"/>
              <a:t>Най-често използване</a:t>
            </a:r>
          </a:p>
          <a:p>
            <a:pPr lvl="1"/>
            <a:r>
              <a:rPr lang="bg-BG" dirty="0" smtClean="0"/>
              <a:t>За матови повърхности</a:t>
            </a:r>
          </a:p>
          <a:p>
            <a:pPr lvl="1"/>
            <a:r>
              <a:rPr lang="bg-BG" dirty="0" smtClean="0"/>
              <a:t>За дифузна светлина</a:t>
            </a:r>
            <a:endParaRPr lang="bg-BG" dirty="0"/>
          </a:p>
        </p:txBody>
      </p:sp>
      <p:sp>
        <p:nvSpPr>
          <p:cNvPr id="9" name="Rectangle 8"/>
          <p:cNvSpPr/>
          <p:nvPr/>
        </p:nvSpPr>
        <p:spPr>
          <a:xfrm rot="20411561">
            <a:off x="1358083" y="2271256"/>
            <a:ext cx="6673563" cy="914401"/>
          </a:xfrm>
          <a:custGeom>
            <a:avLst/>
            <a:gdLst/>
            <a:ahLst/>
            <a:cxnLst/>
            <a:rect l="l" t="t" r="r" b="b"/>
            <a:pathLst>
              <a:path w="6673563" h="914401">
                <a:moveTo>
                  <a:pt x="6673563" y="0"/>
                </a:moveTo>
                <a:lnTo>
                  <a:pt x="6672257" y="914401"/>
                </a:lnTo>
                <a:lnTo>
                  <a:pt x="2538827" y="914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3429000"/>
            <a:ext cx="79248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20416470">
            <a:off x="5856291" y="1834890"/>
            <a:ext cx="158899" cy="891755"/>
          </a:xfrm>
          <a:prstGeom prst="rect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2" name="Group 11"/>
          <p:cNvGrpSpPr/>
          <p:nvPr/>
        </p:nvGrpSpPr>
        <p:grpSpPr>
          <a:xfrm>
            <a:off x="4191001" y="1219200"/>
            <a:ext cx="1600201" cy="705887"/>
            <a:chOff x="-3542828" y="4787223"/>
            <a:chExt cx="5707776" cy="7058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 Placeholder 2"/>
                <p:cNvSpPr txBox="1">
                  <a:spLocks/>
                </p:cNvSpPr>
                <p:nvPr/>
              </p:nvSpPr>
              <p:spPr>
                <a:xfrm flipH="1">
                  <a:off x="-3542828" y="4787223"/>
                  <a:ext cx="5707769" cy="377942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800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b="0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e>
                            </m:d>
                          </m:e>
                        </m:func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𝑊</m:t>
                        </m:r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bg-BG" sz="1800" b="0" baseline="300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-3542828" y="4787223"/>
                  <a:ext cx="5707769" cy="37794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11111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/>
            <p:cNvCxnSpPr/>
            <p:nvPr/>
          </p:nvCxnSpPr>
          <p:spPr>
            <a:xfrm>
              <a:off x="2164948" y="4787223"/>
              <a:ext cx="0" cy="70588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16" name="Straight Connector 15"/>
          <p:cNvCxnSpPr/>
          <p:nvPr/>
        </p:nvCxnSpPr>
        <p:spPr>
          <a:xfrm flipH="1" flipV="1">
            <a:off x="3845859" y="2550459"/>
            <a:ext cx="309337" cy="82229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505345" y="1066800"/>
            <a:ext cx="1" cy="2334854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>
            <a:off x="716649" y="2607810"/>
            <a:ext cx="1569351" cy="1569351"/>
          </a:xfrm>
          <a:prstGeom prst="arc">
            <a:avLst>
              <a:gd name="adj1" fmla="val 16251641"/>
              <a:gd name="adj2" fmla="val 20382080"/>
            </a:avLst>
          </a:prstGeom>
          <a:gradFill flip="none" rotWithShape="1">
            <a:gsLst>
              <a:gs pos="0">
                <a:srgbClr val="FF388C">
                  <a:alpha val="36000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0" name="Group 19"/>
          <p:cNvGrpSpPr/>
          <p:nvPr/>
        </p:nvGrpSpPr>
        <p:grpSpPr>
          <a:xfrm>
            <a:off x="1788459" y="2090842"/>
            <a:ext cx="2003611" cy="965674"/>
            <a:chOff x="4611139" y="6435567"/>
            <a:chExt cx="7146700" cy="96567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 Placeholder 2"/>
                <p:cNvSpPr txBox="1">
                  <a:spLocks/>
                </p:cNvSpPr>
                <p:nvPr/>
              </p:nvSpPr>
              <p:spPr>
                <a:xfrm flipH="1">
                  <a:off x="4611139" y="6435567"/>
                  <a:ext cx="1231087" cy="377942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oMath>
                    </m:oMathPara>
                  </a14:m>
                  <a:endParaRPr lang="bg-BG" sz="1800" b="0" baseline="300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4611139" y="6435567"/>
                  <a:ext cx="1231087" cy="37794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Connector 21"/>
            <p:cNvCxnSpPr/>
            <p:nvPr/>
          </p:nvCxnSpPr>
          <p:spPr>
            <a:xfrm>
              <a:off x="4611139" y="6458238"/>
              <a:ext cx="0" cy="70588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611143" y="6813509"/>
              <a:ext cx="623537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 flipV="1">
              <a:off x="10846515" y="6805537"/>
              <a:ext cx="911324" cy="595704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3" name="Arc 22"/>
          <p:cNvSpPr/>
          <p:nvPr/>
        </p:nvSpPr>
        <p:spPr>
          <a:xfrm>
            <a:off x="3379932" y="2610871"/>
            <a:ext cx="1569351" cy="1569351"/>
          </a:xfrm>
          <a:prstGeom prst="arc">
            <a:avLst>
              <a:gd name="adj1" fmla="val 10829272"/>
              <a:gd name="adj2" fmla="val 14993955"/>
            </a:avLst>
          </a:prstGeom>
          <a:gradFill flip="none" rotWithShape="1">
            <a:gsLst>
              <a:gs pos="0">
                <a:srgbClr val="FF388C">
                  <a:alpha val="36000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Rectangle 26"/>
          <p:cNvSpPr/>
          <p:nvPr/>
        </p:nvSpPr>
        <p:spPr>
          <a:xfrm>
            <a:off x="1481120" y="3268198"/>
            <a:ext cx="2683488" cy="198755"/>
          </a:xfrm>
          <a:custGeom>
            <a:avLst/>
            <a:gdLst/>
            <a:ahLst/>
            <a:cxnLst/>
            <a:rect l="l" t="t" r="r" b="b"/>
            <a:pathLst>
              <a:path w="2683488" h="198755">
                <a:moveTo>
                  <a:pt x="382779" y="0"/>
                </a:moveTo>
                <a:lnTo>
                  <a:pt x="2628517" y="0"/>
                </a:lnTo>
                <a:lnTo>
                  <a:pt x="2683488" y="153313"/>
                </a:lnTo>
                <a:lnTo>
                  <a:pt x="2683488" y="198755"/>
                </a:lnTo>
                <a:lnTo>
                  <a:pt x="0" y="198755"/>
                </a:lnTo>
                <a:lnTo>
                  <a:pt x="0" y="137247"/>
                </a:lnTo>
                <a:close/>
              </a:path>
            </a:pathLst>
          </a:cu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grpSp>
        <p:nvGrpSpPr>
          <p:cNvPr id="38" name="Group 37"/>
          <p:cNvGrpSpPr/>
          <p:nvPr/>
        </p:nvGrpSpPr>
        <p:grpSpPr>
          <a:xfrm>
            <a:off x="2769436" y="3418873"/>
            <a:ext cx="1066800" cy="730886"/>
            <a:chOff x="4611139" y="6082623"/>
            <a:chExt cx="3805179" cy="7308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 Placeholder 2"/>
                <p:cNvSpPr txBox="1">
                  <a:spLocks/>
                </p:cNvSpPr>
                <p:nvPr/>
              </p:nvSpPr>
              <p:spPr>
                <a:xfrm flipH="1">
                  <a:off x="4611139" y="6435567"/>
                  <a:ext cx="3805179" cy="377942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1 </m:t>
                        </m:r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𝑊</m:t>
                        </m:r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bg-BG" sz="1800" b="0" baseline="300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Tex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4611139" y="6435567"/>
                  <a:ext cx="3805179" cy="37794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1111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0" name="Straight Connector 39"/>
            <p:cNvCxnSpPr/>
            <p:nvPr/>
          </p:nvCxnSpPr>
          <p:spPr>
            <a:xfrm>
              <a:off x="4611139" y="6082623"/>
              <a:ext cx="0" cy="70588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1" name="TextBox 40"/>
          <p:cNvSpPr txBox="1"/>
          <p:nvPr/>
        </p:nvSpPr>
        <p:spPr>
          <a:xfrm rot="20380902">
            <a:off x="5400974" y="-4242281"/>
            <a:ext cx="9006600" cy="77251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10800000" rev="0"/>
              </a:camera>
              <a:lightRig rig="threePt" dir="t"/>
            </a:scene3d>
          </a:bodyPr>
          <a:lstStyle/>
          <a:p>
            <a:r>
              <a:rPr lang="bg-BG" sz="49600" dirty="0" smtClean="0">
                <a:solidFill>
                  <a:schemeClr val="accent1"/>
                </a:solidFill>
                <a:sym typeface="Webdings"/>
              </a:rPr>
              <a:t></a:t>
            </a:r>
            <a:endParaRPr lang="bg-BG" sz="49600" dirty="0">
              <a:solidFill>
                <a:schemeClr val="accent1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 rot="16200000">
            <a:off x="1269737" y="3155681"/>
            <a:ext cx="469232" cy="469232"/>
            <a:chOff x="6166188" y="4108787"/>
            <a:chExt cx="469232" cy="469232"/>
          </a:xfrm>
        </p:grpSpPr>
        <p:sp>
          <p:nvSpPr>
            <p:cNvPr id="43" name="Arc 42"/>
            <p:cNvSpPr/>
            <p:nvPr/>
          </p:nvSpPr>
          <p:spPr>
            <a:xfrm>
              <a:off x="6166188" y="4108787"/>
              <a:ext cx="469232" cy="46923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4" name="Oval 43"/>
            <p:cNvSpPr/>
            <p:nvPr/>
          </p:nvSpPr>
          <p:spPr>
            <a:xfrm>
              <a:off x="6455500" y="4245701"/>
              <a:ext cx="43013" cy="430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46" name="Group 45"/>
          <p:cNvGrpSpPr/>
          <p:nvPr/>
        </p:nvGrpSpPr>
        <p:grpSpPr>
          <a:xfrm rot="4139060">
            <a:off x="3621358" y="2335483"/>
            <a:ext cx="469232" cy="469232"/>
            <a:chOff x="6166188" y="4108787"/>
            <a:chExt cx="469232" cy="469232"/>
          </a:xfrm>
        </p:grpSpPr>
        <p:sp>
          <p:nvSpPr>
            <p:cNvPr id="47" name="Arc 46"/>
            <p:cNvSpPr/>
            <p:nvPr/>
          </p:nvSpPr>
          <p:spPr>
            <a:xfrm>
              <a:off x="6166188" y="4108787"/>
              <a:ext cx="469232" cy="46923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8" name="Oval 47"/>
            <p:cNvSpPr/>
            <p:nvPr/>
          </p:nvSpPr>
          <p:spPr>
            <a:xfrm>
              <a:off x="6455500" y="4245701"/>
              <a:ext cx="43013" cy="430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49" name="Group 48"/>
          <p:cNvGrpSpPr/>
          <p:nvPr/>
        </p:nvGrpSpPr>
        <p:grpSpPr>
          <a:xfrm rot="20402058">
            <a:off x="6331437" y="1717519"/>
            <a:ext cx="857756" cy="501060"/>
            <a:chOff x="6096000" y="5367460"/>
            <a:chExt cx="964096" cy="373341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6096000" y="5367460"/>
              <a:ext cx="964096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6096000" y="5492094"/>
              <a:ext cx="964096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6096000" y="5616167"/>
              <a:ext cx="964096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6096000" y="5740801"/>
              <a:ext cx="964096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49602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Изчисляване</a:t>
            </a:r>
          </a:p>
          <a:p>
            <a:pPr lvl="1"/>
            <a:r>
              <a:rPr lang="bg-BG" dirty="0" smtClean="0"/>
              <a:t>Метод на </a:t>
            </a:r>
            <a:r>
              <a:rPr lang="bg-BG" dirty="0" err="1" smtClean="0"/>
              <a:t>Гур</a:t>
            </a:r>
            <a:r>
              <a:rPr lang="en-GB" dirty="0" smtClean="0"/>
              <a:t>ò</a:t>
            </a:r>
            <a:r>
              <a:rPr lang="bg-BG" dirty="0" smtClean="0"/>
              <a:t> (</a:t>
            </a:r>
            <a:r>
              <a:rPr lang="en-US" dirty="0" err="1" smtClean="0"/>
              <a:t>Gouraud</a:t>
            </a:r>
            <a:r>
              <a:rPr lang="en-US" dirty="0" smtClean="0"/>
              <a:t>)</a:t>
            </a:r>
          </a:p>
          <a:p>
            <a:pPr lvl="1"/>
            <a:r>
              <a:rPr lang="bg-BG" dirty="0" smtClean="0"/>
              <a:t>За всеки връх се изчислява цвета (</a:t>
            </a:r>
            <a:r>
              <a:rPr lang="bg-BG" dirty="0" err="1" smtClean="0"/>
              <a:t>нормала</a:t>
            </a:r>
            <a:r>
              <a:rPr lang="bg-BG" dirty="0" smtClean="0"/>
              <a:t> и косинус от ъгъла)</a:t>
            </a:r>
          </a:p>
          <a:p>
            <a:pPr lvl="1"/>
            <a:r>
              <a:rPr lang="bg-BG" dirty="0" smtClean="0"/>
              <a:t>За вътрешните точки се </a:t>
            </a:r>
            <a:r>
              <a:rPr lang="bg-BG" dirty="0" err="1" smtClean="0"/>
              <a:t>интерполира</a:t>
            </a:r>
            <a:endParaRPr lang="bg-BG" dirty="0"/>
          </a:p>
        </p:txBody>
      </p:sp>
      <p:sp>
        <p:nvSpPr>
          <p:cNvPr id="3" name="Freeform 2"/>
          <p:cNvSpPr/>
          <p:nvPr/>
        </p:nvSpPr>
        <p:spPr>
          <a:xfrm>
            <a:off x="2117624" y="4495800"/>
            <a:ext cx="4968976" cy="1600200"/>
          </a:xfrm>
          <a:custGeom>
            <a:avLst/>
            <a:gdLst/>
            <a:ahLst/>
            <a:cxnLst/>
            <a:rect l="l" t="t" r="r" b="b"/>
            <a:pathLst>
              <a:path w="4968976" h="1600200">
                <a:moveTo>
                  <a:pt x="2168866" y="0"/>
                </a:moveTo>
                <a:lnTo>
                  <a:pt x="4266608" y="389965"/>
                </a:lnTo>
                <a:lnTo>
                  <a:pt x="4968976" y="1600200"/>
                </a:lnTo>
                <a:lnTo>
                  <a:pt x="0" y="1600200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3935506" y="2971800"/>
            <a:ext cx="340660" cy="1524000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387354" y="3505200"/>
            <a:ext cx="775446" cy="1398494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137863" y="4357497"/>
            <a:ext cx="276606" cy="276606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6249051" y="4765391"/>
            <a:ext cx="276606" cy="276606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8" name="Group 17"/>
          <p:cNvGrpSpPr/>
          <p:nvPr/>
        </p:nvGrpSpPr>
        <p:grpSpPr>
          <a:xfrm>
            <a:off x="2389094" y="3790886"/>
            <a:ext cx="1801906" cy="704914"/>
            <a:chOff x="269544" y="4667187"/>
            <a:chExt cx="1801906" cy="704914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>
            <a:xfrm>
              <a:off x="269544" y="4667187"/>
              <a:ext cx="1138588" cy="70491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Изчислен цвят 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69544" y="5372100"/>
              <a:ext cx="1801906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6463553" y="4204447"/>
            <a:ext cx="1801906" cy="704914"/>
            <a:chOff x="332297" y="4667187"/>
            <a:chExt cx="1801906" cy="704914"/>
          </a:xfrm>
        </p:grpSpPr>
        <p:sp>
          <p:nvSpPr>
            <p:cNvPr id="24" name="Text Placeholder 2"/>
            <p:cNvSpPr txBox="1">
              <a:spLocks/>
            </p:cNvSpPr>
            <p:nvPr/>
          </p:nvSpPr>
          <p:spPr>
            <a:xfrm>
              <a:off x="995615" y="4667187"/>
              <a:ext cx="1138588" cy="70491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Изчислен цвят Б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332297" y="5372100"/>
              <a:ext cx="1801906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6" name="Oval 25"/>
          <p:cNvSpPr/>
          <p:nvPr/>
        </p:nvSpPr>
        <p:spPr>
          <a:xfrm>
            <a:off x="4791635" y="4495800"/>
            <a:ext cx="276606" cy="276606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8" name="Group 27"/>
          <p:cNvGrpSpPr/>
          <p:nvPr/>
        </p:nvGrpSpPr>
        <p:grpSpPr>
          <a:xfrm>
            <a:off x="4915770" y="3091639"/>
            <a:ext cx="1736042" cy="1404161"/>
            <a:chOff x="995614" y="4667187"/>
            <a:chExt cx="1736042" cy="1404161"/>
          </a:xfrm>
        </p:grpSpPr>
        <p:sp>
          <p:nvSpPr>
            <p:cNvPr id="29" name="Text Placeholder 2"/>
            <p:cNvSpPr txBox="1">
              <a:spLocks/>
            </p:cNvSpPr>
            <p:nvPr/>
          </p:nvSpPr>
          <p:spPr>
            <a:xfrm>
              <a:off x="995614" y="4667187"/>
              <a:ext cx="1736042" cy="70491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err="1" smtClean="0">
                  <a:solidFill>
                    <a:schemeClr val="bg1"/>
                  </a:solidFill>
                </a:rPr>
                <a:t>Интерполиранцвят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 от А и Б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995614" y="4667188"/>
              <a:ext cx="0" cy="140416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8677568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Задача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Осветен чайник</a:t>
            </a:r>
          </a:p>
          <a:p>
            <a:pPr lvl="1"/>
            <a:r>
              <a:rPr lang="bg-BG" dirty="0" smtClean="0"/>
              <a:t>По-добро осветяване - </a:t>
            </a:r>
            <a:r>
              <a:rPr lang="bg-BG" dirty="0" err="1" smtClean="0"/>
              <a:t>ламбертово</a:t>
            </a:r>
            <a:endParaRPr lang="bg-BG" dirty="0" smtClean="0"/>
          </a:p>
          <a:p>
            <a:pPr lvl="1"/>
            <a:r>
              <a:rPr lang="bg-BG" dirty="0" smtClean="0"/>
              <a:t>Клас </a:t>
            </a:r>
            <a:r>
              <a:rPr lang="en-US" dirty="0" err="1" smtClean="0">
                <a:solidFill>
                  <a:srgbClr val="FF388C"/>
                </a:solidFill>
              </a:rPr>
              <a:t>MeshLambertMaterial</a:t>
            </a:r>
            <a:endParaRPr lang="en-US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Ще използваме същия цвят</a:t>
            </a:r>
          </a:p>
        </p:txBody>
      </p:sp>
    </p:spTree>
    <p:extLst>
      <p:ext uri="{BB962C8B-B14F-4D97-AF65-F5344CB8AC3E}">
        <p14:creationId xmlns:p14="http://schemas.microsoft.com/office/powerpoint/2010/main" val="1672874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Осъзнава се извивката на повърхността</a:t>
            </a:r>
            <a:endParaRPr lang="bg-BG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881478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Фонгов</a:t>
            </a:r>
            <a:r>
              <a:rPr lang="bg-BG" dirty="0" smtClean="0"/>
              <a:t> материал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Метод </a:t>
            </a:r>
            <a:r>
              <a:rPr lang="bg-BG" dirty="0"/>
              <a:t>на </a:t>
            </a:r>
            <a:r>
              <a:rPr lang="bg-BG" dirty="0" err="1" smtClean="0"/>
              <a:t>Фонг</a:t>
            </a:r>
            <a:r>
              <a:rPr lang="bg-BG" dirty="0" smtClean="0"/>
              <a:t> (</a:t>
            </a:r>
            <a:r>
              <a:rPr lang="en-US" dirty="0" err="1" smtClean="0"/>
              <a:t>Phong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bg-BG" dirty="0"/>
              <a:t>За всеки връх се изчислява </a:t>
            </a:r>
            <a:r>
              <a:rPr lang="bg-BG" dirty="0" err="1" smtClean="0"/>
              <a:t>нормала</a:t>
            </a:r>
            <a:endParaRPr lang="bg-BG" dirty="0" smtClean="0"/>
          </a:p>
          <a:p>
            <a:pPr lvl="1"/>
            <a:r>
              <a:rPr lang="bg-BG" dirty="0" smtClean="0"/>
              <a:t>За вътрешните </a:t>
            </a:r>
            <a:r>
              <a:rPr lang="bg-BG" dirty="0"/>
              <a:t>точки </a:t>
            </a:r>
            <a:r>
              <a:rPr lang="bg-BG" dirty="0" smtClean="0"/>
              <a:t>тя се </a:t>
            </a:r>
            <a:r>
              <a:rPr lang="bg-BG" dirty="0" err="1" smtClean="0"/>
              <a:t>интерполира</a:t>
            </a:r>
            <a:endParaRPr lang="bg-BG" dirty="0" smtClean="0"/>
          </a:p>
          <a:p>
            <a:pPr lvl="1"/>
            <a:r>
              <a:rPr lang="bg-BG" dirty="0" smtClean="0"/>
              <a:t>С нея </a:t>
            </a:r>
            <a:r>
              <a:rPr lang="bg-BG" dirty="0"/>
              <a:t>и с </a:t>
            </a:r>
            <a:r>
              <a:rPr lang="bg-BG" dirty="0" smtClean="0"/>
              <a:t>косинус </a:t>
            </a:r>
            <a:r>
              <a:rPr lang="bg-BG" dirty="0" smtClean="0"/>
              <a:t>се </a:t>
            </a:r>
            <a:r>
              <a:rPr lang="bg-BG" dirty="0" smtClean="0"/>
              <a:t>изчислява </a:t>
            </a:r>
            <a:r>
              <a:rPr lang="bg-BG" dirty="0" smtClean="0"/>
              <a:t>цветът</a:t>
            </a:r>
            <a:endParaRPr lang="bg-BG" dirty="0"/>
          </a:p>
        </p:txBody>
      </p:sp>
      <p:sp>
        <p:nvSpPr>
          <p:cNvPr id="4" name="Freeform 3"/>
          <p:cNvSpPr/>
          <p:nvPr/>
        </p:nvSpPr>
        <p:spPr>
          <a:xfrm>
            <a:off x="2117624" y="4876800"/>
            <a:ext cx="4968976" cy="1600200"/>
          </a:xfrm>
          <a:custGeom>
            <a:avLst/>
            <a:gdLst/>
            <a:ahLst/>
            <a:cxnLst/>
            <a:rect l="l" t="t" r="r" b="b"/>
            <a:pathLst>
              <a:path w="4968976" h="1600200">
                <a:moveTo>
                  <a:pt x="2168866" y="0"/>
                </a:moveTo>
                <a:lnTo>
                  <a:pt x="4266608" y="389965"/>
                </a:lnTo>
                <a:lnTo>
                  <a:pt x="4968976" y="1600200"/>
                </a:lnTo>
                <a:lnTo>
                  <a:pt x="0" y="1600200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4020566" y="3733800"/>
            <a:ext cx="226179" cy="1013103"/>
          </a:xfrm>
          <a:prstGeom prst="straightConnector1">
            <a:avLst/>
          </a:prstGeom>
          <a:ln w="38100">
            <a:solidFill>
              <a:srgbClr val="FF388C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6452964" y="3886200"/>
            <a:ext cx="709836" cy="1274944"/>
          </a:xfrm>
          <a:prstGeom prst="straightConnector1">
            <a:avLst/>
          </a:prstGeom>
          <a:ln w="38100">
            <a:solidFill>
              <a:srgbClr val="FF388C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137863" y="4738497"/>
            <a:ext cx="276606" cy="276606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6249051" y="5146391"/>
            <a:ext cx="276606" cy="276606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9" name="Group 8"/>
          <p:cNvGrpSpPr/>
          <p:nvPr/>
        </p:nvGrpSpPr>
        <p:grpSpPr>
          <a:xfrm>
            <a:off x="2057400" y="4114800"/>
            <a:ext cx="2073376" cy="704914"/>
            <a:chOff x="-1926" y="4610101"/>
            <a:chExt cx="2073376" cy="704914"/>
          </a:xfrm>
        </p:grpSpPr>
        <p:sp>
          <p:nvSpPr>
            <p:cNvPr id="10" name="Text Placeholder 2"/>
            <p:cNvSpPr txBox="1">
              <a:spLocks/>
            </p:cNvSpPr>
            <p:nvPr/>
          </p:nvSpPr>
          <p:spPr>
            <a:xfrm>
              <a:off x="-1926" y="4610101"/>
              <a:ext cx="1410058" cy="70491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Изчислена </a:t>
              </a:r>
              <a:r>
                <a:rPr lang="bg-BG" sz="1800" b="0" dirty="0" err="1" smtClean="0">
                  <a:solidFill>
                    <a:schemeClr val="bg1"/>
                  </a:solidFill>
                </a:rPr>
                <a:t>нормала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 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-1926" y="4610101"/>
              <a:ext cx="2073376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6732494" y="4705286"/>
            <a:ext cx="2030506" cy="704914"/>
            <a:chOff x="332297" y="4667187"/>
            <a:chExt cx="2030506" cy="704914"/>
          </a:xfrm>
        </p:grpSpPr>
        <p:sp>
          <p:nvSpPr>
            <p:cNvPr id="13" name="Text Placeholder 2"/>
            <p:cNvSpPr txBox="1">
              <a:spLocks/>
            </p:cNvSpPr>
            <p:nvPr/>
          </p:nvSpPr>
          <p:spPr>
            <a:xfrm>
              <a:off x="995615" y="4667187"/>
              <a:ext cx="1367188" cy="70491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Изчислена </a:t>
              </a:r>
              <a:r>
                <a:rPr lang="bg-BG" sz="1800" b="0" dirty="0" err="1" smtClean="0">
                  <a:solidFill>
                    <a:schemeClr val="bg1"/>
                  </a:solidFill>
                </a:rPr>
                <a:t>нормала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 Б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32297" y="4667187"/>
              <a:ext cx="2030506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5" name="Oval 14"/>
          <p:cNvSpPr/>
          <p:nvPr/>
        </p:nvSpPr>
        <p:spPr>
          <a:xfrm>
            <a:off x="4791635" y="4876800"/>
            <a:ext cx="276606" cy="276606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6" name="Group 15"/>
          <p:cNvGrpSpPr/>
          <p:nvPr/>
        </p:nvGrpSpPr>
        <p:grpSpPr>
          <a:xfrm>
            <a:off x="3804576" y="4343400"/>
            <a:ext cx="1942230" cy="1782328"/>
            <a:chOff x="995614" y="3589773"/>
            <a:chExt cx="1942230" cy="1782328"/>
          </a:xfrm>
        </p:grpSpPr>
        <p:sp>
          <p:nvSpPr>
            <p:cNvPr id="17" name="Text Placeholder 2"/>
            <p:cNvSpPr txBox="1">
              <a:spLocks/>
            </p:cNvSpPr>
            <p:nvPr/>
          </p:nvSpPr>
          <p:spPr>
            <a:xfrm>
              <a:off x="995614" y="4667187"/>
              <a:ext cx="1942230" cy="70491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err="1" smtClean="0">
                  <a:solidFill>
                    <a:schemeClr val="bg1"/>
                  </a:solidFill>
                </a:rPr>
                <a:t>Интерполирана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 </a:t>
              </a:r>
              <a:r>
                <a:rPr lang="bg-BG" sz="1800" b="0" dirty="0" err="1" smtClean="0">
                  <a:solidFill>
                    <a:schemeClr val="bg1"/>
                  </a:solidFill>
                </a:rPr>
                <a:t>нормала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 от А и Б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2260254" y="3589773"/>
              <a:ext cx="677590" cy="107741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21" name="Straight Arrow Connector 20"/>
          <p:cNvCxnSpPr/>
          <p:nvPr/>
        </p:nvCxnSpPr>
        <p:spPr>
          <a:xfrm flipV="1">
            <a:off x="4958626" y="3733800"/>
            <a:ext cx="196721" cy="1141978"/>
          </a:xfrm>
          <a:prstGeom prst="straightConnector1">
            <a:avLst/>
          </a:prstGeom>
          <a:ln w="38100">
            <a:solidFill>
              <a:srgbClr val="FF388C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77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При материал </a:t>
            </a:r>
            <a:r>
              <a:rPr lang="en-US" dirty="0" err="1" smtClean="0">
                <a:solidFill>
                  <a:srgbClr val="FF388C"/>
                </a:solidFill>
              </a:rPr>
              <a:t>MeshPhongMaterial</a:t>
            </a:r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14103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Сравнение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err="1" smtClean="0"/>
                  <a:t>Ламбертов</a:t>
                </a:r>
                <a:r>
                  <a:rPr lang="bg-BG" dirty="0" smtClean="0"/>
                  <a:t> и </a:t>
                </a:r>
                <a:r>
                  <a:rPr lang="bg-BG" dirty="0" err="1" smtClean="0"/>
                  <a:t>фонгов</a:t>
                </a:r>
                <a:r>
                  <a:rPr lang="bg-BG" dirty="0" smtClean="0"/>
                  <a:t> материал</a:t>
                </a:r>
              </a:p>
              <a:p>
                <a:pPr lvl="1"/>
                <a:r>
                  <a:rPr lang="bg-BG" dirty="0" smtClean="0"/>
                  <a:t>Брой върхове –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4К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Брой пиксели –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50К</m:t>
                    </m:r>
                  </m:oMath>
                </a14:m>
                <a:r>
                  <a:rPr lang="bg-BG" dirty="0" smtClean="0"/>
                  <a:t> (оптимистично)</a:t>
                </a:r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91518929"/>
                  </p:ext>
                </p:extLst>
              </p:nvPr>
            </p:nvGraphicFramePr>
            <p:xfrm>
              <a:off x="914400" y="3224854"/>
              <a:ext cx="7772400" cy="31759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57325"/>
                    <a:gridCol w="3038475"/>
                    <a:gridCol w="3276600"/>
                  </a:tblGrid>
                  <a:tr h="494179">
                    <a:tc>
                      <a:txBody>
                        <a:bodyPr/>
                        <a:lstStyle/>
                        <a:p>
                          <a:endParaRPr lang="bg-BG" dirty="0">
                            <a:latin typeface="Candara" panose="020E0502030303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err="1" smtClean="0">
                              <a:latin typeface="Candara" panose="020E0502030303020204" pitchFamily="34" charset="0"/>
                            </a:rPr>
                            <a:t>Ламбертов</a:t>
                          </a:r>
                          <a:endParaRPr lang="bg-BG" sz="20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err="1" smtClean="0">
                              <a:latin typeface="Candara" panose="020E0502030303020204" pitchFamily="34" charset="0"/>
                            </a:rPr>
                            <a:t>Фонгов</a:t>
                          </a:r>
                          <a:endParaRPr lang="bg-BG" sz="20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</a:tr>
                  <a:tr h="852967"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Нормален вектор</a:t>
                          </a:r>
                          <a:endParaRPr lang="bg-BG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Взет наготово</a:t>
                          </a:r>
                          <a:endParaRPr lang="en-US" baseline="0" dirty="0" smtClean="0">
                            <a:latin typeface="Candara" panose="020E0502030303020204" pitchFamily="34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1" i="1" baseline="0" dirty="0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  <m:r>
                                  <a:rPr lang="bg-BG" b="1" i="1" baseline="0" dirty="0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 сметки</m:t>
                                </m:r>
                              </m:oMath>
                            </m:oMathPara>
                          </a14:m>
                          <a:endParaRPr lang="bg-BG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Взет наготово за върховете</a:t>
                          </a:r>
                        </a:p>
                        <a:p>
                          <a:pPr algn="ctr"/>
                          <a:r>
                            <a:rPr lang="bg-BG" dirty="0" err="1" smtClean="0">
                              <a:latin typeface="Candara" panose="020E0502030303020204" pitchFamily="34" charset="0"/>
                            </a:rPr>
                            <a:t>Интерполиран</a:t>
                          </a:r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 за пикселите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1" i="1" dirty="0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𝟓𝟎</m:t>
                                </m:r>
                                <m:r>
                                  <a:rPr lang="bg-BG" b="1" i="1" dirty="0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К сметки</m:t>
                                </m:r>
                              </m:oMath>
                            </m:oMathPara>
                          </a14:m>
                          <a:endParaRPr lang="bg-BG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</a:tr>
                  <a:tr h="852967"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Ъгъл до вектора</a:t>
                          </a:r>
                          <a:endParaRPr lang="bg-BG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Изчислен за върховете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1" i="1" dirty="0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𝟒</m:t>
                                </m:r>
                                <m:r>
                                  <a:rPr lang="bg-BG" b="1" i="1" dirty="0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К сметки</m:t>
                                </m:r>
                              </m:oMath>
                            </m:oMathPara>
                          </a14:m>
                          <a:endParaRPr lang="bg-BG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Изчислен</a:t>
                          </a:r>
                          <a:r>
                            <a:rPr lang="bg-BG" baseline="0" dirty="0" smtClean="0">
                              <a:latin typeface="Candara" panose="020E0502030303020204" pitchFamily="34" charset="0"/>
                            </a:rPr>
                            <a:t> за пикселите</a:t>
                          </a:r>
                          <a:br>
                            <a:rPr lang="bg-BG" baseline="0" dirty="0" smtClean="0">
                              <a:latin typeface="Candara" panose="020E0502030303020204" pitchFamily="34" charset="0"/>
                            </a:rPr>
                          </a:b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1" i="1" baseline="0" dirty="0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𝟓𝟎</m:t>
                                </m:r>
                                <m:r>
                                  <a:rPr lang="bg-BG" b="1" i="1" baseline="0" dirty="0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К сметки</m:t>
                                </m:r>
                              </m:oMath>
                            </m:oMathPara>
                          </a14:m>
                          <a:endParaRPr lang="bg-BG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</a:tr>
                  <a:tr h="852967"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Затъмнен цвят</a:t>
                          </a:r>
                          <a:endParaRPr lang="bg-BG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Изчислен за върховете</a:t>
                          </a:r>
                        </a:p>
                        <a:p>
                          <a:pPr algn="ctr"/>
                          <a:r>
                            <a:rPr lang="bg-BG" dirty="0" err="1" smtClean="0">
                              <a:latin typeface="Candara" panose="020E0502030303020204" pitchFamily="34" charset="0"/>
                            </a:rPr>
                            <a:t>Интерполиран</a:t>
                          </a:r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 за пикселите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1" i="1" dirty="0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𝟓𝟒</m:t>
                                </m:r>
                                <m:r>
                                  <a:rPr lang="bg-BG" b="1" i="1" dirty="0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К сметки</m:t>
                                </m:r>
                              </m:oMath>
                            </m:oMathPara>
                          </a14:m>
                          <a:endParaRPr lang="bg-BG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Изчислен за пикселите</a:t>
                          </a:r>
                          <a:br>
                            <a:rPr lang="bg-BG" dirty="0" smtClean="0">
                              <a:latin typeface="Candara" panose="020E0502030303020204" pitchFamily="34" charset="0"/>
                            </a:rPr>
                          </a:b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1" i="1" dirty="0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𝟓𝟎</m:t>
                                </m:r>
                                <m:r>
                                  <a:rPr lang="bg-BG" b="1" i="1" dirty="0" smtClean="0">
                                    <a:solidFill>
                                      <a:srgbClr val="FF388C"/>
                                    </a:solidFill>
                                    <a:latin typeface="Cambria Math"/>
                                  </a:rPr>
                                  <m:t>К сметки</m:t>
                                </m:r>
                              </m:oMath>
                            </m:oMathPara>
                          </a14:m>
                          <a:endParaRPr lang="bg-BG" b="1" dirty="0">
                            <a:solidFill>
                              <a:srgbClr val="FF388C"/>
                            </a:solidFill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3130888"/>
                  </p:ext>
                </p:extLst>
              </p:nvPr>
            </p:nvGraphicFramePr>
            <p:xfrm>
              <a:off x="914400" y="3224854"/>
              <a:ext cx="7772400" cy="31759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57325"/>
                    <a:gridCol w="3038475"/>
                    <a:gridCol w="3276600"/>
                  </a:tblGrid>
                  <a:tr h="494179">
                    <a:tc>
                      <a:txBody>
                        <a:bodyPr/>
                        <a:lstStyle/>
                        <a:p>
                          <a:endParaRPr lang="bg-BG" dirty="0">
                            <a:latin typeface="Candara" panose="020E0502030303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err="1" smtClean="0">
                              <a:latin typeface="Candara" panose="020E0502030303020204" pitchFamily="34" charset="0"/>
                            </a:rPr>
                            <a:t>Ламбертов</a:t>
                          </a:r>
                          <a:endParaRPr lang="bg-BG" sz="20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err="1" smtClean="0">
                              <a:latin typeface="Candara" panose="020E0502030303020204" pitchFamily="34" charset="0"/>
                            </a:rPr>
                            <a:t>Фонгов</a:t>
                          </a:r>
                          <a:endParaRPr lang="bg-BG" sz="2000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Нормален вектор</a:t>
                          </a:r>
                          <a:endParaRPr lang="bg-BG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96" t="-54000" r="-107615" b="-1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37430" t="-54000" b="-193333"/>
                          </a:stretch>
                        </a:blipFill>
                      </a:tcPr>
                    </a:tc>
                  </a:tr>
                  <a:tr h="852967"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Ъгъл до вектора</a:t>
                          </a:r>
                          <a:endParaRPr lang="bg-BG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96" t="-165000" r="-107615" b="-1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37430" t="-165000" b="-107143"/>
                          </a:stretch>
                        </a:blipFill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ndara" panose="020E0502030303020204" pitchFamily="34" charset="0"/>
                            </a:rPr>
                            <a:t>Затъмнен цвят</a:t>
                          </a:r>
                          <a:endParaRPr lang="bg-BG" dirty="0">
                            <a:latin typeface="Candara" panose="020E05020303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96" t="-247333" r="-107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37430" t="-2473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0665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 това занятие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 smtClean="0"/>
              <a:t>Външен </a:t>
            </a:r>
            <a:r>
              <a:rPr lang="bg-BG" dirty="0"/>
              <a:t>вид на </a:t>
            </a:r>
            <a:r>
              <a:rPr lang="bg-BG" dirty="0" smtClean="0"/>
              <a:t>обекти</a:t>
            </a:r>
          </a:p>
          <a:p>
            <a:r>
              <a:rPr lang="bg-BG" dirty="0" smtClean="0"/>
              <a:t>Осветяване и оцветяване</a:t>
            </a:r>
            <a:endParaRPr lang="bg-BG" dirty="0" smtClean="0"/>
          </a:p>
          <a:p>
            <a:r>
              <a:rPr lang="bg-BG" dirty="0" smtClean="0"/>
              <a:t>Реализиране на прозрачност</a:t>
            </a:r>
          </a:p>
          <a:p>
            <a:r>
              <a:rPr lang="bg-BG" dirty="0" smtClean="0"/>
              <a:t>Работа със светлини и сенки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7069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Сравнение</a:t>
            </a:r>
          </a:p>
          <a:p>
            <a:pPr lvl="1"/>
            <a:r>
              <a:rPr lang="bg-BG" dirty="0" err="1" smtClean="0"/>
              <a:t>Ламбертов</a:t>
            </a:r>
            <a:r>
              <a:rPr lang="bg-BG" dirty="0" smtClean="0"/>
              <a:t> е по-бърз от </a:t>
            </a:r>
            <a:r>
              <a:rPr lang="bg-BG" dirty="0" err="1" smtClean="0"/>
              <a:t>фонгов</a:t>
            </a:r>
            <a:endParaRPr lang="bg-BG" dirty="0" smtClean="0"/>
          </a:p>
          <a:p>
            <a:pPr lvl="1"/>
            <a:r>
              <a:rPr lang="bg-BG" dirty="0" smtClean="0"/>
              <a:t>При големи стени </a:t>
            </a:r>
            <a:r>
              <a:rPr lang="bg-BG" dirty="0" err="1" smtClean="0"/>
              <a:t>Ламбертовият</a:t>
            </a:r>
            <a:r>
              <a:rPr lang="bg-BG" dirty="0" smtClean="0"/>
              <a:t> има проблеми с лъскавина</a:t>
            </a:r>
            <a:endParaRPr lang="bg-BG" dirty="0"/>
          </a:p>
        </p:txBody>
      </p:sp>
      <p:sp>
        <p:nvSpPr>
          <p:cNvPr id="4" name="Freeform 3"/>
          <p:cNvSpPr/>
          <p:nvPr/>
        </p:nvSpPr>
        <p:spPr>
          <a:xfrm>
            <a:off x="2117624" y="4306891"/>
            <a:ext cx="4968976" cy="1600200"/>
          </a:xfrm>
          <a:custGeom>
            <a:avLst/>
            <a:gdLst/>
            <a:ahLst/>
            <a:cxnLst/>
            <a:rect l="l" t="t" r="r" b="b"/>
            <a:pathLst>
              <a:path w="4968976" h="1600200">
                <a:moveTo>
                  <a:pt x="2168866" y="0"/>
                </a:moveTo>
                <a:lnTo>
                  <a:pt x="4266608" y="389965"/>
                </a:lnTo>
                <a:lnTo>
                  <a:pt x="4968976" y="1600200"/>
                </a:lnTo>
                <a:lnTo>
                  <a:pt x="4614870" y="1600200"/>
                </a:lnTo>
                <a:lnTo>
                  <a:pt x="4034401" y="600006"/>
                </a:lnTo>
                <a:lnTo>
                  <a:pt x="2300730" y="277721"/>
                </a:lnTo>
                <a:lnTo>
                  <a:pt x="508278" y="1600200"/>
                </a:lnTo>
                <a:lnTo>
                  <a:pt x="0" y="160020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22500">
                <a:schemeClr val="accent1"/>
              </a:gs>
              <a:gs pos="52000">
                <a:schemeClr val="tx2">
                  <a:lumMod val="75000"/>
                </a:schemeClr>
              </a:gs>
              <a:gs pos="62000">
                <a:schemeClr val="bg1"/>
              </a:gs>
              <a:gs pos="73000">
                <a:schemeClr val="tx2">
                  <a:lumMod val="50000"/>
                </a:schemeClr>
              </a:gs>
              <a:gs pos="86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660000" scaled="0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3935506" y="2782891"/>
            <a:ext cx="340660" cy="1524000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6387354" y="3316291"/>
            <a:ext cx="775446" cy="1398494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137863" y="4168588"/>
            <a:ext cx="276606" cy="276606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6249051" y="4576482"/>
            <a:ext cx="276606" cy="276606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9" name="Group 8"/>
          <p:cNvGrpSpPr/>
          <p:nvPr/>
        </p:nvGrpSpPr>
        <p:grpSpPr>
          <a:xfrm>
            <a:off x="2389094" y="3601977"/>
            <a:ext cx="1801906" cy="704914"/>
            <a:chOff x="269544" y="4667187"/>
            <a:chExt cx="1801906" cy="704914"/>
          </a:xfrm>
        </p:grpSpPr>
        <p:sp>
          <p:nvSpPr>
            <p:cNvPr id="10" name="Text Placeholder 2"/>
            <p:cNvSpPr txBox="1">
              <a:spLocks/>
            </p:cNvSpPr>
            <p:nvPr/>
          </p:nvSpPr>
          <p:spPr>
            <a:xfrm>
              <a:off x="269544" y="4667187"/>
              <a:ext cx="1138588" cy="70491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Изчислен цвят 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269544" y="5372100"/>
              <a:ext cx="1801906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6463553" y="4015538"/>
            <a:ext cx="1801906" cy="704914"/>
            <a:chOff x="332297" y="4667187"/>
            <a:chExt cx="1801906" cy="704914"/>
          </a:xfrm>
        </p:grpSpPr>
        <p:sp>
          <p:nvSpPr>
            <p:cNvPr id="13" name="Text Placeholder 2"/>
            <p:cNvSpPr txBox="1">
              <a:spLocks/>
            </p:cNvSpPr>
            <p:nvPr/>
          </p:nvSpPr>
          <p:spPr>
            <a:xfrm>
              <a:off x="995615" y="4667187"/>
              <a:ext cx="1138588" cy="70491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Изчислен цвят Б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32297" y="5372100"/>
              <a:ext cx="1801906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311588" y="2362200"/>
            <a:ext cx="1736042" cy="2222597"/>
            <a:chOff x="995614" y="4394948"/>
            <a:chExt cx="1736042" cy="2222597"/>
          </a:xfrm>
        </p:grpSpPr>
        <p:sp>
          <p:nvSpPr>
            <p:cNvPr id="17" name="Text Placeholder 2"/>
            <p:cNvSpPr txBox="1">
              <a:spLocks/>
            </p:cNvSpPr>
            <p:nvPr/>
          </p:nvSpPr>
          <p:spPr>
            <a:xfrm>
              <a:off x="995614" y="4394948"/>
              <a:ext cx="1736042" cy="97715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Тази лъскавина няма как да се получи от А и Б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995614" y="4394948"/>
              <a:ext cx="0" cy="222259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022303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Реализация на сравнението</a:t>
                </a:r>
              </a:p>
              <a:p>
                <a:pPr lvl="1"/>
                <a:r>
                  <a:rPr lang="bg-BG" dirty="0" smtClean="0"/>
                  <a:t>Два паралелни чайника</a:t>
                </a:r>
              </a:p>
              <a:p>
                <a:pPr lvl="1"/>
                <a:r>
                  <a:rPr lang="bg-BG" dirty="0" smtClean="0"/>
                  <a:t>Единият </a:t>
                </a:r>
                <a:r>
                  <a:rPr lang="bg-BG" dirty="0" err="1" smtClean="0"/>
                  <a:t>ламбертов</a:t>
                </a:r>
                <a:r>
                  <a:rPr lang="bg-BG" dirty="0" smtClean="0"/>
                  <a:t>, другият </a:t>
                </a:r>
                <a:r>
                  <a:rPr lang="bg-BG" dirty="0" err="1" smtClean="0"/>
                  <a:t>фонгов</a:t>
                </a:r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10</m:t>
                    </m:r>
                  </m:oMath>
                </a14:m>
                <a:r>
                  <a:rPr lang="bg-BG" dirty="0" smtClean="0"/>
                  <a:t> пъти по-малко върхове и стени</a:t>
                </a:r>
              </a:p>
              <a:p>
                <a:pPr lvl="1"/>
                <a:r>
                  <a:rPr lang="bg-BG" dirty="0" smtClean="0"/>
                  <a:t>По-силна светлина чрез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intensity</a:t>
                </a:r>
              </a:p>
              <a:p>
                <a:r>
                  <a:rPr lang="bg-BG" dirty="0" smtClean="0"/>
                  <a:t>Очакване</a:t>
                </a:r>
              </a:p>
              <a:p>
                <a:pPr lvl="1"/>
                <a:r>
                  <a:rPr lang="bg-BG" dirty="0" smtClean="0"/>
                  <a:t>По-ръбати чайници</a:t>
                </a:r>
              </a:p>
              <a:p>
                <a:pPr lvl="1"/>
                <a:r>
                  <a:rPr lang="bg-BG" dirty="0" smtClean="0"/>
                  <a:t>По-лъскави повърхности</a:t>
                </a:r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900740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err="1" smtClean="0"/>
              <a:t>Ламберт</a:t>
            </a:r>
            <a:r>
              <a:rPr lang="bg-BG" dirty="0" smtClean="0"/>
              <a:t> (вляво) губи лъскавина</a:t>
            </a:r>
          </a:p>
          <a:p>
            <a:pPr lvl="1"/>
            <a:r>
              <a:rPr lang="bg-BG" dirty="0" err="1" smtClean="0"/>
              <a:t>Фонг</a:t>
            </a:r>
            <a:r>
              <a:rPr lang="bg-BG" dirty="0" smtClean="0"/>
              <a:t> (вдясно) я намира</a:t>
            </a:r>
            <a:endParaRPr lang="bg-BG" dirty="0"/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473306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Фасетно</a:t>
            </a:r>
            <a:r>
              <a:rPr lang="bg-BG" dirty="0" smtClean="0"/>
              <a:t> осветяване</a:t>
            </a:r>
            <a:endParaRPr lang="bg-BG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 smtClean="0"/>
              <a:t>Фасетно</a:t>
            </a:r>
            <a:r>
              <a:rPr lang="bg-BG" dirty="0" smtClean="0"/>
              <a:t> осветяване</a:t>
            </a:r>
          </a:p>
          <a:p>
            <a:pPr lvl="1"/>
            <a:r>
              <a:rPr lang="bg-BG" dirty="0" smtClean="0"/>
              <a:t>По-бързо, с по-малко сметки</a:t>
            </a:r>
          </a:p>
          <a:p>
            <a:pPr lvl="1"/>
            <a:r>
              <a:rPr lang="bg-BG" dirty="0" smtClean="0"/>
              <a:t>Всяка стена е еднакво </a:t>
            </a:r>
            <a:r>
              <a:rPr lang="bg-BG" dirty="0" err="1" smtClean="0"/>
              <a:t>потъмнена</a:t>
            </a:r>
            <a:endParaRPr lang="bg-BG" dirty="0" smtClean="0"/>
          </a:p>
          <a:p>
            <a:pPr lvl="1"/>
            <a:r>
              <a:rPr lang="bg-BG" dirty="0" smtClean="0"/>
              <a:t>Свойство </a:t>
            </a:r>
            <a:r>
              <a:rPr lang="en-US" dirty="0" smtClean="0">
                <a:solidFill>
                  <a:srgbClr val="FF388C"/>
                </a:solidFill>
              </a:rPr>
              <a:t>shading</a:t>
            </a:r>
            <a:r>
              <a:rPr lang="en-US" dirty="0" smtClean="0"/>
              <a:t> </a:t>
            </a:r>
            <a:r>
              <a:rPr lang="bg-BG" dirty="0" smtClean="0"/>
              <a:t>на </a:t>
            </a:r>
            <a:r>
              <a:rPr lang="bg-BG" dirty="0" err="1" smtClean="0"/>
              <a:t>фонгов</a:t>
            </a:r>
            <a:r>
              <a:rPr lang="bg-BG" dirty="0" smtClean="0"/>
              <a:t> материал</a:t>
            </a:r>
          </a:p>
          <a:p>
            <a:pPr lvl="1"/>
            <a:endParaRPr lang="bg-BG" dirty="0"/>
          </a:p>
        </p:txBody>
      </p:sp>
      <p:sp>
        <p:nvSpPr>
          <p:cNvPr id="3" name="Freeform 2"/>
          <p:cNvSpPr/>
          <p:nvPr/>
        </p:nvSpPr>
        <p:spPr>
          <a:xfrm>
            <a:off x="2117624" y="4876800"/>
            <a:ext cx="4968976" cy="1600200"/>
          </a:xfrm>
          <a:custGeom>
            <a:avLst/>
            <a:gdLst/>
            <a:ahLst/>
            <a:cxnLst/>
            <a:rect l="l" t="t" r="r" b="b"/>
            <a:pathLst>
              <a:path w="4968976" h="1600200">
                <a:moveTo>
                  <a:pt x="2168866" y="0"/>
                </a:moveTo>
                <a:lnTo>
                  <a:pt x="4266608" y="389965"/>
                </a:lnTo>
                <a:lnTo>
                  <a:pt x="4968976" y="1600200"/>
                </a:lnTo>
                <a:lnTo>
                  <a:pt x="0" y="1600200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391623" y="4101353"/>
            <a:ext cx="162012" cy="966888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775077" y="5284694"/>
            <a:ext cx="1302123" cy="650591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1170036" y="3852258"/>
            <a:ext cx="1913823" cy="1799989"/>
            <a:chOff x="160617" y="4667187"/>
            <a:chExt cx="1293037" cy="1799989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>
            <a:xfrm>
              <a:off x="160617" y="4667187"/>
              <a:ext cx="1293037" cy="70491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Едно изчисление за цяла стена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453654" y="4667187"/>
              <a:ext cx="0" cy="179998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21" name="Straight Arrow Connector 20"/>
          <p:cNvCxnSpPr/>
          <p:nvPr/>
        </p:nvCxnSpPr>
        <p:spPr>
          <a:xfrm flipH="1" flipV="1">
            <a:off x="2393576" y="4773706"/>
            <a:ext cx="678106" cy="989301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3352800" y="5333383"/>
            <a:ext cx="276606" cy="276606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2946826" y="5637452"/>
            <a:ext cx="276606" cy="276606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1" name="Oval 30"/>
          <p:cNvSpPr/>
          <p:nvPr/>
        </p:nvSpPr>
        <p:spPr>
          <a:xfrm>
            <a:off x="3733800" y="5040080"/>
            <a:ext cx="276606" cy="276606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2" name="Oval 31"/>
          <p:cNvSpPr/>
          <p:nvPr/>
        </p:nvSpPr>
        <p:spPr>
          <a:xfrm>
            <a:off x="4114800" y="4737845"/>
            <a:ext cx="276606" cy="276606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Oval 32"/>
          <p:cNvSpPr/>
          <p:nvPr/>
        </p:nvSpPr>
        <p:spPr>
          <a:xfrm>
            <a:off x="2536220" y="5921838"/>
            <a:ext cx="276606" cy="276606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Oval 33"/>
          <p:cNvSpPr/>
          <p:nvPr/>
        </p:nvSpPr>
        <p:spPr>
          <a:xfrm>
            <a:off x="2006215" y="6328432"/>
            <a:ext cx="276606" cy="276606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237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Виждат се отделните стени на обекта</a:t>
            </a:r>
            <a:endParaRPr lang="bg-BG" dirty="0"/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74051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Лъскавина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Матов – гланцов обект</a:t>
                </a:r>
              </a:p>
              <a:p>
                <a:pPr lvl="1"/>
                <a:r>
                  <a:rPr lang="bg-BG" dirty="0" smtClean="0"/>
                  <a:t>С </a:t>
                </a:r>
                <a:r>
                  <a:rPr lang="bg-BG" dirty="0" err="1" smtClean="0"/>
                  <a:t>ламбертов</a:t>
                </a:r>
                <a:r>
                  <a:rPr lang="bg-BG" dirty="0" smtClean="0"/>
                  <a:t> материал – матови</a:t>
                </a:r>
              </a:p>
              <a:p>
                <a:pPr lvl="1"/>
                <a:r>
                  <a:rPr lang="bg-BG" dirty="0" smtClean="0"/>
                  <a:t>С </a:t>
                </a:r>
                <a:r>
                  <a:rPr lang="bg-BG" dirty="0" err="1" smtClean="0"/>
                  <a:t>фонгов</a:t>
                </a:r>
                <a:r>
                  <a:rPr lang="bg-BG" dirty="0" smtClean="0"/>
                  <a:t> – матови и гланцови, чрез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shininess</a:t>
                </a:r>
                <a:endParaRPr lang="bg-BG" dirty="0" smtClean="0"/>
              </a:p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Три чайника</a:t>
                </a:r>
                <a:r>
                  <a:rPr lang="en-US" dirty="0" smtClean="0"/>
                  <a:t> </a:t>
                </a:r>
                <a:r>
                  <a:rPr lang="bg-BG" dirty="0" smtClean="0"/>
                  <a:t>с различна лъскавост</a:t>
                </a:r>
              </a:p>
              <a:p>
                <a:pPr lvl="1"/>
                <a:r>
                  <a:rPr lang="bg-BG" dirty="0" smtClean="0"/>
                  <a:t>Матов (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), леко гланцов (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50</m:t>
                    </m:r>
                  </m:oMath>
                </a14:m>
                <a:r>
                  <a:rPr lang="bg-BG" dirty="0" smtClean="0"/>
                  <a:t>) и гланцов (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300</m:t>
                    </m:r>
                  </m:oMath>
                </a14:m>
                <a:r>
                  <a:rPr lang="bg-BG" dirty="0" smtClean="0"/>
                  <a:t>)</a:t>
                </a:r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920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Лъскавината дава метално чувство</a:t>
            </a:r>
            <a:endParaRPr lang="bg-BG" dirty="0"/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64814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Прозрачност</a:t>
            </a:r>
            <a:endParaRPr lang="bg-B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Проблеми на прозрачността</a:t>
            </a:r>
          </a:p>
          <a:p>
            <a:pPr lvl="1"/>
            <a:r>
              <a:rPr lang="bg-BG" dirty="0" smtClean="0"/>
              <a:t>За точност трябва трасиране на лъчи</a:t>
            </a:r>
          </a:p>
          <a:p>
            <a:pPr lvl="1"/>
            <a:r>
              <a:rPr lang="bg-BG" dirty="0" smtClean="0"/>
              <a:t>На практика се ползват приближени алгоритми без трасиране</a:t>
            </a:r>
          </a:p>
          <a:p>
            <a:pPr lvl="1"/>
            <a:r>
              <a:rPr lang="bg-BG" dirty="0" smtClean="0"/>
              <a:t>Създават дефекти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9087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Прозрачен чайник</a:t>
                </a:r>
              </a:p>
              <a:p>
                <a:pPr lvl="1"/>
                <a:r>
                  <a:rPr lang="bg-BG" dirty="0" smtClean="0"/>
                  <a:t>Наличие на прозрачност с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transparency</a:t>
                </a:r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Степен на прозрачност с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opacity</a:t>
                </a:r>
                <a:r>
                  <a:rPr lang="bg-BG" dirty="0"/>
                  <a:t> </a:t>
                </a:r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=прозрачно до 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=непрозрачно</a:t>
                </a:r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За да виждаме и гърба,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side</a:t>
                </a:r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:r>
                  <a:rPr lang="bg-BG" dirty="0" smtClean="0"/>
                  <a:t>става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DoubleSide</a:t>
                </a:r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За премахване на дефекти от реда на рисуване изключваме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depthWrite</a:t>
                </a:r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260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Прозрачен чайник в прозрачен чайник</a:t>
            </a:r>
            <a:endParaRPr lang="bg-BG" dirty="0"/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000960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Материали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0280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Проблем с дръжката</a:t>
            </a:r>
          </a:p>
          <a:p>
            <a:pPr lvl="1"/>
            <a:r>
              <a:rPr lang="bg-BG" dirty="0" smtClean="0"/>
              <a:t>Алгоритмът изисква специфичен ред на рисуване на прозрачни стени</a:t>
            </a:r>
          </a:p>
          <a:p>
            <a:pPr lvl="1"/>
            <a:r>
              <a:rPr lang="bg-BG" dirty="0" smtClean="0"/>
              <a:t>Пренареждането е скъпо</a:t>
            </a:r>
            <a:endParaRPr lang="bg-BG" dirty="0"/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9" b="18970"/>
          <a:stretch/>
        </p:blipFill>
        <p:spPr bwMode="auto">
          <a:xfrm>
            <a:off x="838993" y="2487704"/>
            <a:ext cx="7466013" cy="36844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35197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Частично решение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Ред на рисуване</a:t>
            </a:r>
          </a:p>
          <a:p>
            <a:pPr lvl="1"/>
            <a:r>
              <a:rPr lang="bg-BG" dirty="0" smtClean="0"/>
              <a:t>Първо по-отдалечените стени</a:t>
            </a:r>
          </a:p>
          <a:p>
            <a:pPr lvl="1"/>
            <a:r>
              <a:rPr lang="bg-BG" dirty="0" smtClean="0"/>
              <a:t>После по-близките стени</a:t>
            </a:r>
          </a:p>
          <a:p>
            <a:pPr lvl="1"/>
            <a:r>
              <a:rPr lang="bg-BG" dirty="0" smtClean="0"/>
              <a:t>Редът на рисуване е в </a:t>
            </a:r>
            <a:r>
              <a:rPr lang="en-US" dirty="0" err="1" smtClean="0">
                <a:solidFill>
                  <a:srgbClr val="FF388C"/>
                </a:solidFill>
              </a:rPr>
              <a:t>renderOrder</a:t>
            </a:r>
            <a:endParaRPr lang="bg-BG" dirty="0" smtClean="0">
              <a:solidFill>
                <a:srgbClr val="FF388C"/>
              </a:solidFill>
            </a:endParaRPr>
          </a:p>
          <a:p>
            <a:pPr lvl="1"/>
            <a:r>
              <a:rPr lang="bg-BG" dirty="0"/>
              <a:t>Цепим го на </a:t>
            </a:r>
            <a:r>
              <a:rPr lang="bg-BG" dirty="0" smtClean="0"/>
              <a:t>две </a:t>
            </a:r>
            <a:r>
              <a:rPr lang="bg-BG" dirty="0"/>
              <a:t>с </a:t>
            </a:r>
            <a:r>
              <a:rPr lang="en-US" dirty="0" err="1">
                <a:solidFill>
                  <a:srgbClr val="FF388C"/>
                </a:solidFill>
              </a:rPr>
              <a:t>BackSide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и </a:t>
            </a:r>
            <a:r>
              <a:rPr lang="en-US" dirty="0" err="1">
                <a:solidFill>
                  <a:srgbClr val="FF388C"/>
                </a:solidFill>
              </a:rPr>
              <a:t>FrontSide</a:t>
            </a:r>
            <a:endParaRPr lang="en-US" dirty="0">
              <a:solidFill>
                <a:srgbClr val="FF388C"/>
              </a:solidFill>
            </a:endParaRPr>
          </a:p>
          <a:p>
            <a:pPr lvl="1"/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79543" y="4964539"/>
            <a:ext cx="9144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10800000" rev="0"/>
              </a:camera>
              <a:lightRig rig="threePt" dir="t"/>
            </a:scene3d>
          </a:bodyPr>
          <a:lstStyle/>
          <a:p>
            <a:r>
              <a:rPr lang="bg-BG" sz="6600" dirty="0" smtClean="0">
                <a:solidFill>
                  <a:schemeClr val="accent1"/>
                </a:solidFill>
                <a:sym typeface="Webdings"/>
              </a:rPr>
              <a:t></a:t>
            </a:r>
            <a:endParaRPr lang="bg-BG" sz="6600" dirty="0">
              <a:solidFill>
                <a:schemeClr val="accent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73306" y="5410201"/>
            <a:ext cx="1559256" cy="627522"/>
            <a:chOff x="269544" y="4744579"/>
            <a:chExt cx="1559256" cy="627522"/>
          </a:xfrm>
        </p:grpSpPr>
        <p:sp>
          <p:nvSpPr>
            <p:cNvPr id="11" name="Text Placeholder 2"/>
            <p:cNvSpPr txBox="1">
              <a:spLocks/>
            </p:cNvSpPr>
            <p:nvPr/>
          </p:nvSpPr>
          <p:spPr>
            <a:xfrm>
              <a:off x="269544" y="4744579"/>
              <a:ext cx="1138588" cy="62752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 err="1" smtClean="0">
                  <a:solidFill>
                    <a:schemeClr val="bg1"/>
                  </a:solidFill>
                </a:rPr>
                <a:t>BackSide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№1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69544" y="5372100"/>
              <a:ext cx="155925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1" name="Arc 20"/>
          <p:cNvSpPr/>
          <p:nvPr/>
        </p:nvSpPr>
        <p:spPr>
          <a:xfrm>
            <a:off x="2971800" y="4952999"/>
            <a:ext cx="1295400" cy="1295400"/>
          </a:xfrm>
          <a:prstGeom prst="arc">
            <a:avLst>
              <a:gd name="adj1" fmla="val 16200000"/>
              <a:gd name="adj2" fmla="val 5451149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Arc 23"/>
          <p:cNvSpPr/>
          <p:nvPr/>
        </p:nvSpPr>
        <p:spPr>
          <a:xfrm rot="10800000">
            <a:off x="2971801" y="4952999"/>
            <a:ext cx="1295400" cy="1295400"/>
          </a:xfrm>
          <a:prstGeom prst="arc">
            <a:avLst>
              <a:gd name="adj1" fmla="val 16200000"/>
              <a:gd name="adj2" fmla="val 5451149"/>
            </a:avLst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5" name="Group 24"/>
          <p:cNvGrpSpPr/>
          <p:nvPr/>
        </p:nvGrpSpPr>
        <p:grpSpPr>
          <a:xfrm>
            <a:off x="4019947" y="4495800"/>
            <a:ext cx="1771253" cy="582705"/>
            <a:chOff x="-301439" y="4789395"/>
            <a:chExt cx="1771253" cy="582705"/>
          </a:xfrm>
        </p:grpSpPr>
        <p:sp>
          <p:nvSpPr>
            <p:cNvPr id="26" name="Text Placeholder 2"/>
            <p:cNvSpPr txBox="1">
              <a:spLocks/>
            </p:cNvSpPr>
            <p:nvPr/>
          </p:nvSpPr>
          <p:spPr>
            <a:xfrm>
              <a:off x="331226" y="4789395"/>
              <a:ext cx="1138588" cy="58270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 err="1" smtClean="0">
                  <a:solidFill>
                    <a:schemeClr val="bg1"/>
                  </a:solidFill>
                </a:rPr>
                <a:t>FrontSide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№2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-301439" y="5372100"/>
              <a:ext cx="1733154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30" name="Straight Arrow Connector 29"/>
          <p:cNvCxnSpPr/>
          <p:nvPr/>
        </p:nvCxnSpPr>
        <p:spPr>
          <a:xfrm flipH="1" flipV="1">
            <a:off x="4370294" y="5674659"/>
            <a:ext cx="3361766" cy="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08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При два вложени обекта</a:t>
            </a:r>
          </a:p>
          <a:p>
            <a:pPr lvl="1"/>
            <a:r>
              <a:rPr lang="bg-BG" dirty="0" smtClean="0"/>
              <a:t>Цепим ги на две</a:t>
            </a:r>
          </a:p>
          <a:p>
            <a:pPr lvl="1"/>
            <a:r>
              <a:rPr lang="bg-BG" dirty="0" smtClean="0"/>
              <a:t>Рисуваме в желания ред всяка половина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7179543" y="3467433"/>
            <a:ext cx="9144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10800000" rev="0"/>
              </a:camera>
              <a:lightRig rig="threePt" dir="t"/>
            </a:scene3d>
          </a:bodyPr>
          <a:lstStyle/>
          <a:p>
            <a:r>
              <a:rPr lang="bg-BG" sz="6600" dirty="0" smtClean="0">
                <a:solidFill>
                  <a:schemeClr val="accent1"/>
                </a:solidFill>
                <a:sym typeface="Webdings"/>
              </a:rPr>
              <a:t></a:t>
            </a:r>
            <a:endParaRPr lang="bg-BG" sz="6600" dirty="0">
              <a:solidFill>
                <a:schemeClr val="accent1"/>
              </a:solidFill>
            </a:endParaRPr>
          </a:p>
        </p:txBody>
      </p:sp>
      <p:sp>
        <p:nvSpPr>
          <p:cNvPr id="7" name="Arc 6"/>
          <p:cNvSpPr/>
          <p:nvPr/>
        </p:nvSpPr>
        <p:spPr>
          <a:xfrm>
            <a:off x="2971800" y="3455893"/>
            <a:ext cx="1295400" cy="1295400"/>
          </a:xfrm>
          <a:prstGeom prst="arc">
            <a:avLst>
              <a:gd name="adj1" fmla="val 16200000"/>
              <a:gd name="adj2" fmla="val 5451149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Arc 7"/>
          <p:cNvSpPr/>
          <p:nvPr/>
        </p:nvSpPr>
        <p:spPr>
          <a:xfrm rot="10800000">
            <a:off x="2971801" y="3455893"/>
            <a:ext cx="1295400" cy="1295400"/>
          </a:xfrm>
          <a:prstGeom prst="arc">
            <a:avLst>
              <a:gd name="adj1" fmla="val 16200000"/>
              <a:gd name="adj2" fmla="val 5451149"/>
            </a:avLst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370294" y="4177553"/>
            <a:ext cx="3361766" cy="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c 12"/>
          <p:cNvSpPr/>
          <p:nvPr/>
        </p:nvSpPr>
        <p:spPr>
          <a:xfrm>
            <a:off x="2092256" y="2576351"/>
            <a:ext cx="3054487" cy="3054487"/>
          </a:xfrm>
          <a:prstGeom prst="arc">
            <a:avLst>
              <a:gd name="adj1" fmla="val 16200000"/>
              <a:gd name="adj2" fmla="val 5451149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Arc 13"/>
          <p:cNvSpPr/>
          <p:nvPr/>
        </p:nvSpPr>
        <p:spPr>
          <a:xfrm rot="10800000">
            <a:off x="2092257" y="2576351"/>
            <a:ext cx="3054487" cy="3054487"/>
          </a:xfrm>
          <a:prstGeom prst="arc">
            <a:avLst>
              <a:gd name="adj1" fmla="val 16200000"/>
              <a:gd name="adj2" fmla="val 5451149"/>
            </a:avLst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4" name="Group 3"/>
          <p:cNvGrpSpPr/>
          <p:nvPr/>
        </p:nvGrpSpPr>
        <p:grpSpPr>
          <a:xfrm>
            <a:off x="1573306" y="3913095"/>
            <a:ext cx="1559256" cy="627522"/>
            <a:chOff x="269544" y="4744579"/>
            <a:chExt cx="1559256" cy="627522"/>
          </a:xfrm>
        </p:grpSpPr>
        <p:sp>
          <p:nvSpPr>
            <p:cNvPr id="5" name="Text Placeholder 2"/>
            <p:cNvSpPr txBox="1">
              <a:spLocks/>
            </p:cNvSpPr>
            <p:nvPr/>
          </p:nvSpPr>
          <p:spPr>
            <a:xfrm>
              <a:off x="269544" y="4744579"/>
              <a:ext cx="1138588" cy="62752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 err="1" smtClean="0">
                  <a:solidFill>
                    <a:schemeClr val="bg1"/>
                  </a:solidFill>
                </a:rPr>
                <a:t>BackSide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№2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269544" y="5372100"/>
              <a:ext cx="155925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4163312" y="3164542"/>
            <a:ext cx="1766841" cy="582705"/>
            <a:chOff x="-301439" y="4789395"/>
            <a:chExt cx="1766841" cy="582705"/>
          </a:xfrm>
        </p:grpSpPr>
        <p:sp>
          <p:nvSpPr>
            <p:cNvPr id="10" name="Text Placeholder 2"/>
            <p:cNvSpPr txBox="1">
              <a:spLocks/>
            </p:cNvSpPr>
            <p:nvPr/>
          </p:nvSpPr>
          <p:spPr>
            <a:xfrm>
              <a:off x="326814" y="4789395"/>
              <a:ext cx="1138588" cy="58270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 err="1" smtClean="0">
                  <a:solidFill>
                    <a:schemeClr val="bg1"/>
                  </a:solidFill>
                </a:rPr>
                <a:t>FrontSide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№3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-301439" y="5372100"/>
              <a:ext cx="1733154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1372203" y="4827494"/>
            <a:ext cx="1559256" cy="627522"/>
            <a:chOff x="269544" y="4744579"/>
            <a:chExt cx="1559256" cy="627522"/>
          </a:xfrm>
        </p:grpSpPr>
        <p:sp>
          <p:nvSpPr>
            <p:cNvPr id="16" name="Text Placeholder 2"/>
            <p:cNvSpPr txBox="1">
              <a:spLocks/>
            </p:cNvSpPr>
            <p:nvPr/>
          </p:nvSpPr>
          <p:spPr>
            <a:xfrm>
              <a:off x="269544" y="4744579"/>
              <a:ext cx="1138588" cy="62752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 err="1" smtClean="0">
                  <a:solidFill>
                    <a:schemeClr val="bg1"/>
                  </a:solidFill>
                </a:rPr>
                <a:t>BackSide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№1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69544" y="5372100"/>
              <a:ext cx="155925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4058046" y="2057400"/>
            <a:ext cx="1733154" cy="582705"/>
            <a:chOff x="-301439" y="4789395"/>
            <a:chExt cx="1733154" cy="582705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>
            <a:xfrm>
              <a:off x="293127" y="4789395"/>
              <a:ext cx="1138588" cy="58270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0" dirty="0" err="1" smtClean="0">
                  <a:solidFill>
                    <a:schemeClr val="bg1"/>
                  </a:solidFill>
                </a:rPr>
                <a:t>FrontSide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№4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>
              <a:off x="-301439" y="5372100"/>
              <a:ext cx="1733154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17799745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Нов вариант</a:t>
            </a:r>
          </a:p>
          <a:p>
            <a:pPr lvl="1"/>
            <a:r>
              <a:rPr lang="bg-BG" dirty="0" smtClean="0"/>
              <a:t>С правилен ред на рисуване на лице и опако</a:t>
            </a:r>
          </a:p>
          <a:p>
            <a:endParaRPr lang="bg-BG" dirty="0" smtClean="0"/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13186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Увеличен кадър</a:t>
            </a:r>
          </a:p>
          <a:p>
            <a:pPr lvl="1"/>
            <a:r>
              <a:rPr lang="bg-BG" dirty="0" smtClean="0"/>
              <a:t>Изглежда по-добре</a:t>
            </a:r>
            <a:endParaRPr lang="bg-BG" dirty="0"/>
          </a:p>
        </p:txBody>
      </p:sp>
      <p:pic>
        <p:nvPicPr>
          <p:cNvPr id="4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0"/>
          <a:stretch/>
        </p:blipFill>
        <p:spPr bwMode="auto">
          <a:xfrm>
            <a:off x="838200" y="1600200"/>
            <a:ext cx="7466013" cy="45451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7957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Помощен материал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Нормален материал</a:t>
            </a:r>
          </a:p>
          <a:p>
            <a:pPr lvl="1"/>
            <a:r>
              <a:rPr lang="bg-BG" dirty="0" smtClean="0"/>
              <a:t>Оцветяването е според ориентацията</a:t>
            </a:r>
          </a:p>
          <a:p>
            <a:pPr marL="735013" lvl="2"/>
            <a:r>
              <a:rPr lang="bg-BG" dirty="0" smtClean="0"/>
              <a:t>(изчислена от нормалния вектор)</a:t>
            </a:r>
          </a:p>
          <a:p>
            <a:pPr lvl="1"/>
            <a:r>
              <a:rPr lang="bg-BG" dirty="0" smtClean="0"/>
              <a:t>Нормален не в смисъл на естествен</a:t>
            </a:r>
          </a:p>
          <a:p>
            <a:pPr lvl="1"/>
            <a:r>
              <a:rPr lang="bg-BG" dirty="0" smtClean="0"/>
              <a:t>Целта е лесно се види дали има непрекъснатост в </a:t>
            </a:r>
            <a:r>
              <a:rPr lang="bg-BG" dirty="0" err="1" smtClean="0"/>
              <a:t>нормалите</a:t>
            </a:r>
            <a:endParaRPr lang="bg-BG" dirty="0" smtClean="0"/>
          </a:p>
          <a:p>
            <a:pPr lvl="1"/>
            <a:r>
              <a:rPr lang="bg-BG" dirty="0" smtClean="0"/>
              <a:t>Клас </a:t>
            </a:r>
            <a:r>
              <a:rPr lang="en-US" dirty="0" err="1" smtClean="0">
                <a:solidFill>
                  <a:srgbClr val="FF388C"/>
                </a:solidFill>
              </a:rPr>
              <a:t>MeshNormalMaterial</a:t>
            </a:r>
            <a:endParaRPr lang="en-US" dirty="0" smtClean="0">
              <a:solidFill>
                <a:srgbClr val="FF388C"/>
              </a:solidFill>
            </a:endParaRP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7915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Цветът зависи от ориентацията на повърхността</a:t>
            </a:r>
            <a:endParaRPr lang="bg-BG" dirty="0"/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546874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Нормали</a:t>
            </a:r>
            <a:r>
              <a:rPr lang="bg-BG" dirty="0" smtClean="0"/>
              <a:t> с вектори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Помощни обекти в </a:t>
            </a:r>
            <a:r>
              <a:rPr lang="en-US" dirty="0" smtClean="0"/>
              <a:t>Three.js</a:t>
            </a:r>
          </a:p>
          <a:p>
            <a:pPr lvl="1"/>
            <a:r>
              <a:rPr lang="bg-BG" dirty="0" smtClean="0"/>
              <a:t>Класове </a:t>
            </a:r>
            <a:r>
              <a:rPr lang="en-US" dirty="0" smtClean="0">
                <a:solidFill>
                  <a:srgbClr val="FF388C"/>
                </a:solidFill>
              </a:rPr>
              <a:t>…Helper</a:t>
            </a:r>
          </a:p>
          <a:p>
            <a:pPr lvl="1"/>
            <a:r>
              <a:rPr lang="bg-BG" dirty="0" smtClean="0"/>
              <a:t>Рисуват помощни елементи, за да се види някакъв обект или свойство</a:t>
            </a:r>
            <a:endParaRPr lang="en-US" dirty="0" smtClean="0"/>
          </a:p>
          <a:p>
            <a:r>
              <a:rPr lang="bg-BG" dirty="0" err="1" smtClean="0"/>
              <a:t>Нормали</a:t>
            </a:r>
            <a:r>
              <a:rPr lang="bg-BG" dirty="0" smtClean="0"/>
              <a:t> с вектори</a:t>
            </a:r>
          </a:p>
          <a:p>
            <a:pPr lvl="1"/>
            <a:r>
              <a:rPr lang="bg-BG" dirty="0" smtClean="0"/>
              <a:t>Клас </a:t>
            </a:r>
            <a:r>
              <a:rPr lang="en-US" dirty="0" err="1" smtClean="0">
                <a:solidFill>
                  <a:srgbClr val="FF388C"/>
                </a:solidFill>
              </a:rPr>
              <a:t>VertexNormalHelper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Рисува отсечки по нормалните вектори във всеки връх на геометрията на обект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9005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Трагедия!</a:t>
            </a:r>
          </a:p>
          <a:p>
            <a:pPr lvl="1"/>
            <a:r>
              <a:rPr lang="bg-BG" dirty="0" smtClean="0"/>
              <a:t>В по-старите версии на </a:t>
            </a:r>
            <a:r>
              <a:rPr lang="en-US" dirty="0" smtClean="0"/>
              <a:t>Three.js</a:t>
            </a:r>
            <a:r>
              <a:rPr lang="bg-BG" dirty="0" smtClean="0"/>
              <a:t> класът </a:t>
            </a:r>
            <a:r>
              <a:rPr lang="en-US" dirty="0" err="1" smtClean="0">
                <a:solidFill>
                  <a:srgbClr val="FF388C"/>
                </a:solidFill>
              </a:rPr>
              <a:t>VertexNormalHelper</a:t>
            </a:r>
            <a:r>
              <a:rPr lang="bg-BG" dirty="0"/>
              <a:t> </a:t>
            </a:r>
            <a:r>
              <a:rPr lang="bg-BG" dirty="0" smtClean="0"/>
              <a:t>е бил вграден</a:t>
            </a:r>
          </a:p>
          <a:p>
            <a:pPr lvl="1"/>
            <a:r>
              <a:rPr lang="bg-BG" dirty="0" smtClean="0"/>
              <a:t>В по-новите е външен файл в </a:t>
            </a:r>
            <a:r>
              <a:rPr lang="en-GB" dirty="0" smtClean="0">
                <a:solidFill>
                  <a:srgbClr val="FF388C"/>
                </a:solidFill>
              </a:rPr>
              <a:t>/</a:t>
            </a:r>
            <a:r>
              <a:rPr lang="en-GB" dirty="0" err="1" smtClean="0">
                <a:solidFill>
                  <a:srgbClr val="FF388C"/>
                </a:solidFill>
              </a:rPr>
              <a:t>js</a:t>
            </a:r>
            <a:r>
              <a:rPr lang="en-US" dirty="0" smtClean="0">
                <a:solidFill>
                  <a:srgbClr val="FF388C"/>
                </a:solidFill>
              </a:rPr>
              <a:t>m</a:t>
            </a:r>
            <a:r>
              <a:rPr lang="en-GB" dirty="0" smtClean="0">
                <a:solidFill>
                  <a:srgbClr val="FF388C"/>
                </a:solidFill>
              </a:rPr>
              <a:t>/helpers</a:t>
            </a:r>
            <a:r>
              <a:rPr lang="en-US" dirty="0" smtClean="0"/>
              <a:t> – </a:t>
            </a:r>
            <a:r>
              <a:rPr lang="bg-BG" dirty="0" smtClean="0"/>
              <a:t>т.е. е предназначен за режим с модули</a:t>
            </a:r>
          </a:p>
          <a:p>
            <a:r>
              <a:rPr lang="bg-BG" dirty="0" smtClean="0"/>
              <a:t>Справяне</a:t>
            </a:r>
          </a:p>
          <a:p>
            <a:pPr lvl="1"/>
            <a:r>
              <a:rPr lang="bg-BG" dirty="0" smtClean="0"/>
              <a:t>Вариант №1 – минаваме на режим с модули</a:t>
            </a:r>
          </a:p>
          <a:p>
            <a:pPr lvl="1"/>
            <a:r>
              <a:rPr lang="bg-BG" dirty="0" smtClean="0"/>
              <a:t>Вариант №2 – модулния клас преобразуваме в немодулен и си го ползваме – така е направено в примера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61174511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Космат чайник</a:t>
            </a:r>
          </a:p>
          <a:p>
            <a:pPr lvl="1"/>
            <a:r>
              <a:rPr lang="bg-BG" dirty="0" smtClean="0"/>
              <a:t>Нарисуван е без капак</a:t>
            </a:r>
            <a:endParaRPr lang="bg-BG" dirty="0"/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5623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Роля на материалите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Геометрия на обект</a:t>
            </a:r>
          </a:p>
          <a:p>
            <a:pPr lvl="1"/>
            <a:r>
              <a:rPr lang="bg-BG" dirty="0" smtClean="0"/>
              <a:t>Съдържа върхове</a:t>
            </a:r>
          </a:p>
          <a:p>
            <a:pPr lvl="1"/>
            <a:r>
              <a:rPr lang="bg-BG" dirty="0" smtClean="0"/>
              <a:t>Определя ф</a:t>
            </a:r>
            <a:r>
              <a:rPr lang="en-GB" dirty="0" smtClean="0"/>
              <a:t>ò</a:t>
            </a:r>
            <a:r>
              <a:rPr lang="bg-BG" dirty="0" err="1" smtClean="0"/>
              <a:t>рмата</a:t>
            </a:r>
            <a:endParaRPr lang="bg-BG" dirty="0" smtClean="0"/>
          </a:p>
          <a:p>
            <a:r>
              <a:rPr lang="bg-BG" dirty="0" smtClean="0"/>
              <a:t>Материал на обект</a:t>
            </a:r>
          </a:p>
          <a:p>
            <a:pPr lvl="1"/>
            <a:r>
              <a:rPr lang="bg-BG" dirty="0" smtClean="0"/>
              <a:t>Съдържа свойства</a:t>
            </a:r>
          </a:p>
          <a:p>
            <a:pPr lvl="1"/>
            <a:r>
              <a:rPr lang="bg-BG" dirty="0" smtClean="0"/>
              <a:t>Определя украсата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1266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Светлини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0178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Точкова светлина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Светлинният източник е точков</a:t>
            </a:r>
          </a:p>
          <a:p>
            <a:pPr lvl="1"/>
            <a:r>
              <a:rPr lang="bg-BG" dirty="0" smtClean="0"/>
              <a:t>Намира се на конкретни координати</a:t>
            </a:r>
          </a:p>
          <a:p>
            <a:pPr lvl="1"/>
            <a:r>
              <a:rPr lang="bg-BG" dirty="0" smtClean="0"/>
              <a:t>Разпръсва светлина във всички посоки</a:t>
            </a:r>
            <a:endParaRPr lang="bg-BG" dirty="0"/>
          </a:p>
        </p:txBody>
      </p:sp>
      <p:sp>
        <p:nvSpPr>
          <p:cNvPr id="4" name="Freeform 3"/>
          <p:cNvSpPr/>
          <p:nvPr/>
        </p:nvSpPr>
        <p:spPr>
          <a:xfrm>
            <a:off x="914400" y="5784816"/>
            <a:ext cx="6394300" cy="1125938"/>
          </a:xfrm>
          <a:custGeom>
            <a:avLst/>
            <a:gdLst>
              <a:gd name="connsiteX0" fmla="*/ 2032217 w 4968976"/>
              <a:gd name="connsiteY0" fmla="*/ 0 h 2559608"/>
              <a:gd name="connsiteX1" fmla="*/ 4266608 w 4968976"/>
              <a:gd name="connsiteY1" fmla="*/ 1349373 h 2559608"/>
              <a:gd name="connsiteX2" fmla="*/ 4968976 w 4968976"/>
              <a:gd name="connsiteY2" fmla="*/ 2559608 h 2559608"/>
              <a:gd name="connsiteX3" fmla="*/ 0 w 4968976"/>
              <a:gd name="connsiteY3" fmla="*/ 2559608 h 2559608"/>
              <a:gd name="connsiteX4" fmla="*/ 2032217 w 4968976"/>
              <a:gd name="connsiteY4" fmla="*/ 0 h 2559608"/>
              <a:gd name="connsiteX0" fmla="*/ 2032217 w 4968976"/>
              <a:gd name="connsiteY0" fmla="*/ 0 h 2559608"/>
              <a:gd name="connsiteX1" fmla="*/ 4266608 w 4968976"/>
              <a:gd name="connsiteY1" fmla="*/ 1349373 h 2559608"/>
              <a:gd name="connsiteX2" fmla="*/ 4968976 w 4968976"/>
              <a:gd name="connsiteY2" fmla="*/ 2559608 h 2559608"/>
              <a:gd name="connsiteX3" fmla="*/ 0 w 4968976"/>
              <a:gd name="connsiteY3" fmla="*/ 2559608 h 2559608"/>
              <a:gd name="connsiteX4" fmla="*/ 2032217 w 4968976"/>
              <a:gd name="connsiteY4" fmla="*/ 0 h 255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68976" h="2559608">
                <a:moveTo>
                  <a:pt x="2032217" y="0"/>
                </a:moveTo>
                <a:lnTo>
                  <a:pt x="4266608" y="1349373"/>
                </a:lnTo>
                <a:lnTo>
                  <a:pt x="4968976" y="2559608"/>
                </a:lnTo>
                <a:lnTo>
                  <a:pt x="0" y="2559608"/>
                </a:lnTo>
                <a:lnTo>
                  <a:pt x="2032217" y="0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9" name="Group 8"/>
          <p:cNvGrpSpPr/>
          <p:nvPr/>
        </p:nvGrpSpPr>
        <p:grpSpPr>
          <a:xfrm>
            <a:off x="2338755" y="4668443"/>
            <a:ext cx="3048000" cy="612802"/>
            <a:chOff x="349016" y="4657220"/>
            <a:chExt cx="3048000" cy="612802"/>
          </a:xfrm>
        </p:grpSpPr>
        <p:sp>
          <p:nvSpPr>
            <p:cNvPr id="10" name="Text Placeholder 2"/>
            <p:cNvSpPr txBox="1">
              <a:spLocks/>
            </p:cNvSpPr>
            <p:nvPr/>
          </p:nvSpPr>
          <p:spPr>
            <a:xfrm>
              <a:off x="349016" y="4659895"/>
              <a:ext cx="1219200" cy="61012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err="1" smtClean="0">
                  <a:solidFill>
                    <a:schemeClr val="bg1"/>
                  </a:solidFill>
                </a:rPr>
                <a:t>Радиалнилъчи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349016" y="4657220"/>
              <a:ext cx="3048000" cy="267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4065917" y="3768505"/>
            <a:ext cx="3743451" cy="2896838"/>
            <a:chOff x="4065917" y="3768505"/>
            <a:chExt cx="3743451" cy="2896838"/>
          </a:xfrm>
        </p:grpSpPr>
        <p:cxnSp>
          <p:nvCxnSpPr>
            <p:cNvPr id="6" name="Straight Arrow Connector 5"/>
            <p:cNvCxnSpPr/>
            <p:nvPr/>
          </p:nvCxnSpPr>
          <p:spPr>
            <a:xfrm flipH="1">
              <a:off x="6912634" y="4685168"/>
              <a:ext cx="441" cy="1980175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5410200" y="4682905"/>
              <a:ext cx="1502877" cy="2263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 flipV="1">
              <a:off x="6908548" y="3795665"/>
              <a:ext cx="4529" cy="889503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6913076" y="4685168"/>
              <a:ext cx="860078" cy="2263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5440392" y="4691040"/>
              <a:ext cx="1471757" cy="1479722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6093736" y="3872619"/>
              <a:ext cx="818413" cy="818423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6912149" y="4130643"/>
              <a:ext cx="557714" cy="560398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6912148" y="4691041"/>
              <a:ext cx="793105" cy="788569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6228272" y="4676156"/>
              <a:ext cx="687179" cy="1661384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 flipV="1">
              <a:off x="5677277" y="4180437"/>
              <a:ext cx="1238175" cy="495720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6915453" y="3926939"/>
              <a:ext cx="300913" cy="749217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6915452" y="4676156"/>
              <a:ext cx="893916" cy="364361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>
              <a:off x="4065917" y="4681253"/>
              <a:ext cx="2846474" cy="1207713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H="1" flipV="1">
              <a:off x="6523776" y="3768505"/>
              <a:ext cx="388616" cy="912750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6912392" y="4370560"/>
              <a:ext cx="729487" cy="310694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6912391" y="4681254"/>
              <a:ext cx="503151" cy="1196708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/>
          <p:cNvSpPr/>
          <p:nvPr/>
        </p:nvSpPr>
        <p:spPr>
          <a:xfrm>
            <a:off x="6771158" y="4546855"/>
            <a:ext cx="276606" cy="276606"/>
          </a:xfrm>
          <a:prstGeom prst="ellipse">
            <a:avLst/>
          </a:prstGeom>
          <a:solidFill>
            <a:srgbClr val="FFF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6" name="Oval 75"/>
          <p:cNvSpPr/>
          <p:nvPr/>
        </p:nvSpPr>
        <p:spPr>
          <a:xfrm>
            <a:off x="6822118" y="4596592"/>
            <a:ext cx="171750" cy="171750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7780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Използване</a:t>
            </a:r>
          </a:p>
          <a:p>
            <a:pPr lvl="1"/>
            <a:r>
              <a:rPr lang="bg-BG" dirty="0" smtClean="0"/>
              <a:t>Клас </a:t>
            </a:r>
            <a:r>
              <a:rPr lang="en-US" dirty="0" err="1" smtClean="0">
                <a:solidFill>
                  <a:srgbClr val="FF388C"/>
                </a:solidFill>
              </a:rPr>
              <a:t>PointLight</a:t>
            </a:r>
            <a:endParaRPr lang="en-US" dirty="0" smtClean="0">
              <a:solidFill>
                <a:srgbClr val="FF388C"/>
              </a:solidFill>
            </a:endParaRPr>
          </a:p>
          <a:p>
            <a:r>
              <a:rPr lang="bg-BG" dirty="0" smtClean="0"/>
              <a:t>Основни параметри</a:t>
            </a:r>
          </a:p>
          <a:p>
            <a:pPr lvl="1"/>
            <a:r>
              <a:rPr lang="bg-BG" dirty="0" smtClean="0"/>
              <a:t>Цвят</a:t>
            </a:r>
          </a:p>
          <a:p>
            <a:pPr lvl="1"/>
            <a:r>
              <a:rPr lang="bg-BG" dirty="0" smtClean="0"/>
              <a:t>Интензитет</a:t>
            </a:r>
          </a:p>
          <a:p>
            <a:r>
              <a:rPr lang="bg-BG" dirty="0" smtClean="0"/>
              <a:t>Като графичен обект</a:t>
            </a:r>
          </a:p>
          <a:p>
            <a:pPr lvl="1"/>
            <a:r>
              <a:rPr lang="bg-BG" dirty="0"/>
              <a:t>Има координати в </a:t>
            </a:r>
            <a:r>
              <a:rPr lang="en-US" dirty="0" smtClean="0">
                <a:solidFill>
                  <a:srgbClr val="FF388C"/>
                </a:solidFill>
              </a:rPr>
              <a:t>position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8230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Пример с движение на светлина</a:t>
            </a:r>
          </a:p>
          <a:p>
            <a:pPr lvl="1"/>
            <a:r>
              <a:rPr lang="bg-BG" dirty="0" smtClean="0"/>
              <a:t>Ясно се вижда движението на светлинния източник по неговия ефект</a:t>
            </a:r>
            <a:endParaRPr lang="bg-BG" dirty="0"/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83973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Разширение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Три светлини</a:t>
            </a:r>
          </a:p>
          <a:p>
            <a:pPr lvl="1"/>
            <a:r>
              <a:rPr lang="bg-BG" dirty="0" smtClean="0"/>
              <a:t>Цветове – червено, зелено, синьо</a:t>
            </a:r>
          </a:p>
          <a:p>
            <a:pPr lvl="1"/>
            <a:r>
              <a:rPr lang="bg-BG" dirty="0" smtClean="0"/>
              <a:t>Обикалят около чайника</a:t>
            </a:r>
          </a:p>
          <a:p>
            <a:r>
              <a:rPr lang="bg-BG" dirty="0" smtClean="0"/>
              <a:t>Ще използваме</a:t>
            </a:r>
          </a:p>
          <a:p>
            <a:pPr lvl="1"/>
            <a:r>
              <a:rPr lang="bg-BG" dirty="0" smtClean="0"/>
              <a:t>Светлината от </a:t>
            </a:r>
            <a:r>
              <a:rPr lang="en-US" dirty="0" smtClean="0"/>
              <a:t>v</a:t>
            </a:r>
            <a:r>
              <a:rPr lang="en-US" dirty="0" smtClean="0"/>
              <a:t>ax</a:t>
            </a:r>
            <a:r>
              <a:rPr lang="en-US" dirty="0" smtClean="0"/>
              <a:t>.js</a:t>
            </a:r>
            <a:r>
              <a:rPr lang="bg-BG" dirty="0" smtClean="0"/>
              <a:t> </a:t>
            </a:r>
            <a:r>
              <a:rPr lang="bg-BG" dirty="0" smtClean="0"/>
              <a:t>и две нови светлини</a:t>
            </a:r>
          </a:p>
          <a:p>
            <a:pPr lvl="1"/>
            <a:r>
              <a:rPr lang="bg-BG" dirty="0" smtClean="0"/>
              <a:t>Сферични координати с клас </a:t>
            </a:r>
            <a:r>
              <a:rPr lang="en-US" dirty="0" smtClean="0">
                <a:solidFill>
                  <a:srgbClr val="FF388C"/>
                </a:solidFill>
              </a:rPr>
              <a:t>Spherical</a:t>
            </a:r>
            <a:r>
              <a:rPr lang="bg-BG" dirty="0" smtClean="0">
                <a:solidFill>
                  <a:srgbClr val="FF388C"/>
                </a:solidFill>
              </a:rPr>
              <a:t> </a:t>
            </a:r>
            <a:r>
              <a:rPr lang="bg-BG" dirty="0" smtClean="0"/>
              <a:t>и метод </a:t>
            </a:r>
            <a:r>
              <a:rPr lang="en-US" dirty="0" err="1" smtClean="0">
                <a:solidFill>
                  <a:srgbClr val="FF388C"/>
                </a:solidFill>
              </a:rPr>
              <a:t>setFromSpherical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42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Ято светлини летят и осветяват чайника</a:t>
            </a:r>
            <a:endParaRPr lang="bg-BG" dirty="0"/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59692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Сянка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Сложен ефект</a:t>
            </a:r>
          </a:p>
          <a:p>
            <a:pPr lvl="1"/>
            <a:r>
              <a:rPr lang="bg-BG" dirty="0" smtClean="0"/>
              <a:t>Изисква доста ресурси и бави</a:t>
            </a:r>
          </a:p>
          <a:p>
            <a:r>
              <a:rPr lang="bg-BG" dirty="0" smtClean="0"/>
              <a:t>Чайник със сянка</a:t>
            </a:r>
          </a:p>
          <a:p>
            <a:pPr lvl="1"/>
            <a:r>
              <a:rPr lang="bg-BG" dirty="0" smtClean="0"/>
              <a:t>Включваме със </a:t>
            </a:r>
            <a:r>
              <a:rPr lang="en-GB" dirty="0" err="1" smtClean="0">
                <a:solidFill>
                  <a:srgbClr val="FF388C"/>
                </a:solidFill>
              </a:rPr>
              <a:t>shadowMap</a:t>
            </a:r>
            <a:r>
              <a:rPr lang="bg-BG" dirty="0" smtClean="0"/>
              <a:t> в </a:t>
            </a:r>
            <a:r>
              <a:rPr lang="bg-BG" dirty="0" err="1" smtClean="0"/>
              <a:t>рендъра</a:t>
            </a:r>
            <a:endParaRPr lang="bg-BG" dirty="0" smtClean="0"/>
          </a:p>
          <a:p>
            <a:pPr lvl="1"/>
            <a:r>
              <a:rPr lang="bg-BG" dirty="0" smtClean="0"/>
              <a:t>Размер в </a:t>
            </a:r>
            <a:r>
              <a:rPr lang="en-US" dirty="0" smtClean="0">
                <a:solidFill>
                  <a:srgbClr val="FF388C"/>
                </a:solidFill>
              </a:rPr>
              <a:t>shadow</a:t>
            </a:r>
            <a:r>
              <a:rPr lang="bg-BG" dirty="0" smtClean="0"/>
              <a:t> на светлината</a:t>
            </a:r>
          </a:p>
          <a:p>
            <a:pPr lvl="1"/>
            <a:r>
              <a:rPr lang="bg-BG" dirty="0" smtClean="0"/>
              <a:t>Включваме </a:t>
            </a:r>
            <a:r>
              <a:rPr lang="en-GB" dirty="0" err="1" smtClean="0">
                <a:solidFill>
                  <a:srgbClr val="FF388C"/>
                </a:solidFill>
              </a:rPr>
              <a:t>castShadow</a:t>
            </a:r>
            <a:r>
              <a:rPr lang="bg-BG" dirty="0" smtClean="0"/>
              <a:t> за светлината и обектите, които хвърлят сенки</a:t>
            </a:r>
          </a:p>
          <a:p>
            <a:pPr lvl="1"/>
            <a:r>
              <a:rPr lang="bg-BG" dirty="0" smtClean="0"/>
              <a:t>Включваме </a:t>
            </a:r>
            <a:r>
              <a:rPr lang="en-GB" dirty="0" err="1" smtClean="0">
                <a:solidFill>
                  <a:srgbClr val="FF388C"/>
                </a:solidFill>
              </a:rPr>
              <a:t>receiveShadow</a:t>
            </a:r>
            <a:r>
              <a:rPr lang="bg-BG" dirty="0" smtClean="0"/>
              <a:t> за обектите, които биват засенчени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2020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Чайник със сянка под него</a:t>
            </a:r>
            <a:endParaRPr lang="bg-BG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00898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Проба с много чайници в кръг</a:t>
                </a:r>
              </a:p>
              <a:p>
                <a:pPr lvl="1"/>
                <a:r>
                  <a:rPr lang="bg-BG" dirty="0" smtClean="0"/>
                  <a:t>Точкова светлина над центъра на кръга</a:t>
                </a:r>
              </a:p>
              <a:p>
                <a:pPr lvl="1"/>
                <a:r>
                  <a:rPr lang="bg-BG" dirty="0" smtClean="0"/>
                  <a:t>Помощник 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PointLightHelper</a:t>
                </a:r>
                <a:endParaRPr lang="bg-BG" dirty="0" smtClean="0">
                  <a:solidFill>
                    <a:srgbClr val="FF388C"/>
                  </a:solidFill>
                </a:endParaRPr>
              </a:p>
              <a:p>
                <a:r>
                  <a:rPr lang="bg-BG" dirty="0" smtClean="0"/>
                  <a:t>Координати по окръжност/сфера</a:t>
                </a:r>
              </a:p>
              <a:p>
                <a:pPr lvl="1"/>
                <a:r>
                  <a:rPr lang="bg-BG" dirty="0" smtClean="0"/>
                  <a:t>Ръчно пресмятане със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sin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cos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Автоматично със сферични координати със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Spherical</a:t>
                </a:r>
                <a:r>
                  <a:rPr lang="en-US" dirty="0" smtClean="0"/>
                  <a:t>, </a:t>
                </a:r>
                <a:r>
                  <a:rPr lang="bg-BG" dirty="0" smtClean="0"/>
                  <a:t>а в декартови с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setFromSpherical</a:t>
                </a:r>
                <a:endParaRPr lang="bg-BG" dirty="0" smtClean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813109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Сенките бягат радиално от светлината</a:t>
            </a:r>
            <a:endParaRPr lang="bg-BG" dirty="0"/>
          </a:p>
        </p:txBody>
      </p:sp>
      <p:pic>
        <p:nvPicPr>
          <p:cNvPr id="1536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116499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Тестов обект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Всеизвестният чайник от Юта</a:t>
            </a:r>
          </a:p>
          <a:p>
            <a:pPr lvl="1"/>
            <a:r>
              <a:rPr lang="bg-BG" dirty="0" smtClean="0"/>
              <a:t>Оригиналът е истински чайник</a:t>
            </a:r>
          </a:p>
          <a:p>
            <a:endParaRPr lang="bg-BG" dirty="0" smtClean="0"/>
          </a:p>
          <a:p>
            <a:pPr lvl="1"/>
            <a:endParaRPr lang="bg-BG" dirty="0"/>
          </a:p>
        </p:txBody>
      </p:sp>
      <p:pic>
        <p:nvPicPr>
          <p:cNvPr id="1026" name="Picture 2" descr="File:Original Utah Teapot - Computer History Museu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506" y="2819400"/>
            <a:ext cx="4685800" cy="3121915"/>
          </a:xfrm>
          <a:prstGeom prst="rect">
            <a:avLst/>
          </a:prstGeom>
          <a:noFill/>
          <a:ln w="3175">
            <a:solidFill>
              <a:schemeClr val="accent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0915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i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Снимка: </a:t>
            </a:r>
            <a:r>
              <a:rPr lang="en-GB" sz="1200" i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Michael Hicks, </a:t>
            </a:r>
            <a:r>
              <a:rPr lang="en-US" sz="1200" i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CC-BY-2.0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, </a:t>
            </a:r>
            <a:endParaRPr lang="bg-BG" sz="1200" i="1" dirty="0" smtClean="0">
              <a:solidFill>
                <a:schemeClr val="accent1"/>
              </a:solidFill>
              <a:latin typeface="Candara" panose="020E0502030303020204" pitchFamily="34" charset="0"/>
            </a:endParaRPr>
          </a:p>
          <a:p>
            <a:pPr algn="ctr"/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3"/>
              </a:rPr>
              <a:t>https://commons.wikimedia.org/wiki/File:Original_Utah_Teapot_-_Computer_History_Museums.jpg</a:t>
            </a:r>
            <a:endParaRPr lang="bg-BG" sz="1200" i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54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Насочена светлина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Светлинният източник е безкрайно отдалечен, дефиниран само с посока</a:t>
            </a:r>
          </a:p>
          <a:p>
            <a:pPr lvl="1"/>
            <a:r>
              <a:rPr lang="bg-BG" dirty="0" smtClean="0"/>
              <a:t>Лъчите са успоредни</a:t>
            </a:r>
            <a:endParaRPr lang="bg-BG" dirty="0"/>
          </a:p>
        </p:txBody>
      </p:sp>
      <p:sp>
        <p:nvSpPr>
          <p:cNvPr id="49" name="Freeform 48"/>
          <p:cNvSpPr/>
          <p:nvPr/>
        </p:nvSpPr>
        <p:spPr>
          <a:xfrm>
            <a:off x="914400" y="5784816"/>
            <a:ext cx="6394300" cy="1125938"/>
          </a:xfrm>
          <a:custGeom>
            <a:avLst/>
            <a:gdLst>
              <a:gd name="connsiteX0" fmla="*/ 2032217 w 4968976"/>
              <a:gd name="connsiteY0" fmla="*/ 0 h 2559608"/>
              <a:gd name="connsiteX1" fmla="*/ 4266608 w 4968976"/>
              <a:gd name="connsiteY1" fmla="*/ 1349373 h 2559608"/>
              <a:gd name="connsiteX2" fmla="*/ 4968976 w 4968976"/>
              <a:gd name="connsiteY2" fmla="*/ 2559608 h 2559608"/>
              <a:gd name="connsiteX3" fmla="*/ 0 w 4968976"/>
              <a:gd name="connsiteY3" fmla="*/ 2559608 h 2559608"/>
              <a:gd name="connsiteX4" fmla="*/ 2032217 w 4968976"/>
              <a:gd name="connsiteY4" fmla="*/ 0 h 2559608"/>
              <a:gd name="connsiteX0" fmla="*/ 2032217 w 4968976"/>
              <a:gd name="connsiteY0" fmla="*/ 0 h 2559608"/>
              <a:gd name="connsiteX1" fmla="*/ 4266608 w 4968976"/>
              <a:gd name="connsiteY1" fmla="*/ 1349373 h 2559608"/>
              <a:gd name="connsiteX2" fmla="*/ 4968976 w 4968976"/>
              <a:gd name="connsiteY2" fmla="*/ 2559608 h 2559608"/>
              <a:gd name="connsiteX3" fmla="*/ 0 w 4968976"/>
              <a:gd name="connsiteY3" fmla="*/ 2559608 h 2559608"/>
              <a:gd name="connsiteX4" fmla="*/ 2032217 w 4968976"/>
              <a:gd name="connsiteY4" fmla="*/ 0 h 255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68976" h="2559608">
                <a:moveTo>
                  <a:pt x="2032217" y="0"/>
                </a:moveTo>
                <a:lnTo>
                  <a:pt x="4266608" y="1349373"/>
                </a:lnTo>
                <a:lnTo>
                  <a:pt x="4968976" y="2559608"/>
                </a:lnTo>
                <a:lnTo>
                  <a:pt x="0" y="2559608"/>
                </a:lnTo>
                <a:lnTo>
                  <a:pt x="2032217" y="0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50" name="Group 49"/>
          <p:cNvGrpSpPr/>
          <p:nvPr/>
        </p:nvGrpSpPr>
        <p:grpSpPr>
          <a:xfrm>
            <a:off x="3124199" y="4668443"/>
            <a:ext cx="3048001" cy="612802"/>
            <a:chOff x="349015" y="4657220"/>
            <a:chExt cx="3048001" cy="612802"/>
          </a:xfrm>
        </p:grpSpPr>
        <p:sp>
          <p:nvSpPr>
            <p:cNvPr id="51" name="Text Placeholder 2"/>
            <p:cNvSpPr txBox="1">
              <a:spLocks/>
            </p:cNvSpPr>
            <p:nvPr/>
          </p:nvSpPr>
          <p:spPr>
            <a:xfrm>
              <a:off x="349015" y="4659895"/>
              <a:ext cx="1395045" cy="61012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Успоредни лъчи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 flipV="1">
              <a:off x="349016" y="4657220"/>
              <a:ext cx="3048000" cy="267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53" name="Straight Arrow Connector 52"/>
          <p:cNvCxnSpPr/>
          <p:nvPr/>
        </p:nvCxnSpPr>
        <p:spPr>
          <a:xfrm flipH="1">
            <a:off x="4730751" y="2664372"/>
            <a:ext cx="4536077" cy="3371164"/>
          </a:xfrm>
          <a:prstGeom prst="straightConnector1">
            <a:avLst/>
          </a:prstGeom>
          <a:ln w="3175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6771158" y="4546855"/>
            <a:ext cx="276606" cy="276606"/>
          </a:xfrm>
          <a:prstGeom prst="ellipse">
            <a:avLst/>
          </a:prstGeom>
          <a:solidFill>
            <a:srgbClr val="FFF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5054601" y="2979683"/>
            <a:ext cx="4198084" cy="3119971"/>
          </a:xfrm>
          <a:prstGeom prst="straightConnector1">
            <a:avLst/>
          </a:prstGeom>
          <a:ln w="3175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5372101" y="3342290"/>
            <a:ext cx="3802802" cy="2826201"/>
          </a:xfrm>
          <a:prstGeom prst="straightConnector1">
            <a:avLst/>
          </a:prstGeom>
          <a:ln w="3175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5695951" y="3578772"/>
            <a:ext cx="3570878" cy="2653837"/>
          </a:xfrm>
          <a:prstGeom prst="straightConnector1">
            <a:avLst/>
          </a:prstGeom>
          <a:ln w="3175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6007101" y="3899726"/>
            <a:ext cx="3231492" cy="2401609"/>
          </a:xfrm>
          <a:prstGeom prst="straightConnector1">
            <a:avLst/>
          </a:prstGeom>
          <a:ln w="3175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6330951" y="4240924"/>
            <a:ext cx="2858668" cy="2124529"/>
          </a:xfrm>
          <a:prstGeom prst="straightConnector1">
            <a:avLst/>
          </a:prstGeom>
          <a:ln w="3175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6578601" y="4477407"/>
            <a:ext cx="2702940" cy="2008796"/>
          </a:xfrm>
          <a:prstGeom prst="straightConnector1">
            <a:avLst/>
          </a:prstGeom>
          <a:ln w="3175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6807200" y="4790700"/>
            <a:ext cx="2462924" cy="1830409"/>
          </a:xfrm>
          <a:prstGeom prst="straightConnector1">
            <a:avLst/>
          </a:prstGeom>
          <a:ln w="3175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4413251" y="2364828"/>
            <a:ext cx="4846505" cy="3601870"/>
          </a:xfrm>
          <a:prstGeom prst="straightConnector1">
            <a:avLst/>
          </a:prstGeom>
          <a:ln w="3175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34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Използване</a:t>
            </a:r>
          </a:p>
          <a:p>
            <a:pPr lvl="1"/>
            <a:r>
              <a:rPr lang="bg-BG" dirty="0" smtClean="0"/>
              <a:t>Клас </a:t>
            </a:r>
            <a:r>
              <a:rPr lang="en-US" dirty="0" err="1" smtClean="0">
                <a:solidFill>
                  <a:srgbClr val="FF388C"/>
                </a:solidFill>
              </a:rPr>
              <a:t>DirectionalLight</a:t>
            </a:r>
            <a:endParaRPr lang="en-US" dirty="0" smtClean="0">
              <a:solidFill>
                <a:srgbClr val="FF388C"/>
              </a:solidFill>
            </a:endParaRPr>
          </a:p>
          <a:p>
            <a:r>
              <a:rPr lang="bg-BG" dirty="0" smtClean="0"/>
              <a:t>Основни параметри</a:t>
            </a:r>
          </a:p>
          <a:p>
            <a:pPr lvl="1"/>
            <a:r>
              <a:rPr lang="bg-BG" dirty="0" smtClean="0"/>
              <a:t>Цвят и интензитет</a:t>
            </a:r>
          </a:p>
          <a:p>
            <a:r>
              <a:rPr lang="bg-BG" dirty="0" smtClean="0"/>
              <a:t>Като графичен обект</a:t>
            </a:r>
          </a:p>
          <a:p>
            <a:pPr lvl="1"/>
            <a:r>
              <a:rPr lang="bg-BG" dirty="0" smtClean="0"/>
              <a:t>Лъчите са от </a:t>
            </a:r>
            <a:r>
              <a:rPr lang="en-US" dirty="0" smtClean="0">
                <a:solidFill>
                  <a:srgbClr val="FF388C"/>
                </a:solidFill>
              </a:rPr>
              <a:t>position</a:t>
            </a:r>
            <a:r>
              <a:rPr lang="bg-BG" dirty="0" smtClean="0"/>
              <a:t> до </a:t>
            </a:r>
            <a:r>
              <a:rPr lang="en-US" dirty="0" smtClean="0">
                <a:solidFill>
                  <a:srgbClr val="FF388C"/>
                </a:solidFill>
              </a:rPr>
              <a:t>target</a:t>
            </a:r>
            <a:r>
              <a:rPr lang="bg-BG" dirty="0" smtClean="0"/>
              <a:t>, който </a:t>
            </a:r>
            <a:r>
              <a:rPr lang="bg-BG" dirty="0"/>
              <a:t>е</a:t>
            </a:r>
            <a:r>
              <a:rPr lang="bg-BG" dirty="0" smtClean="0"/>
              <a:t> обект и е част от сцената</a:t>
            </a:r>
          </a:p>
          <a:p>
            <a:pPr lvl="1"/>
            <a:r>
              <a:rPr lang="bg-BG" dirty="0" smtClean="0"/>
              <a:t>Сянката е с ортогонална камера, трябва да е достатъчно широка и висока !!!</a:t>
            </a:r>
          </a:p>
          <a:p>
            <a:pPr lvl="2"/>
            <a:r>
              <a:rPr lang="bg-BG" dirty="0" smtClean="0"/>
              <a:t>(вж. </a:t>
            </a:r>
            <a:r>
              <a:rPr lang="en-GB" dirty="0" err="1" smtClean="0">
                <a:solidFill>
                  <a:srgbClr val="FF388C"/>
                </a:solidFill>
              </a:rPr>
              <a:t>shadow.camera.left</a:t>
            </a:r>
            <a:r>
              <a:rPr lang="bg-BG" dirty="0" smtClean="0"/>
              <a:t> и </a:t>
            </a:r>
            <a:r>
              <a:rPr lang="bg-BG" dirty="0" err="1" smtClean="0"/>
              <a:t>сие</a:t>
            </a:r>
            <a:r>
              <a:rPr lang="bg-BG" dirty="0" smtClean="0"/>
              <a:t>)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03519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Сенки от успоредни лъчи</a:t>
            </a:r>
            <a:endParaRPr lang="bg-BG" dirty="0"/>
          </a:p>
        </p:txBody>
      </p:sp>
      <p:pic>
        <p:nvPicPr>
          <p:cNvPr id="1638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007693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Прожекторна светлина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Светлинният източник генерира конус</a:t>
            </a:r>
          </a:p>
          <a:p>
            <a:pPr lvl="1"/>
            <a:r>
              <a:rPr lang="bg-BG" dirty="0" smtClean="0"/>
              <a:t>Контурите </a:t>
            </a:r>
            <a:r>
              <a:rPr lang="bg-BG" dirty="0" smtClean="0"/>
              <a:t>на осветяването са </a:t>
            </a:r>
            <a:r>
              <a:rPr lang="bg-BG" dirty="0" smtClean="0"/>
              <a:t>плавни</a:t>
            </a:r>
          </a:p>
          <a:p>
            <a:pPr lvl="1"/>
            <a:r>
              <a:rPr lang="bg-BG" dirty="0" smtClean="0"/>
              <a:t>Лъчите са радиални</a:t>
            </a:r>
            <a:endParaRPr lang="bg-BG" dirty="0"/>
          </a:p>
        </p:txBody>
      </p:sp>
      <p:sp>
        <p:nvSpPr>
          <p:cNvPr id="18" name="Freeform 17"/>
          <p:cNvSpPr/>
          <p:nvPr/>
        </p:nvSpPr>
        <p:spPr>
          <a:xfrm>
            <a:off x="914400" y="5784816"/>
            <a:ext cx="6394300" cy="1125938"/>
          </a:xfrm>
          <a:custGeom>
            <a:avLst/>
            <a:gdLst>
              <a:gd name="connsiteX0" fmla="*/ 2032217 w 4968976"/>
              <a:gd name="connsiteY0" fmla="*/ 0 h 2559608"/>
              <a:gd name="connsiteX1" fmla="*/ 4266608 w 4968976"/>
              <a:gd name="connsiteY1" fmla="*/ 1349373 h 2559608"/>
              <a:gd name="connsiteX2" fmla="*/ 4968976 w 4968976"/>
              <a:gd name="connsiteY2" fmla="*/ 2559608 h 2559608"/>
              <a:gd name="connsiteX3" fmla="*/ 0 w 4968976"/>
              <a:gd name="connsiteY3" fmla="*/ 2559608 h 2559608"/>
              <a:gd name="connsiteX4" fmla="*/ 2032217 w 4968976"/>
              <a:gd name="connsiteY4" fmla="*/ 0 h 2559608"/>
              <a:gd name="connsiteX0" fmla="*/ 2032217 w 4968976"/>
              <a:gd name="connsiteY0" fmla="*/ 0 h 2559608"/>
              <a:gd name="connsiteX1" fmla="*/ 4266608 w 4968976"/>
              <a:gd name="connsiteY1" fmla="*/ 1349373 h 2559608"/>
              <a:gd name="connsiteX2" fmla="*/ 4968976 w 4968976"/>
              <a:gd name="connsiteY2" fmla="*/ 2559608 h 2559608"/>
              <a:gd name="connsiteX3" fmla="*/ 0 w 4968976"/>
              <a:gd name="connsiteY3" fmla="*/ 2559608 h 2559608"/>
              <a:gd name="connsiteX4" fmla="*/ 2032217 w 4968976"/>
              <a:gd name="connsiteY4" fmla="*/ 0 h 255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68976" h="2559608">
                <a:moveTo>
                  <a:pt x="2032217" y="0"/>
                </a:moveTo>
                <a:lnTo>
                  <a:pt x="4266608" y="1349373"/>
                </a:lnTo>
                <a:lnTo>
                  <a:pt x="4968976" y="2559608"/>
                </a:lnTo>
                <a:lnTo>
                  <a:pt x="0" y="2559608"/>
                </a:lnTo>
                <a:lnTo>
                  <a:pt x="2032217" y="0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Oval 18"/>
          <p:cNvSpPr/>
          <p:nvPr/>
        </p:nvSpPr>
        <p:spPr>
          <a:xfrm>
            <a:off x="6771158" y="4546855"/>
            <a:ext cx="276606" cy="276606"/>
          </a:xfrm>
          <a:prstGeom prst="ellipse">
            <a:avLst/>
          </a:prstGeom>
          <a:solidFill>
            <a:srgbClr val="FFF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0" name="Group 19"/>
          <p:cNvGrpSpPr/>
          <p:nvPr/>
        </p:nvGrpSpPr>
        <p:grpSpPr>
          <a:xfrm>
            <a:off x="4065917" y="4676156"/>
            <a:ext cx="2849534" cy="1661384"/>
            <a:chOff x="4065917" y="4676156"/>
            <a:chExt cx="2849534" cy="1661384"/>
          </a:xfrm>
        </p:grpSpPr>
        <p:cxnSp>
          <p:nvCxnSpPr>
            <p:cNvPr id="21" name="Straight Arrow Connector 20"/>
            <p:cNvCxnSpPr/>
            <p:nvPr/>
          </p:nvCxnSpPr>
          <p:spPr>
            <a:xfrm flipH="1">
              <a:off x="5440392" y="4691040"/>
              <a:ext cx="1471757" cy="1479722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6228272" y="4676156"/>
              <a:ext cx="687179" cy="1661384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4065917" y="4681253"/>
              <a:ext cx="2846474" cy="1207713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Oval 23"/>
          <p:cNvSpPr/>
          <p:nvPr/>
        </p:nvSpPr>
        <p:spPr>
          <a:xfrm>
            <a:off x="6771158" y="4546855"/>
            <a:ext cx="276606" cy="276606"/>
          </a:xfrm>
          <a:prstGeom prst="ellipse">
            <a:avLst/>
          </a:prstGeom>
          <a:solidFill>
            <a:srgbClr val="FFF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5" name="Oval 24"/>
          <p:cNvSpPr/>
          <p:nvPr/>
        </p:nvSpPr>
        <p:spPr>
          <a:xfrm>
            <a:off x="6783722" y="4637331"/>
            <a:ext cx="171750" cy="171750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Isosceles Triangle 4"/>
          <p:cNvSpPr/>
          <p:nvPr/>
        </p:nvSpPr>
        <p:spPr>
          <a:xfrm rot="2730441">
            <a:off x="6315471" y="4669693"/>
            <a:ext cx="610456" cy="633001"/>
          </a:xfrm>
          <a:custGeom>
            <a:avLst/>
            <a:gdLst>
              <a:gd name="connsiteX0" fmla="*/ 239566 w 632360"/>
              <a:gd name="connsiteY0" fmla="*/ 17217 h 644683"/>
              <a:gd name="connsiteX1" fmla="*/ 349908 w 632360"/>
              <a:gd name="connsiteY1" fmla="*/ 0 h 644683"/>
              <a:gd name="connsiteX2" fmla="*/ 632360 w 632360"/>
              <a:gd name="connsiteY2" fmla="*/ 644683 h 644683"/>
              <a:gd name="connsiteX3" fmla="*/ 0 w 632360"/>
              <a:gd name="connsiteY3" fmla="*/ 642686 h 644683"/>
              <a:gd name="connsiteX4" fmla="*/ 239566 w 632360"/>
              <a:gd name="connsiteY4" fmla="*/ 17217 h 644683"/>
              <a:gd name="connsiteX0" fmla="*/ 239566 w 610456"/>
              <a:gd name="connsiteY0" fmla="*/ 17217 h 643193"/>
              <a:gd name="connsiteX1" fmla="*/ 349908 w 610456"/>
              <a:gd name="connsiteY1" fmla="*/ 0 h 643193"/>
              <a:gd name="connsiteX2" fmla="*/ 610456 w 610456"/>
              <a:gd name="connsiteY2" fmla="*/ 643193 h 643193"/>
              <a:gd name="connsiteX3" fmla="*/ 0 w 610456"/>
              <a:gd name="connsiteY3" fmla="*/ 642686 h 643193"/>
              <a:gd name="connsiteX4" fmla="*/ 239566 w 610456"/>
              <a:gd name="connsiteY4" fmla="*/ 17217 h 643193"/>
              <a:gd name="connsiteX0" fmla="*/ 239566 w 610456"/>
              <a:gd name="connsiteY0" fmla="*/ 7025 h 633001"/>
              <a:gd name="connsiteX1" fmla="*/ 339895 w 610456"/>
              <a:gd name="connsiteY1" fmla="*/ 0 h 633001"/>
              <a:gd name="connsiteX2" fmla="*/ 610456 w 610456"/>
              <a:gd name="connsiteY2" fmla="*/ 633001 h 633001"/>
              <a:gd name="connsiteX3" fmla="*/ 0 w 610456"/>
              <a:gd name="connsiteY3" fmla="*/ 632494 h 633001"/>
              <a:gd name="connsiteX4" fmla="*/ 239566 w 610456"/>
              <a:gd name="connsiteY4" fmla="*/ 7025 h 633001"/>
              <a:gd name="connsiteX0" fmla="*/ 246331 w 610456"/>
              <a:gd name="connsiteY0" fmla="*/ 10333 h 633001"/>
              <a:gd name="connsiteX1" fmla="*/ 339895 w 610456"/>
              <a:gd name="connsiteY1" fmla="*/ 0 h 633001"/>
              <a:gd name="connsiteX2" fmla="*/ 610456 w 610456"/>
              <a:gd name="connsiteY2" fmla="*/ 633001 h 633001"/>
              <a:gd name="connsiteX3" fmla="*/ 0 w 610456"/>
              <a:gd name="connsiteY3" fmla="*/ 632494 h 633001"/>
              <a:gd name="connsiteX4" fmla="*/ 246331 w 610456"/>
              <a:gd name="connsiteY4" fmla="*/ 10333 h 633001"/>
              <a:gd name="connsiteX0" fmla="*/ 246331 w 610456"/>
              <a:gd name="connsiteY0" fmla="*/ 10333 h 633001"/>
              <a:gd name="connsiteX1" fmla="*/ 339895 w 610456"/>
              <a:gd name="connsiteY1" fmla="*/ 0 h 633001"/>
              <a:gd name="connsiteX2" fmla="*/ 610456 w 610456"/>
              <a:gd name="connsiteY2" fmla="*/ 633001 h 633001"/>
              <a:gd name="connsiteX3" fmla="*/ 0 w 610456"/>
              <a:gd name="connsiteY3" fmla="*/ 632494 h 633001"/>
              <a:gd name="connsiteX4" fmla="*/ 246331 w 610456"/>
              <a:gd name="connsiteY4" fmla="*/ 10333 h 63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456" h="633001">
                <a:moveTo>
                  <a:pt x="246331" y="10333"/>
                </a:moveTo>
                <a:cubicBezTo>
                  <a:pt x="282438" y="27433"/>
                  <a:pt x="309540" y="28560"/>
                  <a:pt x="339895" y="0"/>
                </a:cubicBezTo>
                <a:lnTo>
                  <a:pt x="610456" y="633001"/>
                </a:lnTo>
                <a:lnTo>
                  <a:pt x="0" y="632494"/>
                </a:lnTo>
                <a:lnTo>
                  <a:pt x="246331" y="10333"/>
                </a:lnTo>
                <a:close/>
              </a:path>
            </a:pathLst>
          </a:custGeom>
          <a:solidFill>
            <a:srgbClr val="FF388C">
              <a:alpha val="10196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7" name="Group 26"/>
          <p:cNvGrpSpPr/>
          <p:nvPr/>
        </p:nvGrpSpPr>
        <p:grpSpPr>
          <a:xfrm>
            <a:off x="2590800" y="4873598"/>
            <a:ext cx="3786555" cy="612802"/>
            <a:chOff x="349016" y="4657220"/>
            <a:chExt cx="3048000" cy="612802"/>
          </a:xfrm>
        </p:grpSpPr>
        <p:sp>
          <p:nvSpPr>
            <p:cNvPr id="28" name="Text Placeholder 2"/>
            <p:cNvSpPr txBox="1">
              <a:spLocks/>
            </p:cNvSpPr>
            <p:nvPr/>
          </p:nvSpPr>
          <p:spPr>
            <a:xfrm>
              <a:off x="349016" y="4659895"/>
              <a:ext cx="1219200" cy="61012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Радиални лъчи в конус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349016" y="4657220"/>
              <a:ext cx="3048000" cy="267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8185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389975" y="2187693"/>
            <a:ext cx="6686628" cy="6140214"/>
            <a:chOff x="3389975" y="2187693"/>
            <a:chExt cx="6686628" cy="6140214"/>
          </a:xfrm>
        </p:grpSpPr>
        <p:sp>
          <p:nvSpPr>
            <p:cNvPr id="36" name="Trapezoid 35"/>
            <p:cNvSpPr/>
            <p:nvPr/>
          </p:nvSpPr>
          <p:spPr>
            <a:xfrm rot="15722765">
              <a:off x="4310418" y="1324478"/>
              <a:ext cx="4902970" cy="6629400"/>
            </a:xfrm>
            <a:prstGeom prst="trapezoid">
              <a:avLst>
                <a:gd name="adj" fmla="val 50000"/>
              </a:avLst>
            </a:prstGeom>
            <a:gradFill flip="none" rotWithShape="1">
              <a:gsLst>
                <a:gs pos="0">
                  <a:schemeClr val="tx1">
                    <a:alpha val="7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7" name="Trapezoid 36"/>
            <p:cNvSpPr/>
            <p:nvPr/>
          </p:nvSpPr>
          <p:spPr>
            <a:xfrm rot="5877235" flipV="1">
              <a:off x="4253190" y="2561722"/>
              <a:ext cx="4902970" cy="6629400"/>
            </a:xfrm>
            <a:prstGeom prst="trapezoid">
              <a:avLst>
                <a:gd name="adj" fmla="val 50000"/>
              </a:avLst>
            </a:prstGeom>
            <a:gradFill flip="none" rotWithShape="1">
              <a:gsLst>
                <a:gs pos="0">
                  <a:schemeClr val="tx1">
                    <a:alpha val="7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8" name="Trapezoid 37"/>
            <p:cNvSpPr/>
            <p:nvPr/>
          </p:nvSpPr>
          <p:spPr>
            <a:xfrm rot="16200000" flipV="1">
              <a:off x="4869125" y="4321933"/>
              <a:ext cx="809468" cy="1910436"/>
            </a:xfrm>
            <a:prstGeom prst="trapezoid">
              <a:avLst>
                <a:gd name="adj" fmla="val 50000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39" name="Freeform 38"/>
          <p:cNvSpPr/>
          <p:nvPr/>
        </p:nvSpPr>
        <p:spPr>
          <a:xfrm>
            <a:off x="2895600" y="886691"/>
            <a:ext cx="6456218" cy="6941127"/>
          </a:xfrm>
          <a:custGeom>
            <a:avLst/>
            <a:gdLst>
              <a:gd name="connsiteX0" fmla="*/ 6456218 w 6456218"/>
              <a:gd name="connsiteY0" fmla="*/ 0 h 6941127"/>
              <a:gd name="connsiteX1" fmla="*/ 6373091 w 6456218"/>
              <a:gd name="connsiteY1" fmla="*/ 1399309 h 6941127"/>
              <a:gd name="connsiteX2" fmla="*/ 1108364 w 6456218"/>
              <a:gd name="connsiteY2" fmla="*/ 4239491 h 6941127"/>
              <a:gd name="connsiteX3" fmla="*/ 1108364 w 6456218"/>
              <a:gd name="connsiteY3" fmla="*/ 4530436 h 6941127"/>
              <a:gd name="connsiteX4" fmla="*/ 5597236 w 6456218"/>
              <a:gd name="connsiteY4" fmla="*/ 6941127 h 6941127"/>
              <a:gd name="connsiteX5" fmla="*/ 0 w 6456218"/>
              <a:gd name="connsiteY5" fmla="*/ 6664036 h 6941127"/>
              <a:gd name="connsiteX6" fmla="*/ 471055 w 6456218"/>
              <a:gd name="connsiteY6" fmla="*/ 568036 h 694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56218" h="6941127">
                <a:moveTo>
                  <a:pt x="6456218" y="0"/>
                </a:moveTo>
                <a:lnTo>
                  <a:pt x="6373091" y="1399309"/>
                </a:lnTo>
                <a:lnTo>
                  <a:pt x="1108364" y="4239491"/>
                </a:lnTo>
                <a:lnTo>
                  <a:pt x="1108364" y="4530436"/>
                </a:lnTo>
                <a:lnTo>
                  <a:pt x="5597236" y="6941127"/>
                </a:lnTo>
                <a:lnTo>
                  <a:pt x="0" y="6664036"/>
                </a:lnTo>
                <a:lnTo>
                  <a:pt x="471055" y="568036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Прожектор осветява чайници</a:t>
            </a:r>
          </a:p>
          <a:p>
            <a:pPr lvl="1"/>
            <a:r>
              <a:rPr lang="bg-BG" dirty="0" smtClean="0"/>
              <a:t>Клас </a:t>
            </a:r>
            <a:r>
              <a:rPr lang="en-US" dirty="0" err="1" smtClean="0">
                <a:solidFill>
                  <a:srgbClr val="FF388C"/>
                </a:solidFill>
              </a:rPr>
              <a:t>SpotLight</a:t>
            </a:r>
            <a:endParaRPr lang="en-US" dirty="0" smtClean="0">
              <a:solidFill>
                <a:srgbClr val="FF388C"/>
              </a:solidFill>
            </a:endParaRPr>
          </a:p>
          <a:p>
            <a:r>
              <a:rPr lang="bg-BG" dirty="0" smtClean="0"/>
              <a:t>Специфични параметри</a:t>
            </a:r>
          </a:p>
          <a:p>
            <a:pPr lvl="1"/>
            <a:r>
              <a:rPr lang="bg-BG" dirty="0" smtClean="0"/>
              <a:t>Разкраченост на конуса </a:t>
            </a:r>
            <a:r>
              <a:rPr lang="en-US" dirty="0" smtClean="0">
                <a:solidFill>
                  <a:srgbClr val="FF388C"/>
                </a:solidFill>
              </a:rPr>
              <a:t>angle</a:t>
            </a:r>
          </a:p>
          <a:p>
            <a:pPr lvl="1"/>
            <a:r>
              <a:rPr lang="bg-BG" dirty="0" smtClean="0"/>
              <a:t>Рязкост на светлинния конус </a:t>
            </a:r>
            <a:r>
              <a:rPr lang="en-US" dirty="0" smtClean="0">
                <a:solidFill>
                  <a:srgbClr val="FF388C"/>
                </a:solidFill>
              </a:rPr>
              <a:t>penumbra</a:t>
            </a:r>
            <a:endParaRPr lang="bg-BG" dirty="0" smtClean="0">
              <a:solidFill>
                <a:srgbClr val="FF388C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4114800" y="4914900"/>
            <a:ext cx="685800" cy="6858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2" name="Group 11"/>
          <p:cNvGrpSpPr/>
          <p:nvPr/>
        </p:nvGrpSpPr>
        <p:grpSpPr>
          <a:xfrm>
            <a:off x="1888299" y="4308953"/>
            <a:ext cx="7417066" cy="3960987"/>
            <a:chOff x="1888299" y="4308953"/>
            <a:chExt cx="7417066" cy="3960987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966586" y="4324611"/>
              <a:ext cx="7338779" cy="3945329"/>
            </a:xfrm>
            <a:prstGeom prst="line">
              <a:avLst/>
            </a:prstGeom>
            <a:ln w="3175">
              <a:solidFill>
                <a:srgbClr val="FF388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888299" y="4308953"/>
              <a:ext cx="7336383" cy="1728776"/>
            </a:xfrm>
            <a:prstGeom prst="line">
              <a:avLst/>
            </a:prstGeom>
            <a:ln w="3175">
              <a:solidFill>
                <a:srgbClr val="FF388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flipV="1">
            <a:off x="1929008" y="2250142"/>
            <a:ext cx="7380839" cy="3959636"/>
            <a:chOff x="1924526" y="4310303"/>
            <a:chExt cx="7380839" cy="3959636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2005945" y="4335355"/>
              <a:ext cx="7299420" cy="3934584"/>
            </a:xfrm>
            <a:prstGeom prst="line">
              <a:avLst/>
            </a:prstGeom>
            <a:ln w="3175">
              <a:solidFill>
                <a:srgbClr val="FF388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924526" y="4310303"/>
              <a:ext cx="7300156" cy="1727426"/>
            </a:xfrm>
            <a:prstGeom prst="line">
              <a:avLst/>
            </a:prstGeom>
            <a:ln w="3175">
              <a:solidFill>
                <a:srgbClr val="FF388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4063640" y="5277151"/>
            <a:ext cx="965559" cy="1352250"/>
            <a:chOff x="1534584" y="5060773"/>
            <a:chExt cx="777230" cy="1352250"/>
          </a:xfrm>
        </p:grpSpPr>
        <p:sp>
          <p:nvSpPr>
            <p:cNvPr id="42" name="Text Placeholder 2"/>
            <p:cNvSpPr txBox="1">
              <a:spLocks/>
            </p:cNvSpPr>
            <p:nvPr/>
          </p:nvSpPr>
          <p:spPr>
            <a:xfrm>
              <a:off x="1534584" y="6031495"/>
              <a:ext cx="777230" cy="38152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err="1" smtClean="0">
                  <a:solidFill>
                    <a:schemeClr val="bg1"/>
                  </a:solidFill>
                </a:rPr>
                <a:t>Умбра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 flipV="1">
              <a:off x="2311814" y="5060773"/>
              <a:ext cx="0" cy="135225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5334001" y="5722359"/>
            <a:ext cx="1219199" cy="907042"/>
            <a:chOff x="1676135" y="5505981"/>
            <a:chExt cx="981398" cy="907042"/>
          </a:xfrm>
        </p:grpSpPr>
        <p:sp>
          <p:nvSpPr>
            <p:cNvPr id="47" name="Text Placeholder 2"/>
            <p:cNvSpPr txBox="1">
              <a:spLocks/>
            </p:cNvSpPr>
            <p:nvPr/>
          </p:nvSpPr>
          <p:spPr>
            <a:xfrm>
              <a:off x="1676135" y="6031495"/>
              <a:ext cx="981398" cy="38152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err="1" smtClean="0">
                  <a:solidFill>
                    <a:schemeClr val="bg1"/>
                  </a:solidFill>
                </a:rPr>
                <a:t>Пенумбра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 flipV="1">
              <a:off x="1676135" y="5505981"/>
              <a:ext cx="0" cy="90704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755835" y="5277150"/>
            <a:ext cx="1321365" cy="1352250"/>
            <a:chOff x="1248177" y="5060773"/>
            <a:chExt cx="1063637" cy="1352250"/>
          </a:xfrm>
        </p:grpSpPr>
        <p:sp>
          <p:nvSpPr>
            <p:cNvPr id="53" name="Text Placeholder 2"/>
            <p:cNvSpPr txBox="1">
              <a:spLocks/>
            </p:cNvSpPr>
            <p:nvPr/>
          </p:nvSpPr>
          <p:spPr>
            <a:xfrm>
              <a:off x="1248177" y="6031495"/>
              <a:ext cx="1063637" cy="38152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err="1" smtClean="0">
                  <a:solidFill>
                    <a:schemeClr val="bg1"/>
                  </a:solidFill>
                </a:rPr>
                <a:t>Антиумбра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 flipV="1">
              <a:off x="2311814" y="5060773"/>
              <a:ext cx="0" cy="135225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5" name="Group 54"/>
          <p:cNvGrpSpPr/>
          <p:nvPr/>
        </p:nvGrpSpPr>
        <p:grpSpPr>
          <a:xfrm flipV="1">
            <a:off x="5334000" y="3886200"/>
            <a:ext cx="1219199" cy="890414"/>
            <a:chOff x="1676135" y="5505981"/>
            <a:chExt cx="981398" cy="907042"/>
          </a:xfrm>
        </p:grpSpPr>
        <p:sp>
          <p:nvSpPr>
            <p:cNvPr id="56" name="Text Placeholder 2"/>
            <p:cNvSpPr txBox="1">
              <a:spLocks/>
            </p:cNvSpPr>
            <p:nvPr/>
          </p:nvSpPr>
          <p:spPr>
            <a:xfrm rot="10800000">
              <a:off x="1676135" y="6031495"/>
              <a:ext cx="981398" cy="38152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err="1" smtClean="0">
                  <a:solidFill>
                    <a:schemeClr val="bg1"/>
                  </a:solidFill>
                </a:rPr>
                <a:t>Пенумбра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57" name="Straight Connector 56"/>
            <p:cNvCxnSpPr/>
            <p:nvPr/>
          </p:nvCxnSpPr>
          <p:spPr>
            <a:xfrm flipV="1">
              <a:off x="1676135" y="5505981"/>
              <a:ext cx="0" cy="90704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3995200" y="4744900"/>
            <a:ext cx="928459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5800" dirty="0" smtClean="0">
                <a:solidFill>
                  <a:schemeClr val="accent6">
                    <a:lumMod val="75000"/>
                  </a:schemeClr>
                </a:solidFill>
                <a:sym typeface="Webdings"/>
              </a:rPr>
              <a:t></a:t>
            </a:r>
            <a:endParaRPr lang="bg-BG" sz="5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" name="Oval 60"/>
          <p:cNvSpPr/>
          <p:nvPr/>
        </p:nvSpPr>
        <p:spPr>
          <a:xfrm>
            <a:off x="4102500" y="4916100"/>
            <a:ext cx="685800" cy="6858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2" name="Oval 61"/>
          <p:cNvSpPr/>
          <p:nvPr/>
        </p:nvSpPr>
        <p:spPr>
          <a:xfrm>
            <a:off x="685800" y="4284776"/>
            <a:ext cx="1963534" cy="1963534"/>
          </a:xfrm>
          <a:prstGeom prst="ellipse">
            <a:avLst/>
          </a:prstGeom>
          <a:gradFill>
            <a:gsLst>
              <a:gs pos="0">
                <a:srgbClr val="FFFF00"/>
              </a:gs>
              <a:gs pos="100000">
                <a:srgbClr val="FFC00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3"/>
          <p:cNvSpPr/>
          <p:nvPr/>
        </p:nvSpPr>
        <p:spPr>
          <a:xfrm>
            <a:off x="694633" y="4276033"/>
            <a:ext cx="1963534" cy="1963534"/>
          </a:xfrm>
          <a:prstGeom prst="ellipse">
            <a:avLst/>
          </a:prstGeom>
          <a:blipFill dpi="0" rotWithShape="1">
            <a:blip r:embed="rId2">
              <a:alphaModFix amt="33000"/>
            </a:blip>
            <a:srcRect/>
            <a:tile tx="0" ty="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6016972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Сянка като на сцена на театър</a:t>
            </a:r>
            <a:endParaRPr lang="bg-BG" dirty="0"/>
          </a:p>
        </p:txBody>
      </p:sp>
      <p:pic>
        <p:nvPicPr>
          <p:cNvPr id="1741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493211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Полусферична светлина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Идея</a:t>
            </a:r>
          </a:p>
          <a:p>
            <a:pPr lvl="1"/>
            <a:r>
              <a:rPr lang="bg-BG" dirty="0" smtClean="0"/>
              <a:t>Отгоре свети един цвят, отдолу – друг</a:t>
            </a:r>
          </a:p>
          <a:p>
            <a:pPr lvl="1"/>
            <a:r>
              <a:rPr lang="bg-BG" dirty="0" smtClean="0"/>
              <a:t>Светлина отвсякъде, без сенки</a:t>
            </a:r>
            <a:endParaRPr lang="bg-BG" dirty="0"/>
          </a:p>
          <a:p>
            <a:endParaRPr lang="bg-BG" dirty="0"/>
          </a:p>
        </p:txBody>
      </p:sp>
      <p:grpSp>
        <p:nvGrpSpPr>
          <p:cNvPr id="13" name="Group 12"/>
          <p:cNvGrpSpPr/>
          <p:nvPr/>
        </p:nvGrpSpPr>
        <p:grpSpPr>
          <a:xfrm>
            <a:off x="806363" y="4218322"/>
            <a:ext cx="3070035" cy="610127"/>
            <a:chOff x="349016" y="4659895"/>
            <a:chExt cx="2319271" cy="610127"/>
          </a:xfrm>
        </p:grpSpPr>
        <p:sp>
          <p:nvSpPr>
            <p:cNvPr id="14" name="Text Placeholder 2"/>
            <p:cNvSpPr txBox="1">
              <a:spLocks/>
            </p:cNvSpPr>
            <p:nvPr/>
          </p:nvSpPr>
          <p:spPr>
            <a:xfrm>
              <a:off x="349016" y="4659895"/>
              <a:ext cx="1219200" cy="61012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Лъчите идват отвсякъде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349016" y="4659896"/>
              <a:ext cx="2319271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6" name="Group 65"/>
          <p:cNvGrpSpPr/>
          <p:nvPr/>
        </p:nvGrpSpPr>
        <p:grpSpPr>
          <a:xfrm flipH="1">
            <a:off x="5204384" y="3560995"/>
            <a:ext cx="2525034" cy="610127"/>
            <a:chOff x="349014" y="4659895"/>
            <a:chExt cx="2796992" cy="610127"/>
          </a:xfrm>
        </p:grpSpPr>
        <p:sp>
          <p:nvSpPr>
            <p:cNvPr id="67" name="Text Placeholder 2"/>
            <p:cNvSpPr txBox="1">
              <a:spLocks/>
            </p:cNvSpPr>
            <p:nvPr/>
          </p:nvSpPr>
          <p:spPr>
            <a:xfrm>
              <a:off x="349016" y="4659895"/>
              <a:ext cx="1219200" cy="61012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Небесен цвят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349014" y="4659897"/>
              <a:ext cx="279699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0" name="Group 69"/>
          <p:cNvGrpSpPr/>
          <p:nvPr/>
        </p:nvGrpSpPr>
        <p:grpSpPr>
          <a:xfrm flipH="1">
            <a:off x="5172016" y="5674717"/>
            <a:ext cx="2525034" cy="610127"/>
            <a:chOff x="349014" y="4714695"/>
            <a:chExt cx="2796992" cy="610127"/>
          </a:xfrm>
        </p:grpSpPr>
        <p:sp>
          <p:nvSpPr>
            <p:cNvPr id="71" name="Text Placeholder 2"/>
            <p:cNvSpPr txBox="1">
              <a:spLocks/>
            </p:cNvSpPr>
            <p:nvPr/>
          </p:nvSpPr>
          <p:spPr>
            <a:xfrm>
              <a:off x="349016" y="4714695"/>
              <a:ext cx="1219200" cy="61012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Земен цвят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349014" y="5324295"/>
              <a:ext cx="2796992" cy="52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3" name="Group 72"/>
          <p:cNvGrpSpPr/>
          <p:nvPr/>
        </p:nvGrpSpPr>
        <p:grpSpPr>
          <a:xfrm flipH="1">
            <a:off x="6071724" y="4916029"/>
            <a:ext cx="2438400" cy="610127"/>
            <a:chOff x="349014" y="4659895"/>
            <a:chExt cx="2701027" cy="610127"/>
          </a:xfrm>
        </p:grpSpPr>
        <p:sp>
          <p:nvSpPr>
            <p:cNvPr id="74" name="Text Placeholder 2"/>
            <p:cNvSpPr txBox="1">
              <a:spLocks/>
            </p:cNvSpPr>
            <p:nvPr/>
          </p:nvSpPr>
          <p:spPr>
            <a:xfrm>
              <a:off x="349016" y="4659895"/>
              <a:ext cx="1435860" cy="61012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Преливащ цвят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349014" y="4659897"/>
              <a:ext cx="2701027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3087756" y="3420059"/>
            <a:ext cx="2980741" cy="2980741"/>
            <a:chOff x="2688600" y="2959237"/>
            <a:chExt cx="3765104" cy="3765104"/>
          </a:xfrm>
        </p:grpSpPr>
        <p:sp>
          <p:nvSpPr>
            <p:cNvPr id="4" name="Freeform 3"/>
            <p:cNvSpPr/>
            <p:nvPr/>
          </p:nvSpPr>
          <p:spPr>
            <a:xfrm>
              <a:off x="3917076" y="4447496"/>
              <a:ext cx="1308152" cy="886917"/>
            </a:xfrm>
            <a:custGeom>
              <a:avLst/>
              <a:gdLst>
                <a:gd name="connsiteX0" fmla="*/ 2032217 w 4968976"/>
                <a:gd name="connsiteY0" fmla="*/ 0 h 2559608"/>
                <a:gd name="connsiteX1" fmla="*/ 4266608 w 4968976"/>
                <a:gd name="connsiteY1" fmla="*/ 1349373 h 2559608"/>
                <a:gd name="connsiteX2" fmla="*/ 4968976 w 4968976"/>
                <a:gd name="connsiteY2" fmla="*/ 2559608 h 2559608"/>
                <a:gd name="connsiteX3" fmla="*/ 0 w 4968976"/>
                <a:gd name="connsiteY3" fmla="*/ 2559608 h 2559608"/>
                <a:gd name="connsiteX4" fmla="*/ 2032217 w 4968976"/>
                <a:gd name="connsiteY4" fmla="*/ 0 h 2559608"/>
                <a:gd name="connsiteX0" fmla="*/ 2032217 w 4968976"/>
                <a:gd name="connsiteY0" fmla="*/ 0 h 2559608"/>
                <a:gd name="connsiteX1" fmla="*/ 4266608 w 4968976"/>
                <a:gd name="connsiteY1" fmla="*/ 1349373 h 2559608"/>
                <a:gd name="connsiteX2" fmla="*/ 4968976 w 4968976"/>
                <a:gd name="connsiteY2" fmla="*/ 2559608 h 2559608"/>
                <a:gd name="connsiteX3" fmla="*/ 0 w 4968976"/>
                <a:gd name="connsiteY3" fmla="*/ 2559608 h 2559608"/>
                <a:gd name="connsiteX4" fmla="*/ 2032217 w 4968976"/>
                <a:gd name="connsiteY4" fmla="*/ 0 h 2559608"/>
                <a:gd name="connsiteX0" fmla="*/ 2032217 w 4968976"/>
                <a:gd name="connsiteY0" fmla="*/ 0 h 9855522"/>
                <a:gd name="connsiteX1" fmla="*/ 4266608 w 4968976"/>
                <a:gd name="connsiteY1" fmla="*/ 1349373 h 9855522"/>
                <a:gd name="connsiteX2" fmla="*/ 4968976 w 4968976"/>
                <a:gd name="connsiteY2" fmla="*/ 2559608 h 9855522"/>
                <a:gd name="connsiteX3" fmla="*/ 1661599 w 4968976"/>
                <a:gd name="connsiteY3" fmla="*/ 9855464 h 9855522"/>
                <a:gd name="connsiteX4" fmla="*/ 0 w 4968976"/>
                <a:gd name="connsiteY4" fmla="*/ 2559608 h 9855522"/>
                <a:gd name="connsiteX5" fmla="*/ 2032217 w 4968976"/>
                <a:gd name="connsiteY5" fmla="*/ 0 h 9855522"/>
                <a:gd name="connsiteX0" fmla="*/ 2032217 w 4968976"/>
                <a:gd name="connsiteY0" fmla="*/ 0 h 9948960"/>
                <a:gd name="connsiteX1" fmla="*/ 4266608 w 4968976"/>
                <a:gd name="connsiteY1" fmla="*/ 1349373 h 9948960"/>
                <a:gd name="connsiteX2" fmla="*/ 4968976 w 4968976"/>
                <a:gd name="connsiteY2" fmla="*/ 2559608 h 9948960"/>
                <a:gd name="connsiteX3" fmla="*/ 3850186 w 4968976"/>
                <a:gd name="connsiteY3" fmla="*/ 6785768 h 9948960"/>
                <a:gd name="connsiteX4" fmla="*/ 1661599 w 4968976"/>
                <a:gd name="connsiteY4" fmla="*/ 9855464 h 9948960"/>
                <a:gd name="connsiteX5" fmla="*/ 0 w 4968976"/>
                <a:gd name="connsiteY5" fmla="*/ 2559608 h 9948960"/>
                <a:gd name="connsiteX6" fmla="*/ 2032217 w 4968976"/>
                <a:gd name="connsiteY6" fmla="*/ 0 h 9948960"/>
                <a:gd name="connsiteX0" fmla="*/ 2032217 w 4968976"/>
                <a:gd name="connsiteY0" fmla="*/ 0 h 9948960"/>
                <a:gd name="connsiteX1" fmla="*/ 4266608 w 4968976"/>
                <a:gd name="connsiteY1" fmla="*/ 1349373 h 9948960"/>
                <a:gd name="connsiteX2" fmla="*/ 4968976 w 4968976"/>
                <a:gd name="connsiteY2" fmla="*/ 2559608 h 9948960"/>
                <a:gd name="connsiteX3" fmla="*/ 3850186 w 4968976"/>
                <a:gd name="connsiteY3" fmla="*/ 6785768 h 9948960"/>
                <a:gd name="connsiteX4" fmla="*/ 1661599 w 4968976"/>
                <a:gd name="connsiteY4" fmla="*/ 9855464 h 9948960"/>
                <a:gd name="connsiteX5" fmla="*/ 0 w 4968976"/>
                <a:gd name="connsiteY5" fmla="*/ 2559608 h 9948960"/>
                <a:gd name="connsiteX6" fmla="*/ 2032217 w 4968976"/>
                <a:gd name="connsiteY6" fmla="*/ 0 h 9948960"/>
                <a:gd name="connsiteX0" fmla="*/ 2032217 w 4968976"/>
                <a:gd name="connsiteY0" fmla="*/ 0 h 9855463"/>
                <a:gd name="connsiteX1" fmla="*/ 4266608 w 4968976"/>
                <a:gd name="connsiteY1" fmla="*/ 1349373 h 9855463"/>
                <a:gd name="connsiteX2" fmla="*/ 4968976 w 4968976"/>
                <a:gd name="connsiteY2" fmla="*/ 2559608 h 9855463"/>
                <a:gd name="connsiteX3" fmla="*/ 3850186 w 4968976"/>
                <a:gd name="connsiteY3" fmla="*/ 6785768 h 9855463"/>
                <a:gd name="connsiteX4" fmla="*/ 1661599 w 4968976"/>
                <a:gd name="connsiteY4" fmla="*/ 9855464 h 9855463"/>
                <a:gd name="connsiteX5" fmla="*/ 0 w 4968976"/>
                <a:gd name="connsiteY5" fmla="*/ 2559608 h 9855463"/>
                <a:gd name="connsiteX6" fmla="*/ 2032217 w 4968976"/>
                <a:gd name="connsiteY6" fmla="*/ 0 h 98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68976" h="9855463">
                  <a:moveTo>
                    <a:pt x="2032217" y="0"/>
                  </a:moveTo>
                  <a:lnTo>
                    <a:pt x="4266608" y="1349373"/>
                  </a:lnTo>
                  <a:lnTo>
                    <a:pt x="4968976" y="2559608"/>
                  </a:lnTo>
                  <a:lnTo>
                    <a:pt x="3850186" y="6785768"/>
                  </a:lnTo>
                  <a:lnTo>
                    <a:pt x="1661599" y="9855464"/>
                  </a:lnTo>
                  <a:lnTo>
                    <a:pt x="0" y="2559608"/>
                  </a:lnTo>
                  <a:lnTo>
                    <a:pt x="2032217" y="0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6" name="Donut 15"/>
            <p:cNvSpPr/>
            <p:nvPr/>
          </p:nvSpPr>
          <p:spPr>
            <a:xfrm>
              <a:off x="2688600" y="2959237"/>
              <a:ext cx="3765104" cy="3765104"/>
            </a:xfrm>
            <a:prstGeom prst="donut">
              <a:avLst>
                <a:gd name="adj" fmla="val 9047"/>
              </a:avLst>
            </a:pr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FF388C">
                    <a:alpha val="50000"/>
                  </a:srgbClr>
                </a:gs>
              </a:gsLst>
              <a:lin ang="5400000" scaled="0"/>
            </a:gradFill>
            <a:ln w="0">
              <a:gradFill flip="none" rotWithShape="1">
                <a:gsLst>
                  <a:gs pos="0">
                    <a:schemeClr val="accent1"/>
                  </a:gs>
                  <a:gs pos="100000">
                    <a:srgbClr val="FF388C"/>
                  </a:gs>
                </a:gsLst>
                <a:lin ang="5400000" scaled="1"/>
                <a:tileRect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tx1"/>
                </a:solidFill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3028682" y="3307727"/>
              <a:ext cx="3096716" cy="3082769"/>
              <a:chOff x="3028682" y="3307727"/>
              <a:chExt cx="3096716" cy="3082769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028682" y="3307727"/>
                <a:ext cx="3080195" cy="3080195"/>
                <a:chOff x="3028682" y="3307727"/>
                <a:chExt cx="3080195" cy="3080195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4571152" y="3307727"/>
                  <a:ext cx="848" cy="3080195"/>
                  <a:chOff x="4571152" y="3307727"/>
                  <a:chExt cx="848" cy="3080195"/>
                </a:xfrm>
              </p:grpSpPr>
              <p:cxnSp>
                <p:nvCxnSpPr>
                  <p:cNvPr id="9" name="Straight Arrow Connector 8"/>
                  <p:cNvCxnSpPr/>
                  <p:nvPr/>
                </p:nvCxnSpPr>
                <p:spPr>
                  <a:xfrm>
                    <a:off x="4571152" y="3307727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Arrow Connector 28"/>
                  <p:cNvCxnSpPr/>
                  <p:nvPr/>
                </p:nvCxnSpPr>
                <p:spPr>
                  <a:xfrm flipV="1">
                    <a:off x="4572000" y="5886340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" name="Group 30"/>
                <p:cNvGrpSpPr/>
                <p:nvPr/>
              </p:nvGrpSpPr>
              <p:grpSpPr>
                <a:xfrm rot="5400000">
                  <a:off x="4568356" y="3306000"/>
                  <a:ext cx="848" cy="3080195"/>
                  <a:chOff x="4571152" y="3307727"/>
                  <a:chExt cx="848" cy="3080195"/>
                </a:xfrm>
              </p:grpSpPr>
              <p:cxnSp>
                <p:nvCxnSpPr>
                  <p:cNvPr id="32" name="Straight Arrow Connector 31"/>
                  <p:cNvCxnSpPr/>
                  <p:nvPr/>
                </p:nvCxnSpPr>
                <p:spPr>
                  <a:xfrm>
                    <a:off x="4571152" y="3307727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/>
                  <p:cNvCxnSpPr/>
                  <p:nvPr/>
                </p:nvCxnSpPr>
                <p:spPr>
                  <a:xfrm flipV="1">
                    <a:off x="4572000" y="5886340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5" name="Group 34"/>
              <p:cNvGrpSpPr/>
              <p:nvPr/>
            </p:nvGrpSpPr>
            <p:grpSpPr>
              <a:xfrm rot="2700000">
                <a:off x="3045203" y="3310301"/>
                <a:ext cx="3080195" cy="3080195"/>
                <a:chOff x="3028682" y="3307727"/>
                <a:chExt cx="3080195" cy="3080195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4571152" y="3307727"/>
                  <a:ext cx="848" cy="3080195"/>
                  <a:chOff x="4571152" y="3307727"/>
                  <a:chExt cx="848" cy="3080195"/>
                </a:xfrm>
              </p:grpSpPr>
              <p:cxnSp>
                <p:nvCxnSpPr>
                  <p:cNvPr id="40" name="Straight Arrow Connector 39"/>
                  <p:cNvCxnSpPr/>
                  <p:nvPr/>
                </p:nvCxnSpPr>
                <p:spPr>
                  <a:xfrm>
                    <a:off x="4571152" y="3307727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Arrow Connector 40"/>
                  <p:cNvCxnSpPr/>
                  <p:nvPr/>
                </p:nvCxnSpPr>
                <p:spPr>
                  <a:xfrm flipV="1">
                    <a:off x="4572000" y="5886340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" name="Group 36"/>
                <p:cNvGrpSpPr/>
                <p:nvPr/>
              </p:nvGrpSpPr>
              <p:grpSpPr>
                <a:xfrm rot="5400000">
                  <a:off x="4568356" y="3306000"/>
                  <a:ext cx="848" cy="3080195"/>
                  <a:chOff x="4571152" y="3307727"/>
                  <a:chExt cx="848" cy="3080195"/>
                </a:xfrm>
              </p:grpSpPr>
              <p:cxnSp>
                <p:nvCxnSpPr>
                  <p:cNvPr id="38" name="Straight Arrow Connector 37"/>
                  <p:cNvCxnSpPr/>
                  <p:nvPr/>
                </p:nvCxnSpPr>
                <p:spPr>
                  <a:xfrm>
                    <a:off x="4571152" y="3307727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Arrow Connector 38"/>
                  <p:cNvCxnSpPr/>
                  <p:nvPr/>
                </p:nvCxnSpPr>
                <p:spPr>
                  <a:xfrm flipV="1">
                    <a:off x="4572000" y="5886340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43" name="Group 42"/>
            <p:cNvGrpSpPr/>
            <p:nvPr/>
          </p:nvGrpSpPr>
          <p:grpSpPr>
            <a:xfrm rot="1320000">
              <a:off x="3036270" y="3309943"/>
              <a:ext cx="3080195" cy="3080195"/>
              <a:chOff x="3028682" y="3307727"/>
              <a:chExt cx="3080195" cy="3080195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4571152" y="3307727"/>
                <a:ext cx="848" cy="3080195"/>
                <a:chOff x="4571152" y="3307727"/>
                <a:chExt cx="848" cy="3080195"/>
              </a:xfrm>
            </p:grpSpPr>
            <p:cxnSp>
              <p:nvCxnSpPr>
                <p:cNvPr id="48" name="Straight Arrow Connector 47"/>
                <p:cNvCxnSpPr/>
                <p:nvPr/>
              </p:nvCxnSpPr>
              <p:spPr>
                <a:xfrm>
                  <a:off x="4571152" y="3307727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 flipV="1">
                  <a:off x="4572000" y="5886340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/>
              <p:cNvGrpSpPr/>
              <p:nvPr/>
            </p:nvGrpSpPr>
            <p:grpSpPr>
              <a:xfrm rot="5400000">
                <a:off x="4568356" y="3306000"/>
                <a:ext cx="848" cy="3080195"/>
                <a:chOff x="4571152" y="3307727"/>
                <a:chExt cx="848" cy="3080195"/>
              </a:xfrm>
            </p:grpSpPr>
            <p:cxnSp>
              <p:nvCxnSpPr>
                <p:cNvPr id="46" name="Straight Arrow Connector 45"/>
                <p:cNvCxnSpPr/>
                <p:nvPr/>
              </p:nvCxnSpPr>
              <p:spPr>
                <a:xfrm>
                  <a:off x="4571152" y="3307727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/>
                <p:cNvCxnSpPr/>
                <p:nvPr/>
              </p:nvCxnSpPr>
              <p:spPr>
                <a:xfrm flipV="1">
                  <a:off x="4572000" y="5886340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1" name="Group 50"/>
            <p:cNvGrpSpPr/>
            <p:nvPr/>
          </p:nvGrpSpPr>
          <p:grpSpPr>
            <a:xfrm rot="20220000">
              <a:off x="3026129" y="3318067"/>
              <a:ext cx="3080195" cy="3080195"/>
              <a:chOff x="3028682" y="3307727"/>
              <a:chExt cx="3080195" cy="3080195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4571152" y="3307727"/>
                <a:ext cx="848" cy="3080195"/>
                <a:chOff x="4571152" y="3307727"/>
                <a:chExt cx="848" cy="3080195"/>
              </a:xfrm>
            </p:grpSpPr>
            <p:cxnSp>
              <p:nvCxnSpPr>
                <p:cNvPr id="63" name="Straight Arrow Connector 62"/>
                <p:cNvCxnSpPr/>
                <p:nvPr/>
              </p:nvCxnSpPr>
              <p:spPr>
                <a:xfrm>
                  <a:off x="4571152" y="3307727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Arrow Connector 63"/>
                <p:cNvCxnSpPr/>
                <p:nvPr/>
              </p:nvCxnSpPr>
              <p:spPr>
                <a:xfrm flipV="1">
                  <a:off x="4572000" y="5886340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" name="Group 59"/>
              <p:cNvGrpSpPr/>
              <p:nvPr/>
            </p:nvGrpSpPr>
            <p:grpSpPr>
              <a:xfrm rot="5400000">
                <a:off x="4568356" y="3306000"/>
                <a:ext cx="848" cy="3080195"/>
                <a:chOff x="4571152" y="3307727"/>
                <a:chExt cx="848" cy="3080195"/>
              </a:xfrm>
            </p:grpSpPr>
            <p:cxnSp>
              <p:nvCxnSpPr>
                <p:cNvPr id="61" name="Straight Arrow Connector 60"/>
                <p:cNvCxnSpPr/>
                <p:nvPr/>
              </p:nvCxnSpPr>
              <p:spPr>
                <a:xfrm>
                  <a:off x="4571152" y="3307727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Arrow Connector 61"/>
                <p:cNvCxnSpPr/>
                <p:nvPr/>
              </p:nvCxnSpPr>
              <p:spPr>
                <a:xfrm flipV="1">
                  <a:off x="4572000" y="5886340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399519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Бял чайник, за да си личи цвета</a:t>
            </a:r>
          </a:p>
          <a:p>
            <a:pPr lvl="1"/>
            <a:r>
              <a:rPr lang="bg-BG" dirty="0" smtClean="0"/>
              <a:t>Клас </a:t>
            </a:r>
            <a:r>
              <a:rPr lang="en-US" dirty="0" err="1" smtClean="0">
                <a:solidFill>
                  <a:srgbClr val="FF388C"/>
                </a:solidFill>
              </a:rPr>
              <a:t>HemisphereLight</a:t>
            </a:r>
            <a:endParaRPr lang="en-US" dirty="0" smtClean="0">
              <a:solidFill>
                <a:srgbClr val="FF388C"/>
              </a:solidFill>
            </a:endParaRPr>
          </a:p>
          <a:p>
            <a:r>
              <a:rPr lang="bg-BG" dirty="0" smtClean="0"/>
              <a:t>Специфични параметри</a:t>
            </a:r>
          </a:p>
          <a:p>
            <a:pPr lvl="1"/>
            <a:r>
              <a:rPr lang="bg-BG" dirty="0" smtClean="0"/>
              <a:t>Цвят на небесната полусфера</a:t>
            </a:r>
          </a:p>
          <a:p>
            <a:pPr lvl="1"/>
            <a:r>
              <a:rPr lang="bg-BG" dirty="0" smtClean="0"/>
              <a:t>Цвят на земята</a:t>
            </a:r>
            <a:endParaRPr lang="bg-BG" dirty="0" smtClean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5936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Преливащо осветяване отгоре до долу</a:t>
            </a:r>
            <a:endParaRPr lang="bg-BG" dirty="0"/>
          </a:p>
        </p:txBody>
      </p:sp>
      <p:pic>
        <p:nvPicPr>
          <p:cNvPr id="1843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0976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Околна светлина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Идея</a:t>
            </a:r>
          </a:p>
          <a:p>
            <a:pPr lvl="1"/>
            <a:r>
              <a:rPr lang="bg-BG" dirty="0" smtClean="0"/>
              <a:t>Свети отвсякъде с един цвят</a:t>
            </a:r>
            <a:endParaRPr lang="bg-BG" dirty="0"/>
          </a:p>
          <a:p>
            <a:pPr lvl="1"/>
            <a:r>
              <a:rPr lang="bg-BG" dirty="0" smtClean="0"/>
              <a:t>Клас </a:t>
            </a:r>
            <a:r>
              <a:rPr lang="en-US" dirty="0" err="1" smtClean="0">
                <a:solidFill>
                  <a:srgbClr val="FF388C"/>
                </a:solidFill>
              </a:rPr>
              <a:t>AmbientLight</a:t>
            </a:r>
            <a:endParaRPr lang="bg-BG" dirty="0">
              <a:solidFill>
                <a:srgbClr val="FF388C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54593" y="4130308"/>
            <a:ext cx="2985814" cy="610127"/>
            <a:chOff x="349016" y="4659895"/>
            <a:chExt cx="2255646" cy="610127"/>
          </a:xfrm>
        </p:grpSpPr>
        <p:sp>
          <p:nvSpPr>
            <p:cNvPr id="8" name="Text Placeholder 2"/>
            <p:cNvSpPr txBox="1">
              <a:spLocks/>
            </p:cNvSpPr>
            <p:nvPr/>
          </p:nvSpPr>
          <p:spPr>
            <a:xfrm>
              <a:off x="349016" y="4659895"/>
              <a:ext cx="1219200" cy="61012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Лъчите идват отвсякъде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349016" y="4659896"/>
              <a:ext cx="2255646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3058734" y="3352800"/>
            <a:ext cx="2980944" cy="2980944"/>
            <a:chOff x="2688600" y="2959237"/>
            <a:chExt cx="3765104" cy="3765104"/>
          </a:xfrm>
        </p:grpSpPr>
        <p:sp>
          <p:nvSpPr>
            <p:cNvPr id="4" name="Freeform 3"/>
            <p:cNvSpPr/>
            <p:nvPr/>
          </p:nvSpPr>
          <p:spPr>
            <a:xfrm>
              <a:off x="3917076" y="4447496"/>
              <a:ext cx="1308152" cy="886917"/>
            </a:xfrm>
            <a:custGeom>
              <a:avLst/>
              <a:gdLst>
                <a:gd name="connsiteX0" fmla="*/ 2032217 w 4968976"/>
                <a:gd name="connsiteY0" fmla="*/ 0 h 2559608"/>
                <a:gd name="connsiteX1" fmla="*/ 4266608 w 4968976"/>
                <a:gd name="connsiteY1" fmla="*/ 1349373 h 2559608"/>
                <a:gd name="connsiteX2" fmla="*/ 4968976 w 4968976"/>
                <a:gd name="connsiteY2" fmla="*/ 2559608 h 2559608"/>
                <a:gd name="connsiteX3" fmla="*/ 0 w 4968976"/>
                <a:gd name="connsiteY3" fmla="*/ 2559608 h 2559608"/>
                <a:gd name="connsiteX4" fmla="*/ 2032217 w 4968976"/>
                <a:gd name="connsiteY4" fmla="*/ 0 h 2559608"/>
                <a:gd name="connsiteX0" fmla="*/ 2032217 w 4968976"/>
                <a:gd name="connsiteY0" fmla="*/ 0 h 2559608"/>
                <a:gd name="connsiteX1" fmla="*/ 4266608 w 4968976"/>
                <a:gd name="connsiteY1" fmla="*/ 1349373 h 2559608"/>
                <a:gd name="connsiteX2" fmla="*/ 4968976 w 4968976"/>
                <a:gd name="connsiteY2" fmla="*/ 2559608 h 2559608"/>
                <a:gd name="connsiteX3" fmla="*/ 0 w 4968976"/>
                <a:gd name="connsiteY3" fmla="*/ 2559608 h 2559608"/>
                <a:gd name="connsiteX4" fmla="*/ 2032217 w 4968976"/>
                <a:gd name="connsiteY4" fmla="*/ 0 h 2559608"/>
                <a:gd name="connsiteX0" fmla="*/ 2032217 w 4968976"/>
                <a:gd name="connsiteY0" fmla="*/ 0 h 9855522"/>
                <a:gd name="connsiteX1" fmla="*/ 4266608 w 4968976"/>
                <a:gd name="connsiteY1" fmla="*/ 1349373 h 9855522"/>
                <a:gd name="connsiteX2" fmla="*/ 4968976 w 4968976"/>
                <a:gd name="connsiteY2" fmla="*/ 2559608 h 9855522"/>
                <a:gd name="connsiteX3" fmla="*/ 1661599 w 4968976"/>
                <a:gd name="connsiteY3" fmla="*/ 9855464 h 9855522"/>
                <a:gd name="connsiteX4" fmla="*/ 0 w 4968976"/>
                <a:gd name="connsiteY4" fmla="*/ 2559608 h 9855522"/>
                <a:gd name="connsiteX5" fmla="*/ 2032217 w 4968976"/>
                <a:gd name="connsiteY5" fmla="*/ 0 h 9855522"/>
                <a:gd name="connsiteX0" fmla="*/ 2032217 w 4968976"/>
                <a:gd name="connsiteY0" fmla="*/ 0 h 9948960"/>
                <a:gd name="connsiteX1" fmla="*/ 4266608 w 4968976"/>
                <a:gd name="connsiteY1" fmla="*/ 1349373 h 9948960"/>
                <a:gd name="connsiteX2" fmla="*/ 4968976 w 4968976"/>
                <a:gd name="connsiteY2" fmla="*/ 2559608 h 9948960"/>
                <a:gd name="connsiteX3" fmla="*/ 3850186 w 4968976"/>
                <a:gd name="connsiteY3" fmla="*/ 6785768 h 9948960"/>
                <a:gd name="connsiteX4" fmla="*/ 1661599 w 4968976"/>
                <a:gd name="connsiteY4" fmla="*/ 9855464 h 9948960"/>
                <a:gd name="connsiteX5" fmla="*/ 0 w 4968976"/>
                <a:gd name="connsiteY5" fmla="*/ 2559608 h 9948960"/>
                <a:gd name="connsiteX6" fmla="*/ 2032217 w 4968976"/>
                <a:gd name="connsiteY6" fmla="*/ 0 h 9948960"/>
                <a:gd name="connsiteX0" fmla="*/ 2032217 w 4968976"/>
                <a:gd name="connsiteY0" fmla="*/ 0 h 9948960"/>
                <a:gd name="connsiteX1" fmla="*/ 4266608 w 4968976"/>
                <a:gd name="connsiteY1" fmla="*/ 1349373 h 9948960"/>
                <a:gd name="connsiteX2" fmla="*/ 4968976 w 4968976"/>
                <a:gd name="connsiteY2" fmla="*/ 2559608 h 9948960"/>
                <a:gd name="connsiteX3" fmla="*/ 3850186 w 4968976"/>
                <a:gd name="connsiteY3" fmla="*/ 6785768 h 9948960"/>
                <a:gd name="connsiteX4" fmla="*/ 1661599 w 4968976"/>
                <a:gd name="connsiteY4" fmla="*/ 9855464 h 9948960"/>
                <a:gd name="connsiteX5" fmla="*/ 0 w 4968976"/>
                <a:gd name="connsiteY5" fmla="*/ 2559608 h 9948960"/>
                <a:gd name="connsiteX6" fmla="*/ 2032217 w 4968976"/>
                <a:gd name="connsiteY6" fmla="*/ 0 h 9948960"/>
                <a:gd name="connsiteX0" fmla="*/ 2032217 w 4968976"/>
                <a:gd name="connsiteY0" fmla="*/ 0 h 9855463"/>
                <a:gd name="connsiteX1" fmla="*/ 4266608 w 4968976"/>
                <a:gd name="connsiteY1" fmla="*/ 1349373 h 9855463"/>
                <a:gd name="connsiteX2" fmla="*/ 4968976 w 4968976"/>
                <a:gd name="connsiteY2" fmla="*/ 2559608 h 9855463"/>
                <a:gd name="connsiteX3" fmla="*/ 3850186 w 4968976"/>
                <a:gd name="connsiteY3" fmla="*/ 6785768 h 9855463"/>
                <a:gd name="connsiteX4" fmla="*/ 1661599 w 4968976"/>
                <a:gd name="connsiteY4" fmla="*/ 9855464 h 9855463"/>
                <a:gd name="connsiteX5" fmla="*/ 0 w 4968976"/>
                <a:gd name="connsiteY5" fmla="*/ 2559608 h 9855463"/>
                <a:gd name="connsiteX6" fmla="*/ 2032217 w 4968976"/>
                <a:gd name="connsiteY6" fmla="*/ 0 h 985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68976" h="9855463">
                  <a:moveTo>
                    <a:pt x="2032217" y="0"/>
                  </a:moveTo>
                  <a:lnTo>
                    <a:pt x="4266608" y="1349373"/>
                  </a:lnTo>
                  <a:lnTo>
                    <a:pt x="4968976" y="2559608"/>
                  </a:lnTo>
                  <a:lnTo>
                    <a:pt x="3850186" y="6785768"/>
                  </a:lnTo>
                  <a:lnTo>
                    <a:pt x="1661599" y="9855464"/>
                  </a:lnTo>
                  <a:lnTo>
                    <a:pt x="0" y="2559608"/>
                  </a:lnTo>
                  <a:lnTo>
                    <a:pt x="2032217" y="0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Donut 9"/>
            <p:cNvSpPr/>
            <p:nvPr/>
          </p:nvSpPr>
          <p:spPr>
            <a:xfrm>
              <a:off x="2688600" y="2959237"/>
              <a:ext cx="3765104" cy="3765104"/>
            </a:xfrm>
            <a:prstGeom prst="donut">
              <a:avLst>
                <a:gd name="adj" fmla="val 9047"/>
              </a:avLst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028682" y="3307727"/>
              <a:ext cx="3096716" cy="3082769"/>
              <a:chOff x="3028682" y="3307727"/>
              <a:chExt cx="3096716" cy="308276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028682" y="3307727"/>
                <a:ext cx="3080195" cy="3080195"/>
                <a:chOff x="3028682" y="3307727"/>
                <a:chExt cx="3080195" cy="3080195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4571152" y="3307727"/>
                  <a:ext cx="848" cy="3080195"/>
                  <a:chOff x="4571152" y="3307727"/>
                  <a:chExt cx="848" cy="3080195"/>
                </a:xfrm>
              </p:grpSpPr>
              <p:cxnSp>
                <p:nvCxnSpPr>
                  <p:cNvPr id="24" name="Straight Arrow Connector 23"/>
                  <p:cNvCxnSpPr/>
                  <p:nvPr/>
                </p:nvCxnSpPr>
                <p:spPr>
                  <a:xfrm>
                    <a:off x="4571152" y="3307727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/>
                  <p:cNvCxnSpPr/>
                  <p:nvPr/>
                </p:nvCxnSpPr>
                <p:spPr>
                  <a:xfrm flipV="1">
                    <a:off x="4572000" y="5886340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/>
                <p:cNvGrpSpPr/>
                <p:nvPr/>
              </p:nvGrpSpPr>
              <p:grpSpPr>
                <a:xfrm rot="5400000">
                  <a:off x="4568356" y="3306000"/>
                  <a:ext cx="848" cy="3080195"/>
                  <a:chOff x="4571152" y="3307727"/>
                  <a:chExt cx="848" cy="3080195"/>
                </a:xfrm>
              </p:grpSpPr>
              <p:cxnSp>
                <p:nvCxnSpPr>
                  <p:cNvPr id="22" name="Straight Arrow Connector 21"/>
                  <p:cNvCxnSpPr/>
                  <p:nvPr/>
                </p:nvCxnSpPr>
                <p:spPr>
                  <a:xfrm>
                    <a:off x="4571152" y="3307727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/>
                  <p:cNvCxnSpPr/>
                  <p:nvPr/>
                </p:nvCxnSpPr>
                <p:spPr>
                  <a:xfrm flipV="1">
                    <a:off x="4572000" y="5886340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3" name="Group 12"/>
              <p:cNvGrpSpPr/>
              <p:nvPr/>
            </p:nvGrpSpPr>
            <p:grpSpPr>
              <a:xfrm rot="2700000">
                <a:off x="3045203" y="3310301"/>
                <a:ext cx="3080195" cy="3080195"/>
                <a:chOff x="3028682" y="3307727"/>
                <a:chExt cx="3080195" cy="3080195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4571152" y="3307727"/>
                  <a:ext cx="848" cy="3080195"/>
                  <a:chOff x="4571152" y="3307727"/>
                  <a:chExt cx="848" cy="3080195"/>
                </a:xfrm>
              </p:grpSpPr>
              <p:cxnSp>
                <p:nvCxnSpPr>
                  <p:cNvPr id="18" name="Straight Arrow Connector 17"/>
                  <p:cNvCxnSpPr/>
                  <p:nvPr/>
                </p:nvCxnSpPr>
                <p:spPr>
                  <a:xfrm>
                    <a:off x="4571152" y="3307727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Arrow Connector 18"/>
                  <p:cNvCxnSpPr/>
                  <p:nvPr/>
                </p:nvCxnSpPr>
                <p:spPr>
                  <a:xfrm flipV="1">
                    <a:off x="4572000" y="5886340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" name="Group 14"/>
                <p:cNvGrpSpPr/>
                <p:nvPr/>
              </p:nvGrpSpPr>
              <p:grpSpPr>
                <a:xfrm rot="5400000">
                  <a:off x="4568356" y="3306000"/>
                  <a:ext cx="848" cy="3080195"/>
                  <a:chOff x="4571152" y="3307727"/>
                  <a:chExt cx="848" cy="3080195"/>
                </a:xfrm>
              </p:grpSpPr>
              <p:cxnSp>
                <p:nvCxnSpPr>
                  <p:cNvPr id="16" name="Straight Arrow Connector 15"/>
                  <p:cNvCxnSpPr/>
                  <p:nvPr/>
                </p:nvCxnSpPr>
                <p:spPr>
                  <a:xfrm>
                    <a:off x="4571152" y="3307727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Arrow Connector 16"/>
                  <p:cNvCxnSpPr/>
                  <p:nvPr/>
                </p:nvCxnSpPr>
                <p:spPr>
                  <a:xfrm flipV="1">
                    <a:off x="4572000" y="5886340"/>
                    <a:ext cx="0" cy="501582"/>
                  </a:xfrm>
                  <a:prstGeom prst="straightConnector1">
                    <a:avLst/>
                  </a:prstGeom>
                  <a:ln w="3175">
                    <a:solidFill>
                      <a:schemeClr val="accent1"/>
                    </a:solidFill>
                    <a:prstDash val="sysDash"/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6" name="Group 25"/>
            <p:cNvGrpSpPr/>
            <p:nvPr/>
          </p:nvGrpSpPr>
          <p:grpSpPr>
            <a:xfrm rot="1320000">
              <a:off x="3036270" y="3309943"/>
              <a:ext cx="3080195" cy="3080195"/>
              <a:chOff x="3028682" y="3307727"/>
              <a:chExt cx="3080195" cy="308019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4571152" y="3307727"/>
                <a:ext cx="848" cy="3080195"/>
                <a:chOff x="4571152" y="3307727"/>
                <a:chExt cx="848" cy="3080195"/>
              </a:xfrm>
            </p:grpSpPr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4571152" y="3307727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 flipV="1">
                  <a:off x="4572000" y="5886340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/>
              <p:cNvGrpSpPr/>
              <p:nvPr/>
            </p:nvGrpSpPr>
            <p:grpSpPr>
              <a:xfrm rot="5400000">
                <a:off x="4568356" y="3306000"/>
                <a:ext cx="848" cy="3080195"/>
                <a:chOff x="4571152" y="3307727"/>
                <a:chExt cx="848" cy="3080195"/>
              </a:xfrm>
            </p:grpSpPr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4571152" y="3307727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 flipV="1">
                  <a:off x="4572000" y="5886340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3" name="Group 32"/>
            <p:cNvGrpSpPr/>
            <p:nvPr/>
          </p:nvGrpSpPr>
          <p:grpSpPr>
            <a:xfrm rot="20220000">
              <a:off x="3026129" y="3318067"/>
              <a:ext cx="3080195" cy="3080195"/>
              <a:chOff x="3028682" y="3307727"/>
              <a:chExt cx="3080195" cy="3080195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4571152" y="3307727"/>
                <a:ext cx="848" cy="3080195"/>
                <a:chOff x="4571152" y="3307727"/>
                <a:chExt cx="848" cy="3080195"/>
              </a:xfrm>
            </p:grpSpPr>
            <p:cxnSp>
              <p:nvCxnSpPr>
                <p:cNvPr id="38" name="Straight Arrow Connector 37"/>
                <p:cNvCxnSpPr/>
                <p:nvPr/>
              </p:nvCxnSpPr>
              <p:spPr>
                <a:xfrm>
                  <a:off x="4571152" y="3307727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/>
                <p:nvPr/>
              </p:nvCxnSpPr>
              <p:spPr>
                <a:xfrm flipV="1">
                  <a:off x="4572000" y="5886340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" name="Group 34"/>
              <p:cNvGrpSpPr/>
              <p:nvPr/>
            </p:nvGrpSpPr>
            <p:grpSpPr>
              <a:xfrm rot="5400000">
                <a:off x="4568356" y="3306000"/>
                <a:ext cx="848" cy="3080195"/>
                <a:chOff x="4571152" y="3307727"/>
                <a:chExt cx="848" cy="3080195"/>
              </a:xfrm>
            </p:grpSpPr>
            <p:cxnSp>
              <p:nvCxnSpPr>
                <p:cNvPr id="36" name="Straight Arrow Connector 35"/>
                <p:cNvCxnSpPr/>
                <p:nvPr/>
              </p:nvCxnSpPr>
              <p:spPr>
                <a:xfrm>
                  <a:off x="4571152" y="3307727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 flipV="1">
                  <a:off x="4572000" y="5886340"/>
                  <a:ext cx="0" cy="501582"/>
                </a:xfrm>
                <a:prstGeom prst="straightConnector1">
                  <a:avLst/>
                </a:prstGeom>
                <a:ln w="3175">
                  <a:solidFill>
                    <a:schemeClr val="accent1"/>
                  </a:solidFill>
                  <a:prstDash val="sysDash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330968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Тримерен модел на чайника</a:t>
                </a:r>
              </a:p>
              <a:p>
                <a:pPr lvl="1"/>
                <a:r>
                  <a:rPr lang="bg-BG" dirty="0" smtClean="0"/>
                  <a:t>Създаден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1975</m:t>
                    </m:r>
                  </m:oMath>
                </a14:m>
                <a:r>
                  <a:rPr lang="bg-BG" dirty="0" smtClean="0"/>
                  <a:t> от Мартин </a:t>
                </a:r>
                <a:r>
                  <a:rPr lang="bg-BG" dirty="0" err="1" smtClean="0"/>
                  <a:t>Нюел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Оригиналната скица е в Музея на компютърната история, Калифорния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http://images.computerhistory.org/revonline/images/102695462-03-01.jpg?w=6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438400"/>
            <a:ext cx="2926080" cy="3769766"/>
          </a:xfrm>
          <a:prstGeom prst="rect">
            <a:avLst/>
          </a:prstGeom>
          <a:noFill/>
          <a:ln w="3175">
            <a:solidFill>
              <a:schemeClr val="accent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28800" y="6320135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i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Снимка: с любезното съдействие на </a:t>
            </a:r>
            <a:r>
              <a:rPr lang="en-GB" sz="1200" i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Computer </a:t>
            </a:r>
            <a:r>
              <a:rPr lang="en-GB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History </a:t>
            </a:r>
            <a:r>
              <a:rPr lang="en-GB" sz="1200" i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Museum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</a:rPr>
              <a:t>, </a:t>
            </a:r>
            <a:r>
              <a:rPr lang="en-US" sz="1200" i="1" dirty="0">
                <a:solidFill>
                  <a:schemeClr val="accent1"/>
                </a:solidFill>
                <a:latin typeface="Candara" panose="020E0502030303020204" pitchFamily="34" charset="0"/>
                <a:hlinkClick r:id="rId4"/>
              </a:rPr>
              <a:t>http://www.computerhistory.org/revolution/computer-graphics-music-and-art/15/206</a:t>
            </a:r>
            <a:endParaRPr lang="bg-BG" sz="1200" i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9162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Прожекторна и околна светлина</a:t>
            </a:r>
          </a:p>
          <a:p>
            <a:pPr lvl="1"/>
            <a:r>
              <a:rPr lang="bg-BG" dirty="0" smtClean="0"/>
              <a:t>Околната определя цвета на сенките</a:t>
            </a:r>
            <a:endParaRPr lang="bg-BG" dirty="0"/>
          </a:p>
        </p:txBody>
      </p:sp>
      <p:pic>
        <p:nvPicPr>
          <p:cNvPr id="1945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71601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3470898" y="3971691"/>
            <a:ext cx="2200508" cy="2200509"/>
            <a:chOff x="6392462" y="4191000"/>
            <a:chExt cx="1818602" cy="1818603"/>
          </a:xfrm>
        </p:grpSpPr>
        <p:cxnSp>
          <p:nvCxnSpPr>
            <p:cNvPr id="41" name="Straight Arrow Connector 40"/>
            <p:cNvCxnSpPr/>
            <p:nvPr/>
          </p:nvCxnSpPr>
          <p:spPr>
            <a:xfrm flipV="1">
              <a:off x="7305932" y="4191000"/>
              <a:ext cx="0" cy="1810264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5400000" flipV="1">
              <a:off x="7305932" y="4207677"/>
              <a:ext cx="0" cy="1810264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1800000" flipV="1">
              <a:off x="7305932" y="4191000"/>
              <a:ext cx="0" cy="1810264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7200000" flipV="1">
              <a:off x="7297594" y="4205443"/>
              <a:ext cx="0" cy="1810264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3600000" flipV="1">
              <a:off x="7305932" y="4191000"/>
              <a:ext cx="0" cy="1810264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9000000" flipV="1">
              <a:off x="7291489" y="4199339"/>
              <a:ext cx="0" cy="1810264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Freeform 53"/>
          <p:cNvSpPr/>
          <p:nvPr/>
        </p:nvSpPr>
        <p:spPr>
          <a:xfrm>
            <a:off x="3920068" y="4694138"/>
            <a:ext cx="1308152" cy="886917"/>
          </a:xfrm>
          <a:custGeom>
            <a:avLst/>
            <a:gdLst>
              <a:gd name="connsiteX0" fmla="*/ 2032217 w 4968976"/>
              <a:gd name="connsiteY0" fmla="*/ 0 h 2559608"/>
              <a:gd name="connsiteX1" fmla="*/ 4266608 w 4968976"/>
              <a:gd name="connsiteY1" fmla="*/ 1349373 h 2559608"/>
              <a:gd name="connsiteX2" fmla="*/ 4968976 w 4968976"/>
              <a:gd name="connsiteY2" fmla="*/ 2559608 h 2559608"/>
              <a:gd name="connsiteX3" fmla="*/ 0 w 4968976"/>
              <a:gd name="connsiteY3" fmla="*/ 2559608 h 2559608"/>
              <a:gd name="connsiteX4" fmla="*/ 2032217 w 4968976"/>
              <a:gd name="connsiteY4" fmla="*/ 0 h 2559608"/>
              <a:gd name="connsiteX0" fmla="*/ 2032217 w 4968976"/>
              <a:gd name="connsiteY0" fmla="*/ 0 h 2559608"/>
              <a:gd name="connsiteX1" fmla="*/ 4266608 w 4968976"/>
              <a:gd name="connsiteY1" fmla="*/ 1349373 h 2559608"/>
              <a:gd name="connsiteX2" fmla="*/ 4968976 w 4968976"/>
              <a:gd name="connsiteY2" fmla="*/ 2559608 h 2559608"/>
              <a:gd name="connsiteX3" fmla="*/ 0 w 4968976"/>
              <a:gd name="connsiteY3" fmla="*/ 2559608 h 2559608"/>
              <a:gd name="connsiteX4" fmla="*/ 2032217 w 4968976"/>
              <a:gd name="connsiteY4" fmla="*/ 0 h 2559608"/>
              <a:gd name="connsiteX0" fmla="*/ 2032217 w 4968976"/>
              <a:gd name="connsiteY0" fmla="*/ 0 h 9855522"/>
              <a:gd name="connsiteX1" fmla="*/ 4266608 w 4968976"/>
              <a:gd name="connsiteY1" fmla="*/ 1349373 h 9855522"/>
              <a:gd name="connsiteX2" fmla="*/ 4968976 w 4968976"/>
              <a:gd name="connsiteY2" fmla="*/ 2559608 h 9855522"/>
              <a:gd name="connsiteX3" fmla="*/ 1661599 w 4968976"/>
              <a:gd name="connsiteY3" fmla="*/ 9855464 h 9855522"/>
              <a:gd name="connsiteX4" fmla="*/ 0 w 4968976"/>
              <a:gd name="connsiteY4" fmla="*/ 2559608 h 9855522"/>
              <a:gd name="connsiteX5" fmla="*/ 2032217 w 4968976"/>
              <a:gd name="connsiteY5" fmla="*/ 0 h 9855522"/>
              <a:gd name="connsiteX0" fmla="*/ 2032217 w 4968976"/>
              <a:gd name="connsiteY0" fmla="*/ 0 h 9948960"/>
              <a:gd name="connsiteX1" fmla="*/ 4266608 w 4968976"/>
              <a:gd name="connsiteY1" fmla="*/ 1349373 h 9948960"/>
              <a:gd name="connsiteX2" fmla="*/ 4968976 w 4968976"/>
              <a:gd name="connsiteY2" fmla="*/ 2559608 h 9948960"/>
              <a:gd name="connsiteX3" fmla="*/ 3850186 w 4968976"/>
              <a:gd name="connsiteY3" fmla="*/ 6785768 h 9948960"/>
              <a:gd name="connsiteX4" fmla="*/ 1661599 w 4968976"/>
              <a:gd name="connsiteY4" fmla="*/ 9855464 h 9948960"/>
              <a:gd name="connsiteX5" fmla="*/ 0 w 4968976"/>
              <a:gd name="connsiteY5" fmla="*/ 2559608 h 9948960"/>
              <a:gd name="connsiteX6" fmla="*/ 2032217 w 4968976"/>
              <a:gd name="connsiteY6" fmla="*/ 0 h 9948960"/>
              <a:gd name="connsiteX0" fmla="*/ 2032217 w 4968976"/>
              <a:gd name="connsiteY0" fmla="*/ 0 h 9948960"/>
              <a:gd name="connsiteX1" fmla="*/ 4266608 w 4968976"/>
              <a:gd name="connsiteY1" fmla="*/ 1349373 h 9948960"/>
              <a:gd name="connsiteX2" fmla="*/ 4968976 w 4968976"/>
              <a:gd name="connsiteY2" fmla="*/ 2559608 h 9948960"/>
              <a:gd name="connsiteX3" fmla="*/ 3850186 w 4968976"/>
              <a:gd name="connsiteY3" fmla="*/ 6785768 h 9948960"/>
              <a:gd name="connsiteX4" fmla="*/ 1661599 w 4968976"/>
              <a:gd name="connsiteY4" fmla="*/ 9855464 h 9948960"/>
              <a:gd name="connsiteX5" fmla="*/ 0 w 4968976"/>
              <a:gd name="connsiteY5" fmla="*/ 2559608 h 9948960"/>
              <a:gd name="connsiteX6" fmla="*/ 2032217 w 4968976"/>
              <a:gd name="connsiteY6" fmla="*/ 0 h 9948960"/>
              <a:gd name="connsiteX0" fmla="*/ 2032217 w 4968976"/>
              <a:gd name="connsiteY0" fmla="*/ 0 h 9855463"/>
              <a:gd name="connsiteX1" fmla="*/ 4266608 w 4968976"/>
              <a:gd name="connsiteY1" fmla="*/ 1349373 h 9855463"/>
              <a:gd name="connsiteX2" fmla="*/ 4968976 w 4968976"/>
              <a:gd name="connsiteY2" fmla="*/ 2559608 h 9855463"/>
              <a:gd name="connsiteX3" fmla="*/ 3850186 w 4968976"/>
              <a:gd name="connsiteY3" fmla="*/ 6785768 h 9855463"/>
              <a:gd name="connsiteX4" fmla="*/ 1661599 w 4968976"/>
              <a:gd name="connsiteY4" fmla="*/ 9855464 h 9855463"/>
              <a:gd name="connsiteX5" fmla="*/ 0 w 4968976"/>
              <a:gd name="connsiteY5" fmla="*/ 2559608 h 9855463"/>
              <a:gd name="connsiteX6" fmla="*/ 2032217 w 4968976"/>
              <a:gd name="connsiteY6" fmla="*/ 0 h 9855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68976" h="9855463">
                <a:moveTo>
                  <a:pt x="2032217" y="0"/>
                </a:moveTo>
                <a:lnTo>
                  <a:pt x="4266608" y="1349373"/>
                </a:lnTo>
                <a:lnTo>
                  <a:pt x="4968976" y="2559608"/>
                </a:lnTo>
                <a:lnTo>
                  <a:pt x="3850186" y="6785768"/>
                </a:lnTo>
                <a:lnTo>
                  <a:pt x="1661599" y="9855464"/>
                </a:lnTo>
                <a:lnTo>
                  <a:pt x="0" y="2559608"/>
                </a:lnTo>
                <a:lnTo>
                  <a:pt x="2032217" y="0"/>
                </a:lnTo>
                <a:close/>
              </a:path>
            </a:pathLst>
          </a:custGeom>
          <a:solidFill>
            <a:srgbClr val="FFF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Излъчвана светлина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Идея</a:t>
            </a:r>
          </a:p>
          <a:p>
            <a:pPr lvl="1"/>
            <a:r>
              <a:rPr lang="bg-BG" dirty="0" smtClean="0"/>
              <a:t>Светлина, излъчвана от обект</a:t>
            </a:r>
            <a:endParaRPr lang="bg-BG" dirty="0"/>
          </a:p>
          <a:p>
            <a:pPr lvl="1"/>
            <a:r>
              <a:rPr lang="bg-BG" dirty="0" smtClean="0"/>
              <a:t>Добавя се към другите светлини</a:t>
            </a:r>
          </a:p>
          <a:p>
            <a:pPr lvl="1"/>
            <a:r>
              <a:rPr lang="bg-BG" dirty="0" smtClean="0"/>
              <a:t>Не осветява други обекти</a:t>
            </a:r>
          </a:p>
        </p:txBody>
      </p:sp>
      <p:sp>
        <p:nvSpPr>
          <p:cNvPr id="4" name="Freeform 3"/>
          <p:cNvSpPr/>
          <p:nvPr/>
        </p:nvSpPr>
        <p:spPr>
          <a:xfrm>
            <a:off x="3917076" y="4690993"/>
            <a:ext cx="1308152" cy="886917"/>
          </a:xfrm>
          <a:custGeom>
            <a:avLst/>
            <a:gdLst>
              <a:gd name="connsiteX0" fmla="*/ 2032217 w 4968976"/>
              <a:gd name="connsiteY0" fmla="*/ 0 h 2559608"/>
              <a:gd name="connsiteX1" fmla="*/ 4266608 w 4968976"/>
              <a:gd name="connsiteY1" fmla="*/ 1349373 h 2559608"/>
              <a:gd name="connsiteX2" fmla="*/ 4968976 w 4968976"/>
              <a:gd name="connsiteY2" fmla="*/ 2559608 h 2559608"/>
              <a:gd name="connsiteX3" fmla="*/ 0 w 4968976"/>
              <a:gd name="connsiteY3" fmla="*/ 2559608 h 2559608"/>
              <a:gd name="connsiteX4" fmla="*/ 2032217 w 4968976"/>
              <a:gd name="connsiteY4" fmla="*/ 0 h 2559608"/>
              <a:gd name="connsiteX0" fmla="*/ 2032217 w 4968976"/>
              <a:gd name="connsiteY0" fmla="*/ 0 h 2559608"/>
              <a:gd name="connsiteX1" fmla="*/ 4266608 w 4968976"/>
              <a:gd name="connsiteY1" fmla="*/ 1349373 h 2559608"/>
              <a:gd name="connsiteX2" fmla="*/ 4968976 w 4968976"/>
              <a:gd name="connsiteY2" fmla="*/ 2559608 h 2559608"/>
              <a:gd name="connsiteX3" fmla="*/ 0 w 4968976"/>
              <a:gd name="connsiteY3" fmla="*/ 2559608 h 2559608"/>
              <a:gd name="connsiteX4" fmla="*/ 2032217 w 4968976"/>
              <a:gd name="connsiteY4" fmla="*/ 0 h 2559608"/>
              <a:gd name="connsiteX0" fmla="*/ 2032217 w 4968976"/>
              <a:gd name="connsiteY0" fmla="*/ 0 h 9855522"/>
              <a:gd name="connsiteX1" fmla="*/ 4266608 w 4968976"/>
              <a:gd name="connsiteY1" fmla="*/ 1349373 h 9855522"/>
              <a:gd name="connsiteX2" fmla="*/ 4968976 w 4968976"/>
              <a:gd name="connsiteY2" fmla="*/ 2559608 h 9855522"/>
              <a:gd name="connsiteX3" fmla="*/ 1661599 w 4968976"/>
              <a:gd name="connsiteY3" fmla="*/ 9855464 h 9855522"/>
              <a:gd name="connsiteX4" fmla="*/ 0 w 4968976"/>
              <a:gd name="connsiteY4" fmla="*/ 2559608 h 9855522"/>
              <a:gd name="connsiteX5" fmla="*/ 2032217 w 4968976"/>
              <a:gd name="connsiteY5" fmla="*/ 0 h 9855522"/>
              <a:gd name="connsiteX0" fmla="*/ 2032217 w 4968976"/>
              <a:gd name="connsiteY0" fmla="*/ 0 h 9948960"/>
              <a:gd name="connsiteX1" fmla="*/ 4266608 w 4968976"/>
              <a:gd name="connsiteY1" fmla="*/ 1349373 h 9948960"/>
              <a:gd name="connsiteX2" fmla="*/ 4968976 w 4968976"/>
              <a:gd name="connsiteY2" fmla="*/ 2559608 h 9948960"/>
              <a:gd name="connsiteX3" fmla="*/ 3850186 w 4968976"/>
              <a:gd name="connsiteY3" fmla="*/ 6785768 h 9948960"/>
              <a:gd name="connsiteX4" fmla="*/ 1661599 w 4968976"/>
              <a:gd name="connsiteY4" fmla="*/ 9855464 h 9948960"/>
              <a:gd name="connsiteX5" fmla="*/ 0 w 4968976"/>
              <a:gd name="connsiteY5" fmla="*/ 2559608 h 9948960"/>
              <a:gd name="connsiteX6" fmla="*/ 2032217 w 4968976"/>
              <a:gd name="connsiteY6" fmla="*/ 0 h 9948960"/>
              <a:gd name="connsiteX0" fmla="*/ 2032217 w 4968976"/>
              <a:gd name="connsiteY0" fmla="*/ 0 h 9948960"/>
              <a:gd name="connsiteX1" fmla="*/ 4266608 w 4968976"/>
              <a:gd name="connsiteY1" fmla="*/ 1349373 h 9948960"/>
              <a:gd name="connsiteX2" fmla="*/ 4968976 w 4968976"/>
              <a:gd name="connsiteY2" fmla="*/ 2559608 h 9948960"/>
              <a:gd name="connsiteX3" fmla="*/ 3850186 w 4968976"/>
              <a:gd name="connsiteY3" fmla="*/ 6785768 h 9948960"/>
              <a:gd name="connsiteX4" fmla="*/ 1661599 w 4968976"/>
              <a:gd name="connsiteY4" fmla="*/ 9855464 h 9948960"/>
              <a:gd name="connsiteX5" fmla="*/ 0 w 4968976"/>
              <a:gd name="connsiteY5" fmla="*/ 2559608 h 9948960"/>
              <a:gd name="connsiteX6" fmla="*/ 2032217 w 4968976"/>
              <a:gd name="connsiteY6" fmla="*/ 0 h 9948960"/>
              <a:gd name="connsiteX0" fmla="*/ 2032217 w 4968976"/>
              <a:gd name="connsiteY0" fmla="*/ 0 h 9855463"/>
              <a:gd name="connsiteX1" fmla="*/ 4266608 w 4968976"/>
              <a:gd name="connsiteY1" fmla="*/ 1349373 h 9855463"/>
              <a:gd name="connsiteX2" fmla="*/ 4968976 w 4968976"/>
              <a:gd name="connsiteY2" fmla="*/ 2559608 h 9855463"/>
              <a:gd name="connsiteX3" fmla="*/ 3850186 w 4968976"/>
              <a:gd name="connsiteY3" fmla="*/ 6785768 h 9855463"/>
              <a:gd name="connsiteX4" fmla="*/ 1661599 w 4968976"/>
              <a:gd name="connsiteY4" fmla="*/ 9855464 h 9855463"/>
              <a:gd name="connsiteX5" fmla="*/ 0 w 4968976"/>
              <a:gd name="connsiteY5" fmla="*/ 2559608 h 9855463"/>
              <a:gd name="connsiteX6" fmla="*/ 2032217 w 4968976"/>
              <a:gd name="connsiteY6" fmla="*/ 0 h 9855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68976" h="9855463">
                <a:moveTo>
                  <a:pt x="2032217" y="0"/>
                </a:moveTo>
                <a:lnTo>
                  <a:pt x="4266608" y="1349373"/>
                </a:lnTo>
                <a:lnTo>
                  <a:pt x="4968976" y="2559608"/>
                </a:lnTo>
                <a:lnTo>
                  <a:pt x="3850186" y="6785768"/>
                </a:lnTo>
                <a:lnTo>
                  <a:pt x="1661599" y="9855464"/>
                </a:lnTo>
                <a:lnTo>
                  <a:pt x="0" y="2559608"/>
                </a:lnTo>
                <a:lnTo>
                  <a:pt x="2032217" y="0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/>
        </p:nvGrpSpPr>
        <p:grpSpPr>
          <a:xfrm>
            <a:off x="1219200" y="4670612"/>
            <a:ext cx="2604247" cy="610127"/>
            <a:chOff x="253891" y="4659895"/>
            <a:chExt cx="1967389" cy="610127"/>
          </a:xfrm>
        </p:grpSpPr>
        <p:sp>
          <p:nvSpPr>
            <p:cNvPr id="8" name="Text Placeholder 2"/>
            <p:cNvSpPr txBox="1">
              <a:spLocks/>
            </p:cNvSpPr>
            <p:nvPr/>
          </p:nvSpPr>
          <p:spPr>
            <a:xfrm>
              <a:off x="253891" y="4659895"/>
              <a:ext cx="1314326" cy="61012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Лъчите само </a:t>
              </a:r>
              <a:r>
                <a:rPr lang="bg-BG" sz="1800" b="0" dirty="0" err="1" smtClean="0">
                  <a:solidFill>
                    <a:schemeClr val="bg1"/>
                  </a:solidFill>
                </a:rPr>
                <a:t>самоосветяват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349016" y="4659895"/>
              <a:ext cx="1872264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70752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Свойства на материала, не светлина</a:t>
            </a:r>
          </a:p>
          <a:p>
            <a:pPr lvl="1"/>
            <a:r>
              <a:rPr lang="bg-BG" dirty="0" smtClean="0"/>
              <a:t>Цвят в </a:t>
            </a:r>
            <a:r>
              <a:rPr lang="en-US" dirty="0" smtClean="0">
                <a:solidFill>
                  <a:srgbClr val="FF388C"/>
                </a:solidFill>
              </a:rPr>
              <a:t>emissive</a:t>
            </a:r>
          </a:p>
          <a:p>
            <a:pPr lvl="1"/>
            <a:r>
              <a:rPr lang="bg-BG" dirty="0" smtClean="0"/>
              <a:t>Сила в </a:t>
            </a:r>
            <a:r>
              <a:rPr lang="en-US" dirty="0" err="1" smtClean="0">
                <a:solidFill>
                  <a:srgbClr val="FF388C"/>
                </a:solidFill>
              </a:rPr>
              <a:t>emissiveIntensity</a:t>
            </a:r>
            <a:endParaRPr lang="bg-BG" dirty="0" smtClean="0">
              <a:solidFill>
                <a:srgbClr val="FF388C"/>
              </a:solidFill>
            </a:endParaRPr>
          </a:p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Прожекторна светлина</a:t>
            </a:r>
            <a:endParaRPr lang="en-US" dirty="0" smtClean="0"/>
          </a:p>
          <a:p>
            <a:pPr lvl="1"/>
            <a:r>
              <a:rPr lang="bg-BG" dirty="0" smtClean="0"/>
              <a:t>Чайници с различно цветово излъчване</a:t>
            </a:r>
          </a:p>
          <a:p>
            <a:pPr lvl="1"/>
            <a:r>
              <a:rPr lang="bg-BG" dirty="0" smtClean="0"/>
              <a:t>Цвят с метода </a:t>
            </a:r>
            <a:r>
              <a:rPr lang="en-US" dirty="0" err="1" smtClean="0">
                <a:solidFill>
                  <a:srgbClr val="FF388C"/>
                </a:solidFill>
              </a:rPr>
              <a:t>setHSL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64966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Всеки чайник „свети“</a:t>
            </a:r>
          </a:p>
          <a:p>
            <a:pPr lvl="2"/>
            <a:r>
              <a:rPr lang="bg-BG" dirty="0" smtClean="0"/>
              <a:t>(частта му в сянка не е тъмна)</a:t>
            </a:r>
            <a:endParaRPr lang="bg-BG" dirty="0"/>
          </a:p>
        </p:txBody>
      </p:sp>
      <p:pic>
        <p:nvPicPr>
          <p:cNvPr id="2048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32413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Въпроси и коментари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2968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457200" lvl="1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bg-BG" sz="3000" dirty="0"/>
              <a:t>Следва домашно №1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693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Характеристики</a:t>
            </a:r>
          </a:p>
          <a:p>
            <a:pPr lvl="1"/>
            <a:r>
              <a:rPr lang="bg-BG" dirty="0"/>
              <a:t>Сложна конструкция</a:t>
            </a:r>
          </a:p>
          <a:p>
            <a:pPr lvl="1"/>
            <a:r>
              <a:rPr lang="bg-BG" dirty="0"/>
              <a:t>Изпъкналости и вдлъбнатости</a:t>
            </a:r>
          </a:p>
          <a:p>
            <a:pPr lvl="1"/>
            <a:r>
              <a:rPr lang="bg-BG" dirty="0" smtClean="0"/>
              <a:t>Топологична сложност</a:t>
            </a:r>
            <a:endParaRPr lang="bg-BG" dirty="0"/>
          </a:p>
          <a:p>
            <a:pPr lvl="1"/>
            <a:r>
              <a:rPr lang="bg-BG" dirty="0"/>
              <a:t>Хвърля сянка върху себе си</a:t>
            </a:r>
          </a:p>
          <a:p>
            <a:r>
              <a:rPr lang="bg-BG" dirty="0" smtClean="0"/>
              <a:t>Геометрия</a:t>
            </a:r>
          </a:p>
          <a:p>
            <a:pPr lvl="1"/>
            <a:r>
              <a:rPr lang="bg-BG" dirty="0"/>
              <a:t>Налична в </a:t>
            </a:r>
            <a:r>
              <a:rPr lang="en-US" dirty="0">
                <a:solidFill>
                  <a:srgbClr val="FF388C"/>
                </a:solidFill>
              </a:rPr>
              <a:t>examples\</a:t>
            </a:r>
            <a:r>
              <a:rPr lang="en-US" dirty="0" err="1">
                <a:solidFill>
                  <a:srgbClr val="FF388C"/>
                </a:solidFill>
              </a:rPr>
              <a:t>js</a:t>
            </a:r>
            <a:r>
              <a:rPr lang="en-US" dirty="0">
                <a:solidFill>
                  <a:srgbClr val="FF388C"/>
                </a:solidFill>
              </a:rPr>
              <a:t>\geometries</a:t>
            </a:r>
          </a:p>
          <a:p>
            <a:pPr lvl="1"/>
            <a:r>
              <a:rPr lang="bg-BG" dirty="0" smtClean="0"/>
              <a:t>Файл </a:t>
            </a:r>
            <a:r>
              <a:rPr lang="en-US" dirty="0">
                <a:solidFill>
                  <a:srgbClr val="FF388C"/>
                </a:solidFill>
              </a:rPr>
              <a:t>TeapotBufferGeometry.js</a:t>
            </a:r>
          </a:p>
          <a:p>
            <a:pPr lvl="1"/>
            <a:r>
              <a:rPr lang="bg-BG" dirty="0" smtClean="0"/>
              <a:t>Клас </a:t>
            </a:r>
            <a:r>
              <a:rPr lang="en-GB" dirty="0" err="1" smtClean="0">
                <a:solidFill>
                  <a:srgbClr val="FF388C"/>
                </a:solidFill>
              </a:rPr>
              <a:t>TeapotBufferGeometry</a:t>
            </a:r>
            <a:endParaRPr lang="en-US" dirty="0" smtClean="0">
              <a:solidFill>
                <a:srgbClr val="FF388C"/>
              </a:solidFill>
            </a:endParaRP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7903591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Буферирана геометрия</a:t>
            </a:r>
          </a:p>
          <a:p>
            <a:pPr lvl="1"/>
            <a:r>
              <a:rPr lang="bg-BG" dirty="0" smtClean="0"/>
              <a:t>Аналогична на обикновената геометрия</a:t>
            </a:r>
          </a:p>
          <a:p>
            <a:pPr lvl="1"/>
            <a:r>
              <a:rPr lang="bg-BG" dirty="0" smtClean="0"/>
              <a:t>По-удобна за софтуера и по-бърза</a:t>
            </a:r>
          </a:p>
          <a:p>
            <a:pPr lvl="1"/>
            <a:r>
              <a:rPr lang="bg-BG" dirty="0" smtClean="0"/>
              <a:t>По-неудобна за програмиста</a:t>
            </a:r>
          </a:p>
          <a:p>
            <a:pPr lvl="1"/>
            <a:r>
              <a:rPr lang="bg-BG" dirty="0" smtClean="0"/>
              <a:t>Класове, наследници на </a:t>
            </a:r>
            <a:r>
              <a:rPr lang="en-US" dirty="0" err="1" smtClean="0">
                <a:solidFill>
                  <a:srgbClr val="FF388C"/>
                </a:solidFill>
              </a:rPr>
              <a:t>BufferGeometry</a:t>
            </a:r>
            <a:endParaRPr lang="bg-BG" dirty="0" smtClean="0">
              <a:solidFill>
                <a:srgbClr val="FF388C"/>
              </a:solidFill>
            </a:endParaRPr>
          </a:p>
          <a:p>
            <a:r>
              <a:rPr lang="bg-BG" dirty="0" smtClean="0"/>
              <a:t>Предпочита се</a:t>
            </a:r>
            <a:endParaRPr lang="bg-BG" dirty="0"/>
          </a:p>
          <a:p>
            <a:pPr lvl="1"/>
            <a:r>
              <a:rPr lang="bg-BG" dirty="0" smtClean="0"/>
              <a:t>Вместо </a:t>
            </a:r>
            <a:r>
              <a:rPr lang="en-US" dirty="0" err="1" smtClean="0">
                <a:solidFill>
                  <a:srgbClr val="FF388C"/>
                </a:solidFill>
              </a:rPr>
              <a:t>XyzGeometry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Да се ползва </a:t>
            </a:r>
            <a:r>
              <a:rPr lang="en-US" dirty="0" err="1" smtClean="0">
                <a:solidFill>
                  <a:srgbClr val="FF388C"/>
                </a:solidFill>
              </a:rPr>
              <a:t>Xyz</a:t>
            </a:r>
            <a:r>
              <a:rPr lang="en-US" b="1" dirty="0" err="1" smtClean="0">
                <a:solidFill>
                  <a:srgbClr val="FF388C"/>
                </a:solidFill>
              </a:rPr>
              <a:t>Buffer</a:t>
            </a:r>
            <a:r>
              <a:rPr lang="en-US" dirty="0" err="1" smtClean="0">
                <a:solidFill>
                  <a:srgbClr val="FF388C"/>
                </a:solidFill>
              </a:rPr>
              <a:t>Geometry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29969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Основен материал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Материал </a:t>
            </a:r>
            <a:r>
              <a:rPr lang="en-US" b="0" dirty="0" err="1" smtClean="0">
                <a:solidFill>
                  <a:srgbClr val="FF388C"/>
                </a:solidFill>
              </a:rPr>
              <a:t>MeshBasicMaterial</a:t>
            </a:r>
            <a:endParaRPr lang="bg-BG" b="0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Най-примитивен, но и най-бърз</a:t>
            </a:r>
          </a:p>
          <a:p>
            <a:pPr lvl="1"/>
            <a:r>
              <a:rPr lang="bg-BG" dirty="0" smtClean="0"/>
              <a:t>Не отчита осветяване</a:t>
            </a:r>
          </a:p>
          <a:p>
            <a:pPr lvl="1"/>
            <a:r>
              <a:rPr lang="bg-BG" dirty="0" smtClean="0"/>
              <a:t>Игнорира светлините</a:t>
            </a:r>
          </a:p>
          <a:p>
            <a:r>
              <a:rPr lang="bg-BG" dirty="0" smtClean="0"/>
              <a:t>Външен ефект</a:t>
            </a:r>
          </a:p>
          <a:p>
            <a:pPr lvl="1"/>
            <a:r>
              <a:rPr lang="bg-BG" dirty="0" smtClean="0"/>
              <a:t>Плоски и едноцветни обекти</a:t>
            </a:r>
          </a:p>
        </p:txBody>
      </p:sp>
    </p:spTree>
    <p:extLst>
      <p:ext uri="{BB962C8B-B14F-4D97-AF65-F5344CB8AC3E}">
        <p14:creationId xmlns:p14="http://schemas.microsoft.com/office/powerpoint/2010/main" val="412247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7124</TotalTime>
  <Words>1326</Words>
  <Application>Microsoft Office PowerPoint</Application>
  <PresentationFormat>On-screen Show (4:3)</PresentationFormat>
  <Paragraphs>343</Paragraphs>
  <Slides>65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Custom Design</vt:lpstr>
      <vt:lpstr>доц. д-р Павел Бойчев    КИТ-ФМИ-СУ    2020</vt:lpstr>
      <vt:lpstr>PowerPoint Presentation</vt:lpstr>
      <vt:lpstr>PowerPoint Presentation</vt:lpstr>
      <vt:lpstr>Роля на материалите</vt:lpstr>
      <vt:lpstr>Тестов обект</vt:lpstr>
      <vt:lpstr>PowerPoint Presentation</vt:lpstr>
      <vt:lpstr>PowerPoint Presentation</vt:lpstr>
      <vt:lpstr>PowerPoint Presentation</vt:lpstr>
      <vt:lpstr>Основен материал</vt:lpstr>
      <vt:lpstr>PowerPoint Presentation</vt:lpstr>
      <vt:lpstr>PowerPoint Presentation</vt:lpstr>
      <vt:lpstr>Осветяване на Ламберт</vt:lpstr>
      <vt:lpstr>PowerPoint Presentation</vt:lpstr>
      <vt:lpstr>PowerPoint Presentation</vt:lpstr>
      <vt:lpstr>Задача</vt:lpstr>
      <vt:lpstr>PowerPoint Presentation</vt:lpstr>
      <vt:lpstr>Фонгов материал</vt:lpstr>
      <vt:lpstr>PowerPoint Presentation</vt:lpstr>
      <vt:lpstr>Сравнение</vt:lpstr>
      <vt:lpstr>PowerPoint Presentation</vt:lpstr>
      <vt:lpstr>PowerPoint Presentation</vt:lpstr>
      <vt:lpstr>PowerPoint Presentation</vt:lpstr>
      <vt:lpstr>Фасетно осветяване</vt:lpstr>
      <vt:lpstr>PowerPoint Presentation</vt:lpstr>
      <vt:lpstr>Лъскавина</vt:lpstr>
      <vt:lpstr>PowerPoint Presentation</vt:lpstr>
      <vt:lpstr>Прозрачност</vt:lpstr>
      <vt:lpstr>Пример</vt:lpstr>
      <vt:lpstr>PowerPoint Presentation</vt:lpstr>
      <vt:lpstr>PowerPoint Presentation</vt:lpstr>
      <vt:lpstr>Частично решение</vt:lpstr>
      <vt:lpstr>PowerPoint Presentation</vt:lpstr>
      <vt:lpstr>PowerPoint Presentation</vt:lpstr>
      <vt:lpstr>PowerPoint Presentation</vt:lpstr>
      <vt:lpstr>Помощен материал</vt:lpstr>
      <vt:lpstr>PowerPoint Presentation</vt:lpstr>
      <vt:lpstr>Нормали с вектори</vt:lpstr>
      <vt:lpstr>PowerPoint Presentation</vt:lpstr>
      <vt:lpstr>PowerPoint Presentation</vt:lpstr>
      <vt:lpstr>PowerPoint Presentation</vt:lpstr>
      <vt:lpstr>Точкова светлина</vt:lpstr>
      <vt:lpstr>PowerPoint Presentation</vt:lpstr>
      <vt:lpstr>PowerPoint Presentation</vt:lpstr>
      <vt:lpstr>Разширение</vt:lpstr>
      <vt:lpstr>PowerPoint Presentation</vt:lpstr>
      <vt:lpstr>Сянка</vt:lpstr>
      <vt:lpstr>PowerPoint Presentation</vt:lpstr>
      <vt:lpstr>PowerPoint Presentation</vt:lpstr>
      <vt:lpstr>PowerPoint Presentation</vt:lpstr>
      <vt:lpstr>Насочена светлина</vt:lpstr>
      <vt:lpstr>PowerPoint Presentation</vt:lpstr>
      <vt:lpstr>PowerPoint Presentation</vt:lpstr>
      <vt:lpstr>Прожекторна светлина</vt:lpstr>
      <vt:lpstr>PowerPoint Presentation</vt:lpstr>
      <vt:lpstr>PowerPoint Presentation</vt:lpstr>
      <vt:lpstr>Полусферична светлина</vt:lpstr>
      <vt:lpstr>PowerPoint Presentation</vt:lpstr>
      <vt:lpstr>PowerPoint Presentation</vt:lpstr>
      <vt:lpstr>Околна светлина</vt:lpstr>
      <vt:lpstr>PowerPoint Presentation</vt:lpstr>
      <vt:lpstr>Излъчвана светлина</vt:lpstr>
      <vt:lpstr>PowerPoint Presentation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503</cp:revision>
  <dcterms:created xsi:type="dcterms:W3CDTF">2013-12-13T09:03:57Z</dcterms:created>
  <dcterms:modified xsi:type="dcterms:W3CDTF">2020-05-10T17:32:34Z</dcterms:modified>
</cp:coreProperties>
</file>