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321" r:id="rId21"/>
    <p:sldId id="322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8" r:id="rId56"/>
    <p:sldId id="309" r:id="rId57"/>
    <p:sldId id="310" r:id="rId58"/>
    <p:sldId id="311" r:id="rId59"/>
    <p:sldId id="312" r:id="rId60"/>
    <p:sldId id="313" r:id="rId61"/>
    <p:sldId id="314" r:id="rId62"/>
    <p:sldId id="315" r:id="rId63"/>
    <p:sldId id="316" r:id="rId64"/>
    <p:sldId id="317" r:id="rId65"/>
    <p:sldId id="318" r:id="rId66"/>
    <p:sldId id="319" r:id="rId67"/>
    <p:sldId id="320" r:id="rId68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C9C9C9"/>
    <a:srgbClr val="C0C0C0"/>
    <a:srgbClr val="B2B2B2"/>
    <a:srgbClr val="0000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171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30.3.2020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333962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61137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546937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</a:t>
            </a:r>
            <a:r>
              <a:rPr lang="en-US" sz="2000" baseline="0" dirty="0" smtClean="0">
                <a:latin typeface="Cambria" panose="02040503050406030204" pitchFamily="18" charset="0"/>
              </a:rPr>
              <a:t>20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861137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4045" y="152400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7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5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6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8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1%20Fibonacci%20iteration.html" TargetMode="External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2%20Fibonacci%20recursion.html" TargetMode="External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3%20Fibonacci%20numeric.html" TargetMode="External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4%20Primes%201.html" TargetMode="External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Alg-02.xy2%20Primes.html" TargetMode="External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6%20Primes%203.html" TargetMode="External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7%20Primes%204.html" TargetMode="External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8%20Primes%20count.html" TargetMode="External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09%20Decimal%20to%20binary.html" TargetMode="External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.png"/><Relationship Id="rId18" Type="http://schemas.openxmlformats.org/officeDocument/2006/relationships/hyperlink" Target="https://be.wikipedia.org/wiki/%D0%A4%D0%B0%D0%B9%D0%BB:Glagolitic_zemlja.svg" TargetMode="External"/><Relationship Id="rId26" Type="http://schemas.openxmlformats.org/officeDocument/2006/relationships/hyperlink" Target="https://be.wikipedia.org/wiki/%D0%A4%D0%B0%D0%B9%D0%BB:Glagolitic_kako.svg" TargetMode="External"/><Relationship Id="rId39" Type="http://schemas.openxmlformats.org/officeDocument/2006/relationships/image" Target="../media/image20.png"/><Relationship Id="rId21" Type="http://schemas.openxmlformats.org/officeDocument/2006/relationships/image" Target="../media/image11.png"/><Relationship Id="rId34" Type="http://schemas.openxmlformats.org/officeDocument/2006/relationships/hyperlink" Target="https://be.wikipedia.org/wiki/%D0%A4%D0%B0%D0%B9%D0%BB:Glagolitic_on.svg" TargetMode="External"/><Relationship Id="rId42" Type="http://schemas.openxmlformats.org/officeDocument/2006/relationships/hyperlink" Target="https://be.wikipedia.org/wiki/%D0%A4%D0%B0%D0%B9%D0%BB:Glagolitic_tverdo.svg" TargetMode="External"/><Relationship Id="rId47" Type="http://schemas.openxmlformats.org/officeDocument/2006/relationships/image" Target="../media/image24.png"/><Relationship Id="rId50" Type="http://schemas.openxmlformats.org/officeDocument/2006/relationships/hyperlink" Target="https://be.wikipedia.org/wiki/%D0%A4%D0%B0%D0%B9%D0%BB:Glagolitic_ot.svg" TargetMode="External"/><Relationship Id="rId55" Type="http://schemas.openxmlformats.org/officeDocument/2006/relationships/image" Target="../media/image28.png"/><Relationship Id="rId7" Type="http://schemas.openxmlformats.org/officeDocument/2006/relationships/image" Target="../media/image4.png"/><Relationship Id="rId2" Type="http://schemas.openxmlformats.org/officeDocument/2006/relationships/hyperlink" Target="https://be.wikipedia.org/wiki/%D0%A4%D0%B0%D0%B9%D0%BB:Glagolitic_az.svg" TargetMode="External"/><Relationship Id="rId16" Type="http://schemas.openxmlformats.org/officeDocument/2006/relationships/hyperlink" Target="https://be.wikipedia.org/wiki/%D0%A4%D0%B0%D0%B9%D0%BB:Glagolitic_dzelo.svg" TargetMode="External"/><Relationship Id="rId29" Type="http://schemas.openxmlformats.org/officeDocument/2006/relationships/image" Target="../media/image15.png"/><Relationship Id="rId11" Type="http://schemas.openxmlformats.org/officeDocument/2006/relationships/image" Target="../media/image6.png"/><Relationship Id="rId24" Type="http://schemas.openxmlformats.org/officeDocument/2006/relationships/hyperlink" Target="https://be.wikipedia.org/wiki/%D0%A4%D0%B0%D0%B9%D0%BB:Glagolitic_djerv.svg" TargetMode="External"/><Relationship Id="rId32" Type="http://schemas.openxmlformats.org/officeDocument/2006/relationships/hyperlink" Target="https://be.wikipedia.org/wiki/%D0%A4%D0%B0%D0%B9%D0%BB:Glagolitic_nash.svg" TargetMode="External"/><Relationship Id="rId37" Type="http://schemas.openxmlformats.org/officeDocument/2006/relationships/image" Target="../media/image19.png"/><Relationship Id="rId40" Type="http://schemas.openxmlformats.org/officeDocument/2006/relationships/hyperlink" Target="https://be.wikipedia.org/wiki/%D0%A4%D0%B0%D0%B9%D0%BB:Glagolitic_slovo.svg" TargetMode="External"/><Relationship Id="rId45" Type="http://schemas.openxmlformats.org/officeDocument/2006/relationships/image" Target="../media/image23.png"/><Relationship Id="rId53" Type="http://schemas.openxmlformats.org/officeDocument/2006/relationships/image" Target="../media/image27.png"/><Relationship Id="rId5" Type="http://schemas.openxmlformats.org/officeDocument/2006/relationships/image" Target="../media/image3.png"/><Relationship Id="rId19" Type="http://schemas.openxmlformats.org/officeDocument/2006/relationships/image" Target="../media/image10.png"/><Relationship Id="rId4" Type="http://schemas.openxmlformats.org/officeDocument/2006/relationships/hyperlink" Target="https://be.wikipedia.org/wiki/%D0%A4%D0%B0%D0%B9%D0%BB:Glagolitic_buky.svg" TargetMode="External"/><Relationship Id="rId9" Type="http://schemas.openxmlformats.org/officeDocument/2006/relationships/image" Target="../media/image5.png"/><Relationship Id="rId14" Type="http://schemas.openxmlformats.org/officeDocument/2006/relationships/hyperlink" Target="https://be.wikipedia.org/wiki/%D0%A4%D0%B0%D0%B9%D0%BB:Glagolitic_zhivete.svg" TargetMode="External"/><Relationship Id="rId22" Type="http://schemas.openxmlformats.org/officeDocument/2006/relationships/hyperlink" Target="https://be.wikipedia.org/wiki/%D0%A4%D0%B0%D0%B9%D0%BB:Glagolitic_i.svg" TargetMode="External"/><Relationship Id="rId27" Type="http://schemas.openxmlformats.org/officeDocument/2006/relationships/image" Target="../media/image14.png"/><Relationship Id="rId30" Type="http://schemas.openxmlformats.org/officeDocument/2006/relationships/hyperlink" Target="https://be.wikipedia.org/wiki/%D0%A4%D0%B0%D0%B9%D0%BB:Glagolitic_mislete.svg" TargetMode="External"/><Relationship Id="rId35" Type="http://schemas.openxmlformats.org/officeDocument/2006/relationships/image" Target="../media/image18.png"/><Relationship Id="rId43" Type="http://schemas.openxmlformats.org/officeDocument/2006/relationships/image" Target="../media/image22.png"/><Relationship Id="rId48" Type="http://schemas.openxmlformats.org/officeDocument/2006/relationships/hyperlink" Target="https://be.wikipedia.org/wiki/%D0%A4%D0%B0%D0%B9%D0%BB:Glagolitic_kher.svg" TargetMode="External"/><Relationship Id="rId56" Type="http://schemas.openxmlformats.org/officeDocument/2006/relationships/hyperlink" Target="https://be.wikipedia.org/wiki/%D0%A4%D0%B0%D0%B9%D0%BB:Glagolitic_cherv.svg" TargetMode="External"/><Relationship Id="rId8" Type="http://schemas.openxmlformats.org/officeDocument/2006/relationships/hyperlink" Target="https://be.wikipedia.org/wiki/%D0%A4%D0%B0%D0%B9%D0%BB:Glagolitic_glagoli.svg" TargetMode="External"/><Relationship Id="rId51" Type="http://schemas.openxmlformats.org/officeDocument/2006/relationships/image" Target="../media/image26.png"/><Relationship Id="rId3" Type="http://schemas.openxmlformats.org/officeDocument/2006/relationships/image" Target="../media/image2.png"/><Relationship Id="rId12" Type="http://schemas.openxmlformats.org/officeDocument/2006/relationships/hyperlink" Target="https://be.wikipedia.org/wiki/%D0%A4%D0%B0%D0%B9%D0%BB:Glagolitic_jest.svg" TargetMode="External"/><Relationship Id="rId17" Type="http://schemas.openxmlformats.org/officeDocument/2006/relationships/image" Target="../media/image9.png"/><Relationship Id="rId25" Type="http://schemas.openxmlformats.org/officeDocument/2006/relationships/image" Target="../media/image13.png"/><Relationship Id="rId33" Type="http://schemas.openxmlformats.org/officeDocument/2006/relationships/image" Target="../media/image17.png"/><Relationship Id="rId38" Type="http://schemas.openxmlformats.org/officeDocument/2006/relationships/hyperlink" Target="https://be.wikipedia.org/wiki/%D0%A4%D0%B0%D0%B9%D0%BB:Glagolitic_rtsi.svg" TargetMode="External"/><Relationship Id="rId46" Type="http://schemas.openxmlformats.org/officeDocument/2006/relationships/hyperlink" Target="https://be.wikipedia.org/wiki/%D0%A4%D0%B0%D0%B9%D0%BB:Glagolitic_fert.svg" TargetMode="External"/><Relationship Id="rId20" Type="http://schemas.openxmlformats.org/officeDocument/2006/relationships/hyperlink" Target="https://be.wikipedia.org/wiki/%D0%A4%D0%B0%D0%B9%D0%BB:Glagolitic_izhe.svg" TargetMode="External"/><Relationship Id="rId41" Type="http://schemas.openxmlformats.org/officeDocument/2006/relationships/image" Target="../media/image21.png"/><Relationship Id="rId54" Type="http://schemas.openxmlformats.org/officeDocument/2006/relationships/hyperlink" Target="https://be.wikipedia.org/wiki/%D0%A4%D0%B0%D0%B9%D0%BB:Glagolitic_tsi.svg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be.wikipedia.org/wiki/%D0%A4%D0%B0%D0%B9%D0%BB:Glagolitic_vedi.svg" TargetMode="External"/><Relationship Id="rId15" Type="http://schemas.openxmlformats.org/officeDocument/2006/relationships/image" Target="../media/image8.png"/><Relationship Id="rId23" Type="http://schemas.openxmlformats.org/officeDocument/2006/relationships/image" Target="../media/image12.png"/><Relationship Id="rId28" Type="http://schemas.openxmlformats.org/officeDocument/2006/relationships/hyperlink" Target="https://be.wikipedia.org/wiki/%D0%A4%D0%B0%D0%B9%D0%BB:Glagolitic_ljudi.svg" TargetMode="External"/><Relationship Id="rId36" Type="http://schemas.openxmlformats.org/officeDocument/2006/relationships/hyperlink" Target="https://be.wikipedia.org/wiki/%D0%A4%D0%B0%D0%B9%D0%BB:Glagolitic_pokoi.svg" TargetMode="External"/><Relationship Id="rId49" Type="http://schemas.openxmlformats.org/officeDocument/2006/relationships/image" Target="../media/image25.png"/><Relationship Id="rId57" Type="http://schemas.openxmlformats.org/officeDocument/2006/relationships/image" Target="../media/image29.png"/><Relationship Id="rId10" Type="http://schemas.openxmlformats.org/officeDocument/2006/relationships/hyperlink" Target="https://be.wikipedia.org/wiki/%D0%A4%D0%B0%D0%B9%D0%BB:Glagolitic_dobro.svg" TargetMode="External"/><Relationship Id="rId31" Type="http://schemas.openxmlformats.org/officeDocument/2006/relationships/image" Target="../media/image16.png"/><Relationship Id="rId44" Type="http://schemas.openxmlformats.org/officeDocument/2006/relationships/hyperlink" Target="https://be.wikipedia.org/wiki/%D0%A4%D0%B0%D0%B9%D0%BB:Glagolitic_uk.svg" TargetMode="External"/><Relationship Id="rId52" Type="http://schemas.openxmlformats.org/officeDocument/2006/relationships/hyperlink" Target="https://be.wikipedia.org/wiki/%D0%A4%D0%B0%D0%B9%D0%BB:Glagolitic_shta.svg" TargetMode="Externa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2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0%20Towers%20of%20Hanoi.html" TargetMode="External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gif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Ч</a:t>
            </a:r>
            <a:r>
              <a:rPr lang="bg-BG" dirty="0" smtClean="0"/>
              <a:t>исла </a:t>
            </a:r>
            <a:r>
              <a:rPr lang="en-US" dirty="0" smtClean="0"/>
              <a:t>(</a:t>
            </a:r>
            <a:r>
              <a:rPr lang="bg-BG" dirty="0" smtClean="0"/>
              <a:t>част </a:t>
            </a:r>
            <a:r>
              <a:rPr lang="en-US" dirty="0" smtClean="0"/>
              <a:t>I)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№2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86618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Двоична бройна система</a:t>
                </a:r>
                <a:r>
                  <a:rPr lang="bg-BG" b="0" dirty="0"/>
                  <a:t> </a:t>
                </a:r>
                <a:r>
                  <a:rPr lang="bg-BG" b="0" dirty="0" smtClean="0"/>
                  <a:t>(</a:t>
                </a:r>
                <a:r>
                  <a:rPr lang="en-US" b="0" i="1" cap="none" dirty="0" smtClean="0"/>
                  <a:t>binary</a:t>
                </a:r>
                <a:r>
                  <a:rPr lang="en-US" b="0" dirty="0"/>
                  <a:t>)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Цифрите са </a:t>
                </a:r>
                <a14:m>
                  <m:oMath xmlns:m="http://schemas.openxmlformats.org/officeDocument/2006/math">
                    <m:r>
                      <a:rPr lang="bg-BG" dirty="0" smtClean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bg-BG" dirty="0" smtClean="0">
                        <a:latin typeface="Cambria Math"/>
                      </a:rPr>
                      <m:t>1</m:t>
                    </m:r>
                  </m:oMath>
                </a14:m>
                <a:endParaRPr lang="bg-BG" dirty="0"/>
              </a:p>
              <a:p>
                <a:pPr lvl="1"/>
                <a:r>
                  <a:rPr lang="bg-BG" dirty="0" smtClean="0"/>
                  <a:t>Удобна за работа с битове и битови маски</a:t>
                </a:r>
              </a:p>
              <a:p>
                <a:pPr lvl="1"/>
                <a:r>
                  <a:rPr lang="bg-BG" dirty="0" smtClean="0"/>
                  <a:t>Записване</a:t>
                </a:r>
                <a:r>
                  <a:rPr lang="en-US" dirty="0" smtClean="0"/>
                  <a:t>:</a:t>
                </a:r>
                <a14:m>
                  <m:oMath xmlns:m="http://schemas.openxmlformats.org/officeDocument/2006/math">
                    <m:r>
                      <a:rPr lang="en-US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bg-BG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mtClean="0">
                            <a:latin typeface="Cambria Math"/>
                          </a:rPr>
                          <m:t>nnn</m:t>
                        </m:r>
                      </m:e>
                      <m:sub>
                        <m:r>
                          <a:rPr lang="bg-BG" b="0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(2)</m:t>
                        </m:r>
                      </m:sub>
                    </m:sSub>
                  </m:oMath>
                </a14:m>
                <a:r>
                  <a:rPr lang="en-US" dirty="0" smtClean="0"/>
                  <a:t>,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smtClean="0">
                        <a:solidFill>
                          <a:srgbClr val="0070C0"/>
                        </a:solidFill>
                        <a:latin typeface="Cambria Math"/>
                      </a:rPr>
                      <m:t>0</m:t>
                    </m:r>
                    <m:r>
                      <m:rPr>
                        <m:sty m:val="p"/>
                      </m:rPr>
                      <a:rPr lang="en-US" smtClean="0">
                        <a:solidFill>
                          <a:srgbClr val="0070C0"/>
                        </a:solidFill>
                        <a:latin typeface="Cambria Math"/>
                      </a:rPr>
                      <m:t>bnnn</m:t>
                    </m:r>
                  </m:oMath>
                </a14:m>
                <a:r>
                  <a:rPr lang="en-US" dirty="0"/>
                  <a:t> ,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dirty="0" smtClean="0">
                        <a:solidFill>
                          <a:srgbClr val="0070C0"/>
                        </a:solidFill>
                        <a:latin typeface="Cambria Math"/>
                      </a:rPr>
                      <m:t>%</m:t>
                    </m:r>
                    <m:r>
                      <m:rPr>
                        <m:sty m:val="p"/>
                      </m:rPr>
                      <a:rPr lang="en-US" dirty="0" smtClean="0">
                        <a:latin typeface="Cambria Math"/>
                      </a:rPr>
                      <m:t>nnn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bin </a:t>
                </a:r>
                <a:r>
                  <a:rPr lang="en-US" dirty="0" err="1" smtClean="0"/>
                  <a:t>nnn</a:t>
                </a:r>
                <a:endParaRPr lang="en-US" dirty="0" smtClean="0"/>
              </a:p>
              <a:p>
                <a:r>
                  <a:rPr lang="bg-BG" dirty="0" smtClean="0"/>
                  <a:t>Примери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bg-BG" smtClean="0">
                            <a:latin typeface="Cambria Math"/>
                          </a:rPr>
                          <m:t>1</m:t>
                        </m:r>
                      </m:e>
                      <m:sub>
                        <m:r>
                          <a:rPr lang="bg-BG" b="0" i="0" smtClean="0">
                            <a:latin typeface="Cambria Math"/>
                          </a:rPr>
                          <m:t>(2)</m:t>
                        </m:r>
                      </m:sub>
                    </m:sSub>
                    <m:r>
                      <a:rPr lang="bg-BG" smtClean="0">
                        <a:latin typeface="Cambria Math"/>
                      </a:rPr>
                      <m:t>=1</m:t>
                    </m:r>
                  </m:oMath>
                </a14:m>
                <a:endParaRPr lang="bg-BG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>
                            <a:latin typeface="Cambria Math"/>
                          </a:rPr>
                          <m:t>1</m:t>
                        </m:r>
                        <m:r>
                          <a:rPr lang="bg-BG" smtClean="0">
                            <a:latin typeface="Cambria Math"/>
                          </a:rPr>
                          <m:t>0</m:t>
                        </m:r>
                      </m:e>
                      <m:sub>
                        <m:r>
                          <a:rPr lang="bg-BG">
                            <a:latin typeface="Cambria Math"/>
                          </a:rPr>
                          <m:t>(2)</m:t>
                        </m:r>
                      </m:sub>
                    </m:sSub>
                    <m:r>
                      <a:rPr lang="bg-BG">
                        <a:latin typeface="Cambria Math"/>
                      </a:rPr>
                      <m:t>=</m:t>
                    </m:r>
                    <m:r>
                      <a:rPr lang="bg-BG" smtClean="0">
                        <a:latin typeface="Cambria Math"/>
                      </a:rPr>
                      <m:t>2</m:t>
                    </m:r>
                  </m:oMath>
                </a14:m>
                <a:endParaRPr lang="bg-BG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>
                            <a:latin typeface="Cambria Math"/>
                          </a:rPr>
                          <m:t>1</m:t>
                        </m:r>
                        <m:r>
                          <a:rPr lang="bg-BG" smtClean="0">
                            <a:latin typeface="Cambria Math"/>
                          </a:rPr>
                          <m:t>10</m:t>
                        </m:r>
                      </m:e>
                      <m:sub>
                        <m:r>
                          <a:rPr lang="bg-BG">
                            <a:latin typeface="Cambria Math"/>
                          </a:rPr>
                          <m:t>(2)</m:t>
                        </m:r>
                      </m:sub>
                    </m:sSub>
                    <m:r>
                      <a:rPr lang="bg-BG">
                        <a:latin typeface="Cambria Math"/>
                      </a:rPr>
                      <m:t>=</m:t>
                    </m:r>
                    <m:r>
                      <a:rPr lang="bg-BG" smtClean="0">
                        <a:latin typeface="Cambria Math"/>
                      </a:rPr>
                      <m:t>6</m:t>
                    </m:r>
                  </m:oMath>
                </a14:m>
                <a:endParaRPr lang="bg-BG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>
                            <a:latin typeface="Cambria Math"/>
                          </a:rPr>
                          <m:t>1</m:t>
                        </m:r>
                        <m:r>
                          <a:rPr lang="bg-BG" smtClean="0">
                            <a:latin typeface="Cambria Math"/>
                          </a:rPr>
                          <m:t>000</m:t>
                        </m:r>
                      </m:e>
                      <m:sub>
                        <m:r>
                          <a:rPr lang="bg-BG">
                            <a:latin typeface="Cambria Math"/>
                          </a:rPr>
                          <m:t>(2)</m:t>
                        </m:r>
                      </m:sub>
                    </m:sSub>
                    <m:r>
                      <a:rPr lang="bg-BG">
                        <a:latin typeface="Cambria Math"/>
                      </a:rPr>
                      <m:t>=</m:t>
                    </m:r>
                    <m:r>
                      <a:rPr lang="bg-BG" smtClean="0">
                        <a:latin typeface="Cambria Math"/>
                      </a:rPr>
                      <m:t>8</m:t>
                    </m:r>
                  </m:oMath>
                </a14:m>
                <a:endParaRPr lang="bg-BG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>
                            <a:latin typeface="Cambria Math"/>
                          </a:rPr>
                          <m:t>1</m:t>
                        </m:r>
                        <m:r>
                          <a:rPr lang="bg-BG" smtClean="0">
                            <a:latin typeface="Cambria Math"/>
                          </a:rPr>
                          <m:t>111</m:t>
                        </m:r>
                      </m:e>
                      <m:sub>
                        <m:r>
                          <a:rPr lang="bg-BG">
                            <a:latin typeface="Cambria Math"/>
                          </a:rPr>
                          <m:t>(2)</m:t>
                        </m:r>
                      </m:sub>
                    </m:sSub>
                    <m:r>
                      <a:rPr lang="bg-BG">
                        <a:latin typeface="Cambria Math"/>
                      </a:rPr>
                      <m:t>=</m:t>
                    </m:r>
                    <m:r>
                      <a:rPr lang="bg-BG" smtClean="0">
                        <a:latin typeface="Cambria Math"/>
                      </a:rPr>
                      <m:t>15</m:t>
                    </m:r>
                  </m:oMath>
                </a14:m>
                <a:endParaRPr lang="bg-BG" dirty="0"/>
              </a:p>
              <a:p>
                <a:pPr lvl="1"/>
                <a:endParaRPr lang="bg-BG" dirty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0510282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11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Осмична бройна система</a:t>
                </a:r>
                <a:r>
                  <a:rPr lang="bg-BG" b="0" dirty="0"/>
                  <a:t> </a:t>
                </a:r>
                <a:r>
                  <a:rPr lang="bg-BG" b="0" dirty="0" smtClean="0"/>
                  <a:t>(</a:t>
                </a:r>
                <a:r>
                  <a:rPr lang="en-US" b="0" i="1" cap="none" dirty="0" smtClean="0"/>
                  <a:t>octal</a:t>
                </a:r>
                <a:r>
                  <a:rPr lang="en-US" b="0" dirty="0" smtClean="0"/>
                  <a:t>)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Цифрите са</a:t>
                </a:r>
                <a:r>
                  <a:rPr lang="en-US" dirty="0" smtClean="0"/>
                  <a:t> 0, 1, … 7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Удобна за работа с групи от по 3 бита</a:t>
                </a:r>
                <a:r>
                  <a:rPr lang="en-US" dirty="0" smtClean="0"/>
                  <a:t> </a:t>
                </a:r>
                <a:r>
                  <a:rPr lang="bg-BG" dirty="0" smtClean="0"/>
                  <a:t>и в </a:t>
                </a:r>
                <a:r>
                  <a:rPr lang="en-US" dirty="0" smtClean="0"/>
                  <a:t>Unix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Записване</a:t>
                </a:r>
                <a:r>
                  <a:rPr lang="en-US" dirty="0" smtClean="0"/>
                  <a:t>:</a:t>
                </a:r>
                <a14:m>
                  <m:oMath xmlns:m="http://schemas.openxmlformats.org/officeDocument/2006/math">
                    <m:r>
                      <a:rPr lang="en-US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bg-BG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mtClean="0">
                            <a:latin typeface="Cambria Math"/>
                          </a:rPr>
                          <m:t>nnn</m:t>
                        </m:r>
                      </m:e>
                      <m:sub>
                        <m:r>
                          <a:rPr lang="bg-BG" b="0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(8)</m:t>
                        </m:r>
                      </m:sub>
                    </m:sSub>
                  </m:oMath>
                </a14:m>
                <a:r>
                  <a:rPr lang="en-US" dirty="0" smtClean="0"/>
                  <a:t>,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smtClean="0">
                        <a:solidFill>
                          <a:srgbClr val="0070C0"/>
                        </a:solidFill>
                        <a:latin typeface="Cambria Math"/>
                      </a:rPr>
                      <m:t>0</m:t>
                    </m:r>
                    <m:r>
                      <m:rPr>
                        <m:sty m:val="p"/>
                      </m:rPr>
                      <a:rPr lang="en-US" smtClean="0">
                        <a:latin typeface="Cambria Math"/>
                      </a:rPr>
                      <m:t>nnn</m:t>
                    </m:r>
                  </m:oMath>
                </a14:m>
                <a:r>
                  <a:rPr lang="en-US" dirty="0"/>
                  <a:t> ,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bg-BG" smtClean="0">
                        <a:solidFill>
                          <a:srgbClr val="0070C0"/>
                        </a:solidFill>
                        <a:latin typeface="Cambria Math"/>
                      </a:rPr>
                      <m:t>0о</m:t>
                    </m:r>
                    <m:r>
                      <m:rPr>
                        <m:sty m:val="p"/>
                      </m:rPr>
                      <a:rPr lang="en-US" smtClean="0">
                        <a:latin typeface="Cambria Math"/>
                      </a:rPr>
                      <m:t>nnn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dirty="0" smtClean="0">
                        <a:solidFill>
                          <a:srgbClr val="0070C0"/>
                        </a:solidFill>
                        <a:latin typeface="Cambria Math"/>
                      </a:rPr>
                      <m:t>\</m:t>
                    </m:r>
                    <m:r>
                      <m:rPr>
                        <m:sty m:val="p"/>
                      </m:rPr>
                      <a:rPr lang="en-US" dirty="0" smtClean="0">
                        <a:latin typeface="Cambria Math"/>
                      </a:rPr>
                      <m:t>nnn</m:t>
                    </m:r>
                  </m:oMath>
                </a14:m>
                <a:r>
                  <a:rPr lang="en-US" dirty="0"/>
                  <a:t> , </a:t>
                </a:r>
                <a:r>
                  <a:rPr lang="en-US" dirty="0" err="1" smtClean="0">
                    <a:solidFill>
                      <a:srgbClr val="0070C0"/>
                    </a:solidFill>
                  </a:rPr>
                  <a:t>oct</a:t>
                </a:r>
                <a:r>
                  <a:rPr lang="en-US" dirty="0" smtClean="0"/>
                  <a:t> </a:t>
                </a:r>
                <a:r>
                  <a:rPr lang="en-US" dirty="0" err="1"/>
                  <a:t>nnn</a:t>
                </a:r>
                <a:endParaRPr lang="bg-BG" dirty="0" smtClean="0"/>
              </a:p>
              <a:p>
                <a:r>
                  <a:rPr lang="bg-BG" dirty="0" smtClean="0"/>
                  <a:t>Примери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bg-BG" smtClean="0">
                            <a:latin typeface="Cambria Math"/>
                          </a:rPr>
                          <m:t>1</m:t>
                        </m:r>
                      </m:e>
                      <m:sub>
                        <m:r>
                          <a:rPr lang="bg-BG" b="0" i="0" smtClean="0">
                            <a:latin typeface="Cambria Math"/>
                          </a:rPr>
                          <m:t>(</m:t>
                        </m:r>
                        <m:r>
                          <a:rPr lang="en-US" smtClean="0">
                            <a:latin typeface="Cambria Math"/>
                          </a:rPr>
                          <m:t>8</m:t>
                        </m:r>
                        <m:r>
                          <a:rPr lang="bg-BG" b="0" i="0" smtClean="0">
                            <a:latin typeface="Cambria Math"/>
                          </a:rPr>
                          <m:t>)</m:t>
                        </m:r>
                      </m:sub>
                    </m:sSub>
                    <m:r>
                      <a:rPr lang="bg-BG" smtClean="0">
                        <a:latin typeface="Cambria Math"/>
                      </a:rPr>
                      <m:t>=1</m:t>
                    </m:r>
                  </m:oMath>
                </a14:m>
                <a:endParaRPr lang="bg-BG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>
                            <a:latin typeface="Cambria Math"/>
                          </a:rPr>
                          <m:t>1</m:t>
                        </m:r>
                        <m:r>
                          <a:rPr lang="bg-BG" smtClean="0">
                            <a:latin typeface="Cambria Math"/>
                          </a:rPr>
                          <m:t>0</m:t>
                        </m:r>
                      </m:e>
                      <m:sub>
                        <m:r>
                          <a:rPr lang="bg-BG">
                            <a:latin typeface="Cambria Math"/>
                          </a:rPr>
                          <m:t>(</m:t>
                        </m:r>
                        <m:r>
                          <a:rPr lang="en-US">
                            <a:latin typeface="Cambria Math"/>
                          </a:rPr>
                          <m:t>8</m:t>
                        </m:r>
                        <m:r>
                          <a:rPr lang="bg-BG">
                            <a:latin typeface="Cambria Math"/>
                          </a:rPr>
                          <m:t>)</m:t>
                        </m:r>
                      </m:sub>
                    </m:sSub>
                    <m:r>
                      <a:rPr lang="bg-BG">
                        <a:latin typeface="Cambria Math"/>
                      </a:rPr>
                      <m:t>=</m:t>
                    </m:r>
                    <m:r>
                      <a:rPr lang="en-US" smtClean="0">
                        <a:latin typeface="Cambria Math"/>
                      </a:rPr>
                      <m:t>8</m:t>
                    </m:r>
                  </m:oMath>
                </a14:m>
                <a:endParaRPr lang="bg-BG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mtClean="0">
                            <a:latin typeface="Cambria Math"/>
                          </a:rPr>
                          <m:t>21</m:t>
                        </m:r>
                      </m:e>
                      <m:sub>
                        <m:r>
                          <a:rPr lang="bg-BG">
                            <a:latin typeface="Cambria Math"/>
                          </a:rPr>
                          <m:t>(</m:t>
                        </m:r>
                        <m:r>
                          <a:rPr lang="en-US">
                            <a:latin typeface="Cambria Math"/>
                          </a:rPr>
                          <m:t>8</m:t>
                        </m:r>
                        <m:r>
                          <a:rPr lang="bg-BG">
                            <a:latin typeface="Cambria Math"/>
                          </a:rPr>
                          <m:t>)</m:t>
                        </m:r>
                      </m:sub>
                    </m:sSub>
                    <m:r>
                      <a:rPr lang="bg-BG">
                        <a:latin typeface="Cambria Math"/>
                      </a:rPr>
                      <m:t>=</m:t>
                    </m:r>
                    <m:r>
                      <a:rPr lang="en-US" smtClean="0">
                        <a:latin typeface="Cambria Math"/>
                      </a:rPr>
                      <m:t>17</m:t>
                    </m:r>
                  </m:oMath>
                </a14:m>
                <a:endParaRPr lang="bg-BG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>
                            <a:latin typeface="Cambria Math"/>
                          </a:rPr>
                          <m:t>1</m:t>
                        </m:r>
                        <m:r>
                          <a:rPr lang="bg-BG" smtClean="0">
                            <a:latin typeface="Cambria Math"/>
                          </a:rPr>
                          <m:t>00</m:t>
                        </m:r>
                      </m:e>
                      <m:sub>
                        <m:r>
                          <a:rPr lang="bg-BG">
                            <a:latin typeface="Cambria Math"/>
                          </a:rPr>
                          <m:t>(</m:t>
                        </m:r>
                        <m:r>
                          <a:rPr lang="en-US">
                            <a:latin typeface="Cambria Math"/>
                          </a:rPr>
                          <m:t>8</m:t>
                        </m:r>
                        <m:r>
                          <a:rPr lang="bg-BG">
                            <a:latin typeface="Cambria Math"/>
                          </a:rPr>
                          <m:t>)</m:t>
                        </m:r>
                      </m:sub>
                    </m:sSub>
                    <m:r>
                      <a:rPr lang="bg-BG">
                        <a:latin typeface="Cambria Math"/>
                      </a:rPr>
                      <m:t>=</m:t>
                    </m:r>
                    <m:r>
                      <a:rPr lang="en-US" smtClean="0">
                        <a:latin typeface="Cambria Math"/>
                      </a:rPr>
                      <m:t>64</m:t>
                    </m:r>
                  </m:oMath>
                </a14:m>
                <a:endParaRPr lang="bg-BG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mtClean="0">
                            <a:latin typeface="Cambria Math"/>
                          </a:rPr>
                          <m:t>777</m:t>
                        </m:r>
                      </m:e>
                      <m:sub>
                        <m:r>
                          <a:rPr lang="bg-BG">
                            <a:latin typeface="Cambria Math"/>
                          </a:rPr>
                          <m:t>(</m:t>
                        </m:r>
                        <m:r>
                          <a:rPr lang="en-US">
                            <a:latin typeface="Cambria Math"/>
                          </a:rPr>
                          <m:t>8</m:t>
                        </m:r>
                        <m:r>
                          <a:rPr lang="bg-BG">
                            <a:latin typeface="Cambria Math"/>
                          </a:rPr>
                          <m:t>)</m:t>
                        </m:r>
                      </m:sub>
                    </m:sSub>
                    <m:r>
                      <a:rPr lang="bg-BG">
                        <a:latin typeface="Cambria Math"/>
                      </a:rPr>
                      <m:t>=</m:t>
                    </m:r>
                    <m:r>
                      <a:rPr lang="en-US" smtClean="0">
                        <a:latin typeface="Cambria Math"/>
                      </a:rPr>
                      <m:t>511</m:t>
                    </m:r>
                  </m:oMath>
                </a14:m>
                <a:endParaRPr lang="bg-BG" dirty="0"/>
              </a:p>
              <a:p>
                <a:pPr lvl="1"/>
                <a:endParaRPr lang="bg-BG" dirty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9144767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Десетична бройна система</a:t>
                </a:r>
                <a:r>
                  <a:rPr lang="bg-BG" b="0" dirty="0"/>
                  <a:t> </a:t>
                </a:r>
                <a:r>
                  <a:rPr lang="bg-BG" b="0" dirty="0" smtClean="0"/>
                  <a:t>(</a:t>
                </a:r>
                <a:r>
                  <a:rPr lang="en-US" b="0" i="1" cap="none" dirty="0" smtClean="0"/>
                  <a:t>decimal</a:t>
                </a:r>
                <a:r>
                  <a:rPr lang="en-US" b="0" dirty="0" smtClean="0"/>
                  <a:t>)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Цифрите са 0, 1, … 9</a:t>
                </a:r>
              </a:p>
              <a:p>
                <a:pPr lvl="1"/>
                <a:r>
                  <a:rPr lang="bg-BG" dirty="0" smtClean="0"/>
                  <a:t>Подходяща за ежедневни дейности</a:t>
                </a:r>
              </a:p>
              <a:p>
                <a:pPr lvl="1"/>
                <a:r>
                  <a:rPr lang="bg-BG" dirty="0"/>
                  <a:t>Записване</a:t>
                </a:r>
                <a:r>
                  <a:rPr lang="en-US" dirty="0"/>
                  <a:t>: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 smtClean="0">
                        <a:latin typeface="Cambria Math"/>
                      </a:rPr>
                      <m:t>nnn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nnn</m:t>
                        </m:r>
                      </m:e>
                      <m:sub>
                        <m:r>
                          <a:rPr lang="bg-BG" b="0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10</m:t>
                        </m:r>
                        <m:r>
                          <a:rPr lang="bg-BG" b="0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)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dec</a:t>
                </a:r>
                <a:r>
                  <a:rPr lang="en-US" dirty="0" smtClean="0"/>
                  <a:t> </a:t>
                </a:r>
                <a:r>
                  <a:rPr lang="en-US" dirty="0"/>
                  <a:t>nnn</a:t>
                </a:r>
                <a:endParaRPr lang="bg-BG" dirty="0"/>
              </a:p>
              <a:p>
                <a:r>
                  <a:rPr lang="bg-BG" dirty="0" smtClean="0"/>
                  <a:t>Примери</a:t>
                </a:r>
              </a:p>
              <a:p>
                <a:pPr lvl="1"/>
                <a:r>
                  <a:rPr lang="bg-BG" dirty="0"/>
                  <a:t>Н</a:t>
                </a:r>
                <a:r>
                  <a:rPr lang="bg-BG" dirty="0" smtClean="0"/>
                  <a:t>е се налага да се дават</a:t>
                </a:r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6142267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13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Шестнадесетична бройна система</a:t>
                </a:r>
                <a:r>
                  <a:rPr lang="bg-BG" b="0" dirty="0"/>
                  <a:t> </a:t>
                </a:r>
                <a:r>
                  <a:rPr lang="bg-BG" b="0" dirty="0" smtClean="0"/>
                  <a:t>(</a:t>
                </a:r>
                <a:r>
                  <a:rPr lang="en-US" b="0" i="1" cap="none" dirty="0" smtClean="0"/>
                  <a:t>hexadecimal</a:t>
                </a:r>
                <a:r>
                  <a:rPr lang="en-US" b="0" dirty="0" smtClean="0"/>
                  <a:t>)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Цифрите са 0, 1, … 9, </a:t>
                </a:r>
                <a:r>
                  <a:rPr lang="en-US" dirty="0" smtClean="0"/>
                  <a:t>A, B, C, D, E, F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Подходяща за програмиране на ниво байтове</a:t>
                </a:r>
              </a:p>
              <a:p>
                <a:pPr lvl="1"/>
                <a:r>
                  <a:rPr lang="bg-BG" dirty="0"/>
                  <a:t>Записване</a:t>
                </a:r>
                <a:r>
                  <a:rPr lang="en-US" dirty="0"/>
                  <a:t>: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nnn</m:t>
                        </m:r>
                      </m:e>
                      <m:sub>
                        <m:r>
                          <a:rPr lang="en-US" b="0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(1</m:t>
                        </m:r>
                        <m:r>
                          <a:rPr lang="bg-BG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6</m:t>
                        </m:r>
                        <m:r>
                          <a:rPr lang="en-US" b="0" i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)</m:t>
                        </m:r>
                      </m:sub>
                    </m:sSub>
                  </m:oMath>
                </a14:m>
                <a:r>
                  <a:rPr lang="en-US" dirty="0"/>
                  <a:t>,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smtClean="0">
                        <a:solidFill>
                          <a:srgbClr val="0070C0"/>
                        </a:solidFill>
                        <a:latin typeface="Cambria Math"/>
                      </a:rPr>
                      <m:t>0</m:t>
                    </m:r>
                    <m:r>
                      <m:rPr>
                        <m:sty m:val="p"/>
                      </m:rPr>
                      <a:rPr lang="en-US" smtClean="0">
                        <a:solidFill>
                          <a:srgbClr val="0070C0"/>
                        </a:solidFill>
                        <a:latin typeface="Cambria Math"/>
                      </a:rPr>
                      <m:t>xnnn</m:t>
                    </m:r>
                  </m:oMath>
                </a14:m>
                <a:r>
                  <a:rPr lang="en-US" dirty="0"/>
                  <a:t> ,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nnn</m:t>
                    </m:r>
                  </m:oMath>
                </a14:m>
                <a:r>
                  <a:rPr lang="en-US" dirty="0" smtClean="0">
                    <a:solidFill>
                      <a:srgbClr val="0070C0"/>
                    </a:solidFill>
                  </a:rPr>
                  <a:t>h</a:t>
                </a:r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dirty="0" smtClean="0">
                        <a:solidFill>
                          <a:srgbClr val="0070C0"/>
                        </a:solidFill>
                        <a:latin typeface="Cambria Math"/>
                      </a:rPr>
                      <m:t>$</m:t>
                    </m:r>
                    <m:r>
                      <m:rPr>
                        <m:sty m:val="p"/>
                      </m:rPr>
                      <a:rPr lang="en-US" dirty="0">
                        <a:latin typeface="Cambria Math"/>
                      </a:rPr>
                      <m:t>nnn</m:t>
                    </m:r>
                    <m:r>
                      <m:rPr>
                        <m:nor/>
                      </m:rPr>
                      <a:rPr lang="en-US" dirty="0"/>
                      <m:t>, </m:t>
                    </m:r>
                    <m:r>
                      <m:rPr>
                        <m:nor/>
                      </m:rPr>
                      <a:rPr lang="en-US" dirty="0" smtClean="0">
                        <a:solidFill>
                          <a:srgbClr val="0070C0"/>
                        </a:solidFill>
                      </a:rPr>
                      <m:t>hex</m:t>
                    </m:r>
                    <m:r>
                      <m:rPr>
                        <m:nor/>
                      </m:rPr>
                      <a:rPr lang="en-US" dirty="0"/>
                      <m:t> </m:t>
                    </m:r>
                    <m:r>
                      <m:rPr>
                        <m:nor/>
                      </m:rPr>
                      <a:rPr lang="en-US" dirty="0"/>
                      <m:t>nnn</m:t>
                    </m:r>
                  </m:oMath>
                </a14:m>
                <a:endParaRPr lang="bg-BG" dirty="0"/>
              </a:p>
              <a:p>
                <a:r>
                  <a:rPr lang="bg-BG" dirty="0" smtClean="0"/>
                  <a:t>Примери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>
                            <a:latin typeface="Cambria Math"/>
                          </a:rPr>
                          <m:t>1</m:t>
                        </m:r>
                      </m:e>
                      <m:sub>
                        <m:r>
                          <a:rPr lang="bg-BG" b="0" i="0" smtClean="0">
                            <a:latin typeface="Cambria Math"/>
                          </a:rPr>
                          <m:t>(</m:t>
                        </m:r>
                        <m:r>
                          <a:rPr lang="en-US" smtClean="0">
                            <a:latin typeface="Cambria Math"/>
                          </a:rPr>
                          <m:t>16</m:t>
                        </m:r>
                        <m:r>
                          <a:rPr lang="bg-BG" b="0" i="0" smtClean="0">
                            <a:latin typeface="Cambria Math"/>
                          </a:rPr>
                          <m:t>)</m:t>
                        </m:r>
                      </m:sub>
                    </m:sSub>
                    <m:r>
                      <a:rPr lang="bg-BG">
                        <a:latin typeface="Cambria Math"/>
                      </a:rPr>
                      <m:t>=1</m:t>
                    </m:r>
                  </m:oMath>
                </a14:m>
                <a:endParaRPr lang="bg-BG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mtClean="0">
                            <a:latin typeface="Cambria Math"/>
                          </a:rPr>
                          <m:t>A</m:t>
                        </m:r>
                      </m:e>
                      <m:sub>
                        <m:r>
                          <a:rPr lang="bg-BG">
                            <a:latin typeface="Cambria Math"/>
                          </a:rPr>
                          <m:t>(</m:t>
                        </m:r>
                        <m:r>
                          <a:rPr lang="en-US">
                            <a:latin typeface="Cambria Math"/>
                          </a:rPr>
                          <m:t>16</m:t>
                        </m:r>
                        <m:r>
                          <a:rPr lang="bg-BG">
                            <a:latin typeface="Cambria Math"/>
                          </a:rPr>
                          <m:t>)</m:t>
                        </m:r>
                      </m:sub>
                    </m:sSub>
                    <m:r>
                      <a:rPr lang="bg-BG">
                        <a:latin typeface="Cambria Math"/>
                      </a:rPr>
                      <m:t>=</m:t>
                    </m:r>
                    <m:r>
                      <a:rPr lang="en-US" smtClean="0">
                        <a:latin typeface="Cambria Math"/>
                      </a:rPr>
                      <m:t>10</m:t>
                    </m:r>
                  </m:oMath>
                </a14:m>
                <a:endParaRPr lang="bg-BG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mtClean="0">
                            <a:latin typeface="Cambria Math"/>
                          </a:rPr>
                          <m:t>F</m:t>
                        </m:r>
                      </m:e>
                      <m:sub>
                        <m:r>
                          <a:rPr lang="bg-BG">
                            <a:latin typeface="Cambria Math"/>
                          </a:rPr>
                          <m:t>(</m:t>
                        </m:r>
                        <m:r>
                          <a:rPr lang="en-US">
                            <a:latin typeface="Cambria Math"/>
                          </a:rPr>
                          <m:t>16</m:t>
                        </m:r>
                        <m:r>
                          <a:rPr lang="bg-BG">
                            <a:latin typeface="Cambria Math"/>
                          </a:rPr>
                          <m:t>)</m:t>
                        </m:r>
                      </m:sub>
                    </m:sSub>
                    <m:r>
                      <a:rPr lang="bg-BG">
                        <a:latin typeface="Cambria Math"/>
                      </a:rPr>
                      <m:t>=</m:t>
                    </m:r>
                    <m:r>
                      <a:rPr lang="en-US">
                        <a:latin typeface="Cambria Math"/>
                      </a:rPr>
                      <m:t>1</m:t>
                    </m:r>
                    <m:r>
                      <a:rPr lang="en-US" smtClean="0">
                        <a:latin typeface="Cambria Math"/>
                      </a:rPr>
                      <m:t>5</m:t>
                    </m:r>
                  </m:oMath>
                </a14:m>
                <a:endParaRPr lang="bg-BG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mtClean="0">
                            <a:latin typeface="Cambria Math"/>
                          </a:rPr>
                          <m:t>A</m:t>
                        </m:r>
                        <m:r>
                          <a:rPr lang="en-US" smtClean="0">
                            <a:latin typeface="Cambria Math"/>
                          </a:rPr>
                          <m:t>0</m:t>
                        </m:r>
                      </m:e>
                      <m:sub>
                        <m:r>
                          <a:rPr lang="bg-BG">
                            <a:latin typeface="Cambria Math"/>
                          </a:rPr>
                          <m:t>(</m:t>
                        </m:r>
                        <m:r>
                          <a:rPr lang="en-US">
                            <a:latin typeface="Cambria Math"/>
                          </a:rPr>
                          <m:t>16</m:t>
                        </m:r>
                        <m:r>
                          <a:rPr lang="bg-BG">
                            <a:latin typeface="Cambria Math"/>
                          </a:rPr>
                          <m:t>)</m:t>
                        </m:r>
                      </m:sub>
                    </m:sSub>
                    <m:r>
                      <a:rPr lang="bg-BG">
                        <a:latin typeface="Cambria Math"/>
                      </a:rPr>
                      <m:t>=</m:t>
                    </m:r>
                    <m:r>
                      <a:rPr lang="en-US" smtClean="0">
                        <a:latin typeface="Cambria Math"/>
                      </a:rPr>
                      <m:t>160</m:t>
                    </m:r>
                  </m:oMath>
                </a14:m>
                <a:endParaRPr lang="bg-BG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mtClean="0">
                            <a:latin typeface="Cambria Math"/>
                          </a:rPr>
                          <m:t>FF</m:t>
                        </m:r>
                      </m:e>
                      <m:sub>
                        <m:r>
                          <a:rPr lang="bg-BG">
                            <a:latin typeface="Cambria Math"/>
                          </a:rPr>
                          <m:t>(</m:t>
                        </m:r>
                        <m:r>
                          <a:rPr lang="en-US">
                            <a:latin typeface="Cambria Math"/>
                          </a:rPr>
                          <m:t>16</m:t>
                        </m:r>
                        <m:r>
                          <a:rPr lang="bg-BG">
                            <a:latin typeface="Cambria Math"/>
                          </a:rPr>
                          <m:t>)</m:t>
                        </m:r>
                      </m:sub>
                    </m:sSub>
                    <m:r>
                      <a:rPr lang="bg-BG">
                        <a:latin typeface="Cambria Math"/>
                      </a:rPr>
                      <m:t>=</m:t>
                    </m:r>
                    <m:r>
                      <a:rPr lang="en-US" smtClean="0">
                        <a:latin typeface="Cambria Math"/>
                      </a:rPr>
                      <m:t>255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6243769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Преобразуване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От двоична към десетична</a:t>
                </a:r>
              </a:p>
              <a:p>
                <a:pPr lvl="1"/>
                <a:r>
                  <a:rPr lang="bg-BG" dirty="0" smtClean="0"/>
                  <a:t>Числото е записано с цифрите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dirty="0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dirty="0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dirty="0" smtClean="0">
                        <a:latin typeface="Cambria Math"/>
                      </a:rPr>
                      <m:t>…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dirty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dirty="0" smtClean="0">
                            <a:latin typeface="Cambria Math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dirty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dirty="0" smtClean="0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dirty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dirty="0" smtClean="0">
                            <a:latin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dirty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dirty="0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Всяко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dirty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dirty="0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bg-BG" dirty="0" smtClean="0"/>
                  <a:t> умножаваме по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bg-BG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bg-BG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smtClean="0">
                            <a:latin typeface="Cambria Math"/>
                          </a:rPr>
                          <m:t>𝑖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Събираме резултатите и това е числото</a:t>
                </a:r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 descr="D:\Pavel\Courses\Materials\Course.Algorithms 2019\Alg-02 Numerics I\Lecture\Figures\Fig 01. Binary to decima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8800" y="3448760"/>
            <a:ext cx="5486400" cy="241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32189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15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 </a:t>
                </a:r>
                <a:r>
                  <a:rPr lang="en-US" dirty="0" smtClean="0"/>
                  <a:t> </a:t>
                </a:r>
                <a:r>
                  <a:rPr lang="bg-BG" dirty="0" smtClean="0"/>
                  <a:t>на </a:t>
                </a:r>
                <a:r>
                  <a:rPr lang="bg-BG" dirty="0" err="1" smtClean="0"/>
                  <a:t>Хорнер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Спестява повдигане на степен</a:t>
                </a:r>
              </a:p>
              <a:p>
                <a:pPr lvl="1"/>
                <a:r>
                  <a:rPr lang="bg-BG" dirty="0" smtClean="0"/>
                  <a:t>Вместо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smtClean="0">
                        <a:latin typeface="Cambria Math"/>
                      </a:rPr>
                      <m:t>+2</m:t>
                    </m:r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smtClean="0">
                            <a:latin typeface="Cambria Math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>
                        <a:latin typeface="Cambria Math"/>
                      </a:rPr>
                      <m:t>+</m:t>
                    </m:r>
                    <m:r>
                      <a:rPr lang="en-US" smtClean="0">
                        <a:latin typeface="Cambria Math"/>
                      </a:rPr>
                      <m:t>…+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smtClean="0">
                            <a:latin typeface="Cambria Math"/>
                          </a:rPr>
                          <m:t>𝑛</m:t>
                        </m:r>
                      </m:sup>
                    </m:sSup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Пресмятаме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>
                        <a:latin typeface="Cambria Math"/>
                      </a:rPr>
                      <m:t>+2</m:t>
                    </m:r>
                    <m:d>
                      <m:dPr>
                        <m:ctrlPr>
                          <a:rPr lang="en-US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bg-BG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bg-BG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bg-BG" smtClean="0">
                            <a:latin typeface="Cambria Math"/>
                          </a:rPr>
                          <m:t>+</m:t>
                        </m:r>
                        <m:r>
                          <a:rPr lang="en-US">
                            <a:latin typeface="Cambria Math"/>
                          </a:rPr>
                          <m:t>2</m:t>
                        </m:r>
                        <m:d>
                          <m:dPr>
                            <m:ctrlPr>
                              <a:rPr lang="en-US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>
                                    <a:latin typeface="Cambria Math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bg-BG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bg-BG">
                                <a:latin typeface="Cambria Math"/>
                              </a:rPr>
                              <m:t>+2</m:t>
                            </m:r>
                            <m:d>
                              <m:dPr>
                                <m:ctrlPr>
                                  <a:rPr lang="bg-BG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bg-BG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>
                                        <a:latin typeface="Cambria Math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bg-BG">
                                        <a:latin typeface="Cambria Math"/>
                                      </a:rPr>
                                      <m:t>3</m:t>
                                    </m:r>
                                  </m:sub>
                                </m:sSub>
                                <m:r>
                                  <a:rPr lang="bg-BG">
                                    <a:latin typeface="Cambria Math"/>
                                  </a:rPr>
                                  <m:t>+…+</m:t>
                                </m:r>
                                <m:r>
                                  <a:rPr lang="bg-BG" smtClean="0">
                                    <a:latin typeface="Cambria Math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lang="bg-BG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>
                                        <a:latin typeface="Cambria Math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n-US">
                                        <a:latin typeface="Cambria Math"/>
                                      </a:rPr>
                                      <m:t>𝑛</m:t>
                                    </m:r>
                                  </m:sub>
                                </m:sSub>
                              </m:e>
                            </m:d>
                          </m:e>
                        </m:d>
                      </m:e>
                    </m:d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D:\Pavel\Courses\Materials\Course.Algorithms 2019\Alg-02 Numerics I\Lecture\Figures\Fig 02. Binary to decimal - Horn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3925" y="2971800"/>
            <a:ext cx="7305675" cy="1499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195823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381000"/>
                <a:ext cx="8686800" cy="6096000"/>
              </a:xfrm>
            </p:spPr>
            <p:txBody>
              <a:bodyPr/>
              <a:lstStyle/>
              <a:p>
                <a:r>
                  <a:rPr lang="bg-BG" dirty="0" smtClean="0"/>
                  <a:t>От </a:t>
                </a:r>
                <a14:m>
                  <m:oMath xmlns:m="http://schemas.openxmlformats.org/officeDocument/2006/math">
                    <m:r>
                      <a:rPr lang="en-US" dirty="0" smtClean="0">
                        <a:latin typeface="Cambria Math"/>
                      </a:rPr>
                      <m:t>𝐾</m:t>
                    </m:r>
                  </m:oMath>
                </a14:m>
                <a:r>
                  <a:rPr lang="bg-BG" dirty="0" smtClean="0"/>
                  <a:t>-</a:t>
                </a:r>
                <a:r>
                  <a:rPr lang="bg-BG" dirty="0" err="1" smtClean="0"/>
                  <a:t>ична</a:t>
                </a:r>
                <a:r>
                  <a:rPr lang="bg-BG" dirty="0" smtClean="0"/>
                  <a:t> до десетична</a:t>
                </a:r>
              </a:p>
              <a:p>
                <a:pPr lvl="1"/>
                <a:r>
                  <a:rPr lang="bg-BG" dirty="0" smtClean="0"/>
                  <a:t>Същият алгоритъм, но заменяме 2 с основата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dirty="0" smtClean="0">
                        <a:latin typeface="Cambria Math"/>
                      </a:rPr>
                      <m:t>𝐾</m:t>
                    </m:r>
                  </m:oMath>
                </a14:m>
                <a:endParaRPr lang="bg-BG" dirty="0" smtClean="0"/>
              </a:p>
              <a:p>
                <a:r>
                  <a:rPr lang="bg-BG" dirty="0" smtClean="0"/>
                  <a:t>Примери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bg-BG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1010</m:t>
                        </m:r>
                      </m:e>
                      <m:sub>
                        <m:r>
                          <a:rPr lang="bg-BG" smtClean="0">
                            <a:latin typeface="Cambria Math"/>
                          </a:rPr>
                          <m:t>(2)</m:t>
                        </m:r>
                      </m:sub>
                    </m:sSub>
                    <m:r>
                      <a:rPr lang="bg-BG" smtClean="0">
                        <a:latin typeface="Cambria Math"/>
                      </a:rPr>
                      <m:t>=</m:t>
                    </m:r>
                    <m:r>
                      <a:rPr lang="bg-BG" smtClean="0">
                        <a:solidFill>
                          <a:srgbClr val="0070C0"/>
                        </a:solidFill>
                        <a:latin typeface="Cambria Math"/>
                      </a:rPr>
                      <m:t>1</m:t>
                    </m:r>
                    <m:r>
                      <a:rPr lang="bg-BG" smtClean="0">
                        <a:latin typeface="Cambria Math"/>
                        <a:sym typeface="Symbol"/>
                      </a:rPr>
                      <m:t></m:t>
                    </m:r>
                    <m:sSup>
                      <m:sSupPr>
                        <m:ctrlPr>
                          <a:rPr lang="bg-BG" i="1" smtClean="0">
                            <a:latin typeface="Cambria Math"/>
                            <a:sym typeface="Symbol"/>
                          </a:rPr>
                        </m:ctrlPr>
                      </m:sSupPr>
                      <m:e>
                        <m:r>
                          <a:rPr lang="bg-BG" smtClean="0">
                            <a:latin typeface="Cambria Math"/>
                            <a:sym typeface="Symbol"/>
                          </a:rPr>
                          <m:t>2</m:t>
                        </m:r>
                      </m:e>
                      <m:sup>
                        <m:r>
                          <a:rPr lang="bg-BG" smtClean="0">
                            <a:latin typeface="Cambria Math"/>
                            <a:sym typeface="Symbol"/>
                          </a:rPr>
                          <m:t>3</m:t>
                        </m:r>
                      </m:sup>
                    </m:sSup>
                    <m:r>
                      <a:rPr lang="bg-BG" smtClean="0">
                        <a:latin typeface="Cambria Math"/>
                        <a:sym typeface="Symbol"/>
                      </a:rPr>
                      <m:t>+</m:t>
                    </m:r>
                    <m:r>
                      <a:rPr lang="bg-BG" smtClean="0">
                        <a:solidFill>
                          <a:srgbClr val="0070C0"/>
                        </a:solidFill>
                        <a:latin typeface="Cambria Math"/>
                      </a:rPr>
                      <m:t>0</m:t>
                    </m:r>
                    <m:r>
                      <a:rPr lang="bg-BG">
                        <a:latin typeface="Cambria Math"/>
                        <a:sym typeface="Symbol"/>
                      </a:rPr>
                      <m:t></m:t>
                    </m:r>
                    <m:sSup>
                      <m:sSupPr>
                        <m:ctrlPr>
                          <a:rPr lang="bg-BG" i="1">
                            <a:latin typeface="Cambria Math"/>
                            <a:sym typeface="Symbol"/>
                          </a:rPr>
                        </m:ctrlPr>
                      </m:sSupPr>
                      <m:e>
                        <m:r>
                          <a:rPr lang="bg-BG">
                            <a:latin typeface="Cambria Math"/>
                            <a:sym typeface="Symbol"/>
                          </a:rPr>
                          <m:t>2</m:t>
                        </m:r>
                      </m:e>
                      <m:sup>
                        <m:r>
                          <a:rPr lang="bg-BG" smtClean="0">
                            <a:latin typeface="Cambria Math"/>
                            <a:sym typeface="Symbol"/>
                          </a:rPr>
                          <m:t>2</m:t>
                        </m:r>
                      </m:sup>
                    </m:sSup>
                    <m:r>
                      <a:rPr lang="bg-BG" smtClean="0">
                        <a:latin typeface="Cambria Math"/>
                        <a:sym typeface="Symbol"/>
                      </a:rPr>
                      <m:t>+</m:t>
                    </m:r>
                    <m:r>
                      <a:rPr lang="bg-BG" smtClean="0">
                        <a:solidFill>
                          <a:srgbClr val="0070C0"/>
                        </a:solidFill>
                        <a:latin typeface="Cambria Math"/>
                      </a:rPr>
                      <m:t>1</m:t>
                    </m:r>
                    <m:r>
                      <a:rPr lang="bg-BG">
                        <a:latin typeface="Cambria Math"/>
                        <a:sym typeface="Symbol"/>
                      </a:rPr>
                      <m:t></m:t>
                    </m:r>
                    <m:sSup>
                      <m:sSupPr>
                        <m:ctrlPr>
                          <a:rPr lang="bg-BG" i="1">
                            <a:latin typeface="Cambria Math"/>
                            <a:sym typeface="Symbol"/>
                          </a:rPr>
                        </m:ctrlPr>
                      </m:sSupPr>
                      <m:e>
                        <m:r>
                          <a:rPr lang="bg-BG">
                            <a:latin typeface="Cambria Math"/>
                            <a:sym typeface="Symbol"/>
                          </a:rPr>
                          <m:t>2</m:t>
                        </m:r>
                      </m:e>
                      <m:sup>
                        <m:r>
                          <a:rPr lang="bg-BG" smtClean="0">
                            <a:latin typeface="Cambria Math"/>
                            <a:sym typeface="Symbol"/>
                          </a:rPr>
                          <m:t>1</m:t>
                        </m:r>
                      </m:sup>
                    </m:sSup>
                    <m:r>
                      <a:rPr lang="bg-BG" smtClean="0">
                        <a:latin typeface="Cambria Math"/>
                        <a:sym typeface="Symbol"/>
                      </a:rPr>
                      <m:t>+</m:t>
                    </m:r>
                    <m:r>
                      <a:rPr lang="bg-BG" smtClean="0">
                        <a:solidFill>
                          <a:srgbClr val="0070C0"/>
                        </a:solidFill>
                        <a:latin typeface="Cambria Math"/>
                      </a:rPr>
                      <m:t>0</m:t>
                    </m:r>
                    <m:r>
                      <a:rPr lang="bg-BG">
                        <a:latin typeface="Cambria Math"/>
                        <a:sym typeface="Symbol"/>
                      </a:rPr>
                      <m:t></m:t>
                    </m:r>
                    <m:sSup>
                      <m:sSupPr>
                        <m:ctrlPr>
                          <a:rPr lang="bg-BG" i="1">
                            <a:latin typeface="Cambria Math"/>
                            <a:sym typeface="Symbol"/>
                          </a:rPr>
                        </m:ctrlPr>
                      </m:sSupPr>
                      <m:e>
                        <m:r>
                          <a:rPr lang="bg-BG">
                            <a:latin typeface="Cambria Math"/>
                            <a:sym typeface="Symbol"/>
                          </a:rPr>
                          <m:t>2</m:t>
                        </m:r>
                      </m:e>
                      <m:sup>
                        <m:r>
                          <a:rPr lang="bg-BG" smtClean="0">
                            <a:latin typeface="Cambria Math"/>
                            <a:sym typeface="Symbol"/>
                          </a:rPr>
                          <m:t>0</m:t>
                        </m:r>
                      </m:sup>
                    </m:sSup>
                    <m:r>
                      <a:rPr lang="bg-BG" smtClean="0">
                        <a:latin typeface="Cambria Math"/>
                        <a:sym typeface="Symbol"/>
                      </a:rPr>
                      <m:t>=10</m:t>
                    </m:r>
                  </m:oMath>
                </a14:m>
                <a:endParaRPr lang="bg-BG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 smtClean="0">
                            <a:latin typeface="Cambria Math"/>
                          </a:rPr>
                          <m:t>121</m:t>
                        </m:r>
                      </m:e>
                      <m:sub>
                        <m:r>
                          <a:rPr lang="bg-BG" smtClean="0">
                            <a:latin typeface="Cambria Math"/>
                          </a:rPr>
                          <m:t>(3)</m:t>
                        </m:r>
                      </m:sub>
                    </m:sSub>
                    <m:r>
                      <a:rPr lang="bg-BG">
                        <a:latin typeface="Cambria Math"/>
                      </a:rPr>
                      <m:t>=</m:t>
                    </m:r>
                    <m:r>
                      <a:rPr lang="bg-BG" smtClean="0">
                        <a:latin typeface="Cambria Math"/>
                      </a:rPr>
                      <m:t>1</m:t>
                    </m:r>
                    <m:r>
                      <a:rPr lang="bg-BG">
                        <a:latin typeface="Cambria Math"/>
                        <a:sym typeface="Symbol"/>
                      </a:rPr>
                      <m:t></m:t>
                    </m:r>
                    <m:sSup>
                      <m:sSupPr>
                        <m:ctrlPr>
                          <a:rPr lang="bg-BG" i="1">
                            <a:latin typeface="Cambria Math"/>
                            <a:sym typeface="Symbol"/>
                          </a:rPr>
                        </m:ctrlPr>
                      </m:sSupPr>
                      <m:e>
                        <m:r>
                          <a:rPr lang="bg-BG" smtClean="0">
                            <a:latin typeface="Cambria Math"/>
                            <a:sym typeface="Symbol"/>
                          </a:rPr>
                          <m:t>3</m:t>
                        </m:r>
                      </m:e>
                      <m:sup>
                        <m:r>
                          <a:rPr lang="bg-BG" smtClean="0">
                            <a:latin typeface="Cambria Math"/>
                            <a:sym typeface="Symbol"/>
                          </a:rPr>
                          <m:t>2</m:t>
                        </m:r>
                      </m:sup>
                    </m:sSup>
                    <m:r>
                      <a:rPr lang="bg-BG">
                        <a:latin typeface="Cambria Math"/>
                        <a:sym typeface="Symbol"/>
                      </a:rPr>
                      <m:t>+</m:t>
                    </m:r>
                    <m:r>
                      <a:rPr lang="bg-BG" smtClean="0">
                        <a:latin typeface="Cambria Math"/>
                      </a:rPr>
                      <m:t>2</m:t>
                    </m:r>
                    <m:r>
                      <a:rPr lang="bg-BG">
                        <a:latin typeface="Cambria Math"/>
                        <a:sym typeface="Symbol"/>
                      </a:rPr>
                      <m:t></m:t>
                    </m:r>
                    <m:sSup>
                      <m:sSupPr>
                        <m:ctrlPr>
                          <a:rPr lang="bg-BG" i="1">
                            <a:latin typeface="Cambria Math"/>
                            <a:sym typeface="Symbol"/>
                          </a:rPr>
                        </m:ctrlPr>
                      </m:sSupPr>
                      <m:e>
                        <m:r>
                          <a:rPr lang="bg-BG" smtClean="0">
                            <a:latin typeface="Cambria Math"/>
                            <a:sym typeface="Symbol"/>
                          </a:rPr>
                          <m:t>3</m:t>
                        </m:r>
                      </m:e>
                      <m:sup>
                        <m:r>
                          <a:rPr lang="bg-BG" smtClean="0">
                            <a:latin typeface="Cambria Math"/>
                            <a:sym typeface="Symbol"/>
                          </a:rPr>
                          <m:t>1</m:t>
                        </m:r>
                      </m:sup>
                    </m:sSup>
                    <m:r>
                      <a:rPr lang="bg-BG">
                        <a:latin typeface="Cambria Math"/>
                        <a:sym typeface="Symbol"/>
                      </a:rPr>
                      <m:t>+</m:t>
                    </m:r>
                    <m:r>
                      <a:rPr lang="bg-BG" smtClean="0">
                        <a:latin typeface="Cambria Math"/>
                      </a:rPr>
                      <m:t>1</m:t>
                    </m:r>
                    <m:r>
                      <a:rPr lang="bg-BG">
                        <a:latin typeface="Cambria Math"/>
                        <a:sym typeface="Symbol"/>
                      </a:rPr>
                      <m:t></m:t>
                    </m:r>
                    <m:sSup>
                      <m:sSupPr>
                        <m:ctrlPr>
                          <a:rPr lang="bg-BG" i="1">
                            <a:latin typeface="Cambria Math"/>
                            <a:sym typeface="Symbol"/>
                          </a:rPr>
                        </m:ctrlPr>
                      </m:sSupPr>
                      <m:e>
                        <m:r>
                          <a:rPr lang="bg-BG" smtClean="0">
                            <a:latin typeface="Cambria Math"/>
                            <a:sym typeface="Symbol"/>
                          </a:rPr>
                          <m:t>3</m:t>
                        </m:r>
                      </m:e>
                      <m:sup>
                        <m:r>
                          <a:rPr lang="bg-BG" smtClean="0">
                            <a:latin typeface="Cambria Math"/>
                            <a:sym typeface="Symbol"/>
                          </a:rPr>
                          <m:t>0</m:t>
                        </m:r>
                      </m:sup>
                    </m:sSup>
                    <m:r>
                      <a:rPr lang="bg-BG">
                        <a:latin typeface="Cambria Math"/>
                        <a:sym typeface="Symbol"/>
                      </a:rPr>
                      <m:t>=</m:t>
                    </m:r>
                    <m:r>
                      <a:rPr lang="bg-BG" smtClean="0">
                        <a:latin typeface="Cambria Math"/>
                        <a:sym typeface="Symbol"/>
                      </a:rPr>
                      <m:t>16</m:t>
                    </m:r>
                  </m:oMath>
                </a14:m>
                <a:endParaRPr lang="bg-BG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 smtClean="0">
                            <a:latin typeface="Cambria Math"/>
                          </a:rPr>
                          <m:t>37</m:t>
                        </m:r>
                      </m:e>
                      <m:sub>
                        <m:r>
                          <a:rPr lang="bg-BG" smtClean="0">
                            <a:latin typeface="Cambria Math"/>
                          </a:rPr>
                          <m:t>(8)</m:t>
                        </m:r>
                      </m:sub>
                    </m:sSub>
                    <m:r>
                      <a:rPr lang="bg-BG">
                        <a:latin typeface="Cambria Math"/>
                      </a:rPr>
                      <m:t>=</m:t>
                    </m:r>
                    <m:r>
                      <a:rPr lang="bg-BG" smtClean="0">
                        <a:latin typeface="Cambria Math"/>
                      </a:rPr>
                      <m:t>3</m:t>
                    </m:r>
                    <m:r>
                      <a:rPr lang="bg-BG">
                        <a:latin typeface="Cambria Math"/>
                        <a:sym typeface="Symbol"/>
                      </a:rPr>
                      <m:t></m:t>
                    </m:r>
                    <m:sSup>
                      <m:sSupPr>
                        <m:ctrlPr>
                          <a:rPr lang="bg-BG" i="1">
                            <a:latin typeface="Cambria Math"/>
                            <a:sym typeface="Symbol"/>
                          </a:rPr>
                        </m:ctrlPr>
                      </m:sSupPr>
                      <m:e>
                        <m:r>
                          <a:rPr lang="bg-BG" smtClean="0">
                            <a:latin typeface="Cambria Math"/>
                            <a:sym typeface="Symbol"/>
                          </a:rPr>
                          <m:t>8</m:t>
                        </m:r>
                      </m:e>
                      <m:sup>
                        <m:r>
                          <a:rPr lang="bg-BG">
                            <a:latin typeface="Cambria Math"/>
                            <a:sym typeface="Symbol"/>
                          </a:rPr>
                          <m:t>1</m:t>
                        </m:r>
                      </m:sup>
                    </m:sSup>
                    <m:r>
                      <a:rPr lang="bg-BG">
                        <a:latin typeface="Cambria Math"/>
                        <a:sym typeface="Symbol"/>
                      </a:rPr>
                      <m:t>+</m:t>
                    </m:r>
                    <m:r>
                      <a:rPr lang="bg-BG" smtClean="0">
                        <a:latin typeface="Cambria Math"/>
                      </a:rPr>
                      <m:t>7</m:t>
                    </m:r>
                    <m:r>
                      <a:rPr lang="bg-BG">
                        <a:latin typeface="Cambria Math"/>
                        <a:sym typeface="Symbol"/>
                      </a:rPr>
                      <m:t></m:t>
                    </m:r>
                    <m:sSup>
                      <m:sSupPr>
                        <m:ctrlPr>
                          <a:rPr lang="bg-BG" i="1">
                            <a:latin typeface="Cambria Math"/>
                            <a:sym typeface="Symbol"/>
                          </a:rPr>
                        </m:ctrlPr>
                      </m:sSupPr>
                      <m:e>
                        <m:r>
                          <a:rPr lang="bg-BG" smtClean="0">
                            <a:latin typeface="Cambria Math"/>
                            <a:sym typeface="Symbol"/>
                          </a:rPr>
                          <m:t>8</m:t>
                        </m:r>
                      </m:e>
                      <m:sup>
                        <m:r>
                          <a:rPr lang="bg-BG">
                            <a:latin typeface="Cambria Math"/>
                            <a:sym typeface="Symbol"/>
                          </a:rPr>
                          <m:t>0</m:t>
                        </m:r>
                      </m:sup>
                    </m:sSup>
                    <m:r>
                      <a:rPr lang="bg-BG">
                        <a:latin typeface="Cambria Math"/>
                        <a:sym typeface="Symbol"/>
                      </a:rPr>
                      <m:t>=</m:t>
                    </m:r>
                    <m:r>
                      <a:rPr lang="bg-BG" smtClean="0">
                        <a:latin typeface="Cambria Math"/>
                        <a:sym typeface="Symbol"/>
                      </a:rPr>
                      <m:t>31</m:t>
                    </m:r>
                  </m:oMath>
                </a14:m>
                <a:endParaRPr lang="bg-BG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 smtClean="0">
                            <a:latin typeface="Cambria Math"/>
                          </a:rPr>
                          <m:t>524</m:t>
                        </m:r>
                      </m:e>
                      <m:sub>
                        <m:r>
                          <a:rPr lang="bg-BG" smtClean="0">
                            <a:latin typeface="Cambria Math"/>
                          </a:rPr>
                          <m:t>(10)</m:t>
                        </m:r>
                      </m:sub>
                    </m:sSub>
                    <m:r>
                      <a:rPr lang="bg-BG">
                        <a:latin typeface="Cambria Math"/>
                      </a:rPr>
                      <m:t>=</m:t>
                    </m:r>
                    <m:r>
                      <a:rPr lang="bg-BG" smtClean="0">
                        <a:latin typeface="Cambria Math"/>
                      </a:rPr>
                      <m:t>5</m:t>
                    </m:r>
                    <m:r>
                      <a:rPr lang="bg-BG">
                        <a:latin typeface="Cambria Math"/>
                        <a:sym typeface="Symbol"/>
                      </a:rPr>
                      <m:t></m:t>
                    </m:r>
                    <m:sSup>
                      <m:sSupPr>
                        <m:ctrlPr>
                          <a:rPr lang="bg-BG" i="1">
                            <a:latin typeface="Cambria Math"/>
                            <a:sym typeface="Symbol"/>
                          </a:rPr>
                        </m:ctrlPr>
                      </m:sSupPr>
                      <m:e>
                        <m:r>
                          <a:rPr lang="bg-BG" smtClean="0">
                            <a:latin typeface="Cambria Math"/>
                            <a:sym typeface="Symbol"/>
                          </a:rPr>
                          <m:t>10</m:t>
                        </m:r>
                      </m:e>
                      <m:sup>
                        <m:r>
                          <a:rPr lang="bg-BG" smtClean="0">
                            <a:latin typeface="Cambria Math"/>
                            <a:sym typeface="Symbol"/>
                          </a:rPr>
                          <m:t>2</m:t>
                        </m:r>
                      </m:sup>
                    </m:sSup>
                    <m:r>
                      <a:rPr lang="bg-BG">
                        <a:latin typeface="Cambria Math"/>
                        <a:sym typeface="Symbol"/>
                      </a:rPr>
                      <m:t>+</m:t>
                    </m:r>
                    <m:r>
                      <a:rPr lang="bg-BG" smtClean="0">
                        <a:latin typeface="Cambria Math"/>
                      </a:rPr>
                      <m:t>2</m:t>
                    </m:r>
                    <m:r>
                      <a:rPr lang="bg-BG">
                        <a:latin typeface="Cambria Math"/>
                        <a:sym typeface="Symbol"/>
                      </a:rPr>
                      <m:t></m:t>
                    </m:r>
                    <m:sSup>
                      <m:sSupPr>
                        <m:ctrlPr>
                          <a:rPr lang="bg-BG" i="1">
                            <a:latin typeface="Cambria Math"/>
                            <a:sym typeface="Symbol"/>
                          </a:rPr>
                        </m:ctrlPr>
                      </m:sSupPr>
                      <m:e>
                        <m:r>
                          <a:rPr lang="bg-BG" smtClean="0">
                            <a:latin typeface="Cambria Math"/>
                            <a:sym typeface="Symbol"/>
                          </a:rPr>
                          <m:t>10</m:t>
                        </m:r>
                      </m:e>
                      <m:sup>
                        <m:r>
                          <a:rPr lang="bg-BG" smtClean="0">
                            <a:latin typeface="Cambria Math"/>
                            <a:sym typeface="Symbol"/>
                          </a:rPr>
                          <m:t>1</m:t>
                        </m:r>
                      </m:sup>
                    </m:sSup>
                    <m:r>
                      <a:rPr lang="bg-BG">
                        <a:latin typeface="Cambria Math"/>
                        <a:sym typeface="Symbol"/>
                      </a:rPr>
                      <m:t>+</m:t>
                    </m:r>
                    <m:r>
                      <a:rPr lang="bg-BG" smtClean="0">
                        <a:latin typeface="Cambria Math"/>
                      </a:rPr>
                      <m:t>4</m:t>
                    </m:r>
                    <m:r>
                      <a:rPr lang="bg-BG">
                        <a:latin typeface="Cambria Math"/>
                        <a:sym typeface="Symbol"/>
                      </a:rPr>
                      <m:t></m:t>
                    </m:r>
                    <m:sSup>
                      <m:sSupPr>
                        <m:ctrlPr>
                          <a:rPr lang="bg-BG" i="1">
                            <a:latin typeface="Cambria Math"/>
                            <a:sym typeface="Symbol"/>
                          </a:rPr>
                        </m:ctrlPr>
                      </m:sSupPr>
                      <m:e>
                        <m:r>
                          <a:rPr lang="bg-BG" smtClean="0">
                            <a:latin typeface="Cambria Math"/>
                            <a:sym typeface="Symbol"/>
                          </a:rPr>
                          <m:t>10</m:t>
                        </m:r>
                      </m:e>
                      <m:sup>
                        <m:r>
                          <a:rPr lang="bg-BG">
                            <a:latin typeface="Cambria Math"/>
                            <a:sym typeface="Symbol"/>
                          </a:rPr>
                          <m:t>0</m:t>
                        </m:r>
                      </m:sup>
                    </m:sSup>
                    <m:r>
                      <a:rPr lang="bg-BG">
                        <a:latin typeface="Cambria Math"/>
                        <a:sym typeface="Symbol"/>
                      </a:rPr>
                      <m:t>=</m:t>
                    </m:r>
                    <m:r>
                      <a:rPr lang="bg-BG" smtClean="0">
                        <a:latin typeface="Cambria Math"/>
                        <a:sym typeface="Symbol"/>
                      </a:rPr>
                      <m:t>524</m:t>
                    </m:r>
                  </m:oMath>
                </a14:m>
                <a:endParaRPr lang="bg-BG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sz="23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300" smtClean="0">
                            <a:latin typeface="Cambria Math"/>
                          </a:rPr>
                          <m:t>CAFE</m:t>
                        </m:r>
                      </m:e>
                      <m:sub>
                        <m:r>
                          <a:rPr lang="bg-BG" sz="2300" smtClean="0">
                            <a:latin typeface="Cambria Math"/>
                          </a:rPr>
                          <m:t>(</m:t>
                        </m:r>
                        <m:r>
                          <a:rPr lang="bg-BG" sz="2300">
                            <a:latin typeface="Cambria Math"/>
                          </a:rPr>
                          <m:t>1</m:t>
                        </m:r>
                        <m:r>
                          <a:rPr lang="en-US" sz="2300" smtClean="0">
                            <a:latin typeface="Cambria Math"/>
                          </a:rPr>
                          <m:t>6</m:t>
                        </m:r>
                        <m:r>
                          <a:rPr lang="bg-BG" sz="2300" smtClean="0">
                            <a:latin typeface="Cambria Math"/>
                          </a:rPr>
                          <m:t>)</m:t>
                        </m:r>
                      </m:sub>
                    </m:sSub>
                    <m:r>
                      <a:rPr lang="bg-BG" sz="2300">
                        <a:latin typeface="Cambria Math"/>
                      </a:rPr>
                      <m:t>=</m:t>
                    </m:r>
                    <m:r>
                      <a:rPr lang="en-US" sz="2300" smtClean="0">
                        <a:latin typeface="Cambria Math"/>
                      </a:rPr>
                      <m:t>12</m:t>
                    </m:r>
                    <m:r>
                      <a:rPr lang="bg-BG" sz="2300" smtClean="0">
                        <a:latin typeface="Cambria Math"/>
                        <a:sym typeface="Symbol"/>
                      </a:rPr>
                      <m:t></m:t>
                    </m:r>
                    <m:sSup>
                      <m:sSupPr>
                        <m:ctrlPr>
                          <a:rPr lang="bg-BG" sz="2300" i="1">
                            <a:latin typeface="Cambria Math"/>
                            <a:sym typeface="Symbol"/>
                          </a:rPr>
                        </m:ctrlPr>
                      </m:sSupPr>
                      <m:e>
                        <m:r>
                          <a:rPr lang="bg-BG" sz="2300">
                            <a:latin typeface="Cambria Math"/>
                            <a:sym typeface="Symbol"/>
                          </a:rPr>
                          <m:t>1</m:t>
                        </m:r>
                        <m:r>
                          <a:rPr lang="en-US" sz="2300" smtClean="0">
                            <a:latin typeface="Cambria Math"/>
                            <a:sym typeface="Symbol"/>
                          </a:rPr>
                          <m:t>6</m:t>
                        </m:r>
                      </m:e>
                      <m:sup>
                        <m:r>
                          <a:rPr lang="en-US" sz="2300" smtClean="0">
                            <a:latin typeface="Cambria Math"/>
                            <a:sym typeface="Symbol"/>
                          </a:rPr>
                          <m:t>3</m:t>
                        </m:r>
                      </m:sup>
                    </m:sSup>
                    <m:r>
                      <a:rPr lang="bg-BG" sz="2300">
                        <a:latin typeface="Cambria Math"/>
                        <a:sym typeface="Symbol"/>
                      </a:rPr>
                      <m:t>+</m:t>
                    </m:r>
                    <m:r>
                      <a:rPr lang="en-US" sz="2300" smtClean="0">
                        <a:latin typeface="Cambria Math"/>
                      </a:rPr>
                      <m:t>10</m:t>
                    </m:r>
                    <m:r>
                      <a:rPr lang="bg-BG" sz="2300">
                        <a:latin typeface="Cambria Math"/>
                        <a:sym typeface="Symbol"/>
                      </a:rPr>
                      <m:t></m:t>
                    </m:r>
                    <m:sSup>
                      <m:sSupPr>
                        <m:ctrlPr>
                          <a:rPr lang="bg-BG" sz="2300" i="1">
                            <a:latin typeface="Cambria Math"/>
                            <a:sym typeface="Symbol"/>
                          </a:rPr>
                        </m:ctrlPr>
                      </m:sSupPr>
                      <m:e>
                        <m:r>
                          <a:rPr lang="bg-BG" sz="2300">
                            <a:latin typeface="Cambria Math"/>
                            <a:sym typeface="Symbol"/>
                          </a:rPr>
                          <m:t>1</m:t>
                        </m:r>
                        <m:r>
                          <a:rPr lang="en-US" sz="2300">
                            <a:latin typeface="Cambria Math"/>
                            <a:sym typeface="Symbol"/>
                          </a:rPr>
                          <m:t>6</m:t>
                        </m:r>
                      </m:e>
                      <m:sup>
                        <m:r>
                          <a:rPr lang="en-US" sz="2300">
                            <a:latin typeface="Cambria Math"/>
                            <a:sym typeface="Symbol"/>
                          </a:rPr>
                          <m:t>2</m:t>
                        </m:r>
                      </m:sup>
                    </m:sSup>
                    <m:r>
                      <a:rPr lang="bg-BG" sz="2300">
                        <a:latin typeface="Cambria Math"/>
                        <a:sym typeface="Symbol"/>
                      </a:rPr>
                      <m:t>+</m:t>
                    </m:r>
                    <m:r>
                      <a:rPr lang="en-US" sz="2300" smtClean="0">
                        <a:latin typeface="Cambria Math"/>
                      </a:rPr>
                      <m:t>15</m:t>
                    </m:r>
                    <m:r>
                      <a:rPr lang="bg-BG" sz="2300">
                        <a:latin typeface="Cambria Math"/>
                        <a:sym typeface="Symbol"/>
                      </a:rPr>
                      <m:t></m:t>
                    </m:r>
                    <m:sSup>
                      <m:sSupPr>
                        <m:ctrlPr>
                          <a:rPr lang="bg-BG" sz="2300" i="1">
                            <a:latin typeface="Cambria Math"/>
                            <a:sym typeface="Symbol"/>
                          </a:rPr>
                        </m:ctrlPr>
                      </m:sSupPr>
                      <m:e>
                        <m:r>
                          <a:rPr lang="bg-BG" sz="2300">
                            <a:latin typeface="Cambria Math"/>
                            <a:sym typeface="Symbol"/>
                          </a:rPr>
                          <m:t>1</m:t>
                        </m:r>
                        <m:r>
                          <a:rPr lang="en-US" sz="2300" smtClean="0">
                            <a:latin typeface="Cambria Math"/>
                            <a:sym typeface="Symbol"/>
                          </a:rPr>
                          <m:t>6</m:t>
                        </m:r>
                      </m:e>
                      <m:sup>
                        <m:r>
                          <a:rPr lang="en-US" sz="2300" smtClean="0">
                            <a:latin typeface="Cambria Math"/>
                            <a:sym typeface="Symbol"/>
                          </a:rPr>
                          <m:t>1</m:t>
                        </m:r>
                      </m:sup>
                    </m:sSup>
                    <m:r>
                      <a:rPr lang="bg-BG" sz="2300">
                        <a:latin typeface="Cambria Math"/>
                        <a:sym typeface="Symbol"/>
                      </a:rPr>
                      <m:t>+</m:t>
                    </m:r>
                    <m:r>
                      <a:rPr lang="en-US" sz="2300" smtClean="0">
                        <a:latin typeface="Cambria Math"/>
                      </a:rPr>
                      <m:t>14</m:t>
                    </m:r>
                    <m:r>
                      <a:rPr lang="bg-BG" sz="2300" smtClean="0">
                        <a:latin typeface="Cambria Math"/>
                        <a:sym typeface="Symbol"/>
                      </a:rPr>
                      <m:t></m:t>
                    </m:r>
                    <m:sSup>
                      <m:sSupPr>
                        <m:ctrlPr>
                          <a:rPr lang="bg-BG" sz="2300" i="1">
                            <a:latin typeface="Cambria Math"/>
                            <a:sym typeface="Symbol"/>
                          </a:rPr>
                        </m:ctrlPr>
                      </m:sSupPr>
                      <m:e>
                        <m:r>
                          <a:rPr lang="bg-BG" sz="2300">
                            <a:latin typeface="Cambria Math"/>
                            <a:sym typeface="Symbol"/>
                          </a:rPr>
                          <m:t>1</m:t>
                        </m:r>
                        <m:r>
                          <a:rPr lang="en-US" sz="2300" smtClean="0">
                            <a:latin typeface="Cambria Math"/>
                            <a:sym typeface="Symbol"/>
                          </a:rPr>
                          <m:t>6</m:t>
                        </m:r>
                      </m:e>
                      <m:sup>
                        <m:r>
                          <a:rPr lang="en-US" sz="2300" smtClean="0">
                            <a:latin typeface="Cambria Math"/>
                            <a:sym typeface="Symbol"/>
                          </a:rPr>
                          <m:t>0</m:t>
                        </m:r>
                      </m:sup>
                    </m:sSup>
                    <m:r>
                      <a:rPr lang="bg-BG" sz="2300">
                        <a:latin typeface="Cambria Math"/>
                        <a:sym typeface="Symbol"/>
                      </a:rPr>
                      <m:t>=51966</m:t>
                    </m:r>
                  </m:oMath>
                </a14:m>
                <a:endParaRPr lang="bg-BG" sz="2300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mtClean="0">
                            <a:latin typeface="Cambria Math"/>
                          </a:rPr>
                          <m:t>BADF</m:t>
                        </m:r>
                        <m:r>
                          <a:rPr lang="en-US" smtClean="0">
                            <a:latin typeface="Cambria Math"/>
                          </a:rPr>
                          <m:t>00</m:t>
                        </m:r>
                        <m:r>
                          <m:rPr>
                            <m:sty m:val="p"/>
                          </m:rPr>
                          <a:rPr lang="en-US" smtClean="0">
                            <a:latin typeface="Cambria Math"/>
                          </a:rPr>
                          <m:t>D</m:t>
                        </m:r>
                      </m:e>
                      <m:sub>
                        <m:r>
                          <a:rPr lang="bg-BG" smtClean="0">
                            <a:latin typeface="Cambria Math"/>
                          </a:rPr>
                          <m:t>(</m:t>
                        </m:r>
                        <m:r>
                          <a:rPr lang="bg-BG">
                            <a:latin typeface="Cambria Math"/>
                          </a:rPr>
                          <m:t>1</m:t>
                        </m:r>
                        <m:r>
                          <a:rPr lang="en-US">
                            <a:latin typeface="Cambria Math"/>
                          </a:rPr>
                          <m:t>6</m:t>
                        </m:r>
                        <m:r>
                          <a:rPr lang="bg-BG" smtClean="0">
                            <a:latin typeface="Cambria Math"/>
                          </a:rPr>
                          <m:t>)</m:t>
                        </m:r>
                      </m:sub>
                    </m:sSub>
                    <m:r>
                      <a:rPr lang="bg-BG">
                        <a:latin typeface="Cambria Math"/>
                      </a:rPr>
                      <m:t>=</m:t>
                    </m:r>
                    <m:r>
                      <a:rPr lang="en-US" smtClean="0">
                        <a:latin typeface="Cambria Math"/>
                      </a:rPr>
                      <m:t>…</m:t>
                    </m:r>
                    <m:r>
                      <a:rPr lang="bg-BG">
                        <a:latin typeface="Cambria Math"/>
                        <a:sym typeface="Symbol"/>
                      </a:rPr>
                      <m:t>=195948557</m:t>
                    </m:r>
                  </m:oMath>
                </a14:m>
                <a:endParaRPr lang="bg-BG" dirty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381000"/>
                <a:ext cx="8686800" cy="6096000"/>
              </a:xfrm>
              <a:blipFill rotWithShape="1">
                <a:blip r:embed="rId2"/>
                <a:stretch>
                  <a:fillRect l="-1404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3580287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17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От десетична към двоична</a:t>
                </a:r>
              </a:p>
              <a:p>
                <a:pPr lvl="1"/>
                <a:r>
                  <a:rPr lang="bg-BG" dirty="0" smtClean="0"/>
                  <a:t>Обратният алгоритъм на метода на </a:t>
                </a:r>
                <a:r>
                  <a:rPr lang="bg-BG" dirty="0" err="1" smtClean="0"/>
                  <a:t>Хорнер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Делим числото на две и остатъкът е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dirty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dirty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Пак </a:t>
                </a:r>
                <a:r>
                  <a:rPr lang="bg-BG" dirty="0"/>
                  <a:t>д</a:t>
                </a:r>
                <a:r>
                  <a:rPr lang="bg-BG" dirty="0" smtClean="0"/>
                  <a:t>елим </a:t>
                </a:r>
                <a:r>
                  <a:rPr lang="bg-BG" dirty="0"/>
                  <a:t>числото на две и остатъкът е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dirty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dirty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:r>
                  <a:rPr lang="bg-BG" dirty="0" smtClean="0"/>
                  <a:t>Продължаваме докато числото не стане 0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 descr="D:\Pavel\Courses\Materials\Course.Algorithms 2019\Alg-02 Numerics I\Lecture\Figures\Fig 03. Decimal to binar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8800" y="2857500"/>
            <a:ext cx="548640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342660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Ръчно проиграване с 37</a:t>
                </a:r>
              </a:p>
              <a:p>
                <a:pPr lvl="1"/>
                <a:r>
                  <a:rPr lang="bg-BG" dirty="0" smtClean="0"/>
                  <a:t>На всяка стъпка делим на 2</a:t>
                </a:r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r>
                  <a:rPr lang="bg-BG" dirty="0" smtClean="0"/>
                  <a:t>Резултатът е последната колона отдолу нагоре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bg-BG" smtClean="0">
                        <a:latin typeface="Cambria Math"/>
                      </a:rPr>
                      <m:t>37=</m:t>
                    </m:r>
                    <m:sSub>
                      <m:sSubPr>
                        <m:ctrlPr>
                          <a:rPr lang="bg-BG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bg-BG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100101</m:t>
                        </m:r>
                      </m:e>
                      <m:sub>
                        <m:r>
                          <a:rPr lang="bg-BG" b="0" i="0" smtClean="0">
                            <a:latin typeface="Cambria Math"/>
                          </a:rPr>
                          <m:t>(</m:t>
                        </m:r>
                        <m:r>
                          <a:rPr lang="bg-BG" smtClean="0">
                            <a:latin typeface="Cambria Math"/>
                          </a:rPr>
                          <m:t>2</m:t>
                        </m:r>
                        <m:r>
                          <a:rPr lang="bg-BG" b="0" i="0" smtClean="0">
                            <a:latin typeface="Cambria Math"/>
                          </a:rPr>
                          <m:t>)</m:t>
                        </m:r>
                      </m:sub>
                    </m:sSub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176596"/>
              </p:ext>
            </p:extLst>
          </p:nvPr>
        </p:nvGraphicFramePr>
        <p:xfrm>
          <a:off x="2286000" y="1447800"/>
          <a:ext cx="4572001" cy="283464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609601"/>
                <a:gridCol w="1219200"/>
                <a:gridCol w="1295400"/>
                <a:gridCol w="1447800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№</a:t>
                      </a:r>
                      <a:endParaRPr lang="bg-BG" sz="2000" b="0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Число</a:t>
                      </a:r>
                      <a:endParaRPr lang="bg-BG" sz="2000" b="0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Резултат</a:t>
                      </a:r>
                      <a:endParaRPr lang="bg-BG" sz="2000" b="0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solidFill>
                            <a:schemeClr val="bg1"/>
                          </a:solidFill>
                          <a:latin typeface="Cambria" panose="02040503050406030204" pitchFamily="18" charset="0"/>
                        </a:rPr>
                        <a:t>Остатък</a:t>
                      </a:r>
                      <a:endParaRPr lang="bg-BG" sz="2000" b="0" dirty="0">
                        <a:solidFill>
                          <a:schemeClr val="bg1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37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18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solidFill>
                          <a:srgbClr val="0070C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18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9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</a:rPr>
                        <a:t>0</a:t>
                      </a:r>
                      <a:endParaRPr lang="bg-BG" sz="2000" dirty="0">
                        <a:solidFill>
                          <a:srgbClr val="0070C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3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9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4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solidFill>
                          <a:srgbClr val="0070C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4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4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</a:rPr>
                        <a:t>0</a:t>
                      </a:r>
                      <a:endParaRPr lang="bg-BG" sz="2000" dirty="0">
                        <a:solidFill>
                          <a:srgbClr val="0070C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5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2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</a:rPr>
                        <a:t>0</a:t>
                      </a:r>
                      <a:endParaRPr lang="bg-BG" sz="2000" dirty="0">
                        <a:solidFill>
                          <a:srgbClr val="0070C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6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latin typeface="Cambria" panose="02040503050406030204" pitchFamily="18" charset="0"/>
                        </a:rPr>
                        <a:t>0</a:t>
                      </a:r>
                      <a:endParaRPr lang="bg-BG" sz="2000" dirty="0"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dirty="0" smtClean="0">
                          <a:solidFill>
                            <a:srgbClr val="0070C0"/>
                          </a:solidFill>
                          <a:latin typeface="Cambria" panose="02040503050406030204" pitchFamily="18" charset="0"/>
                        </a:rPr>
                        <a:t>1</a:t>
                      </a:r>
                      <a:endParaRPr lang="bg-BG" sz="2000" dirty="0">
                        <a:solidFill>
                          <a:srgbClr val="0070C0"/>
                        </a:solidFill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164227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19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Бързо преобразуване</a:t>
                </a:r>
              </a:p>
              <a:p>
                <a:pPr lvl="1"/>
                <a:r>
                  <a:rPr lang="bg-BG" dirty="0" smtClean="0"/>
                  <a:t>Между основи, едната от които е степен на другата</a:t>
                </a:r>
              </a:p>
              <a:p>
                <a:pPr lvl="1"/>
                <a:r>
                  <a:rPr lang="bg-BG" dirty="0" smtClean="0"/>
                  <a:t>Три цифри от 2-ната съответстват на една от 8-ната</a:t>
                </a:r>
              </a:p>
              <a:p>
                <a:pPr lvl="1"/>
                <a:r>
                  <a:rPr lang="bg-BG" dirty="0" smtClean="0"/>
                  <a:t>А четири цифри от 2-ната – на една от 16-ната</a:t>
                </a:r>
              </a:p>
              <a:p>
                <a:r>
                  <a:rPr lang="bg-BG" dirty="0" smtClean="0"/>
                  <a:t>Примери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1011</m:t>
                        </m:r>
                        <m:r>
                          <a:rPr lang="bg-BG">
                            <a:solidFill>
                              <a:srgbClr val="0070C0"/>
                            </a:solidFill>
                            <a:latin typeface="Cambria Math"/>
                          </a:rPr>
                          <m:t>10</m:t>
                        </m:r>
                      </m:e>
                      <m:sub>
                        <m:r>
                          <a:rPr lang="bg-BG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bg-BG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10</m:t>
                        </m:r>
                        <m:sSub>
                          <m:sSubPr>
                            <m:ctrlPr>
                              <a:rPr lang="bg-BG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bg-BG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1</m:t>
                            </m:r>
                          </m:e>
                          <m:sub>
                            <m:r>
                              <a:rPr lang="bg-BG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bg-BG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110</m:t>
                        </m:r>
                      </m:e>
                      <m:sub>
                        <m:r>
                          <a:rPr lang="bg-BG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bg-BG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5</m:t>
                        </m:r>
                      </m:e>
                      <m:sub>
                        <m:r>
                          <a:rPr lang="bg-BG">
                            <a:latin typeface="Cambria Math"/>
                          </a:rPr>
                          <m:t>8</m:t>
                        </m:r>
                      </m:sub>
                    </m:sSub>
                    <m:sSub>
                      <m:sSubPr>
                        <m:ctrlPr>
                          <a:rPr lang="bg-BG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bg-BG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6</m:t>
                        </m:r>
                      </m:e>
                      <m:sub>
                        <m:r>
                          <a:rPr lang="bg-BG" smtClean="0">
                            <a:latin typeface="Cambria Math"/>
                          </a:rPr>
                          <m:t>8</m:t>
                        </m:r>
                      </m:sub>
                    </m:sSub>
                    <m:r>
                      <a:rPr lang="bg-BG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56</m:t>
                        </m:r>
                      </m:e>
                      <m:sub>
                        <m:r>
                          <a:rPr lang="bg-BG">
                            <a:latin typeface="Cambria Math"/>
                          </a:rPr>
                          <m:t>8</m:t>
                        </m:r>
                      </m:sub>
                    </m:sSub>
                  </m:oMath>
                </a14:m>
                <a:endParaRPr lang="bg-BG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 smtClean="0">
                            <a:latin typeface="Cambria Math"/>
                          </a:rPr>
                          <m:t>101110</m:t>
                        </m:r>
                      </m:e>
                      <m:sub>
                        <m:r>
                          <a:rPr lang="bg-BG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bg-BG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 smtClean="0">
                            <a:latin typeface="Cambria Math"/>
                          </a:rPr>
                          <m:t>00</m:t>
                        </m:r>
                        <m:r>
                          <a:rPr lang="bg-BG">
                            <a:latin typeface="Cambria Math"/>
                          </a:rPr>
                          <m:t>1</m:t>
                        </m:r>
                        <m:sSub>
                          <m:sSubPr>
                            <m:ctrlPr>
                              <a:rPr lang="bg-BG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bg-BG" smtClean="0">
                                <a:latin typeface="Cambria Math"/>
                              </a:rPr>
                              <m:t>0</m:t>
                            </m:r>
                          </m:e>
                          <m:sub>
                            <m:r>
                              <a:rPr lang="bg-BG"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bg-BG" smtClean="0">
                            <a:latin typeface="Cambria Math"/>
                          </a:rPr>
                          <m:t>11</m:t>
                        </m:r>
                        <m:r>
                          <a:rPr lang="bg-BG">
                            <a:latin typeface="Cambria Math"/>
                          </a:rPr>
                          <m:t>10</m:t>
                        </m:r>
                      </m:e>
                      <m:sub>
                        <m:r>
                          <a:rPr lang="bg-BG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bg-BG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 smtClean="0">
                            <a:latin typeface="Cambria Math"/>
                          </a:rPr>
                          <m:t>2</m:t>
                        </m:r>
                      </m:e>
                      <m:sub>
                        <m:r>
                          <a:rPr lang="bg-BG" smtClean="0">
                            <a:latin typeface="Cambria Math"/>
                          </a:rPr>
                          <m:t>16</m:t>
                        </m:r>
                      </m:sub>
                    </m:sSub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 smtClean="0">
                            <a:latin typeface="Cambria Math"/>
                          </a:rPr>
                          <m:t>Е</m:t>
                        </m:r>
                      </m:e>
                      <m:sub>
                        <m:r>
                          <a:rPr lang="bg-BG" smtClean="0">
                            <a:latin typeface="Cambria Math"/>
                          </a:rPr>
                          <m:t>16</m:t>
                        </m:r>
                      </m:sub>
                    </m:sSub>
                    <m:r>
                      <a:rPr lang="bg-BG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 smtClean="0">
                            <a:latin typeface="Cambria Math"/>
                          </a:rPr>
                          <m:t>2Е</m:t>
                        </m:r>
                      </m:e>
                      <m:sub>
                        <m:r>
                          <a:rPr lang="bg-BG" smtClean="0">
                            <a:latin typeface="Cambria Math"/>
                          </a:rPr>
                          <m:t>16</m:t>
                        </m:r>
                      </m:sub>
                    </m:sSub>
                  </m:oMath>
                </a14:m>
                <a:endParaRPr lang="bg-BG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 smtClean="0">
                            <a:latin typeface="Cambria Math"/>
                          </a:rPr>
                          <m:t>104</m:t>
                        </m:r>
                      </m:e>
                      <m:sub>
                        <m:r>
                          <a:rPr lang="bg-BG" smtClean="0">
                            <a:latin typeface="Cambria Math"/>
                          </a:rPr>
                          <m:t>8</m:t>
                        </m:r>
                      </m:sub>
                    </m:sSub>
                    <m:r>
                      <a:rPr lang="bg-BG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 smtClean="0">
                            <a:latin typeface="Cambria Math"/>
                          </a:rPr>
                          <m:t>1</m:t>
                        </m:r>
                      </m:e>
                      <m:sub>
                        <m:r>
                          <a:rPr lang="bg-BG" smtClean="0">
                            <a:latin typeface="Cambria Math"/>
                          </a:rPr>
                          <m:t>8</m:t>
                        </m:r>
                      </m:sub>
                    </m:sSub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 smtClean="0">
                            <a:latin typeface="Cambria Math"/>
                          </a:rPr>
                          <m:t>0</m:t>
                        </m:r>
                      </m:e>
                      <m:sub>
                        <m:r>
                          <a:rPr lang="bg-BG" smtClean="0">
                            <a:latin typeface="Cambria Math"/>
                          </a:rPr>
                          <m:t>8</m:t>
                        </m:r>
                      </m:sub>
                    </m:sSub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 smtClean="0">
                            <a:latin typeface="Cambria Math"/>
                          </a:rPr>
                          <m:t>4</m:t>
                        </m:r>
                      </m:e>
                      <m:sub>
                        <m:r>
                          <a:rPr lang="bg-BG" smtClean="0">
                            <a:latin typeface="Cambria Math"/>
                          </a:rPr>
                          <m:t>8</m:t>
                        </m:r>
                      </m:sub>
                    </m:sSub>
                    <m:r>
                      <a:rPr lang="bg-BG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 smtClean="0">
                            <a:latin typeface="Cambria Math"/>
                          </a:rPr>
                          <m:t>001</m:t>
                        </m:r>
                      </m:e>
                      <m:sub>
                        <m:r>
                          <a:rPr lang="bg-BG" smtClean="0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 smtClean="0">
                            <a:latin typeface="Cambria Math"/>
                          </a:rPr>
                          <m:t>000</m:t>
                        </m:r>
                      </m:e>
                      <m:sub>
                        <m:r>
                          <a:rPr lang="bg-BG" smtClean="0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 smtClean="0">
                            <a:latin typeface="Cambria Math"/>
                          </a:rPr>
                          <m:t>1</m:t>
                        </m:r>
                        <m:r>
                          <a:rPr lang="bg-BG">
                            <a:latin typeface="Cambria Math"/>
                          </a:rPr>
                          <m:t>00</m:t>
                        </m:r>
                      </m:e>
                      <m:sub>
                        <m:r>
                          <a:rPr lang="bg-BG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bg-BG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 smtClean="0">
                            <a:latin typeface="Cambria Math"/>
                          </a:rPr>
                          <m:t>1000100</m:t>
                        </m:r>
                      </m:e>
                      <m:sub>
                        <m:r>
                          <a:rPr lang="bg-BG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bg-BG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mtClean="0">
                            <a:latin typeface="Cambria Math"/>
                          </a:rPr>
                          <m:t>B</m:t>
                        </m:r>
                        <m:r>
                          <a:rPr lang="en-US" smtClean="0">
                            <a:latin typeface="Cambria Math"/>
                          </a:rPr>
                          <m:t>04</m:t>
                        </m:r>
                        <m:r>
                          <m:rPr>
                            <m:sty m:val="p"/>
                          </m:rPr>
                          <a:rPr lang="en-US" smtClean="0">
                            <a:latin typeface="Cambria Math"/>
                          </a:rPr>
                          <m:t>A</m:t>
                        </m:r>
                      </m:e>
                      <m:sub>
                        <m:r>
                          <a:rPr lang="en-US" smtClean="0">
                            <a:latin typeface="Cambria Math"/>
                          </a:rPr>
                          <m:t>16</m:t>
                        </m:r>
                      </m:sub>
                    </m:sSub>
                    <m:r>
                      <a:rPr lang="bg-BG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mtClean="0">
                            <a:latin typeface="Cambria Math"/>
                          </a:rPr>
                          <m:t>B</m:t>
                        </m:r>
                      </m:e>
                      <m:sub>
                        <m:r>
                          <a:rPr lang="en-US">
                            <a:latin typeface="Cambria Math"/>
                          </a:rPr>
                          <m:t>16</m:t>
                        </m:r>
                      </m:sub>
                    </m:sSub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mtClean="0">
                            <a:latin typeface="Cambria Math"/>
                          </a:rPr>
                          <m:t>0</m:t>
                        </m:r>
                      </m:e>
                      <m:sub>
                        <m:r>
                          <a:rPr lang="en-US">
                            <a:latin typeface="Cambria Math"/>
                          </a:rPr>
                          <m:t>16</m:t>
                        </m:r>
                      </m:sub>
                    </m:sSub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mtClean="0">
                            <a:latin typeface="Cambria Math"/>
                          </a:rPr>
                          <m:t>4</m:t>
                        </m:r>
                      </m:e>
                      <m:sub>
                        <m:r>
                          <a:rPr lang="en-US">
                            <a:latin typeface="Cambria Math"/>
                          </a:rPr>
                          <m:t>16</m:t>
                        </m:r>
                      </m:sub>
                    </m:sSub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mtClean="0">
                            <a:latin typeface="Cambria Math"/>
                          </a:rPr>
                          <m:t>A</m:t>
                        </m:r>
                      </m:e>
                      <m:sub>
                        <m:r>
                          <a:rPr lang="en-US">
                            <a:latin typeface="Cambria Math"/>
                          </a:rPr>
                          <m:t>16</m:t>
                        </m:r>
                      </m:sub>
                    </m:sSub>
                    <m:r>
                      <a:rPr lang="bg-BG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mtClean="0">
                            <a:latin typeface="Cambria Math"/>
                          </a:rPr>
                          <m:t>1</m:t>
                        </m:r>
                        <m:r>
                          <a:rPr lang="bg-BG" smtClean="0">
                            <a:latin typeface="Cambria Math"/>
                          </a:rPr>
                          <m:t>0</m:t>
                        </m:r>
                        <m:r>
                          <a:rPr lang="en-US" smtClean="0">
                            <a:latin typeface="Cambria Math"/>
                          </a:rPr>
                          <m:t>1</m:t>
                        </m:r>
                        <m:r>
                          <a:rPr lang="bg-BG">
                            <a:latin typeface="Cambria Math"/>
                          </a:rPr>
                          <m:t>1</m:t>
                        </m:r>
                      </m:e>
                      <m:sub>
                        <m:r>
                          <a:rPr lang="bg-BG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mtClean="0">
                            <a:latin typeface="Cambria Math"/>
                          </a:rPr>
                          <m:t>000</m:t>
                        </m:r>
                        <m:r>
                          <a:rPr lang="bg-BG" smtClean="0">
                            <a:latin typeface="Cambria Math"/>
                          </a:rPr>
                          <m:t>0</m:t>
                        </m:r>
                      </m:e>
                      <m:sub>
                        <m:r>
                          <a:rPr lang="bg-BG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mtClean="0">
                            <a:latin typeface="Cambria Math"/>
                          </a:rPr>
                          <m:t>01</m:t>
                        </m:r>
                        <m:r>
                          <a:rPr lang="en-US">
                            <a:latin typeface="Cambria Math"/>
                          </a:rPr>
                          <m:t>0</m:t>
                        </m:r>
                        <m:r>
                          <a:rPr lang="bg-BG" smtClean="0">
                            <a:latin typeface="Cambria Math"/>
                          </a:rPr>
                          <m:t>0</m:t>
                        </m:r>
                      </m:e>
                      <m:sub>
                        <m:r>
                          <a:rPr lang="bg-BG">
                            <a:latin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mtClean="0">
                            <a:latin typeface="Cambria Math"/>
                          </a:rPr>
                          <m:t>1</m:t>
                        </m:r>
                        <m:r>
                          <a:rPr lang="en-US">
                            <a:latin typeface="Cambria Math"/>
                          </a:rPr>
                          <m:t>0</m:t>
                        </m:r>
                        <m:r>
                          <a:rPr lang="en-US" smtClean="0">
                            <a:latin typeface="Cambria Math"/>
                          </a:rPr>
                          <m:t>10</m:t>
                        </m:r>
                      </m:e>
                      <m:sub>
                        <m:r>
                          <a:rPr lang="bg-BG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bg-BG">
                        <a:latin typeface="Cambria Math"/>
                      </a:rPr>
                      <m:t>=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mtClean="0">
                            <a:latin typeface="Cambria Math"/>
                          </a:rPr>
                          <m:t>1</m:t>
                        </m:r>
                        <m:r>
                          <a:rPr lang="bg-BG">
                            <a:latin typeface="Cambria Math"/>
                          </a:rPr>
                          <m:t>0</m:t>
                        </m:r>
                        <m:r>
                          <a:rPr lang="en-US">
                            <a:latin typeface="Cambria Math"/>
                          </a:rPr>
                          <m:t>1</m:t>
                        </m:r>
                        <m:r>
                          <a:rPr lang="bg-BG">
                            <a:latin typeface="Cambria Math"/>
                          </a:rPr>
                          <m:t>1</m:t>
                        </m:r>
                        <m:r>
                          <a:rPr lang="en-US">
                            <a:latin typeface="Cambria Math"/>
                          </a:rPr>
                          <m:t>000</m:t>
                        </m:r>
                        <m:r>
                          <a:rPr lang="bg-BG">
                            <a:latin typeface="Cambria Math"/>
                          </a:rPr>
                          <m:t>0</m:t>
                        </m:r>
                        <m:r>
                          <a:rPr lang="en-US">
                            <a:latin typeface="Cambria Math"/>
                          </a:rPr>
                          <m:t>010</m:t>
                        </m:r>
                        <m:r>
                          <a:rPr lang="bg-BG">
                            <a:latin typeface="Cambria Math"/>
                          </a:rPr>
                          <m:t>0</m:t>
                        </m:r>
                        <m:r>
                          <a:rPr lang="en-US">
                            <a:latin typeface="Cambria Math"/>
                          </a:rPr>
                          <m:t>1010</m:t>
                        </m:r>
                      </m:e>
                      <m:sub>
                        <m:r>
                          <a:rPr lang="bg-BG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endParaRPr lang="bg-BG" dirty="0" smtClean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890241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Съдържание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mtClean="0"/>
              <a:t>Бройни системи</a:t>
            </a:r>
          </a:p>
          <a:p>
            <a:pPr lvl="1"/>
            <a:r>
              <a:rPr lang="bg-BG" smtClean="0"/>
              <a:t>Непозиционни и позиционни бройни системи и операции с числа с различни бройни системи</a:t>
            </a:r>
          </a:p>
          <a:p>
            <a:r>
              <a:rPr lang="bg-BG" smtClean="0"/>
              <a:t>Битове и битови маски</a:t>
            </a:r>
          </a:p>
          <a:p>
            <a:pPr lvl="1"/>
            <a:r>
              <a:rPr lang="bg-BG" smtClean="0"/>
              <a:t>Операции и алгоритми за работа с битове и с битови маски</a:t>
            </a:r>
          </a:p>
          <a:p>
            <a:r>
              <a:rPr lang="bg-BG" smtClean="0"/>
              <a:t>Итерация и рекурсия</a:t>
            </a:r>
          </a:p>
          <a:p>
            <a:pPr lvl="1"/>
            <a:r>
              <a:rPr lang="bg-BG" smtClean="0"/>
              <a:t>Описание на итеративни и рекурсивни алгоритми и няколко конкретни задачи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6347013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Гатанка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Защо програмистите бъркат </a:t>
            </a:r>
            <a:r>
              <a:rPr lang="bg-BG" dirty="0" err="1" smtClean="0"/>
              <a:t>Хелоуин</a:t>
            </a:r>
            <a:r>
              <a:rPr lang="bg-BG" dirty="0" smtClean="0"/>
              <a:t> и Коледа?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55504043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Защото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OCT 31 = DEC 25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52112933"/>
      </p:ext>
    </p:extLst>
  </p:cSld>
  <p:clrMapOvr>
    <a:masterClrMapping/>
  </p:clrMapOvr>
  <p:transition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Битове и битови маски</a:t>
            </a:r>
            <a:endParaRPr lang="bg-BG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457888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Битове</a:t>
            </a:r>
            <a:r>
              <a:rPr lang="en-US" smtClean="0"/>
              <a:t> </a:t>
            </a:r>
            <a:r>
              <a:rPr lang="bg-BG" smtClean="0"/>
              <a:t>и байтове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23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mtClean="0"/>
              <a:t>Бит</a:t>
            </a:r>
            <a:r>
              <a:rPr lang="bg-BG" b="0" smtClean="0"/>
              <a:t> (</a:t>
            </a:r>
            <a:r>
              <a:rPr lang="en-US" b="0" i="1" cap="none" smtClean="0"/>
              <a:t>bit</a:t>
            </a:r>
            <a:r>
              <a:rPr lang="en-US" b="0" smtClean="0"/>
              <a:t>)</a:t>
            </a:r>
            <a:endParaRPr lang="bg-BG" b="0" smtClean="0"/>
          </a:p>
          <a:p>
            <a:pPr lvl="1"/>
            <a:r>
              <a:rPr lang="bg-BG" smtClean="0"/>
              <a:t>Най-малката единица от данни</a:t>
            </a:r>
          </a:p>
          <a:p>
            <a:pPr lvl="1"/>
            <a:r>
              <a:rPr lang="bg-BG" smtClean="0"/>
              <a:t>Стойности 0-1, лъжа-истина, не-да, …</a:t>
            </a:r>
          </a:p>
          <a:p>
            <a:r>
              <a:rPr lang="bg-BG" smtClean="0"/>
              <a:t>Байт</a:t>
            </a:r>
            <a:r>
              <a:rPr lang="bg-BG" b="0" smtClean="0"/>
              <a:t> (</a:t>
            </a:r>
            <a:r>
              <a:rPr lang="en-US" b="0" i="1" cap="none" smtClean="0"/>
              <a:t>byte</a:t>
            </a:r>
            <a:r>
              <a:rPr lang="en-US" b="0" smtClean="0"/>
              <a:t>)</a:t>
            </a:r>
            <a:endParaRPr lang="bg-BG" b="0" smtClean="0"/>
          </a:p>
          <a:p>
            <a:pPr lvl="1"/>
            <a:r>
              <a:rPr lang="bg-BG" smtClean="0"/>
              <a:t>Най-малката единица от данни</a:t>
            </a:r>
            <a:r>
              <a:rPr lang="en-US" smtClean="0"/>
              <a:t>, </a:t>
            </a:r>
            <a:r>
              <a:rPr lang="bg-BG" smtClean="0"/>
              <a:t>която има адрес</a:t>
            </a:r>
          </a:p>
          <a:p>
            <a:pPr lvl="1"/>
            <a:r>
              <a:rPr lang="bg-BG" smtClean="0"/>
              <a:t>Понастоящем 1 байт има 8 бита</a:t>
            </a:r>
          </a:p>
          <a:p>
            <a:pPr lvl="1"/>
            <a:r>
              <a:rPr lang="bg-BG" smtClean="0"/>
              <a:t>В миналото броят битове зависел от хардуера</a:t>
            </a:r>
          </a:p>
          <a:p>
            <a:r>
              <a:rPr lang="bg-BG" smtClean="0"/>
              <a:t>Число в двоична бройна система</a:t>
            </a:r>
          </a:p>
          <a:p>
            <a:pPr lvl="1"/>
            <a:r>
              <a:rPr lang="bg-BG" smtClean="0"/>
              <a:t>Всяка цифра в двоичен запис е бит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99154845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Операции с битове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Номерация</a:t>
                </a:r>
              </a:p>
              <a:p>
                <a:pPr lvl="1"/>
                <a:r>
                  <a:rPr lang="bg-BG" dirty="0" smtClean="0"/>
                  <a:t>Ще използваме номерация отдясно наляво</a:t>
                </a:r>
              </a:p>
              <a:p>
                <a:pPr lvl="1"/>
                <a:r>
                  <a:rPr lang="bg-BG" dirty="0" smtClean="0"/>
                  <a:t>Най-старши (№7)</a:t>
                </a:r>
                <a:r>
                  <a:rPr lang="bg-BG" dirty="0" smtClean="0">
                    <a:sym typeface="Symbol"/>
                  </a:rPr>
                  <a:t></a:t>
                </a:r>
                <a:r>
                  <a:rPr lang="bg-BG" dirty="0" smtClean="0">
                    <a:solidFill>
                      <a:srgbClr val="0070C0"/>
                    </a:solidFill>
                    <a:sym typeface="Symbol"/>
                  </a:rPr>
                  <a:t>1</a:t>
                </a:r>
                <a:r>
                  <a:rPr lang="bg-BG" dirty="0" smtClean="0">
                    <a:sym typeface="Symbol"/>
                  </a:rPr>
                  <a:t>001011</a:t>
                </a:r>
                <a:r>
                  <a:rPr lang="bg-BG" dirty="0" smtClean="0">
                    <a:solidFill>
                      <a:srgbClr val="0070C0"/>
                    </a:solidFill>
                    <a:sym typeface="Symbol"/>
                  </a:rPr>
                  <a:t>0</a:t>
                </a:r>
                <a:r>
                  <a:rPr lang="bg-BG" dirty="0" smtClean="0">
                    <a:sym typeface="Symbol"/>
                  </a:rPr>
                  <a:t>най-младши(№0)</a:t>
                </a:r>
                <a:endParaRPr lang="bg-BG" dirty="0" smtClean="0"/>
              </a:p>
              <a:p>
                <a:r>
                  <a:rPr lang="bg-BG" dirty="0" err="1" smtClean="0"/>
                  <a:t>Побитови</a:t>
                </a:r>
                <a:r>
                  <a:rPr lang="bg-BG" dirty="0" smtClean="0"/>
                  <a:t> операции</a:t>
                </a:r>
              </a:p>
              <a:p>
                <a:pPr lvl="1"/>
                <a:r>
                  <a:rPr lang="bg-BG" dirty="0" smtClean="0"/>
                  <a:t>Като логическите, но са за всяка двойка битове</a:t>
                </a:r>
              </a:p>
              <a:p>
                <a:pPr lvl="1">
                  <a:tabLst>
                    <a:tab pos="3033713" algn="l"/>
                  </a:tabLst>
                </a:pPr>
                <a:r>
                  <a:rPr lang="bg-BG" dirty="0" smtClean="0"/>
                  <a:t>Операция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и</a:t>
                </a:r>
                <a:r>
                  <a:rPr lang="bg-BG" dirty="0" smtClean="0"/>
                  <a:t>: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bg-BG" i="1" dirty="0">
                            <a:latin typeface="Cambria Math"/>
                          </a:rPr>
                          <m:t>1</m:t>
                        </m:r>
                        <m:r>
                          <a:rPr lang="bg-BG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1</m:t>
                        </m:r>
                        <m:r>
                          <a:rPr lang="bg-BG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bg-BG" i="1" dirty="0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0</m:t>
                        </m:r>
                      </m:e>
                      <m:sub>
                        <m:r>
                          <a:rPr lang="bg-BG" b="0" i="1" dirty="0" smtClean="0">
                            <a:latin typeface="Cambria Math"/>
                          </a:rPr>
                          <m:t>(2)</m:t>
                        </m:r>
                      </m:sub>
                    </m:sSub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bg-BG" i="1" dirty="0">
                            <a:latin typeface="Cambria Math"/>
                          </a:rPr>
                          <m:t>1</m:t>
                        </m:r>
                        <m:r>
                          <a:rPr lang="bg-BG" b="0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bg-BG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1</m:t>
                        </m:r>
                        <m:r>
                          <a:rPr lang="bg-BG" i="1" dirty="0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0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(2)</m:t>
                        </m:r>
                      </m:sub>
                    </m:sSub>
                    <m:r>
                      <a:rPr lang="bg-BG" b="0" i="1" dirty="0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bg-BG" i="1" dirty="0">
                            <a:latin typeface="Cambria Math"/>
                          </a:rPr>
                          <m:t>1</m:t>
                        </m:r>
                        <m:r>
                          <a:rPr lang="bg-BG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bg-BG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0</m:t>
                        </m:r>
                        <m:r>
                          <a:rPr lang="bg-BG" i="1" dirty="0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0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(2)</m:t>
                        </m:r>
                      </m:sub>
                    </m:sSub>
                  </m:oMath>
                </a14:m>
                <a:endParaRPr lang="bg-BG" dirty="0" smtClean="0"/>
              </a:p>
              <a:p>
                <a:pPr lvl="1">
                  <a:tabLst>
                    <a:tab pos="3033713" algn="l"/>
                  </a:tabLst>
                </a:pPr>
                <a:r>
                  <a:rPr lang="bg-BG" dirty="0" smtClean="0"/>
                  <a:t>Операция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или</a:t>
                </a:r>
                <a:r>
                  <a:rPr lang="bg-BG" dirty="0" smtClean="0"/>
                  <a:t>: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bg-BG" i="1" dirty="0">
                            <a:latin typeface="Cambria Math"/>
                          </a:rPr>
                          <m:t>1100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(2)</m:t>
                        </m:r>
                      </m:sub>
                    </m:sSub>
                  </m:oMath>
                </a14:m>
                <a:r>
                  <a:rPr lang="bg-BG" dirty="0"/>
                  <a:t> </a:t>
                </a:r>
                <a:r>
                  <a:rPr lang="bg-BG" dirty="0" smtClean="0"/>
                  <a:t>или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bg-BG" i="1" dirty="0">
                            <a:latin typeface="Cambria Math"/>
                          </a:rPr>
                          <m:t>1010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(2)</m:t>
                        </m:r>
                      </m:sub>
                    </m:sSub>
                    <m:r>
                      <a:rPr lang="bg-BG" i="1" dirty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bg-BG" i="1" dirty="0">
                            <a:latin typeface="Cambria Math"/>
                          </a:rPr>
                          <m:t>1</m:t>
                        </m:r>
                        <m:r>
                          <a:rPr lang="bg-BG" b="0" i="1" dirty="0" smtClean="0">
                            <a:latin typeface="Cambria Math"/>
                          </a:rPr>
                          <m:t>11</m:t>
                        </m:r>
                        <m:r>
                          <a:rPr lang="bg-BG" i="1" dirty="0">
                            <a:latin typeface="Cambria Math"/>
                          </a:rPr>
                          <m:t>0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(2)</m:t>
                        </m:r>
                      </m:sub>
                    </m:sSub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Операция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изключващо-или</a:t>
                </a:r>
                <a:r>
                  <a:rPr lang="bg-BG" dirty="0" smtClean="0"/>
                  <a:t>: </a:t>
                </a:r>
                <a:endParaRPr lang="bg-BG" i="1" dirty="0" smtClean="0">
                  <a:latin typeface="Cambria Math"/>
                </a:endParaRPr>
              </a:p>
              <a:p>
                <a:pPr marL="3036888" lvl="1" indent="-3175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bg-BG" i="1" dirty="0">
                            <a:latin typeface="Cambria Math"/>
                          </a:rPr>
                          <m:t>1100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(2)</m:t>
                        </m:r>
                      </m:sub>
                    </m:sSub>
                  </m:oMath>
                </a14:m>
                <a:r>
                  <a:rPr lang="bg-BG" dirty="0"/>
                  <a:t> </a:t>
                </a:r>
                <a:r>
                  <a:rPr lang="bg-BG" dirty="0" smtClean="0"/>
                  <a:t>изкл.или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bg-BG" i="1" dirty="0">
                            <a:latin typeface="Cambria Math"/>
                          </a:rPr>
                          <m:t>1010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(2)</m:t>
                        </m:r>
                      </m:sub>
                    </m:sSub>
                    <m:r>
                      <a:rPr lang="bg-BG" i="1" dirty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bg-BG" b="0" i="1" dirty="0" smtClean="0">
                            <a:latin typeface="Cambria Math"/>
                          </a:rPr>
                          <m:t>011</m:t>
                        </m:r>
                        <m:r>
                          <a:rPr lang="bg-BG" i="1" dirty="0">
                            <a:latin typeface="Cambria Math"/>
                          </a:rPr>
                          <m:t>0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(2)</m:t>
                        </m:r>
                      </m:sub>
                    </m:sSub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Операция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не</a:t>
                </a:r>
                <a:r>
                  <a:rPr lang="bg-BG" dirty="0" smtClean="0"/>
                  <a:t>: не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bg-BG" i="1" dirty="0">
                            <a:latin typeface="Cambria Math"/>
                          </a:rPr>
                          <m:t>1100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(2)</m:t>
                        </m:r>
                      </m:sub>
                    </m:sSub>
                    <m:r>
                      <a:rPr lang="bg-BG" i="1" dirty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bg-BG" b="0" i="1" dirty="0" smtClean="0">
                            <a:latin typeface="Cambria Math"/>
                          </a:rPr>
                          <m:t>0</m:t>
                        </m:r>
                        <m:r>
                          <a:rPr lang="bg-BG" i="1" dirty="0">
                            <a:latin typeface="Cambria Math"/>
                          </a:rPr>
                          <m:t>0</m:t>
                        </m:r>
                        <m:r>
                          <a:rPr lang="bg-BG" b="0" i="1" dirty="0" smtClean="0">
                            <a:latin typeface="Cambria Math"/>
                          </a:rPr>
                          <m:t>11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(2)</m:t>
                        </m:r>
                      </m:sub>
                    </m:sSub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0412221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25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Извличане </a:t>
                </a:r>
                <a:r>
                  <a:rPr lang="bg-BG" dirty="0"/>
                  <a:t>на </a:t>
                </a:r>
                <a14:m>
                  <m:oMath xmlns:m="http://schemas.openxmlformats.org/officeDocument/2006/math">
                    <m:r>
                      <a:rPr lang="en-US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bg-BG" dirty="0" smtClean="0"/>
                  <a:t>ти бит</a:t>
                </a:r>
              </a:p>
              <a:p>
                <a:pPr lvl="1"/>
                <a:r>
                  <a:rPr lang="bg-BG" dirty="0" smtClean="0"/>
                  <a:t>При деление на две се „изрязва“ най-младшия бит</a:t>
                </a:r>
              </a:p>
              <a:p>
                <a:pPr lvl="1"/>
                <a:r>
                  <a:rPr lang="bg-BG" dirty="0" smtClean="0"/>
                  <a:t>Изрязваме всички по-младши битове наведнъж с деление на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bg-BG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bg-BG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smtClean="0">
                            <a:latin typeface="Cambria Math"/>
                          </a:rPr>
                          <m:t>𝑖</m:t>
                        </m:r>
                      </m:sup>
                    </m:sSup>
                  </m:oMath>
                </a14:m>
                <a:r>
                  <a:rPr lang="en-US" dirty="0" smtClean="0"/>
                  <a:t> (</a:t>
                </a:r>
                <a:r>
                  <a:rPr lang="bg-BG" dirty="0" smtClean="0"/>
                  <a:t>бърза операция)</a:t>
                </a:r>
              </a:p>
              <a:p>
                <a:pPr lvl="1"/>
                <a:r>
                  <a:rPr lang="bg-BG" dirty="0" smtClean="0"/>
                  <a:t>Отново делим на две и остатъкът е търсеният бит</a:t>
                </a:r>
              </a:p>
              <a:p>
                <a:r>
                  <a:rPr lang="bg-BG" dirty="0" smtClean="0"/>
                  <a:t>Пример</a:t>
                </a:r>
              </a:p>
              <a:p>
                <a:pPr lvl="1"/>
                <a:r>
                  <a:rPr lang="bg-BG" dirty="0" smtClean="0"/>
                  <a:t>Бит №3 от</a:t>
                </a:r>
                <a:r>
                  <a:rPr lang="en-US" dirty="0" smtClean="0"/>
                  <a:t> </a:t>
                </a:r>
                <a:r>
                  <a:rPr lang="bg-BG" dirty="0" smtClean="0"/>
                  <a:t>числото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mtClean="0">
                            <a:latin typeface="Cambria Math"/>
                          </a:rPr>
                          <m:t>𝑛</m:t>
                        </m:r>
                        <m:r>
                          <a:rPr lang="en-US" smtClean="0">
                            <a:latin typeface="Cambria Math"/>
                          </a:rPr>
                          <m:t>=1001</m:t>
                        </m:r>
                        <m:r>
                          <a:rPr lang="en-US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𝑥</m:t>
                        </m:r>
                        <m:r>
                          <a:rPr lang="bg-BG">
                            <a:latin typeface="Cambria Math"/>
                          </a:rPr>
                          <m:t>110</m:t>
                        </m:r>
                      </m:e>
                      <m:sub>
                        <m:r>
                          <a:rPr lang="bg-BG" smtClean="0">
                            <a:latin typeface="Cambria Math"/>
                          </a:rPr>
                          <m:t>(2)</m:t>
                        </m:r>
                      </m:sub>
                    </m:sSub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Делим на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bg-BG" i="1">
                            <a:latin typeface="Cambria Math"/>
                          </a:rPr>
                        </m:ctrlPr>
                      </m:sSupPr>
                      <m:e>
                        <m:r>
                          <a:rPr lang="bg-BG" smtClean="0">
                            <a:latin typeface="Cambria Math"/>
                          </a:rPr>
                          <m:t>8(=</m:t>
                        </m:r>
                        <m:r>
                          <a:rPr lang="bg-BG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bg-BG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bg-BG" smtClean="0">
                        <a:latin typeface="Cambria Math"/>
                      </a:rPr>
                      <m:t>)</m:t>
                    </m:r>
                  </m:oMath>
                </a14:m>
                <a:r>
                  <a:rPr lang="bg-BG" dirty="0" smtClean="0"/>
                  <a:t> и получаваме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mtClean="0">
                            <a:latin typeface="Cambria Math"/>
                          </a:rPr>
                          <m:t>𝑛</m:t>
                        </m:r>
                        <m:r>
                          <a:rPr lang="en-US" smtClean="0">
                            <a:latin typeface="Cambria Math"/>
                          </a:rPr>
                          <m:t>=1001</m:t>
                        </m:r>
                        <m:r>
                          <a:rPr lang="en-US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bg-BG" smtClean="0">
                            <a:latin typeface="Cambria Math"/>
                          </a:rPr>
                          <m:t>(</m:t>
                        </m:r>
                        <m:r>
                          <a:rPr lang="bg-BG">
                            <a:latin typeface="Cambria Math"/>
                          </a:rPr>
                          <m:t>2</m:t>
                        </m:r>
                        <m:r>
                          <a:rPr lang="bg-BG" smtClean="0">
                            <a:latin typeface="Cambria Math"/>
                          </a:rPr>
                          <m:t>)</m:t>
                        </m:r>
                      </m:sub>
                    </m:sSub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Остатъкът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>
                            <a:latin typeface="Cambria Math"/>
                          </a:rPr>
                          <m:t>𝑛</m:t>
                        </m:r>
                        <m:r>
                          <a:rPr lang="en-US" smtClean="0">
                            <a:latin typeface="Cambria Math"/>
                          </a:rPr>
                          <m:t>%2</m:t>
                        </m:r>
                        <m:r>
                          <a:rPr lang="en-US">
                            <a:latin typeface="Cambria Math"/>
                          </a:rPr>
                          <m:t>=</m:t>
                        </m:r>
                        <m:r>
                          <a:rPr lang="en-US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bg-BG" smtClean="0">
                            <a:latin typeface="Cambria Math"/>
                          </a:rPr>
                          <m:t>(</m:t>
                        </m:r>
                        <m:r>
                          <a:rPr lang="bg-BG">
                            <a:latin typeface="Cambria Math"/>
                          </a:rPr>
                          <m:t>2</m:t>
                        </m:r>
                        <m:r>
                          <a:rPr lang="bg-BG" smtClean="0">
                            <a:latin typeface="Cambria Math"/>
                          </a:rPr>
                          <m:t>)</m:t>
                        </m:r>
                      </m:sub>
                    </m:sSub>
                  </m:oMath>
                </a14:m>
                <a:r>
                  <a:rPr lang="bg-BG" dirty="0" smtClean="0"/>
                  <a:t>, т.е. това е бит №3</a:t>
                </a:r>
                <a:endParaRPr lang="en-US" dirty="0" smtClean="0"/>
              </a:p>
              <a:p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217003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Алтернативен алгоритъм</a:t>
                </a:r>
              </a:p>
              <a:p>
                <a:pPr lvl="1"/>
                <a:r>
                  <a:rPr lang="bg-BG" dirty="0" smtClean="0"/>
                  <a:t>Имаме байт с 1</a:t>
                </a:r>
                <a:r>
                  <a:rPr lang="bg-BG" baseline="30000" dirty="0" smtClean="0"/>
                  <a:t>ца</a:t>
                </a:r>
                <a:r>
                  <a:rPr lang="bg-BG" dirty="0" smtClean="0"/>
                  <a:t> само на желаното място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>
                            <a:latin typeface="Cambria Math"/>
                          </a:rPr>
                        </m:ctrlPr>
                      </m:sSubPr>
                      <m:e>
                        <m:r>
                          <a:rPr lang="bg-BG" i="1" smtClean="0">
                            <a:latin typeface="Cambria Math"/>
                          </a:rPr>
                          <m:t>0</m:t>
                        </m:r>
                        <m:r>
                          <a:rPr lang="bg-BG" b="0" i="1" smtClean="0">
                            <a:latin typeface="Cambria Math"/>
                          </a:rPr>
                          <m:t>000</m:t>
                        </m:r>
                        <m:r>
                          <a:rPr lang="bg-BG" b="0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1</m:t>
                        </m:r>
                        <m:r>
                          <a:rPr lang="bg-BG" i="1" smtClean="0">
                            <a:latin typeface="Cambria Math"/>
                          </a:rPr>
                          <m:t>0</m:t>
                        </m:r>
                        <m:r>
                          <a:rPr lang="bg-BG" b="0" i="1" smtClean="0">
                            <a:latin typeface="Cambria Math"/>
                          </a:rPr>
                          <m:t>00</m:t>
                        </m:r>
                      </m:e>
                      <m:sub>
                        <m:r>
                          <a:rPr lang="bg-BG" b="0" i="1" smtClean="0">
                            <a:latin typeface="Cambria Math"/>
                          </a:rPr>
                          <m:t>(</m:t>
                        </m:r>
                        <m:r>
                          <a:rPr lang="bg-BG" i="1">
                            <a:latin typeface="Cambria Math"/>
                          </a:rPr>
                          <m:t>2</m:t>
                        </m:r>
                        <m:r>
                          <a:rPr lang="bg-BG" b="0" i="1" smtClean="0">
                            <a:latin typeface="Cambria Math"/>
                          </a:rPr>
                          <m:t>)</m:t>
                        </m:r>
                      </m:sub>
                    </m:sSub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Този байт се нарича </a:t>
                </a:r>
                <a:r>
                  <a:rPr lang="bg-BG" i="1" dirty="0" smtClean="0"/>
                  <a:t>битова маска</a:t>
                </a:r>
                <a:r>
                  <a:rPr lang="bg-BG" dirty="0" smtClean="0"/>
                  <a:t> (</a:t>
                </a:r>
                <a:r>
                  <a:rPr lang="en-US" i="1" dirty="0" smtClean="0"/>
                  <a:t>bitmask</a:t>
                </a:r>
                <a:r>
                  <a:rPr lang="en-US" dirty="0" smtClean="0"/>
                  <a:t>)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Извършваме </a:t>
                </a:r>
                <a:r>
                  <a:rPr lang="bg-BG" dirty="0" err="1" smtClean="0"/>
                  <a:t>побитово</a:t>
                </a:r>
                <a:r>
                  <a:rPr lang="bg-BG" dirty="0" smtClean="0"/>
                  <a:t>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и</a:t>
                </a:r>
                <a:r>
                  <a:rPr lang="en-US" dirty="0" smtClean="0"/>
                  <a:t> </a:t>
                </a:r>
                <a:r>
                  <a:rPr lang="bg-BG" dirty="0" smtClean="0"/>
                  <a:t>с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endParaRPr lang="en-US" dirty="0" smtClean="0"/>
              </a:p>
              <a:p>
                <a:pPr marL="457200" lvl="1" indent="0">
                  <a:buNone/>
                </a:pP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bg-BG" i="1" smtClean="0">
                              <a:latin typeface="Cambria Math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   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1001</m:t>
                                </m:r>
                                <m:r>
                                  <a:rPr lang="en-US" i="1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bg-BG" i="1">
                                    <a:latin typeface="Cambria Math"/>
                                  </a:rPr>
                                  <m:t>110</m:t>
                                </m:r>
                              </m:e>
                              <m:sub>
                                <m:r>
                                  <a:rPr lang="bg-BG" b="0" i="1" smtClean="0"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bg-BG" i="1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bg-BG" b="0" i="1" smtClean="0">
                                    <a:latin typeface="Cambria Math"/>
                                  </a:rPr>
                                  <m:t>)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r>
                              <a:rPr lang="bg-BG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и</m:t>
                            </m:r>
                            <m:r>
                              <a:rPr lang="bg-BG" i="1">
                                <a:latin typeface="Cambria Math"/>
                              </a:rPr>
                              <m:t> </m:t>
                            </m:r>
                            <m:bar>
                              <m:barPr>
                                <m:ctrlPr>
                                  <a:rPr lang="bg-BG" i="1" smtClean="0">
                                    <a:latin typeface="Cambria Math"/>
                                  </a:rPr>
                                </m:ctrlPr>
                              </m:barPr>
                              <m:e>
                                <m:sSub>
                                  <m:sSubPr>
                                    <m:ctrlPr>
                                      <a:rPr lang="bg-BG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bg-BG" b="0" i="1" smtClean="0">
                                        <a:latin typeface="Cambria Math"/>
                                      </a:rPr>
                                      <m:t>0000</m:t>
                                    </m:r>
                                    <m:r>
                                      <a:rPr lang="bg-BG" b="0" i="1" smtClean="0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  <m:r>
                                      <a:rPr lang="bg-BG" b="0" i="1" smtClean="0">
                                        <a:latin typeface="Cambria Math"/>
                                      </a:rPr>
                                      <m:t>000</m:t>
                                    </m:r>
                                  </m:e>
                                  <m:sub>
                                    <m:r>
                                      <a:rPr lang="bg-BG" b="0" i="1" smtClean="0">
                                        <a:latin typeface="Cambria Math"/>
                                      </a:rPr>
                                      <m:t>(</m:t>
                                    </m:r>
                                    <m:r>
                                      <a:rPr lang="bg-BG" i="1">
                                        <a:latin typeface="Cambria Math"/>
                                      </a:rPr>
                                      <m:t>2</m:t>
                                    </m:r>
                                    <m:r>
                                      <a:rPr lang="bg-BG" b="0" i="1" smtClean="0">
                                        <a:latin typeface="Cambria Math"/>
                                      </a:rPr>
                                      <m:t>)</m:t>
                                    </m:r>
                                  </m:sub>
                                </m:sSub>
                              </m:e>
                            </m:bar>
                          </m:e>
                        </m:mr>
                        <m:m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    </m:t>
                            </m:r>
                            <m:sSub>
                              <m:sSub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bg-BG" b="0" i="1" smtClean="0">
                                    <a:latin typeface="Cambria Math"/>
                                  </a:rPr>
                                  <m:t>0000</m:t>
                                </m:r>
                                <m:r>
                                  <a:rPr lang="en-US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000</m:t>
                                </m:r>
                              </m:e>
                              <m:sub>
                                <m:r>
                                  <a:rPr lang="bg-BG" b="0" i="1" smtClean="0"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bg-BG" i="1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bg-BG" b="0" i="1" smtClean="0">
                                    <a:latin typeface="Cambria Math"/>
                                  </a:rPr>
                                  <m:t>)</m:t>
                                </m:r>
                              </m:sub>
                            </m:sSub>
                          </m:e>
                        </m:mr>
                      </m:m>
                    </m:oMath>
                  </m:oMathPara>
                </a14:m>
                <a:endParaRPr lang="en-US" dirty="0" smtClean="0"/>
              </a:p>
              <a:p>
                <a:pPr lvl="1"/>
                <a:endParaRPr lang="en-US" dirty="0" smtClean="0"/>
              </a:p>
              <a:p>
                <a:pPr lvl="1"/>
                <a:r>
                  <a:rPr lang="bg-BG" dirty="0" smtClean="0"/>
                  <a:t>Резултатът е байт със запазен само желания бит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Ако резултатът е 0, значи и битът е 0</a:t>
                </a:r>
              </a:p>
              <a:p>
                <a:pPr lvl="1"/>
                <a:r>
                  <a:rPr lang="bg-BG" dirty="0" smtClean="0"/>
                  <a:t>Ако резултатът не е 0, значи битът е 1</a:t>
                </a:r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2854564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27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Конкретен бит</a:t>
                </a:r>
                <a:r>
                  <a:rPr lang="en-US" dirty="0" smtClean="0"/>
                  <a:t> </a:t>
                </a:r>
                <a:r>
                  <a:rPr lang="bg-BG" dirty="0" smtClean="0"/>
                  <a:t>да стане 0</a:t>
                </a:r>
              </a:p>
              <a:p>
                <a:pPr lvl="1"/>
                <a:r>
                  <a:rPr lang="bg-BG" dirty="0" smtClean="0"/>
                  <a:t>Искаме бит №3 да е 0</a:t>
                </a:r>
              </a:p>
              <a:p>
                <a:pPr lvl="1"/>
                <a:r>
                  <a:rPr lang="bg-BG" dirty="0" smtClean="0"/>
                  <a:t>Използваме негативна битова маска, която да занули точно този бит</a:t>
                </a:r>
              </a:p>
              <a:p>
                <a:pPr lvl="1"/>
                <a:r>
                  <a:rPr lang="bg-BG" dirty="0" smtClean="0"/>
                  <a:t>Извършваме </a:t>
                </a:r>
                <a:r>
                  <a:rPr lang="bg-BG" dirty="0" err="1" smtClean="0"/>
                  <a:t>побитово</a:t>
                </a:r>
                <a:r>
                  <a:rPr lang="bg-BG" dirty="0" smtClean="0"/>
                  <a:t>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и</a:t>
                </a:r>
                <a:endParaRPr lang="en-US" dirty="0">
                  <a:solidFill>
                    <a:srgbClr val="0070C0"/>
                  </a:solidFill>
                </a:endParaRPr>
              </a:p>
              <a:p>
                <a:pPr marL="457200" lvl="1" indent="0">
                  <a:buNone/>
                </a:pPr>
                <a:r>
                  <a:rPr lang="en-US" dirty="0"/>
                  <a:t/>
                </a:r>
                <a:br>
                  <a:rPr lang="en-US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bg-BG" i="1">
                              <a:latin typeface="Cambria Math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   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1001</m:t>
                                </m:r>
                                <m:r>
                                  <a:rPr lang="en-US" i="1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bg-BG" i="1">
                                    <a:latin typeface="Cambria Math"/>
                                  </a:rPr>
                                  <m:t>110</m:t>
                                </m:r>
                              </m:e>
                              <m:sub>
                                <m:r>
                                  <a:rPr lang="bg-BG" b="0" i="1" smtClean="0"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bg-BG" i="1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bg-BG" b="0" i="1" smtClean="0">
                                    <a:latin typeface="Cambria Math"/>
                                  </a:rPr>
                                  <m:t>)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r>
                              <a:rPr lang="bg-BG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и</m:t>
                            </m:r>
                            <m:r>
                              <a:rPr lang="bg-BG" i="1">
                                <a:latin typeface="Cambria Math"/>
                              </a:rPr>
                              <m:t> </m:t>
                            </m:r>
                            <m:bar>
                              <m:bar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barPr>
                              <m:e>
                                <m:sSub>
                                  <m:sSubPr>
                                    <m:ctrlPr>
                                      <a:rPr lang="bg-BG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bg-BG" b="0" i="1" smtClean="0">
                                        <a:latin typeface="Cambria Math"/>
                                      </a:rPr>
                                      <m:t>1111</m:t>
                                    </m:r>
                                    <m:r>
                                      <a:rPr lang="en-US" b="0" i="1" smtClean="0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</a:rPr>
                                      <m:t>0</m:t>
                                    </m:r>
                                    <m:r>
                                      <a:rPr lang="en-US" b="0" i="1" smtClean="0">
                                        <a:latin typeface="Cambria Math"/>
                                      </a:rPr>
                                      <m:t>111</m:t>
                                    </m:r>
                                  </m:e>
                                  <m:sub>
                                    <m:r>
                                      <a:rPr lang="bg-BG" b="0" i="1" smtClean="0">
                                        <a:latin typeface="Cambria Math"/>
                                      </a:rPr>
                                      <m:t>(</m:t>
                                    </m:r>
                                    <m:r>
                                      <a:rPr lang="bg-BG" i="1">
                                        <a:latin typeface="Cambria Math"/>
                                      </a:rPr>
                                      <m:t>2</m:t>
                                    </m:r>
                                    <m:r>
                                      <a:rPr lang="bg-BG" b="0" i="1" smtClean="0">
                                        <a:latin typeface="Cambria Math"/>
                                      </a:rPr>
                                      <m:t>)</m:t>
                                    </m:r>
                                  </m:sub>
                                </m:sSub>
                              </m:e>
                            </m:bar>
                          </m:e>
                        </m:mr>
                        <m:mr>
                          <m:e>
                            <m:r>
                              <a:rPr lang="en-US" i="1">
                                <a:latin typeface="Cambria Math"/>
                              </a:rPr>
                              <m:t>    </m:t>
                            </m:r>
                            <m:sSub>
                              <m:sSub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1001</m:t>
                                </m:r>
                                <m:r>
                                  <a:rPr lang="en-US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110</m:t>
                                </m:r>
                              </m:e>
                              <m:sub>
                                <m:r>
                                  <a:rPr lang="bg-BG" b="0" i="1" smtClean="0"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bg-BG" i="1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bg-BG" b="0" i="1" smtClean="0">
                                    <a:latin typeface="Cambria Math"/>
                                  </a:rPr>
                                  <m:t>)</m:t>
                                </m:r>
                              </m:sub>
                            </m:sSub>
                          </m:e>
                        </m:mr>
                      </m:m>
                    </m:oMath>
                  </m:oMathPara>
                </a14:m>
                <a:endParaRPr lang="bg-BG" dirty="0" smtClean="0"/>
              </a:p>
              <a:p>
                <a:pPr marL="457200" lvl="1" indent="0">
                  <a:buNone/>
                </a:pPr>
                <a:endParaRPr lang="bg-BG" dirty="0" smtClean="0"/>
              </a:p>
              <a:p>
                <a:pPr lvl="1"/>
                <a:r>
                  <a:rPr lang="bg-BG" dirty="0"/>
                  <a:t>Резултатът е байт </a:t>
                </a:r>
                <a:r>
                  <a:rPr lang="bg-BG" dirty="0" smtClean="0"/>
                  <a:t>с желания бит равен на 0, а останалите битове са запазени</a:t>
                </a:r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138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4169536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Конкретен бит</a:t>
                </a:r>
                <a:r>
                  <a:rPr lang="en-US" dirty="0" smtClean="0"/>
                  <a:t> </a:t>
                </a:r>
                <a:r>
                  <a:rPr lang="bg-BG" dirty="0" smtClean="0"/>
                  <a:t>да стане 1</a:t>
                </a:r>
              </a:p>
              <a:p>
                <a:pPr lvl="1"/>
                <a:r>
                  <a:rPr lang="bg-BG" dirty="0" smtClean="0"/>
                  <a:t>Искаме бит №3 да е 1</a:t>
                </a:r>
              </a:p>
              <a:p>
                <a:pPr lvl="1"/>
                <a:r>
                  <a:rPr lang="bg-BG" dirty="0" smtClean="0"/>
                  <a:t>Използваме подходяща битова маска, която да сложи 1  в точно този бит</a:t>
                </a:r>
              </a:p>
              <a:p>
                <a:pPr lvl="1"/>
                <a:r>
                  <a:rPr lang="bg-BG" dirty="0" smtClean="0"/>
                  <a:t>Извършваме </a:t>
                </a:r>
                <a:r>
                  <a:rPr lang="bg-BG" dirty="0" err="1" smtClean="0"/>
                  <a:t>побитово</a:t>
                </a:r>
                <a:r>
                  <a:rPr lang="bg-BG" dirty="0" smtClean="0"/>
                  <a:t>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или</a:t>
                </a:r>
                <a:endParaRPr lang="en-US" dirty="0">
                  <a:solidFill>
                    <a:srgbClr val="0070C0"/>
                  </a:solidFill>
                </a:endParaRPr>
              </a:p>
              <a:p>
                <a:pPr marL="457200" lvl="1" indent="0">
                  <a:buNone/>
                </a:pPr>
                <a:r>
                  <a:rPr lang="en-US" dirty="0"/>
                  <a:t/>
                </a:r>
                <a:br>
                  <a:rPr lang="en-US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bg-BG" i="1">
                              <a:latin typeface="Cambria Math"/>
                            </a:rPr>
                          </m:ctrlPr>
                        </m:mPr>
                        <m:mr>
                          <m:e>
                            <m:sSub>
                              <m:sSub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bg-BG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bg-BG" i="1">
                                    <a:latin typeface="Cambria Math"/>
                                  </a:rPr>
                                  <m:t>  </m:t>
                                </m:r>
                                <m:r>
                                  <a:rPr lang="bg-BG" b="0" i="1" smtClean="0">
                                    <a:latin typeface="Cambria Math"/>
                                  </a:rPr>
                                  <m:t>    </m:t>
                                </m:r>
                                <m:r>
                                  <a:rPr lang="bg-BG" i="1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1001</m:t>
                                </m:r>
                                <m:r>
                                  <a:rPr lang="en-US" i="1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𝑥</m:t>
                                </m:r>
                                <m:r>
                                  <a:rPr lang="bg-BG" i="1">
                                    <a:latin typeface="Cambria Math"/>
                                  </a:rPr>
                                  <m:t>110</m:t>
                                </m:r>
                              </m:e>
                              <m:sub>
                                <m:r>
                                  <a:rPr lang="bg-BG" b="0" i="1" smtClean="0"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bg-BG" i="1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bg-BG" b="0" i="1" smtClean="0">
                                    <a:latin typeface="Cambria Math"/>
                                  </a:rPr>
                                  <m:t>)</m:t>
                                </m:r>
                              </m:sub>
                            </m:sSub>
                          </m:e>
                        </m:mr>
                        <m:mr>
                          <m:e>
                            <m:r>
                              <a:rPr lang="bg-BG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и</m:t>
                            </m:r>
                            <m:r>
                              <a:rPr lang="bg-BG" b="0" i="1" smtClean="0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ли</m:t>
                            </m:r>
                            <m:r>
                              <a:rPr lang="bg-BG" i="1">
                                <a:latin typeface="Cambria Math"/>
                              </a:rPr>
                              <m:t> </m:t>
                            </m:r>
                            <m:bar>
                              <m:bar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barPr>
                              <m:e>
                                <m:sSub>
                                  <m:sSubPr>
                                    <m:ctrlPr>
                                      <a:rPr lang="bg-BG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bg-BG" b="0" i="1" smtClean="0">
                                        <a:latin typeface="Cambria Math"/>
                                      </a:rPr>
                                      <m:t>0000</m:t>
                                    </m:r>
                                    <m:r>
                                      <a:rPr lang="bg-BG" b="0" i="1" smtClean="0">
                                        <a:solidFill>
                                          <a:srgbClr val="0070C0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  <m:r>
                                      <a:rPr lang="bg-BG" b="0" i="1" smtClean="0">
                                        <a:latin typeface="Cambria Math"/>
                                      </a:rPr>
                                      <m:t>000</m:t>
                                    </m:r>
                                  </m:e>
                                  <m:sub>
                                    <m:r>
                                      <a:rPr lang="bg-BG" b="0" i="1" smtClean="0">
                                        <a:latin typeface="Cambria Math"/>
                                      </a:rPr>
                                      <m:t>(</m:t>
                                    </m:r>
                                    <m:r>
                                      <a:rPr lang="bg-BG" i="1">
                                        <a:latin typeface="Cambria Math"/>
                                      </a:rPr>
                                      <m:t>2</m:t>
                                    </m:r>
                                    <m:r>
                                      <a:rPr lang="bg-BG" b="0" i="1" smtClean="0">
                                        <a:latin typeface="Cambria Math"/>
                                      </a:rPr>
                                      <m:t>)</m:t>
                                    </m:r>
                                  </m:sub>
                                </m:sSub>
                              </m:e>
                            </m:bar>
                          </m:e>
                        </m:mr>
                        <m:mr>
                          <m:e>
                            <m:r>
                              <a:rPr lang="en-US" i="1">
                                <a:latin typeface="Cambria Math"/>
                              </a:rPr>
                              <m:t>    </m:t>
                            </m:r>
                            <m:sSub>
                              <m:sSubPr>
                                <m:ctrlPr>
                                  <a:rPr lang="bg-BG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bg-BG" b="0" i="1" smtClean="0">
                                    <a:latin typeface="Cambria Math"/>
                                  </a:rPr>
                                  <m:t>    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1001</m:t>
                                </m:r>
                                <m:r>
                                  <a:rPr lang="bg-BG" b="0" i="1" smtClean="0">
                                    <a:solidFill>
                                      <a:srgbClr val="0070C0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  <m:r>
                                  <a:rPr lang="en-US" b="0" i="1" smtClean="0">
                                    <a:latin typeface="Cambria Math"/>
                                  </a:rPr>
                                  <m:t>110</m:t>
                                </m:r>
                              </m:e>
                              <m:sub>
                                <m:r>
                                  <a:rPr lang="bg-BG" b="0" i="1" smtClean="0">
                                    <a:latin typeface="Cambria Math"/>
                                  </a:rPr>
                                  <m:t>(</m:t>
                                </m:r>
                                <m:r>
                                  <a:rPr lang="bg-BG" i="1"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bg-BG" b="0" i="1" smtClean="0">
                                    <a:latin typeface="Cambria Math"/>
                                  </a:rPr>
                                  <m:t>)</m:t>
                                </m:r>
                              </m:sub>
                            </m:sSub>
                          </m:e>
                        </m:mr>
                      </m:m>
                    </m:oMath>
                  </m:oMathPara>
                </a14:m>
                <a:endParaRPr lang="bg-BG" dirty="0" smtClean="0"/>
              </a:p>
              <a:p>
                <a:pPr marL="457200" lvl="1" indent="0">
                  <a:buNone/>
                </a:pPr>
                <a:endParaRPr lang="bg-BG" dirty="0" smtClean="0"/>
              </a:p>
              <a:p>
                <a:pPr lvl="1"/>
                <a:r>
                  <a:rPr lang="bg-BG" dirty="0" smtClean="0"/>
                  <a:t>Резултатът </a:t>
                </a:r>
                <a:r>
                  <a:rPr lang="bg-BG" dirty="0"/>
                  <a:t>е байт с желания бит равен на </a:t>
                </a:r>
                <a:r>
                  <a:rPr lang="bg-BG" dirty="0" smtClean="0"/>
                  <a:t>1</a:t>
                </a:r>
                <a:r>
                  <a:rPr lang="bg-BG" dirty="0"/>
                  <a:t> , а останалите битове са запазени</a:t>
                </a:r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1164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628374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Още за битовите маски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29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Други операции с битови маски</a:t>
                </a:r>
              </a:p>
              <a:p>
                <a:pPr lvl="1"/>
                <a:r>
                  <a:rPr lang="bg-BG" dirty="0" smtClean="0"/>
                  <a:t>С изключващо-или може да се обърне стойността на бит от 0 в 1 или от 1 в 0, без да знаем стойността му</a:t>
                </a:r>
              </a:p>
              <a:p>
                <a:pPr lvl="1"/>
                <a:r>
                  <a:rPr lang="bg-BG" dirty="0" smtClean="0"/>
                  <a:t>С битовата маска може да се работи с няколко бита едновременно</a:t>
                </a:r>
              </a:p>
              <a:p>
                <a:r>
                  <a:rPr lang="bg-BG" dirty="0" smtClean="0"/>
                  <a:t>Флагове</a:t>
                </a:r>
              </a:p>
              <a:p>
                <a:pPr lvl="1"/>
                <a:r>
                  <a:rPr lang="bg-BG" dirty="0" smtClean="0"/>
                  <a:t>Често флаговете се представят с битови маски</a:t>
                </a:r>
              </a:p>
              <a:p>
                <a:pPr lvl="1"/>
                <a:r>
                  <a:rPr lang="en-US" dirty="0" smtClean="0"/>
                  <a:t>A=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dirty="0"/>
                          <m:t>000</m:t>
                        </m:r>
                        <m:r>
                          <m:rPr>
                            <m:nor/>
                          </m:rPr>
                          <a:rPr lang="en-US" dirty="0" smtClean="0">
                            <a:solidFill>
                              <a:srgbClr val="0070C0"/>
                            </a:solidFill>
                          </a:rPr>
                          <m:t>1</m:t>
                        </m:r>
                      </m:e>
                      <m:sub>
                        <m:r>
                          <a:rPr lang="bg-BG" b="0" i="0" dirty="0" smtClean="0">
                            <a:latin typeface="Cambria Math"/>
                          </a:rPr>
                          <m:t>(</m:t>
                        </m:r>
                        <m:r>
                          <a:rPr lang="en-US" smtClean="0">
                            <a:latin typeface="Cambria Math"/>
                          </a:rPr>
                          <m:t>2</m:t>
                        </m:r>
                        <m:r>
                          <a:rPr lang="bg-BG" b="0" i="0" smtClean="0">
                            <a:latin typeface="Cambria Math"/>
                          </a:rPr>
                          <m:t>)</m:t>
                        </m:r>
                      </m:sub>
                    </m:sSub>
                  </m:oMath>
                </a14:m>
                <a:r>
                  <a:rPr lang="en-US" dirty="0" smtClean="0"/>
                  <a:t>, B=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dirty="0"/>
                          <m:t>00</m:t>
                        </m:r>
                        <m:r>
                          <m:rPr>
                            <m:nor/>
                          </m:rPr>
                          <a:rPr lang="en-US" dirty="0" smtClean="0"/>
                          <m:t>10</m:t>
                        </m:r>
                      </m:e>
                      <m:sub>
                        <m:r>
                          <a:rPr lang="bg-BG" b="0" i="0" dirty="0" smtClean="0">
                            <a:latin typeface="Cambria Math"/>
                          </a:rPr>
                          <m:t>(</m:t>
                        </m:r>
                        <m:r>
                          <a:rPr lang="en-US">
                            <a:latin typeface="Cambria Math"/>
                          </a:rPr>
                          <m:t>2</m:t>
                        </m:r>
                        <m:r>
                          <a:rPr lang="bg-BG" b="0" i="0" smtClean="0">
                            <a:latin typeface="Cambria Math"/>
                          </a:rPr>
                          <m:t>)</m:t>
                        </m:r>
                      </m:sub>
                    </m:sSub>
                  </m:oMath>
                </a14:m>
                <a:r>
                  <a:rPr lang="en-US" dirty="0" smtClean="0"/>
                  <a:t>, C=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dirty="0"/>
                          <m:t>0</m:t>
                        </m:r>
                        <m:r>
                          <m:rPr>
                            <m:nor/>
                          </m:rPr>
                          <a:rPr lang="en-US" dirty="0" smtClean="0">
                            <a:solidFill>
                              <a:srgbClr val="FF0000"/>
                            </a:solidFill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dirty="0"/>
                          <m:t>0</m:t>
                        </m:r>
                        <m:r>
                          <m:rPr>
                            <m:nor/>
                          </m:rPr>
                          <a:rPr lang="en-US" dirty="0" smtClean="0"/>
                          <m:t>0</m:t>
                        </m:r>
                      </m:e>
                      <m:sub>
                        <m:r>
                          <a:rPr lang="bg-BG" b="0" i="0" dirty="0" smtClean="0">
                            <a:latin typeface="Cambria Math"/>
                          </a:rPr>
                          <m:t>(</m:t>
                        </m:r>
                        <m:r>
                          <a:rPr lang="en-US">
                            <a:latin typeface="Cambria Math"/>
                          </a:rPr>
                          <m:t>2</m:t>
                        </m:r>
                        <m:r>
                          <a:rPr lang="bg-BG" b="0" i="0" smtClean="0">
                            <a:latin typeface="Cambria Math"/>
                          </a:rPr>
                          <m:t>)</m:t>
                        </m:r>
                      </m:sub>
                    </m:sSub>
                  </m:oMath>
                </a14:m>
                <a:r>
                  <a:rPr lang="en-US" dirty="0" smtClean="0"/>
                  <a:t>, D=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dirty="0" smtClean="0">
                            <a:solidFill>
                              <a:srgbClr val="00B050"/>
                            </a:solidFill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dirty="0"/>
                          <m:t>00</m:t>
                        </m:r>
                        <m:r>
                          <m:rPr>
                            <m:nor/>
                          </m:rPr>
                          <a:rPr lang="en-US" dirty="0" smtClean="0"/>
                          <m:t>0</m:t>
                        </m:r>
                      </m:e>
                      <m:sub>
                        <m:r>
                          <a:rPr lang="bg-BG" b="0" i="0" dirty="0" smtClean="0">
                            <a:latin typeface="Cambria Math"/>
                          </a:rPr>
                          <m:t>(</m:t>
                        </m:r>
                        <m:r>
                          <a:rPr lang="en-US">
                            <a:latin typeface="Cambria Math"/>
                          </a:rPr>
                          <m:t>2</m:t>
                        </m:r>
                        <m:r>
                          <a:rPr lang="bg-BG" b="0" i="0" smtClean="0">
                            <a:latin typeface="Cambria Math"/>
                          </a:rPr>
                          <m:t>)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Конструирането на съставен флаг става със събиране</a:t>
                </a:r>
                <a:br>
                  <a:rPr lang="bg-BG" dirty="0" smtClean="0"/>
                </a:br>
                <a:r>
                  <a:rPr lang="en-US" dirty="0" err="1" smtClean="0"/>
                  <a:t>ACD</a:t>
                </a:r>
                <a:r>
                  <a:rPr lang="en-US" dirty="0" smtClean="0"/>
                  <a:t>=</a:t>
                </a:r>
                <a:r>
                  <a:rPr lang="en-US" dirty="0" err="1" smtClean="0"/>
                  <a:t>A+C+D</a:t>
                </a:r>
                <a:r>
                  <a:rPr lang="en-US" dirty="0" smtClean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dirty="0" smtClean="0">
                            <a:solidFill>
                              <a:srgbClr val="00B050"/>
                            </a:solidFill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dirty="0" smtClean="0">
                            <a:solidFill>
                              <a:srgbClr val="FF0000"/>
                            </a:solidFill>
                          </a:rPr>
                          <m:t>1</m:t>
                        </m:r>
                        <m:r>
                          <m:rPr>
                            <m:nor/>
                          </m:rPr>
                          <a:rPr lang="en-US" dirty="0"/>
                          <m:t>0</m:t>
                        </m:r>
                        <m:r>
                          <m:rPr>
                            <m:nor/>
                          </m:rPr>
                          <a:rPr lang="en-US" dirty="0" smtClean="0">
                            <a:solidFill>
                              <a:srgbClr val="0070C0"/>
                            </a:solidFill>
                          </a:rPr>
                          <m:t>1</m:t>
                        </m:r>
                      </m:e>
                      <m:sub>
                        <m:r>
                          <a:rPr lang="bg-BG" b="0" i="0" dirty="0" smtClean="0">
                            <a:latin typeface="Cambria Math"/>
                          </a:rPr>
                          <m:t>(</m:t>
                        </m:r>
                        <m:r>
                          <a:rPr lang="en-US">
                            <a:latin typeface="Cambria Math"/>
                          </a:rPr>
                          <m:t>2</m:t>
                        </m:r>
                        <m:r>
                          <a:rPr lang="bg-BG" b="0" i="0" smtClean="0">
                            <a:latin typeface="Cambria Math"/>
                          </a:rPr>
                          <m:t>)</m:t>
                        </m:r>
                      </m:sub>
                    </m:sSub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101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626352"/>
      </p:ext>
    </p:extLst>
  </p:cSld>
  <p:clrMapOvr>
    <a:masterClrMapping/>
  </p:clrMapOvr>
  <p:transition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Бройни системи</a:t>
            </a:r>
            <a:endParaRPr lang="bg-BG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3898754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Итерация и рекурсия</a:t>
            </a:r>
            <a:endParaRPr lang="bg-BG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40310150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Итерация и рекурсия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31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mtClean="0"/>
              <a:t>Стъпки в алгоритмите</a:t>
            </a:r>
          </a:p>
          <a:p>
            <a:pPr lvl="1"/>
            <a:r>
              <a:rPr lang="bg-BG" smtClean="0"/>
              <a:t>При обработване на повече данни често се повтарят еднотипни стъпки</a:t>
            </a:r>
          </a:p>
          <a:p>
            <a:pPr lvl="1"/>
            <a:r>
              <a:rPr lang="bg-BG" smtClean="0"/>
              <a:t>Текущите данни се предават между стъпките</a:t>
            </a:r>
          </a:p>
          <a:p>
            <a:r>
              <a:rPr lang="bg-BG" smtClean="0"/>
              <a:t>Краен резултат (крайни данни)</a:t>
            </a:r>
          </a:p>
          <a:p>
            <a:pPr lvl="1"/>
            <a:r>
              <a:rPr lang="bg-BG" smtClean="0"/>
              <a:t>Определят се от последната стъпка</a:t>
            </a:r>
          </a:p>
          <a:p>
            <a:pPr lvl="1"/>
            <a:r>
              <a:rPr lang="bg-BG" smtClean="0"/>
              <a:t>Определят се от първата стъпка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520029984"/>
      </p:ext>
    </p:extLst>
  </p:cSld>
  <p:clrMapOvr>
    <a:masterClrMapping/>
  </p:clrMapOvr>
  <p:transition>
    <p:push dir="u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Итеративни алгоритми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32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mtClean="0"/>
              <a:t>Итерация</a:t>
            </a:r>
            <a:r>
              <a:rPr lang="en-US" smtClean="0"/>
              <a:t> </a:t>
            </a:r>
            <a:r>
              <a:rPr lang="en-US" b="0" smtClean="0"/>
              <a:t>(</a:t>
            </a:r>
            <a:r>
              <a:rPr lang="en-US" b="0" i="1" cap="none" smtClean="0"/>
              <a:t>iteration</a:t>
            </a:r>
            <a:r>
              <a:rPr lang="en-US" b="0" smtClean="0"/>
              <a:t>)</a:t>
            </a:r>
            <a:endParaRPr lang="bg-BG" b="0" smtClean="0"/>
          </a:p>
          <a:p>
            <a:pPr lvl="1"/>
            <a:r>
              <a:rPr lang="bg-BG" smtClean="0"/>
              <a:t>От англ. </a:t>
            </a:r>
            <a:r>
              <a:rPr lang="en-US" i="1" smtClean="0"/>
              <a:t>iterate</a:t>
            </a:r>
            <a:r>
              <a:rPr lang="bg-BG" smtClean="0"/>
              <a:t> – повтарям нещо многократно</a:t>
            </a:r>
            <a:endParaRPr lang="en-US" smtClean="0"/>
          </a:p>
          <a:p>
            <a:pPr lvl="1"/>
            <a:r>
              <a:rPr lang="bg-BG" smtClean="0"/>
              <a:t>От лат. </a:t>
            </a:r>
            <a:r>
              <a:rPr lang="en-US" i="1" smtClean="0"/>
              <a:t>iterare</a:t>
            </a:r>
            <a:r>
              <a:rPr lang="bg-BG" smtClean="0"/>
              <a:t> – правя отново, повтарям</a:t>
            </a:r>
          </a:p>
          <a:p>
            <a:r>
              <a:rPr lang="bg-BG" smtClean="0"/>
              <a:t>Итеративни алгоритми</a:t>
            </a:r>
          </a:p>
          <a:p>
            <a:pPr lvl="1"/>
            <a:r>
              <a:rPr lang="bg-BG" smtClean="0"/>
              <a:t>Повтарят се едни и същи стъпки</a:t>
            </a:r>
          </a:p>
          <a:p>
            <a:pPr lvl="1"/>
            <a:r>
              <a:rPr lang="bg-BG" smtClean="0"/>
              <a:t>Данните се предават еднопосочно</a:t>
            </a:r>
            <a:endParaRPr lang="bg-BG" dirty="0" smtClean="0"/>
          </a:p>
        </p:txBody>
      </p:sp>
      <p:pic>
        <p:nvPicPr>
          <p:cNvPr id="5" name="Picture 3" descr="D:\Pavel\Courses\Materials\Course.Algorithms 2019\Alg-02 Numerics I\Lecture\Figures\Fig 04. Iterat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4800600"/>
            <a:ext cx="8229600" cy="107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917299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Рекурсивни алгоритми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33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Рекурсия</a:t>
            </a:r>
            <a:r>
              <a:rPr lang="en-US" dirty="0" smtClean="0"/>
              <a:t> </a:t>
            </a:r>
            <a:r>
              <a:rPr lang="en-US" b="0" dirty="0" smtClean="0"/>
              <a:t>(</a:t>
            </a:r>
            <a:r>
              <a:rPr lang="en-US" b="0" i="1" cap="none" dirty="0" smtClean="0"/>
              <a:t>recursion</a:t>
            </a:r>
            <a:r>
              <a:rPr lang="en-US" b="0" dirty="0" smtClean="0"/>
              <a:t>)</a:t>
            </a:r>
            <a:endParaRPr lang="bg-BG" b="0" dirty="0" smtClean="0"/>
          </a:p>
          <a:p>
            <a:pPr lvl="1"/>
            <a:r>
              <a:rPr lang="bg-BG" dirty="0" smtClean="0"/>
              <a:t>От </a:t>
            </a:r>
            <a:r>
              <a:rPr lang="bg-BG" dirty="0" err="1" smtClean="0"/>
              <a:t>англ</a:t>
            </a:r>
            <a:r>
              <a:rPr lang="bg-BG" dirty="0" smtClean="0"/>
              <a:t>. </a:t>
            </a:r>
            <a:r>
              <a:rPr lang="en-US" i="1" dirty="0" smtClean="0"/>
              <a:t>recur</a:t>
            </a:r>
            <a:r>
              <a:rPr lang="bg-BG" dirty="0" smtClean="0"/>
              <a:t> – повтарям се, връщам се</a:t>
            </a:r>
            <a:endParaRPr lang="en-US" dirty="0" smtClean="0"/>
          </a:p>
          <a:p>
            <a:pPr lvl="1"/>
            <a:r>
              <a:rPr lang="bg-BG" dirty="0" smtClean="0"/>
              <a:t>От лат. </a:t>
            </a:r>
            <a:r>
              <a:rPr lang="en-GB" i="1" dirty="0" err="1" smtClean="0"/>
              <a:t>recurrere</a:t>
            </a:r>
            <a:r>
              <a:rPr lang="bg-BG" dirty="0" smtClean="0"/>
              <a:t> – бягам назад</a:t>
            </a:r>
          </a:p>
          <a:p>
            <a:r>
              <a:rPr lang="bg-BG" dirty="0" smtClean="0"/>
              <a:t>Рекурсивни алгоритми</a:t>
            </a:r>
          </a:p>
          <a:p>
            <a:pPr lvl="1"/>
            <a:r>
              <a:rPr lang="bg-BG" dirty="0" smtClean="0"/>
              <a:t>Повтарят се едни и същи стъпки</a:t>
            </a:r>
          </a:p>
          <a:p>
            <a:pPr lvl="1"/>
            <a:r>
              <a:rPr lang="bg-BG" dirty="0" smtClean="0"/>
              <a:t>Данните могат да се предават двупосочно</a:t>
            </a:r>
          </a:p>
          <a:p>
            <a:pPr lvl="1"/>
            <a:endParaRPr lang="bg-BG" dirty="0" smtClean="0"/>
          </a:p>
        </p:txBody>
      </p:sp>
      <p:pic>
        <p:nvPicPr>
          <p:cNvPr id="5122" name="Picture 2" descr="D:\Pavel\Courses\Materials\Course.Algorithms 2019\Alg-02 Numerics I\Lecture\Figures\Fig 05. Recursi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4648201"/>
            <a:ext cx="7381875" cy="141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071982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34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mtClean="0"/>
              <a:t>Преимущество на рекурсията</a:t>
            </a:r>
          </a:p>
          <a:p>
            <a:pPr lvl="1"/>
            <a:r>
              <a:rPr lang="bg-BG" smtClean="0"/>
              <a:t>Може да се разклонява</a:t>
            </a:r>
          </a:p>
          <a:p>
            <a:pPr lvl="1"/>
            <a:r>
              <a:rPr lang="bg-BG" smtClean="0"/>
              <a:t>Вместо стъпка се ползва </a:t>
            </a:r>
            <a:r>
              <a:rPr lang="bg-BG" i="1" smtClean="0"/>
              <a:t>ниво</a:t>
            </a:r>
            <a:r>
              <a:rPr lang="bg-BG" smtClean="0"/>
              <a:t> или </a:t>
            </a:r>
            <a:r>
              <a:rPr lang="bg-BG" i="1" smtClean="0"/>
              <a:t>дълбочина</a:t>
            </a:r>
            <a:endParaRPr lang="bg-BG" i="1" dirty="0"/>
          </a:p>
        </p:txBody>
      </p:sp>
      <p:pic>
        <p:nvPicPr>
          <p:cNvPr id="6148" name="Picture 4" descr="D:\Pavel\Courses\Materials\Course.Algorithms 2019\Alg-02 Numerics I\Lecture\Figures\Fig 06. Recursion - multipl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600" y="2057400"/>
            <a:ext cx="6400800" cy="3821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765127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35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Общ вид на рекурсията</a:t>
            </a:r>
          </a:p>
          <a:p>
            <a:pPr lvl="1"/>
            <a:r>
              <a:rPr lang="bg-BG" dirty="0" smtClean="0"/>
              <a:t>Задачата се разделя на прости (тривиални) случаи и на сложни случаи</a:t>
            </a:r>
          </a:p>
          <a:p>
            <a:pPr lvl="1"/>
            <a:r>
              <a:rPr lang="bg-BG" dirty="0" smtClean="0"/>
              <a:t>На простите случаи решението се знае, без изчисляване или пък се получава лесно</a:t>
            </a:r>
          </a:p>
          <a:p>
            <a:r>
              <a:rPr lang="bg-BG" dirty="0" smtClean="0"/>
              <a:t>Алгоритъм на рекурсията</a:t>
            </a:r>
          </a:p>
          <a:p>
            <a:pPr marL="457200" lvl="1" indent="0">
              <a:buNone/>
            </a:pPr>
            <a:r>
              <a:rPr lang="bg-BG" dirty="0">
                <a:solidFill>
                  <a:srgbClr val="0070C0"/>
                </a:solidFill>
              </a:rPr>
              <a:t>Ако </a:t>
            </a:r>
            <a:r>
              <a:rPr lang="bg-BG" dirty="0"/>
              <a:t>случаят е прост</a:t>
            </a:r>
          </a:p>
          <a:p>
            <a:pPr marL="457200" lvl="1" indent="0">
              <a:buNone/>
            </a:pPr>
            <a:r>
              <a:rPr lang="bg-BG" dirty="0"/>
              <a:t>	</a:t>
            </a:r>
            <a:r>
              <a:rPr lang="bg-BG" dirty="0">
                <a:solidFill>
                  <a:srgbClr val="0070C0"/>
                </a:solidFill>
              </a:rPr>
              <a:t>Тогава </a:t>
            </a:r>
            <a:r>
              <a:rPr lang="bg-BG" dirty="0"/>
              <a:t>върни директно решението</a:t>
            </a:r>
          </a:p>
          <a:p>
            <a:pPr marL="457200" lvl="1" indent="0">
              <a:buNone/>
            </a:pPr>
            <a:r>
              <a:rPr lang="bg-BG" dirty="0"/>
              <a:t>	</a:t>
            </a:r>
            <a:r>
              <a:rPr lang="bg-BG" dirty="0">
                <a:solidFill>
                  <a:srgbClr val="0070C0"/>
                </a:solidFill>
              </a:rPr>
              <a:t>Иначе</a:t>
            </a:r>
            <a:endParaRPr lang="bg-BG" dirty="0"/>
          </a:p>
          <a:p>
            <a:pPr marL="1385888" lvl="1" indent="0">
              <a:buNone/>
            </a:pPr>
            <a:r>
              <a:rPr lang="bg-BG" dirty="0"/>
              <a:t>раздроби задачата на по-прости случаи</a:t>
            </a:r>
          </a:p>
          <a:p>
            <a:pPr marL="1385888" lvl="1" indent="0">
              <a:buNone/>
            </a:pPr>
            <a:r>
              <a:rPr lang="bg-BG" dirty="0"/>
              <a:t>реши ги поотделно, използвайки себе си</a:t>
            </a:r>
          </a:p>
          <a:p>
            <a:pPr marL="1385888" lvl="1" indent="0">
              <a:buNone/>
            </a:pPr>
            <a:r>
              <a:rPr lang="bg-BG" dirty="0"/>
              <a:t>сглоби и върни общото решение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600200" y="4539342"/>
            <a:ext cx="381000" cy="12954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371858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Опашкова рекурсия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36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mtClean="0"/>
              <a:t>Обработване на данни</a:t>
            </a:r>
          </a:p>
          <a:p>
            <a:pPr lvl="1"/>
            <a:r>
              <a:rPr lang="bg-BG" smtClean="0"/>
              <a:t>При навлизане в рекурсията</a:t>
            </a:r>
          </a:p>
          <a:p>
            <a:pPr lvl="1"/>
            <a:r>
              <a:rPr lang="bg-BG" smtClean="0"/>
              <a:t>При излизане от рекурсията</a:t>
            </a:r>
          </a:p>
          <a:p>
            <a:r>
              <a:rPr lang="bg-BG" smtClean="0"/>
              <a:t>Опашкова рекурсия</a:t>
            </a:r>
            <a:r>
              <a:rPr lang="bg-BG" b="0" smtClean="0"/>
              <a:t> (</a:t>
            </a:r>
            <a:r>
              <a:rPr lang="en-US" b="0" i="1" cap="none" smtClean="0"/>
              <a:t>tail recursion</a:t>
            </a:r>
            <a:r>
              <a:rPr lang="en-US" b="0" smtClean="0"/>
              <a:t>)</a:t>
            </a:r>
            <a:endParaRPr lang="bg-BG" b="0" smtClean="0"/>
          </a:p>
          <a:p>
            <a:pPr lvl="1"/>
            <a:r>
              <a:rPr lang="bg-BG" smtClean="0"/>
              <a:t>Вид рекурсия, която се изпълнява като итерация</a:t>
            </a:r>
          </a:p>
          <a:p>
            <a:pPr lvl="1"/>
            <a:r>
              <a:rPr lang="bg-BG" smtClean="0"/>
              <a:t>Обработват се данни само при влизане в рекурсията</a:t>
            </a:r>
          </a:p>
          <a:p>
            <a:pPr lvl="1"/>
            <a:r>
              <a:rPr lang="bg-BG" smtClean="0"/>
              <a:t>Рекурсивното извикване е последна операция</a:t>
            </a:r>
          </a:p>
          <a:p>
            <a:pPr lvl="1"/>
            <a:r>
              <a:rPr lang="bg-BG" smtClean="0"/>
              <a:t>Няма нужда да помнят</a:t>
            </a:r>
            <a:r>
              <a:rPr lang="en-US" smtClean="0"/>
              <a:t> </a:t>
            </a:r>
            <a:r>
              <a:rPr lang="bg-BG" smtClean="0"/>
              <a:t>предходните променливи и рекурсията се заменя с итерация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42084420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Сравнение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smtClean="0"/>
              <a:t>На итеративни и рекурсивни алгоритми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8323749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Аналогия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38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mtClean="0"/>
              <a:t>Човешко описание</a:t>
            </a:r>
          </a:p>
          <a:p>
            <a:pPr lvl="1"/>
            <a:r>
              <a:rPr lang="bg-BG" smtClean="0"/>
              <a:t>Итеративният алгоритъм е като влизане в тунел и излизане от другия му край</a:t>
            </a:r>
          </a:p>
          <a:p>
            <a:pPr lvl="1"/>
            <a:r>
              <a:rPr lang="bg-BG" smtClean="0"/>
              <a:t>Рекурсивният алгоритъм е като влизане в пещера и излизане обратно през входа ѝ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1840896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Кога се ползват?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39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mtClean="0"/>
              <a:t>Итерация</a:t>
            </a:r>
          </a:p>
          <a:p>
            <a:pPr lvl="1"/>
            <a:r>
              <a:rPr lang="bg-BG" smtClean="0"/>
              <a:t>Когато изчисленията във всяка стъпка ползват данните единствено от предходната стъпка</a:t>
            </a:r>
          </a:p>
          <a:p>
            <a:r>
              <a:rPr lang="bg-BG" smtClean="0"/>
              <a:t>Рекурсия</a:t>
            </a:r>
          </a:p>
          <a:p>
            <a:pPr lvl="1"/>
            <a:r>
              <a:rPr lang="bg-BG" smtClean="0"/>
              <a:t>Когато изчисленията във всяка стъпка ползват данните както от предходната стъпка, така и от следващата стъпка</a:t>
            </a:r>
          </a:p>
          <a:p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477181825"/>
      </p:ext>
    </p:extLst>
  </p:cSld>
  <p:clrMapOvr>
    <a:masterClrMapping/>
  </p:clrMapOvr>
  <p:transition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Бройна система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mtClean="0"/>
              <a:t>Какво е това?</a:t>
            </a:r>
          </a:p>
          <a:p>
            <a:pPr lvl="1"/>
            <a:r>
              <a:rPr lang="bg-BG" smtClean="0"/>
              <a:t>Система за представяне на числата с цифри</a:t>
            </a:r>
          </a:p>
          <a:p>
            <a:pPr lvl="1"/>
            <a:r>
              <a:rPr lang="bg-BG" smtClean="0"/>
              <a:t>Цифрите могат да са произволни графични знаци</a:t>
            </a:r>
          </a:p>
          <a:p>
            <a:r>
              <a:rPr lang="bg-BG" smtClean="0"/>
              <a:t>Непозиционна бройна система</a:t>
            </a:r>
          </a:p>
          <a:p>
            <a:pPr lvl="1"/>
            <a:r>
              <a:rPr lang="bg-BG" smtClean="0"/>
              <a:t>Стойността на всяка цифра не зависи от позицията ѝ</a:t>
            </a:r>
          </a:p>
          <a:p>
            <a:r>
              <a:rPr lang="bg-BG" smtClean="0"/>
              <a:t>Позиционна бройна система</a:t>
            </a:r>
          </a:p>
          <a:p>
            <a:pPr lvl="1"/>
            <a:r>
              <a:rPr lang="bg-BG" smtClean="0"/>
              <a:t>Стойността на всяка цифра зависи от позицията ѝ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43209882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Сравнение според данните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40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mtClean="0"/>
              <a:t>Итеративен алгоритъм</a:t>
            </a:r>
          </a:p>
          <a:p>
            <a:pPr lvl="1"/>
            <a:r>
              <a:rPr lang="bg-BG" smtClean="0"/>
              <a:t>Всяка стъпка си помни своите данни</a:t>
            </a:r>
          </a:p>
          <a:p>
            <a:pPr lvl="1"/>
            <a:r>
              <a:rPr lang="bg-BG" smtClean="0"/>
              <a:t>Всички предходни стъпки са безвъзвратно забравени и техните данни не се помнят</a:t>
            </a:r>
          </a:p>
          <a:p>
            <a:r>
              <a:rPr lang="bg-BG" smtClean="0"/>
              <a:t>Рекурсивен алгоритъм</a:t>
            </a:r>
          </a:p>
          <a:p>
            <a:pPr lvl="1"/>
            <a:r>
              <a:rPr lang="bg-BG" smtClean="0"/>
              <a:t>Всяка стъпка си помни своите данни</a:t>
            </a:r>
          </a:p>
          <a:p>
            <a:pPr lvl="1"/>
            <a:r>
              <a:rPr lang="bg-BG" smtClean="0"/>
              <a:t>Всички предходни стъпки също си помнят своите данни – те се използват при връщането назад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26972039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Преобразуване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41</a:t>
            </a:fld>
            <a:endParaRPr lang="bg-BG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mtClean="0"/>
              <a:t>Итерация → рекурсия</a:t>
            </a:r>
          </a:p>
          <a:p>
            <a:pPr lvl="1"/>
            <a:r>
              <a:rPr lang="bg-BG" smtClean="0"/>
              <a:t>Лесно се прави преобразуване до рекурсия</a:t>
            </a:r>
          </a:p>
          <a:p>
            <a:pPr lvl="1"/>
            <a:r>
              <a:rPr lang="bg-BG" smtClean="0"/>
              <a:t>Ще има излишно използване на памет от всички предходни стъпки, но кодът вероятно ще е по-кратък</a:t>
            </a:r>
          </a:p>
          <a:p>
            <a:r>
              <a:rPr lang="bg-BG" smtClean="0"/>
              <a:t>Рекурсия → Итерация</a:t>
            </a:r>
          </a:p>
          <a:p>
            <a:pPr lvl="1"/>
            <a:r>
              <a:rPr lang="bg-BG" smtClean="0"/>
              <a:t>Трудно се прави, освен ако не е опашкова рекурсия</a:t>
            </a:r>
          </a:p>
          <a:p>
            <a:pPr lvl="1"/>
            <a:r>
              <a:rPr lang="bg-BG" smtClean="0"/>
              <a:t>Трябва сами да си организираме помнене на данните на предходните стъпки</a:t>
            </a:r>
          </a:p>
          <a:p>
            <a:pPr lvl="1"/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69657348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Една задачи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smtClean="0"/>
              <a:t>Три различни алгоритъма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4555225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tle 2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Задача: пресмятане на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smtClean="0">
                            <a:latin typeface="Cambria Math"/>
                          </a:rPr>
                          <m:t>30</m:t>
                        </m:r>
                      </m:sub>
                    </m:sSub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3" name="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3"/>
                <a:stretch>
                  <a:fillRect b="-851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43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Числа на </a:t>
                </a:r>
                <a:r>
                  <a:rPr lang="bg-BG" dirty="0" err="1" smtClean="0"/>
                  <a:t>Фибоначи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Дефинирани като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bg-BG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bg-BG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mtClean="0">
                        <a:latin typeface="Cambria Math"/>
                      </a:rPr>
                      <m:t>=1</m:t>
                    </m:r>
                  </m:oMath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smtClean="0">
                            <a:latin typeface="Cambria Math"/>
                          </a:rPr>
                          <m:t>𝑛</m:t>
                        </m:r>
                        <m:r>
                          <a:rPr lang="en-US" smtClean="0">
                            <a:latin typeface="Cambria Math"/>
                          </a:rPr>
                          <m:t>−1</m:t>
                        </m:r>
                      </m:sub>
                    </m:sSub>
                    <m:r>
                      <a:rPr lang="en-US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>
                            <a:latin typeface="Cambria Math"/>
                          </a:rPr>
                          <m:t>𝑛</m:t>
                        </m:r>
                        <m:r>
                          <a:rPr lang="en-US">
                            <a:latin typeface="Cambria Math"/>
                          </a:rPr>
                          <m:t>−2</m:t>
                        </m:r>
                      </m:sub>
                    </m:sSub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Понякога за начало се ползва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>
                        <a:latin typeface="Cambria Math"/>
                      </a:rPr>
                      <m:t>=</m:t>
                    </m:r>
                    <m:r>
                      <a:rPr lang="bg-BG" smtClean="0">
                        <a:latin typeface="Cambria Math"/>
                      </a:rPr>
                      <m:t>0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Редицата започва така</a:t>
                </a:r>
              </a:p>
              <a:p>
                <a:pPr marL="746125" lvl="1" indent="0">
                  <a:buNone/>
                </a:pPr>
                <a:r>
                  <a:rPr lang="bg-BG" dirty="0" smtClean="0"/>
                  <a:t>(0,) </a:t>
                </a:r>
                <a:r>
                  <a:rPr lang="bg-BG" dirty="0"/>
                  <a:t>1, </a:t>
                </a:r>
                <a:r>
                  <a:rPr lang="bg-BG" dirty="0" err="1"/>
                  <a:t>1</a:t>
                </a:r>
                <a:r>
                  <a:rPr lang="bg-BG" dirty="0"/>
                  <a:t>, 2, 3, 5, 8, 13, 21, 34, 55, 89, 144, 233, 377, 610, 987, 1597, 2584, 4181, 6765, 10946, 17711, 28657, 46368, 75025, 121393, </a:t>
                </a:r>
                <a:r>
                  <a:rPr lang="bg-BG" dirty="0" smtClean="0"/>
                  <a:t>…</a:t>
                </a:r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4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3511432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Първо решение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Итеративен алгоритъм</a:t>
                </a:r>
              </a:p>
              <a:p>
                <a:pPr lvl="1"/>
                <a:r>
                  <a:rPr lang="bg-BG" dirty="0" smtClean="0"/>
                  <a:t>Помним последните две изчислени числа</a:t>
                </a:r>
              </a:p>
              <a:p>
                <a:pPr lvl="1"/>
                <a:r>
                  <a:rPr lang="bg-BG" dirty="0" smtClean="0"/>
                  <a:t>С тяхна помощ изчисляваме следващото</a:t>
                </a:r>
              </a:p>
              <a:p>
                <a:endParaRPr lang="bg-BG" dirty="0" smtClean="0"/>
              </a:p>
              <a:p>
                <a:pPr marL="4572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Нека </a:t>
                </a:r>
                <a14:m>
                  <m:oMath xmlns:m="http://schemas.openxmlformats.org/officeDocument/2006/math">
                    <m:r>
                      <a:rPr lang="en-US" dirty="0">
                        <a:latin typeface="Cambria Math"/>
                      </a:rPr>
                      <m:t>𝐴</m:t>
                    </m:r>
                    <m:r>
                      <a:rPr lang="bg-BG" dirty="0">
                        <a:latin typeface="Cambria Math"/>
                      </a:rPr>
                      <m:t>=</m:t>
                    </m:r>
                    <m:r>
                      <a:rPr lang="en-US" dirty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/>
                  <a:t> и </a:t>
                </a:r>
                <a14:m>
                  <m:oMath xmlns:m="http://schemas.openxmlformats.org/officeDocument/2006/math">
                    <m:r>
                      <a:rPr lang="en-US" dirty="0">
                        <a:latin typeface="Cambria Math"/>
                      </a:rPr>
                      <m:t>𝐵</m:t>
                    </m:r>
                    <m:r>
                      <a:rPr lang="bg-BG" dirty="0">
                        <a:latin typeface="Cambria Math"/>
                      </a:rPr>
                      <m:t>=1</m:t>
                    </m:r>
                  </m:oMath>
                </a14:m>
                <a:endParaRPr lang="bg-BG" dirty="0"/>
              </a:p>
              <a:p>
                <a:pPr marL="4572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 </a:t>
                </a:r>
                <a14:m>
                  <m:oMath xmlns:m="http://schemas.openxmlformats.org/officeDocument/2006/math">
                    <m:r>
                      <a:rPr lang="bg-BG" dirty="0">
                        <a:latin typeface="Cambria Math"/>
                      </a:rPr>
                      <m:t>29</m:t>
                    </m:r>
                  </m:oMath>
                </a14:m>
                <a:r>
                  <a:rPr lang="bg-BG" dirty="0"/>
                  <a:t> повторения:</a:t>
                </a:r>
              </a:p>
              <a:p>
                <a:pPr marL="1144588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/>
                        </a:rPr>
                        <m:t>𝐶</m:t>
                      </m:r>
                      <m:r>
                        <a:rPr lang="en-US" i="1" dirty="0" smtClean="0">
                          <a:latin typeface="Cambria Math"/>
                        </a:rPr>
                        <m:t> = </m:t>
                      </m:r>
                      <m:r>
                        <a:rPr lang="en-US" i="1" dirty="0" err="1">
                          <a:latin typeface="Cambria Math"/>
                        </a:rPr>
                        <m:t>𝐴</m:t>
                      </m:r>
                      <m:r>
                        <a:rPr lang="en-US" i="1" dirty="0" err="1">
                          <a:latin typeface="Cambria Math"/>
                        </a:rPr>
                        <m:t>+</m:t>
                      </m:r>
                      <m:r>
                        <a:rPr lang="en-US" i="1" dirty="0" err="1">
                          <a:latin typeface="Cambria Math"/>
                        </a:rPr>
                        <m:t>𝐵</m:t>
                      </m:r>
                    </m:oMath>
                  </m:oMathPara>
                </a14:m>
                <a:endParaRPr lang="en-US" dirty="0"/>
              </a:p>
              <a:p>
                <a:pPr marL="1144588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/>
                        </a:rPr>
                        <m:t>𝐴</m:t>
                      </m:r>
                      <m:r>
                        <a:rPr lang="en-US" i="1" dirty="0" smtClean="0">
                          <a:latin typeface="Cambria Math"/>
                        </a:rPr>
                        <m:t>=</m:t>
                      </m:r>
                      <m:r>
                        <a:rPr lang="en-US" i="1" dirty="0" smtClean="0">
                          <a:latin typeface="Cambria Math"/>
                        </a:rPr>
                        <m:t>𝐵</m:t>
                      </m:r>
                    </m:oMath>
                  </m:oMathPara>
                </a14:m>
                <a:endParaRPr lang="bg-BG" dirty="0"/>
              </a:p>
              <a:p>
                <a:pPr marL="1144588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/>
                        </a:rPr>
                        <m:t>𝐵</m:t>
                      </m:r>
                      <m:r>
                        <a:rPr lang="en-US" i="1" dirty="0" smtClean="0">
                          <a:latin typeface="Cambria Math"/>
                        </a:rPr>
                        <m:t>=</m:t>
                      </m:r>
                      <m:r>
                        <a:rPr lang="en-US" i="1" dirty="0" smtClean="0">
                          <a:latin typeface="Cambria Math"/>
                        </a:rPr>
                        <m:t>𝐶</m:t>
                      </m:r>
                    </m:oMath>
                  </m:oMathPara>
                </a14:m>
                <a:endParaRPr lang="bg-BG" dirty="0"/>
              </a:p>
              <a:p>
                <a:pPr marL="4572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Покажи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𝐵</m:t>
                    </m:r>
                  </m:oMath>
                </a14:m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7" name="Group 56"/>
          <p:cNvGrpSpPr/>
          <p:nvPr/>
        </p:nvGrpSpPr>
        <p:grpSpPr>
          <a:xfrm>
            <a:off x="1219200" y="4299587"/>
            <a:ext cx="381000" cy="1034413"/>
            <a:chOff x="1143000" y="1297719"/>
            <a:chExt cx="228600" cy="3960081"/>
          </a:xfrm>
        </p:grpSpPr>
        <p:cxnSp>
          <p:nvCxnSpPr>
            <p:cNvPr id="58" name="Straight Connector 5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170" name="Picture 2" descr="D:\Pavel\Courses\Materials\Course.Algorithms 2019\Alg-02 Numerics I\Lecture\Figures\Fig 07. Fibonacci iteratio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4457" y="3276600"/>
            <a:ext cx="4364832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002305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45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mtClean="0"/>
              <a:t>Да го илюстрираме</a:t>
            </a:r>
            <a:endParaRPr lang="en-US" smtClean="0"/>
          </a:p>
          <a:p>
            <a:pPr lvl="1"/>
            <a:r>
              <a:rPr lang="bg-BG" smtClean="0"/>
              <a:t>Поне първите няколко стъпки</a:t>
            </a:r>
            <a:endParaRPr lang="bg-BG" dirty="0"/>
          </a:p>
        </p:txBody>
      </p:sp>
      <p:pic>
        <p:nvPicPr>
          <p:cNvPr id="8194" name="Picture 2" descr="D:\Pavel\Courses\Materials\Course.Algorithms 2019\Alg-02 Numerics I\Lecture\Figures\Fig 08. Fibonacci iteration step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447800"/>
            <a:ext cx="8229601" cy="1803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tangle 23">
            <a:hlinkClick r:id="rId3" action="ppaction://hlinkfile"/>
          </p:cNvPr>
          <p:cNvSpPr/>
          <p:nvPr/>
        </p:nvSpPr>
        <p:spPr>
          <a:xfrm>
            <a:off x="3657600" y="5228087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806440" y="5754469"/>
            <a:ext cx="2727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>
                <a:latin typeface="Cambria" panose="02040503050406030204" pitchFamily="18" charset="0"/>
              </a:rPr>
              <a:t>Проба „на живо“ на програмния код</a:t>
            </a:r>
          </a:p>
        </p:txBody>
      </p:sp>
      <p:cxnSp>
        <p:nvCxnSpPr>
          <p:cNvPr id="34" name="Straight Arrow Connector 14"/>
          <p:cNvCxnSpPr>
            <a:stCxn id="25" idx="1"/>
            <a:endCxn id="24" idx="2"/>
          </p:cNvCxnSpPr>
          <p:nvPr/>
        </p:nvCxnSpPr>
        <p:spPr>
          <a:xfrm rot="10800000">
            <a:off x="4572000" y="5754469"/>
            <a:ext cx="1234440" cy="323167"/>
          </a:xfrm>
          <a:prstGeom prst="bentConnector2">
            <a:avLst/>
          </a:prstGeom>
          <a:ln>
            <a:solidFill>
              <a:schemeClr val="tx1"/>
            </a:solidFill>
            <a:prstDash val="sysDot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956065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Второ решение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Рекурсивен алгоритъм</a:t>
                </a:r>
              </a:p>
              <a:p>
                <a:pPr lvl="1"/>
                <a:r>
                  <a:rPr lang="bg-BG" dirty="0" smtClean="0"/>
                  <a:t>Функцията за пресмятане на число използва себе си за пресмятане на по-малки числа</a:t>
                </a:r>
              </a:p>
              <a:p>
                <a:pPr lvl="1"/>
                <a:endParaRPr lang="bg-BG" dirty="0" smtClean="0"/>
              </a:p>
              <a:p>
                <a:pPr marL="4572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Функция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bg-BG" dirty="0"/>
              </a:p>
              <a:p>
                <a:pPr marL="1144588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Ако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&lt;3</m:t>
                    </m:r>
                  </m:oMath>
                </a14:m>
                <a:endParaRPr lang="bg-BG" dirty="0"/>
              </a:p>
              <a:p>
                <a:pPr marL="1144588" lvl="1" indent="0">
                  <a:buNone/>
                </a:pPr>
                <a:r>
                  <a:rPr lang="bg-BG" dirty="0"/>
                  <a:t>	</a:t>
                </a:r>
                <a:r>
                  <a:rPr lang="bg-BG" dirty="0">
                    <a:solidFill>
                      <a:srgbClr val="0070C0"/>
                    </a:solidFill>
                  </a:rPr>
                  <a:t>Тогава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  <m:r>
                      <a:rPr lang="en-US" i="1" dirty="0" smtClean="0">
                        <a:latin typeface="Cambria Math"/>
                      </a:rPr>
                      <m:t>=1</m:t>
                    </m:r>
                  </m:oMath>
                </a14:m>
                <a:endParaRPr lang="bg-BG" dirty="0"/>
              </a:p>
              <a:p>
                <a:pPr marL="1144588" lvl="1" indent="0">
                  <a:buNone/>
                </a:pPr>
                <a:r>
                  <a:rPr lang="en-US" dirty="0"/>
                  <a:t>	</a:t>
                </a:r>
                <a:r>
                  <a:rPr lang="bg-BG" dirty="0">
                    <a:solidFill>
                      <a:srgbClr val="0070C0"/>
                    </a:solidFill>
                  </a:rPr>
                  <a:t>Иначе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−1)+</m:t>
                    </m:r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−2)</m:t>
                    </m:r>
                  </m:oMath>
                </a14:m>
                <a:endParaRPr lang="en-US" dirty="0"/>
              </a:p>
              <a:p>
                <a:pPr marL="1144588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Резултатът </a:t>
                </a:r>
                <a:r>
                  <a:rPr lang="bg-BG" dirty="0"/>
                  <a:t>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</m:oMath>
                </a14:m>
                <a:endParaRPr lang="en-US" dirty="0"/>
              </a:p>
              <a:p>
                <a:pPr marL="4572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Покажи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en-US" i="1" dirty="0" smtClean="0">
                        <a:latin typeface="Cambria Math"/>
                      </a:rPr>
                      <m:t>(30)</m:t>
                    </m:r>
                  </m:oMath>
                </a14:m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7" name="Group 56"/>
          <p:cNvGrpSpPr/>
          <p:nvPr/>
        </p:nvGrpSpPr>
        <p:grpSpPr>
          <a:xfrm>
            <a:off x="1295400" y="3505200"/>
            <a:ext cx="381000" cy="1752600"/>
            <a:chOff x="1143000" y="1297719"/>
            <a:chExt cx="228600" cy="3960081"/>
          </a:xfrm>
        </p:grpSpPr>
        <p:cxnSp>
          <p:nvCxnSpPr>
            <p:cNvPr id="58" name="Straight Connector 5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3579760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Pavel\Courses\Materials\Course.Algorithms 2019\Alg-02 Numerics I\Lecture\Figures\Fig 09. Fibonacci recursion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1435" y="914400"/>
            <a:ext cx="5459251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47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mtClean="0"/>
              <a:t>Да го илюстрираме</a:t>
            </a:r>
            <a:endParaRPr lang="en-US" smtClean="0"/>
          </a:p>
          <a:p>
            <a:pPr lvl="1"/>
            <a:r>
              <a:rPr lang="bg-BG" smtClean="0"/>
              <a:t>Поне първите няколко нива</a:t>
            </a:r>
            <a:endParaRPr lang="bg-BG" dirty="0"/>
          </a:p>
        </p:txBody>
      </p:sp>
      <p:sp>
        <p:nvSpPr>
          <p:cNvPr id="74" name="Rectangle 73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57319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Трето решение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Числен алгоритъм</a:t>
                </a:r>
              </a:p>
              <a:p>
                <a:pPr lvl="1"/>
                <a:r>
                  <a:rPr lang="bg-BG" dirty="0" smtClean="0"/>
                  <a:t>Формула на </a:t>
                </a:r>
                <a:r>
                  <a:rPr lang="bg-BG" dirty="0" err="1" smtClean="0"/>
                  <a:t>Бине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smtClean="0">
                        <a:latin typeface="Cambria Math"/>
                      </a:rPr>
                      <m:t>𝐹</m:t>
                    </m:r>
                    <m:d>
                      <m:dPr>
                        <m:ctrlPr>
                          <a:rPr lang="en-US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mtClean="0">
                                <a:latin typeface="Cambria Math"/>
                              </a:rPr>
                              <m:t>𝜑</m:t>
                            </m:r>
                          </m:e>
                          <m:sup>
                            <m:r>
                              <a:rPr lang="en-US" smtClean="0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  <m:r>
                          <a:rPr lang="en-US" smtClean="0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>
                                    <a:latin typeface="Cambria Math"/>
                                  </a:rPr>
                                  <m:t>𝜑</m:t>
                                </m:r>
                              </m:e>
                            </m:d>
                          </m:e>
                          <m:sup>
                            <m:r>
                              <a:rPr lang="en-US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smtClean="0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ad>
                          <m:radPr>
                            <m:degHide m:val="on"/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mtClean="0">
                                <a:latin typeface="Cambria Math"/>
                              </a:rPr>
                              <m:t>5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dirty="0" smtClean="0"/>
                  <a:t>, </a:t>
                </a:r>
                <a:br>
                  <a:rPr lang="en-US" dirty="0" smtClean="0"/>
                </a:br>
                <a:r>
                  <a:rPr lang="bg-BG" dirty="0" smtClean="0"/>
                  <a:t>при </a:t>
                </a:r>
                <a14:m>
                  <m:oMath xmlns:m="http://schemas.openxmlformats.org/officeDocument/2006/math">
                    <m:r>
                      <a:rPr lang="bg-BG" smtClean="0">
                        <a:latin typeface="Cambria Math"/>
                      </a:rPr>
                      <m:t>𝜑</m:t>
                    </m:r>
                    <m:r>
                      <a:rPr lang="en-US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mtClean="0">
                                <a:latin typeface="Cambria Math"/>
                              </a:rPr>
                              <m:t>5</m:t>
                            </m:r>
                          </m:e>
                        </m:rad>
                        <m:r>
                          <a:rPr lang="en-US" smtClean="0">
                            <a:latin typeface="Cambria Math"/>
                          </a:rPr>
                          <m:t>+1</m:t>
                        </m:r>
                      </m:num>
                      <m:den>
                        <m:r>
                          <a:rPr lang="en-US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/>
                  <a:t> (</a:t>
                </a:r>
                <a:r>
                  <a:rPr lang="bg-BG" dirty="0" smtClean="0"/>
                  <a:t>нарича се </a:t>
                </a:r>
                <a:r>
                  <a:rPr lang="bg-BG" i="1" dirty="0" smtClean="0"/>
                  <a:t>златното сечение</a:t>
                </a:r>
                <a:r>
                  <a:rPr lang="bg-BG" dirty="0" smtClean="0"/>
                  <a:t>)</a:t>
                </a:r>
              </a:p>
              <a:p>
                <a:pPr lvl="1"/>
                <a:r>
                  <a:rPr lang="bg-BG" dirty="0"/>
                  <a:t>Може да получим изненада с </a:t>
                </a:r>
                <a:r>
                  <a:rPr lang="bg-BG" dirty="0" smtClean="0"/>
                  <a:t>резултата поради работата с дробни числа</a:t>
                </a:r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hlinkClick r:id="rId3" action="ppaction://hlinkfile"/>
          </p:cNvPr>
          <p:cNvSpPr/>
          <p:nvPr/>
        </p:nvSpPr>
        <p:spPr>
          <a:xfrm>
            <a:off x="3657600" y="5257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90603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Задача с оптимизация</a:t>
            </a:r>
            <a:endParaRPr lang="bg-BG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1402811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Непозиционни бройни системи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Римски цифри</a:t>
                </a:r>
              </a:p>
              <a:p>
                <a:pPr lvl="1"/>
                <a:r>
                  <a:rPr lang="bg-BG" dirty="0" smtClean="0"/>
                  <a:t>Цифрите са букви от латинската азбука </a:t>
                </a:r>
                <a14:m>
                  <m:oMath xmlns:m="http://schemas.openxmlformats.org/officeDocument/2006/math">
                    <m:r>
                      <a:rPr lang="en-US" dirty="0" smtClean="0">
                        <a:latin typeface="Cambria Math"/>
                      </a:rPr>
                      <m:t>𝐼</m:t>
                    </m:r>
                    <m:r>
                      <a:rPr lang="bg-BG" dirty="0" smtClean="0">
                        <a:latin typeface="Cambria Math"/>
                      </a:rPr>
                      <m:t>=1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dirty="0" smtClean="0">
                        <a:latin typeface="Cambria Math"/>
                      </a:rPr>
                      <m:t>𝑉</m:t>
                    </m:r>
                    <m:r>
                      <a:rPr lang="en-US" dirty="0" smtClean="0">
                        <a:latin typeface="Cambria Math"/>
                      </a:rPr>
                      <m:t>=5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dirty="0" smtClean="0">
                        <a:latin typeface="Cambria Math"/>
                      </a:rPr>
                      <m:t>𝑋</m:t>
                    </m:r>
                    <m:r>
                      <a:rPr lang="en-US" dirty="0" smtClean="0">
                        <a:latin typeface="Cambria Math"/>
                      </a:rPr>
                      <m:t>=10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dirty="0" smtClean="0">
                        <a:latin typeface="Cambria Math"/>
                      </a:rPr>
                      <m:t>𝐿</m:t>
                    </m:r>
                    <m:r>
                      <a:rPr lang="en-US" dirty="0" smtClean="0">
                        <a:latin typeface="Cambria Math"/>
                      </a:rPr>
                      <m:t>=50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dirty="0" smtClean="0">
                        <a:latin typeface="Cambria Math"/>
                      </a:rPr>
                      <m:t>𝐶</m:t>
                    </m:r>
                    <m:r>
                      <a:rPr lang="en-US" dirty="0" smtClean="0">
                        <a:latin typeface="Cambria Math"/>
                      </a:rPr>
                      <m:t>=100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dirty="0" smtClean="0">
                        <a:latin typeface="Cambria Math"/>
                      </a:rPr>
                      <m:t>𝐷</m:t>
                    </m:r>
                    <m:r>
                      <a:rPr lang="en-US" dirty="0" smtClean="0">
                        <a:latin typeface="Cambria Math"/>
                      </a:rPr>
                      <m:t>=500</m:t>
                    </m:r>
                  </m:oMath>
                </a14:m>
                <a:r>
                  <a:rPr lang="bg-BG" dirty="0" smtClean="0"/>
                  <a:t> и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dirty="0" smtClean="0">
                        <a:latin typeface="Cambria Math"/>
                      </a:rPr>
                      <m:t>𝑀</m:t>
                    </m:r>
                    <m:r>
                      <a:rPr lang="en-US" dirty="0" smtClean="0">
                        <a:latin typeface="Cambria Math"/>
                      </a:rPr>
                      <m:t>=1000</m:t>
                    </m:r>
                  </m:oMath>
                </a14:m>
                <a:r>
                  <a:rPr lang="en-US" dirty="0" smtClean="0"/>
                  <a:t> 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Вляво се записват по-големите, вдясно – по-малките</a:t>
                </a:r>
                <a:endParaRPr lang="en-US" dirty="0"/>
              </a:p>
              <a:p>
                <a:pPr lvl="1"/>
                <a:r>
                  <a:rPr lang="bg-BG" dirty="0" smtClean="0"/>
                  <a:t>Числото е сумата от цифрите, като малка цифра вляво от голяма се вади , а не се прибавя</a:t>
                </a:r>
              </a:p>
              <a:p>
                <a:r>
                  <a:rPr lang="bg-BG" dirty="0" smtClean="0"/>
                  <a:t>Примери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dirty="0" smtClean="0">
                        <a:latin typeface="Cambria Math"/>
                      </a:rPr>
                      <m:t>𝐼𝐼𝐼</m:t>
                    </m:r>
                    <m:r>
                      <a:rPr lang="en-US" dirty="0" smtClean="0">
                        <a:latin typeface="Cambria Math"/>
                      </a:rPr>
                      <m:t> = 1+1+1 = 3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dirty="0" smtClean="0">
                        <a:latin typeface="Cambria Math"/>
                      </a:rPr>
                      <m:t>𝑋𝑉𝐼𝐼𝐼</m:t>
                    </m:r>
                    <m:r>
                      <a:rPr lang="en-US" dirty="0" smtClean="0">
                        <a:latin typeface="Cambria Math"/>
                      </a:rPr>
                      <m:t> = 10+5+1+1+1 = 18</m:t>
                    </m:r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dirty="0" smtClean="0">
                        <a:latin typeface="Cambria Math"/>
                      </a:rPr>
                      <m:t>𝑋𝐼𝑋</m:t>
                    </m:r>
                    <m:r>
                      <a:rPr lang="en-US" dirty="0" smtClean="0">
                        <a:latin typeface="Cambria Math"/>
                      </a:rPr>
                      <m:t> = 10 + (−1)+10 = 19</m:t>
                    </m:r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4294967295"/>
              </p:nvPr>
            </p:nvSpPr>
            <p:spPr>
              <a:xfrm>
                <a:off x="762000" y="1295400"/>
                <a:ext cx="8382000" cy="5181600"/>
              </a:xfrm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9258508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Задача: просто число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 за определяне дали дадено число </a:t>
                </a:r>
                <a14:m>
                  <m:oMath xmlns:m="http://schemas.openxmlformats.org/officeDocument/2006/math">
                    <m:r>
                      <a:rPr lang="bg-BG" smtClean="0">
                        <a:latin typeface="Cambria Math"/>
                      </a:rPr>
                      <m:t>10≤</m:t>
                    </m:r>
                    <m:r>
                      <a:rPr lang="en-US" smtClean="0">
                        <a:latin typeface="Cambria Math"/>
                      </a:rPr>
                      <m:t>𝑛</m:t>
                    </m:r>
                    <m:r>
                      <a:rPr lang="en-US" smtClean="0">
                        <a:latin typeface="Cambria Math"/>
                      </a:rPr>
                      <m:t>≤1000</m:t>
                    </m:r>
                  </m:oMath>
                </a14:m>
                <a:r>
                  <a:rPr lang="bg-BG" dirty="0" smtClean="0"/>
                  <a:t> е просто</a:t>
                </a:r>
              </a:p>
              <a:p>
                <a:pPr lvl="1"/>
                <a:r>
                  <a:rPr lang="bg-BG" dirty="0" smtClean="0"/>
                  <a:t>Съществуват различни алгоритми</a:t>
                </a:r>
              </a:p>
              <a:p>
                <a:pPr lvl="1"/>
                <a:r>
                  <a:rPr lang="bg-BG" dirty="0" smtClean="0"/>
                  <a:t>Ще покажем най-традиционния</a:t>
                </a:r>
              </a:p>
              <a:p>
                <a:pPr lvl="1"/>
                <a:r>
                  <a:rPr lang="bg-BG" dirty="0" smtClean="0"/>
                  <a:t>Ще го оптимизираме като намалим броя на необходими проверки</a:t>
                </a:r>
              </a:p>
              <a:p>
                <a:pPr lvl="1"/>
                <a:r>
                  <a:rPr lang="bg-BG" dirty="0" smtClean="0"/>
                  <a:t>Тестваме с числата 713</a:t>
                </a:r>
                <a:r>
                  <a:rPr lang="en-US" dirty="0" smtClean="0"/>
                  <a:t> </a:t>
                </a:r>
                <a:r>
                  <a:rPr lang="bg-BG" dirty="0" smtClean="0"/>
                  <a:t>(=21</a:t>
                </a:r>
                <a:r>
                  <a:rPr lang="bg-BG" dirty="0" smtClean="0">
                    <a:sym typeface="Symbol"/>
                  </a:rPr>
                  <a:t></a:t>
                </a:r>
                <a:r>
                  <a:rPr lang="bg-BG" dirty="0" smtClean="0"/>
                  <a:t>33) и 971 (просто)</a:t>
                </a:r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235906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Първо решение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51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Използваме дефиницията на „просто“ число</a:t>
                </a:r>
              </a:p>
              <a:p>
                <a:pPr lvl="1"/>
                <a:r>
                  <a:rPr lang="bg-BG" dirty="0" smtClean="0"/>
                  <a:t>Дали се дели на всички по-малки числа без 1</a:t>
                </a:r>
              </a:p>
              <a:p>
                <a:pPr lvl="1"/>
                <a:endParaRPr lang="bg-BG" dirty="0" smtClean="0"/>
              </a:p>
              <a:p>
                <a:pPr marL="4572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Нека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/>
                  <a:t> е просто</a:t>
                </a:r>
              </a:p>
              <a:p>
                <a:pPr marL="4572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 </a:t>
                </a:r>
                <a:r>
                  <a:rPr lang="bg-BG" dirty="0"/>
                  <a:t>за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  <m:r>
                      <a:rPr lang="en-US" i="1" dirty="0">
                        <a:latin typeface="Cambria Math"/>
                      </a:rPr>
                      <m:t>=2</m:t>
                    </m:r>
                  </m:oMath>
                </a14:m>
                <a:r>
                  <a:rPr lang="bg-BG" dirty="0"/>
                  <a:t> 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endParaRPr lang="en-US" dirty="0"/>
              </a:p>
              <a:p>
                <a:pPr marL="457200" lvl="1" indent="0">
                  <a:buNone/>
                </a:pPr>
                <a:r>
                  <a:rPr lang="bg-BG" dirty="0"/>
                  <a:t>	</a:t>
                </a:r>
                <a:r>
                  <a:rPr lang="bg-BG" dirty="0">
                    <a:solidFill>
                      <a:srgbClr val="0070C0"/>
                    </a:solidFill>
                  </a:rPr>
                  <a:t>Ако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/>
                  <a:t> се дели на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без остатък</a:t>
                </a:r>
              </a:p>
              <a:p>
                <a:pPr marL="457200" lvl="1" indent="0">
                  <a:buNone/>
                  <a:tabLst>
                    <a:tab pos="914400" algn="l"/>
                    <a:tab pos="1481138" algn="l"/>
                  </a:tabLst>
                </a:pPr>
                <a:r>
                  <a:rPr lang="bg-BG" dirty="0"/>
                  <a:t>		</a:t>
                </a:r>
                <a:r>
                  <a:rPr lang="bg-BG" dirty="0">
                    <a:solidFill>
                      <a:srgbClr val="0070C0"/>
                    </a:solidFill>
                  </a:rPr>
                  <a:t>Тогава нека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/>
                  <a:t> не е просто</a:t>
                </a:r>
              </a:p>
              <a:p>
                <a:pPr marL="4572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Резултатът </a:t>
                </a:r>
                <a:r>
                  <a:rPr lang="bg-BG" dirty="0"/>
                  <a:t>е каквото последно знаем за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1219200" y="3577769"/>
            <a:ext cx="381000" cy="838201"/>
            <a:chOff x="1143000" y="1297719"/>
            <a:chExt cx="228600" cy="396008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ctangle 7">
            <a:hlinkClick r:id="rId3" action="ppaction://hlinkfile"/>
          </p:cNvPr>
          <p:cNvSpPr/>
          <p:nvPr/>
        </p:nvSpPr>
        <p:spPr>
          <a:xfrm>
            <a:off x="3657600" y="5264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647858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Второ решение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Проверка до първото точно делене</a:t>
                </a:r>
              </a:p>
              <a:p>
                <a:pPr lvl="1"/>
                <a:r>
                  <a:rPr lang="bg-BG" dirty="0" smtClean="0"/>
                  <a:t>След него няма нужда от повече проверки</a:t>
                </a:r>
              </a:p>
              <a:p>
                <a:pPr lvl="1"/>
                <a:endParaRPr lang="bg-BG" dirty="0" smtClean="0"/>
              </a:p>
              <a:p>
                <a:pPr marL="4572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за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  <m:r>
                      <a:rPr lang="en-US" i="1" dirty="0">
                        <a:latin typeface="Cambria Math"/>
                      </a:rPr>
                      <m:t>=2</m:t>
                    </m:r>
                  </m:oMath>
                </a14:m>
                <a:r>
                  <a:rPr lang="bg-BG" dirty="0"/>
                  <a:t> 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endParaRPr lang="en-US" dirty="0"/>
              </a:p>
              <a:p>
                <a:pPr marL="457200" lvl="1" indent="0">
                  <a:buNone/>
                </a:pPr>
                <a:r>
                  <a:rPr lang="bg-BG" dirty="0"/>
                  <a:t>	</a:t>
                </a:r>
                <a:r>
                  <a:rPr lang="bg-BG" dirty="0">
                    <a:solidFill>
                      <a:srgbClr val="0070C0"/>
                    </a:solidFill>
                  </a:rPr>
                  <a:t>Ако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/>
                  <a:t> се дели на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без остатък</a:t>
                </a:r>
              </a:p>
              <a:p>
                <a:pPr marL="457200" lvl="1" indent="0">
                  <a:buNone/>
                  <a:tabLst>
                    <a:tab pos="914400" algn="l"/>
                    <a:tab pos="1481138" algn="l"/>
                  </a:tabLst>
                </a:pPr>
                <a:r>
                  <a:rPr lang="bg-BG" dirty="0"/>
                  <a:t>		</a:t>
                </a:r>
                <a:r>
                  <a:rPr lang="bg-BG" dirty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/>
                  <a:t> </a:t>
                </a:r>
                <a:r>
                  <a:rPr lang="bg-BG" dirty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/>
                  <a:t> е, че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/>
                  <a:t> не е просто</a:t>
                </a:r>
              </a:p>
              <a:p>
                <a:pPr marL="457200" lvl="1" indent="0">
                  <a:buNone/>
                  <a:tabLst>
                    <a:tab pos="914400" algn="l"/>
                    <a:tab pos="1481138" algn="l"/>
                  </a:tabLst>
                </a:pPr>
                <a:r>
                  <a:rPr lang="bg-BG" dirty="0"/>
                  <a:t>                              и прекратяваме цикъла</a:t>
                </a:r>
              </a:p>
              <a:p>
                <a:pPr marL="4572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/>
                  <a:t> е, че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/>
                  <a:t> е просто</a:t>
                </a:r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1191986" y="3124200"/>
            <a:ext cx="381000" cy="1391554"/>
            <a:chOff x="1143000" y="1297719"/>
            <a:chExt cx="228600" cy="396008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2209800" y="3953326"/>
            <a:ext cx="381000" cy="562429"/>
            <a:chOff x="1143000" y="1297719"/>
            <a:chExt cx="228600" cy="396008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Rectangle 10">
            <a:hlinkClick r:id="rId3" action="ppaction://hlinkfile"/>
          </p:cNvPr>
          <p:cNvSpPr/>
          <p:nvPr/>
        </p:nvSpPr>
        <p:spPr>
          <a:xfrm>
            <a:off x="3657600" y="5264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587285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Трето решение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53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Проверка само до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bg-BG" i="1" dirty="0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dirty="0" smtClean="0">
                            <a:latin typeface="Cambria Math"/>
                          </a:rPr>
                          <m:t>𝑛</m:t>
                        </m:r>
                      </m:e>
                    </m:rad>
                  </m:oMath>
                </a14:m>
                <a:r>
                  <a:rPr lang="bg-BG" dirty="0" smtClean="0"/>
                  <a:t> включително</a:t>
                </a:r>
              </a:p>
              <a:p>
                <a:pPr lvl="1"/>
                <a:r>
                  <a:rPr lang="bg-BG" dirty="0" smtClean="0"/>
                  <a:t>Няма нови делители над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bg-BG" i="1" dirty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dirty="0">
                            <a:latin typeface="Cambria Math"/>
                          </a:rPr>
                          <m:t>𝑛</m:t>
                        </m:r>
                      </m:e>
                    </m:rad>
                  </m:oMath>
                </a14:m>
                <a:endParaRPr lang="bg-BG" dirty="0" smtClean="0"/>
              </a:p>
              <a:p>
                <a:pPr lvl="1"/>
                <a:endParaRPr lang="bg-BG" dirty="0"/>
              </a:p>
              <a:p>
                <a:pPr marL="4572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за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  <m:r>
                      <a:rPr lang="en-US" i="1" dirty="0">
                        <a:latin typeface="Cambria Math"/>
                      </a:rPr>
                      <m:t>=2</m:t>
                    </m:r>
                  </m:oMath>
                </a14:m>
                <a:r>
                  <a:rPr lang="bg-BG" dirty="0"/>
                  <a:t> до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bg-BG" i="1" dirty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e>
                    </m:rad>
                  </m:oMath>
                </a14:m>
                <a:endParaRPr lang="en-US" dirty="0"/>
              </a:p>
              <a:p>
                <a:pPr marL="457200" lvl="1" indent="0">
                  <a:buNone/>
                </a:pPr>
                <a:r>
                  <a:rPr lang="bg-BG" dirty="0"/>
                  <a:t>	</a:t>
                </a:r>
                <a:r>
                  <a:rPr lang="bg-BG" dirty="0">
                    <a:solidFill>
                      <a:srgbClr val="0070C0"/>
                    </a:solidFill>
                  </a:rPr>
                  <a:t>Ако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/>
                  <a:t> се дели на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без остатък</a:t>
                </a:r>
              </a:p>
              <a:p>
                <a:pPr marL="457200" lvl="1" indent="0">
                  <a:buNone/>
                  <a:tabLst>
                    <a:tab pos="914400" algn="l"/>
                    <a:tab pos="1481138" algn="l"/>
                  </a:tabLst>
                </a:pPr>
                <a:r>
                  <a:rPr lang="bg-BG" dirty="0"/>
                  <a:t>		</a:t>
                </a:r>
                <a:r>
                  <a:rPr lang="bg-BG" dirty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/>
                  <a:t> </a:t>
                </a:r>
                <a:r>
                  <a:rPr lang="bg-BG" dirty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/>
                  <a:t> е, че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/>
                  <a:t> не е просто</a:t>
                </a:r>
              </a:p>
              <a:p>
                <a:pPr marL="457200" lvl="1" indent="0">
                  <a:buNone/>
                  <a:tabLst>
                    <a:tab pos="914400" algn="l"/>
                    <a:tab pos="1481138" algn="l"/>
                  </a:tabLst>
                </a:pPr>
                <a:r>
                  <a:rPr lang="bg-BG" dirty="0"/>
                  <a:t>                              и прекратяваме цикъла</a:t>
                </a:r>
              </a:p>
              <a:p>
                <a:pPr marL="4572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/>
                  <a:t> е, че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/>
                  <a:t> е просто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59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hlinkClick r:id="rId3" action="ppaction://hlinkfile"/>
          </p:cNvPr>
          <p:cNvSpPr/>
          <p:nvPr/>
        </p:nvSpPr>
        <p:spPr>
          <a:xfrm>
            <a:off x="3657600" y="5264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219200" y="3124200"/>
            <a:ext cx="381000" cy="1391554"/>
            <a:chOff x="1143000" y="1297719"/>
            <a:chExt cx="228600" cy="396008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2209800" y="3953326"/>
            <a:ext cx="381000" cy="562429"/>
            <a:chOff x="1143000" y="1297719"/>
            <a:chExt cx="228600" cy="3960081"/>
          </a:xfrm>
        </p:grpSpPr>
        <p:cxnSp>
          <p:nvCxnSpPr>
            <p:cNvPr id="16" name="Straight Connector 1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7487178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Четвърто решение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Проверка с простите числа до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bg-BG" i="1" dirty="0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dirty="0" smtClean="0">
                            <a:latin typeface="Cambria Math"/>
                          </a:rPr>
                          <m:t>𝑛</m:t>
                        </m:r>
                      </m:e>
                    </m:rad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Ненужно е да се проверяват съставните делители</a:t>
                </a:r>
              </a:p>
              <a:p>
                <a:pPr lvl="1"/>
                <a:endParaRPr lang="bg-BG" dirty="0" smtClean="0"/>
              </a:p>
              <a:p>
                <a:pPr marL="4572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Нека </a:t>
                </a:r>
                <a:r>
                  <a:rPr lang="en-US" dirty="0"/>
                  <a:t>p[ ]</a:t>
                </a:r>
                <a:r>
                  <a:rPr lang="bg-BG" dirty="0"/>
                  <a:t> е масив с простите числа до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bg-BG" i="1" dirty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bg-BG" i="1" dirty="0">
                            <a:latin typeface="Cambria Math"/>
                          </a:rPr>
                          <m:t>1000</m:t>
                        </m:r>
                      </m:e>
                    </m:rad>
                  </m:oMath>
                </a14:m>
                <a:endParaRPr lang="bg-BG" dirty="0"/>
              </a:p>
              <a:p>
                <a:pPr marL="4572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за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  <m:r>
                      <a:rPr lang="en-US" i="1" dirty="0">
                        <a:latin typeface="Cambria Math"/>
                      </a:rPr>
                      <m:t>=0</m:t>
                    </m:r>
                  </m:oMath>
                </a14:m>
                <a:r>
                  <a:rPr lang="bg-BG" dirty="0"/>
                  <a:t> нагоре докато до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/>
                      </a:rPr>
                      <m:t>p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</m:d>
                    <m:r>
                      <a:rPr lang="en-US" i="1" dirty="0">
                        <a:latin typeface="Cambria Math"/>
                        <a:ea typeface="Cambria Math"/>
                      </a:rPr>
                      <m:t>≤</m:t>
                    </m:r>
                    <m:rad>
                      <m:radPr>
                        <m:degHide m:val="on"/>
                        <m:ctrlPr>
                          <a:rPr lang="bg-BG" i="1" dirty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e>
                    </m:rad>
                  </m:oMath>
                </a14:m>
                <a:endParaRPr lang="en-US" dirty="0"/>
              </a:p>
              <a:p>
                <a:pPr marL="457200" lvl="1" indent="0">
                  <a:buNone/>
                </a:pPr>
                <a:r>
                  <a:rPr lang="bg-BG" dirty="0"/>
                  <a:t>	</a:t>
                </a:r>
                <a:r>
                  <a:rPr lang="bg-BG" dirty="0">
                    <a:solidFill>
                      <a:srgbClr val="0070C0"/>
                    </a:solidFill>
                  </a:rPr>
                  <a:t>Ако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/>
                  <a:t> се дели на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/>
                      </a:rPr>
                      <m:t>p</m:t>
                    </m:r>
                    <m:d>
                      <m:dPr>
                        <m:begChr m:val="["/>
                        <m:endChr m:val="]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</m:d>
                  </m:oMath>
                </a14:m>
                <a:r>
                  <a:rPr lang="en-US" dirty="0"/>
                  <a:t> </a:t>
                </a:r>
                <a:r>
                  <a:rPr lang="bg-BG" dirty="0"/>
                  <a:t>без остатък</a:t>
                </a:r>
              </a:p>
              <a:p>
                <a:pPr marL="457200" lvl="1" indent="0">
                  <a:buNone/>
                  <a:tabLst>
                    <a:tab pos="914400" algn="l"/>
                    <a:tab pos="1481138" algn="l"/>
                  </a:tabLst>
                </a:pPr>
                <a:r>
                  <a:rPr lang="bg-BG" dirty="0"/>
                  <a:t>		</a:t>
                </a:r>
                <a:r>
                  <a:rPr lang="bg-BG" dirty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/>
                  <a:t> </a:t>
                </a:r>
                <a:r>
                  <a:rPr lang="bg-BG" dirty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/>
                  <a:t> е, че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/>
                  <a:t> не е просто</a:t>
                </a:r>
              </a:p>
              <a:p>
                <a:pPr marL="457200" lvl="1" indent="0">
                  <a:buNone/>
                  <a:tabLst>
                    <a:tab pos="914400" algn="l"/>
                    <a:tab pos="1481138" algn="l"/>
                  </a:tabLst>
                </a:pPr>
                <a:r>
                  <a:rPr lang="bg-BG" dirty="0"/>
                  <a:t>                              и прекратяваме цикъла</a:t>
                </a:r>
              </a:p>
              <a:p>
                <a:pPr marL="4572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/>
                  <a:t> е, че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/>
                  <a:t> е просто</a:t>
                </a:r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59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>
            <a:hlinkClick r:id="rId3" action="ppaction://hlinkfile"/>
          </p:cNvPr>
          <p:cNvSpPr/>
          <p:nvPr/>
        </p:nvSpPr>
        <p:spPr>
          <a:xfrm>
            <a:off x="3657600" y="5638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219200" y="3608617"/>
            <a:ext cx="381000" cy="1391554"/>
            <a:chOff x="1143000" y="1297719"/>
            <a:chExt cx="228600" cy="396008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2209800" y="4437743"/>
            <a:ext cx="381000" cy="562429"/>
            <a:chOff x="1143000" y="1297719"/>
            <a:chExt cx="228600" cy="3960081"/>
          </a:xfrm>
        </p:grpSpPr>
        <p:cxnSp>
          <p:nvCxnSpPr>
            <p:cNvPr id="16" name="Straight Connector 1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7861278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Сравнение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55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Еволюция на решенията</a:t>
            </a:r>
          </a:p>
          <a:p>
            <a:pPr lvl="1"/>
            <a:r>
              <a:rPr lang="bg-BG" dirty="0" smtClean="0"/>
              <a:t>Всяко решение променя с малко проверката</a:t>
            </a:r>
          </a:p>
          <a:p>
            <a:r>
              <a:rPr lang="bg-BG" dirty="0" smtClean="0"/>
              <a:t>Ето проверките</a:t>
            </a:r>
          </a:p>
          <a:p>
            <a:pPr lvl="1"/>
            <a:r>
              <a:rPr lang="bg-BG" dirty="0" smtClean="0">
                <a:solidFill>
                  <a:srgbClr val="0070C0"/>
                </a:solidFill>
              </a:rPr>
              <a:t>По-малките</a:t>
            </a:r>
            <a:r>
              <a:rPr lang="bg-BG" dirty="0" smtClean="0"/>
              <a:t> естествени числа, без 1</a:t>
            </a:r>
          </a:p>
          <a:p>
            <a:pPr lvl="1"/>
            <a:r>
              <a:rPr lang="bg-BG" dirty="0" smtClean="0"/>
              <a:t>До техният </a:t>
            </a:r>
            <a:r>
              <a:rPr lang="bg-BG" dirty="0" smtClean="0">
                <a:solidFill>
                  <a:srgbClr val="0070C0"/>
                </a:solidFill>
              </a:rPr>
              <a:t>първи делител</a:t>
            </a:r>
            <a:endParaRPr lang="bg-BG" dirty="0" smtClean="0"/>
          </a:p>
          <a:p>
            <a:pPr lvl="1"/>
            <a:r>
              <a:rPr lang="bg-BG" dirty="0" smtClean="0"/>
              <a:t>По-малките от </a:t>
            </a:r>
            <a:r>
              <a:rPr lang="bg-BG" dirty="0" smtClean="0">
                <a:solidFill>
                  <a:srgbClr val="0070C0"/>
                </a:solidFill>
              </a:rPr>
              <a:t>корен квадратен</a:t>
            </a:r>
            <a:endParaRPr lang="bg-BG" dirty="0" smtClean="0"/>
          </a:p>
          <a:p>
            <a:pPr lvl="1"/>
            <a:r>
              <a:rPr lang="bg-BG" dirty="0" smtClean="0"/>
              <a:t>Само </a:t>
            </a:r>
            <a:r>
              <a:rPr lang="bg-BG" dirty="0" smtClean="0">
                <a:solidFill>
                  <a:srgbClr val="0070C0"/>
                </a:solidFill>
              </a:rPr>
              <a:t>простите числа </a:t>
            </a:r>
            <a:r>
              <a:rPr lang="bg-BG" dirty="0" smtClean="0"/>
              <a:t>до корен квадратен</a:t>
            </a:r>
            <a:endParaRPr lang="bg-BG" dirty="0" smtClean="0">
              <a:solidFill>
                <a:srgbClr val="0070C0"/>
              </a:solidFill>
            </a:endParaRPr>
          </a:p>
          <a:p>
            <a:pPr lvl="1"/>
            <a:endParaRPr lang="bg-BG" dirty="0" smtClean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05050264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56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mtClean="0"/>
              <a:t>Сравнение на броя проверки</a:t>
            </a:r>
          </a:p>
          <a:p>
            <a:pPr lvl="1"/>
            <a:r>
              <a:rPr lang="bg-BG" smtClean="0"/>
              <a:t>Малки оптимизации водят до големи ускорения</a:t>
            </a:r>
          </a:p>
          <a:p>
            <a:pPr lvl="1"/>
            <a:r>
              <a:rPr lang="bg-BG" smtClean="0"/>
              <a:t>Съставните числа се нуждаят от по-малко проверки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64246071"/>
                  </p:ext>
                </p:extLst>
              </p:nvPr>
            </p:nvGraphicFramePr>
            <p:xfrm>
              <a:off x="533400" y="2042160"/>
              <a:ext cx="8077200" cy="2987040"/>
            </p:xfrm>
            <a:graphic>
              <a:graphicData uri="http://schemas.openxmlformats.org/drawingml/2006/table">
                <a:tbl>
                  <a:tblPr firstRow="1">
                    <a:tableStyleId>{5C22544A-7EE6-4342-B048-85BDC9FD1C3A}</a:tableStyleId>
                  </a:tblPr>
                  <a:tblGrid>
                    <a:gridCol w="533400"/>
                    <a:gridCol w="1371600"/>
                    <a:gridCol w="1219200"/>
                    <a:gridCol w="1219200"/>
                    <a:gridCol w="3733800"/>
                  </a:tblGrid>
                  <a:tr h="37084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bg-BG" sz="2000" b="0" dirty="0" smtClean="0">
                              <a:latin typeface="Cambria" panose="02040503050406030204" pitchFamily="18" charset="0"/>
                            </a:rPr>
                            <a:t>№</a:t>
                          </a:r>
                          <a:endParaRPr lang="bg-BG" sz="2000" b="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bg-BG" sz="2000" b="0" dirty="0" smtClean="0">
                              <a:latin typeface="Cambria" panose="02040503050406030204" pitchFamily="18" charset="0"/>
                            </a:rPr>
                            <a:t>Горна</a:t>
                          </a:r>
                          <a:r>
                            <a:rPr lang="bg-BG" sz="2000" b="0" baseline="0" dirty="0" smtClean="0">
                              <a:latin typeface="Cambria" panose="02040503050406030204" pitchFamily="18" charset="0"/>
                            </a:rPr>
                            <a:t/>
                          </a:r>
                          <a:br>
                            <a:rPr lang="bg-BG" sz="2000" b="0" baseline="0" dirty="0" smtClean="0">
                              <a:latin typeface="Cambria" panose="02040503050406030204" pitchFamily="18" charset="0"/>
                            </a:rPr>
                          </a:br>
                          <a:r>
                            <a:rPr lang="bg-BG" sz="2000" b="0" baseline="0" dirty="0" smtClean="0">
                              <a:latin typeface="Cambria" panose="02040503050406030204" pitchFamily="18" charset="0"/>
                            </a:rPr>
                            <a:t>граница</a:t>
                          </a:r>
                          <a:endParaRPr lang="bg-BG" sz="2000" b="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bg-BG" sz="2000" b="0" dirty="0" smtClean="0">
                              <a:solidFill>
                                <a:schemeClr val="bg1"/>
                              </a:solidFill>
                              <a:latin typeface="Cambria" panose="02040503050406030204" pitchFamily="18" charset="0"/>
                            </a:rPr>
                            <a:t>Брой проверки</a:t>
                          </a:r>
                          <a:endParaRPr lang="bg-BG" sz="2000" b="0" dirty="0">
                            <a:solidFill>
                              <a:schemeClr val="bg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bg-BG" sz="2400" dirty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bg-BG" sz="2000" b="0" dirty="0" smtClean="0">
                              <a:latin typeface="Cambria" panose="02040503050406030204" pitchFamily="18" charset="0"/>
                            </a:rPr>
                            <a:t>Коментар</a:t>
                          </a:r>
                          <a:endParaRPr lang="bg-BG" sz="2000" b="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bg-BG" sz="2400" dirty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000" b="0" dirty="0" smtClean="0">
                              <a:solidFill>
                                <a:schemeClr val="bg1"/>
                              </a:solidFill>
                              <a:latin typeface="Cambria" panose="02040503050406030204" pitchFamily="18" charset="0"/>
                            </a:rPr>
                            <a:t>за 713</a:t>
                          </a:r>
                          <a:endParaRPr lang="bg-BG" sz="2000" b="0" dirty="0">
                            <a:solidFill>
                              <a:schemeClr val="bg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000" b="0" dirty="0" smtClean="0">
                              <a:solidFill>
                                <a:schemeClr val="bg1"/>
                              </a:solidFill>
                              <a:latin typeface="Cambria" panose="02040503050406030204" pitchFamily="18" charset="0"/>
                            </a:rPr>
                            <a:t>за 971</a:t>
                          </a:r>
                          <a:endParaRPr lang="bg-BG" sz="2000" b="0" dirty="0">
                            <a:solidFill>
                              <a:schemeClr val="bg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bg-BG" sz="2400" b="1" dirty="0">
                            <a:solidFill>
                              <a:schemeClr val="bg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000" dirty="0" smtClean="0">
                              <a:latin typeface="Cambria" panose="02040503050406030204" pitchFamily="18" charset="0"/>
                            </a:rPr>
                            <a:t>1</a:t>
                          </a:r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  <m:r>
                                  <a:rPr lang="en-US" sz="2000" b="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≤</m:t>
                                </m:r>
                                <m:r>
                                  <a:rPr lang="en-US" sz="200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n-US" sz="200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−1</m:t>
                                </m:r>
                              </m:oMath>
                            </m:oMathPara>
                          </a14:m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400" dirty="0" smtClean="0">
                              <a:latin typeface="Cambria" panose="02040503050406030204" pitchFamily="18" charset="0"/>
                            </a:rPr>
                            <a:t>711</a:t>
                          </a:r>
                          <a:endParaRPr lang="bg-BG" sz="24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400" dirty="0" smtClean="0">
                              <a:latin typeface="Cambria" panose="02040503050406030204" pitchFamily="18" charset="0"/>
                            </a:rPr>
                            <a:t>969</a:t>
                          </a:r>
                          <a:endParaRPr lang="bg-BG" sz="24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Извършваме всички проверки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bg-BG" sz="2000" dirty="0" smtClean="0">
                              <a:latin typeface="Cambria" panose="02040503050406030204" pitchFamily="18" charset="0"/>
                            </a:rPr>
                            <a:t>2</a:t>
                          </a:r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  <m:r>
                                  <a:rPr lang="en-US" sz="2000" b="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≤</m:t>
                                </m:r>
                                <m:r>
                                  <a:rPr lang="en-US" sz="200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n-US" sz="200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−1</m:t>
                                </m:r>
                              </m:oMath>
                            </m:oMathPara>
                          </a14:m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400" dirty="0" smtClean="0">
                              <a:latin typeface="Cambria" panose="02040503050406030204" pitchFamily="18" charset="0"/>
                            </a:rPr>
                            <a:t>22</a:t>
                          </a:r>
                          <a:endParaRPr lang="bg-BG" sz="24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400" dirty="0" smtClean="0">
                              <a:latin typeface="Cambria" panose="02040503050406030204" pitchFamily="18" charset="0"/>
                            </a:rPr>
                            <a:t>969</a:t>
                          </a:r>
                          <a:endParaRPr lang="bg-BG" sz="24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Спестяваме проверки при съставните числа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bg-BG" sz="2000" dirty="0" smtClean="0">
                              <a:latin typeface="Cambria" panose="02040503050406030204" pitchFamily="18" charset="0"/>
                            </a:rPr>
                            <a:t>3</a:t>
                          </a:r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  <m:r>
                                  <a:rPr lang="en-US" sz="2000" b="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≤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2000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000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𝑛</m:t>
                                    </m:r>
                                  </m:e>
                                </m:rad>
                              </m:oMath>
                            </m:oMathPara>
                          </a14:m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400" dirty="0" smtClean="0">
                              <a:latin typeface="Cambria" panose="02040503050406030204" pitchFamily="18" charset="0"/>
                            </a:rPr>
                            <a:t>22</a:t>
                          </a:r>
                          <a:endParaRPr lang="bg-BG" sz="24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400" dirty="0" smtClean="0">
                              <a:latin typeface="Cambria" panose="02040503050406030204" pitchFamily="18" charset="0"/>
                            </a:rPr>
                            <a:t>30</a:t>
                          </a:r>
                          <a:endParaRPr lang="bg-BG" sz="24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Спестяваме проверки и при простите числа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000" dirty="0" smtClean="0">
                              <a:latin typeface="Cambria" panose="02040503050406030204" pitchFamily="18" charset="0"/>
                            </a:rPr>
                            <a:t>4</a:t>
                          </a:r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sz="2000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sz="2000" b="0" i="1" dirty="0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  <a:ea typeface="Cambria Math"/>
                                  </a:rPr>
                                  <m:t>≤</m:t>
                                </m:r>
                                <m:rad>
                                  <m:radPr>
                                    <m:degHide m:val="on"/>
                                    <m:ctrlPr>
                                      <a:rPr lang="en-US" sz="2000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radPr>
                                  <m:deg/>
                                  <m:e>
                                    <m:r>
                                      <a:rPr lang="en-US" sz="2000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/>
                                        <a:ea typeface="Cambria Math"/>
                                      </a:rPr>
                                      <m:t>𝑛</m:t>
                                    </m:r>
                                  </m:e>
                                </m:rad>
                              </m:oMath>
                            </m:oMathPara>
                          </a14:m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400" dirty="0" smtClean="0">
                              <a:latin typeface="Cambria" panose="02040503050406030204" pitchFamily="18" charset="0"/>
                            </a:rPr>
                            <a:t>9</a:t>
                          </a:r>
                          <a:endParaRPr lang="bg-BG" sz="24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400" dirty="0" smtClean="0">
                              <a:latin typeface="Cambria" panose="02040503050406030204" pitchFamily="18" charset="0"/>
                            </a:rPr>
                            <a:t>11</a:t>
                          </a:r>
                          <a:endParaRPr lang="bg-BG" sz="24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Спестяваме още повече проверки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86973601"/>
                  </p:ext>
                </p:extLst>
              </p:nvPr>
            </p:nvGraphicFramePr>
            <p:xfrm>
              <a:off x="533400" y="2042160"/>
              <a:ext cx="8077200" cy="2987040"/>
            </p:xfrm>
            <a:graphic>
              <a:graphicData uri="http://schemas.openxmlformats.org/drawingml/2006/table">
                <a:tbl>
                  <a:tblPr firstRow="1">
                    <a:tableStyleId>{5C22544A-7EE6-4342-B048-85BDC9FD1C3A}</a:tableStyleId>
                  </a:tblPr>
                  <a:tblGrid>
                    <a:gridCol w="533400"/>
                    <a:gridCol w="1371600"/>
                    <a:gridCol w="1219200"/>
                    <a:gridCol w="1219200"/>
                    <a:gridCol w="3733800"/>
                  </a:tblGrid>
                  <a:tr h="39624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bg-BG" sz="2000" b="0" dirty="0" smtClean="0">
                              <a:latin typeface="Cambria" panose="02040503050406030204" pitchFamily="18" charset="0"/>
                            </a:rPr>
                            <a:t>№</a:t>
                          </a:r>
                          <a:endParaRPr lang="bg-BG" sz="2000" b="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bg-BG" sz="2000" b="0" dirty="0" smtClean="0">
                              <a:latin typeface="Cambria" panose="02040503050406030204" pitchFamily="18" charset="0"/>
                            </a:rPr>
                            <a:t>Горна</a:t>
                          </a:r>
                          <a:r>
                            <a:rPr lang="bg-BG" sz="2000" b="0" baseline="0" dirty="0" smtClean="0">
                              <a:latin typeface="Cambria" panose="02040503050406030204" pitchFamily="18" charset="0"/>
                            </a:rPr>
                            <a:t/>
                          </a:r>
                          <a:br>
                            <a:rPr lang="bg-BG" sz="2000" b="0" baseline="0" dirty="0" smtClean="0">
                              <a:latin typeface="Cambria" panose="02040503050406030204" pitchFamily="18" charset="0"/>
                            </a:rPr>
                          </a:br>
                          <a:r>
                            <a:rPr lang="bg-BG" sz="2000" b="0" baseline="0" dirty="0" smtClean="0">
                              <a:latin typeface="Cambria" panose="02040503050406030204" pitchFamily="18" charset="0"/>
                            </a:rPr>
                            <a:t>граница</a:t>
                          </a:r>
                          <a:endParaRPr lang="bg-BG" sz="2000" b="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bg-BG" sz="2000" b="0" dirty="0" smtClean="0">
                              <a:solidFill>
                                <a:schemeClr val="bg1"/>
                              </a:solidFill>
                              <a:latin typeface="Cambria" panose="02040503050406030204" pitchFamily="18" charset="0"/>
                            </a:rPr>
                            <a:t>Брой проверки</a:t>
                          </a:r>
                          <a:endParaRPr lang="bg-BG" sz="2000" b="0" dirty="0">
                            <a:solidFill>
                              <a:schemeClr val="bg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bg-BG" sz="2400" dirty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bg-BG" sz="2000" b="0" dirty="0" smtClean="0">
                              <a:latin typeface="Cambria" panose="02040503050406030204" pitchFamily="18" charset="0"/>
                            </a:rPr>
                            <a:t>Коментар</a:t>
                          </a:r>
                          <a:endParaRPr lang="bg-BG" sz="2000" b="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</a:tr>
                  <a:tr h="396240">
                    <a:tc vMerge="1"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bg-BG" sz="2400" dirty="0">
                            <a:latin typeface="Cambria" panose="020405030504060302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000" b="0" dirty="0" smtClean="0">
                              <a:solidFill>
                                <a:schemeClr val="bg1"/>
                              </a:solidFill>
                              <a:latin typeface="Cambria" panose="02040503050406030204" pitchFamily="18" charset="0"/>
                            </a:rPr>
                            <a:t>за 713</a:t>
                          </a:r>
                          <a:endParaRPr lang="bg-BG" sz="2000" b="0" dirty="0">
                            <a:solidFill>
                              <a:schemeClr val="bg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000" b="0" dirty="0" smtClean="0">
                              <a:solidFill>
                                <a:schemeClr val="bg1"/>
                              </a:solidFill>
                              <a:latin typeface="Cambria" panose="02040503050406030204" pitchFamily="18" charset="0"/>
                            </a:rPr>
                            <a:t>за 971</a:t>
                          </a:r>
                          <a:endParaRPr lang="bg-BG" sz="2000" b="0" dirty="0">
                            <a:solidFill>
                              <a:schemeClr val="bg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bg-BG" sz="2400" b="1" dirty="0">
                            <a:solidFill>
                              <a:schemeClr val="bg1"/>
                            </a:solidFill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60000"/>
                            <a:lumOff val="40000"/>
                          </a:schemeClr>
                        </a:solidFill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000" dirty="0" smtClean="0">
                              <a:latin typeface="Cambria" panose="02040503050406030204" pitchFamily="18" charset="0"/>
                            </a:rPr>
                            <a:t>1</a:t>
                          </a:r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39556" t="-180000" r="-449778" b="-410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400" dirty="0" smtClean="0">
                              <a:latin typeface="Cambria" panose="02040503050406030204" pitchFamily="18" charset="0"/>
                            </a:rPr>
                            <a:t>711</a:t>
                          </a:r>
                          <a:endParaRPr lang="bg-BG" sz="24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400" dirty="0" smtClean="0">
                              <a:latin typeface="Cambria" panose="02040503050406030204" pitchFamily="18" charset="0"/>
                            </a:rPr>
                            <a:t>969</a:t>
                          </a:r>
                          <a:endParaRPr lang="bg-BG" sz="24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Извършваме всички проверки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bg-BG" sz="2000" dirty="0" smtClean="0">
                              <a:latin typeface="Cambria" panose="02040503050406030204" pitchFamily="18" charset="0"/>
                            </a:rPr>
                            <a:t>2</a:t>
                          </a:r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39556" t="-200000" r="-449778" b="-19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400" dirty="0" smtClean="0">
                              <a:latin typeface="Cambria" panose="02040503050406030204" pitchFamily="18" charset="0"/>
                            </a:rPr>
                            <a:t>22</a:t>
                          </a:r>
                          <a:endParaRPr lang="bg-BG" sz="24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400" dirty="0" smtClean="0">
                              <a:latin typeface="Cambria" panose="02040503050406030204" pitchFamily="18" charset="0"/>
                            </a:rPr>
                            <a:t>969</a:t>
                          </a:r>
                          <a:endParaRPr lang="bg-BG" sz="24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Спестяваме 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проверки 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при съставните числа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bg-BG" sz="2000" dirty="0" smtClean="0">
                              <a:latin typeface="Cambria" panose="02040503050406030204" pitchFamily="18" charset="0"/>
                            </a:rPr>
                            <a:t>3</a:t>
                          </a:r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39556" t="-300000" r="-449778" b="-9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400" dirty="0" smtClean="0">
                              <a:latin typeface="Cambria" panose="02040503050406030204" pitchFamily="18" charset="0"/>
                            </a:rPr>
                            <a:t>22</a:t>
                          </a:r>
                          <a:endParaRPr lang="bg-BG" sz="24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400" dirty="0" smtClean="0">
                              <a:latin typeface="Cambria" panose="02040503050406030204" pitchFamily="18" charset="0"/>
                            </a:rPr>
                            <a:t>30</a:t>
                          </a:r>
                          <a:endParaRPr lang="bg-BG" sz="24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Спестяваме 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проверки и при простите числа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000" dirty="0" smtClean="0">
                              <a:latin typeface="Cambria" panose="02040503050406030204" pitchFamily="18" charset="0"/>
                            </a:rPr>
                            <a:t>4</a:t>
                          </a:r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2"/>
                          <a:stretch>
                            <a:fillRect l="-39556" t="-560000" r="-449778" b="-30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400" dirty="0" smtClean="0">
                              <a:latin typeface="Cambria" panose="02040503050406030204" pitchFamily="18" charset="0"/>
                            </a:rPr>
                            <a:t>9</a:t>
                          </a:r>
                          <a:endParaRPr lang="bg-BG" sz="24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400" dirty="0" smtClean="0">
                              <a:latin typeface="Cambria" panose="02040503050406030204" pitchFamily="18" charset="0"/>
                            </a:rPr>
                            <a:t>11</a:t>
                          </a:r>
                          <a:endParaRPr lang="bg-BG" sz="24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Спестяваме още повече проверки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Rectangle 5">
            <a:hlinkClick r:id="rId3" action="ppaction://hlinkfile"/>
          </p:cNvPr>
          <p:cNvSpPr/>
          <p:nvPr/>
        </p:nvSpPr>
        <p:spPr>
          <a:xfrm>
            <a:off x="3657600" y="5638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251610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Задача с рекурсия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По-рано я решихме с итерация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26401724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Задача: двоично число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 с рекурсия</a:t>
                </a:r>
              </a:p>
              <a:p>
                <a:pPr lvl="1"/>
                <a:r>
                  <a:rPr lang="bg-BG" dirty="0" smtClean="0"/>
                  <a:t>Очакваме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да е естествено число</a:t>
                </a:r>
                <a:endParaRPr lang="en-US" dirty="0" smtClean="0"/>
              </a:p>
              <a:p>
                <a:pPr lvl="1"/>
                <a:endParaRPr lang="bg-BG" dirty="0" smtClean="0"/>
              </a:p>
              <a:p>
                <a:pPr marL="457200" lvl="1" indent="0">
                  <a:buNone/>
                  <a:tabLst>
                    <a:tab pos="973138" algn="l"/>
                    <a:tab pos="1654175" algn="l"/>
                    <a:tab pos="2293938" algn="l"/>
                    <a:tab pos="2743200" algn="l"/>
                  </a:tabLst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 smtClean="0"/>
                  <a:t> десет-към-две(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)</a:t>
                </a:r>
              </a:p>
              <a:p>
                <a:pPr marL="457200" lvl="1" indent="0">
                  <a:buNone/>
                  <a:tabLst>
                    <a:tab pos="973138" algn="l"/>
                    <a:tab pos="1654175" algn="l"/>
                    <a:tab pos="2293938" algn="l"/>
                    <a:tab pos="2743200" algn="l"/>
                  </a:tabLst>
                </a:pPr>
                <a:r>
                  <a:rPr lang="en-US" dirty="0" smtClean="0"/>
                  <a:t>	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&gt;0</m:t>
                    </m:r>
                  </m:oMath>
                </a14:m>
                <a:endParaRPr lang="en-US" dirty="0" smtClean="0"/>
              </a:p>
              <a:p>
                <a:pPr marL="457200" lvl="1" indent="0">
                  <a:buNone/>
                  <a:tabLst>
                    <a:tab pos="973138" algn="l"/>
                    <a:tab pos="1654175" algn="l"/>
                    <a:tab pos="2293938" algn="l"/>
                    <a:tab pos="2743200" algn="l"/>
                  </a:tabLst>
                </a:pPr>
                <a:r>
                  <a:rPr lang="en-US" dirty="0" smtClean="0"/>
                  <a:t>	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</a:p>
              <a:p>
                <a:pPr marL="457200" lvl="1" indent="0">
                  <a:buNone/>
                  <a:tabLst>
                    <a:tab pos="973138" algn="l"/>
                    <a:tab pos="1654175" algn="l"/>
                    <a:tab pos="2293938" algn="l"/>
                    <a:tab pos="2743200" algn="l"/>
                  </a:tabLst>
                </a:pPr>
                <a:r>
                  <a:rPr lang="en-US" dirty="0" smtClean="0"/>
                  <a:t>		</a:t>
                </a:r>
                <a:r>
                  <a:rPr lang="bg-BG" dirty="0" smtClean="0"/>
                  <a:t>десет-към-две(цялата част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/2</m:t>
                    </m:r>
                  </m:oMath>
                </a14:m>
                <a:r>
                  <a:rPr lang="en-US" dirty="0" smtClean="0"/>
                  <a:t>)</a:t>
                </a:r>
                <a:endParaRPr lang="bg-BG" dirty="0" smtClean="0"/>
              </a:p>
              <a:p>
                <a:pPr marL="457200" lvl="1" indent="0">
                  <a:buNone/>
                  <a:tabLst>
                    <a:tab pos="973138" algn="l"/>
                    <a:tab pos="1654175" algn="l"/>
                    <a:tab pos="2293938" algn="l"/>
                    <a:tab pos="2743200" algn="l"/>
                  </a:tabLst>
                </a:pPr>
                <a:r>
                  <a:rPr lang="en-US" dirty="0" smtClean="0"/>
                  <a:t>		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Резултатът </a:t>
                </a:r>
                <a:r>
                  <a:rPr lang="bg-BG" dirty="0" smtClean="0"/>
                  <a:t>е остатъка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/2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1143000" y="3124200"/>
            <a:ext cx="381000" cy="1981200"/>
            <a:chOff x="1143000" y="1297719"/>
            <a:chExt cx="228600" cy="396008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1905000" y="3987800"/>
            <a:ext cx="381000" cy="965200"/>
            <a:chOff x="1143000" y="1297719"/>
            <a:chExt cx="228600" cy="396008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Rectangle 10">
            <a:hlinkClick r:id="rId3" action="ppaction://hlinkfile"/>
          </p:cNvPr>
          <p:cNvSpPr/>
          <p:nvPr/>
        </p:nvSpPr>
        <p:spPr>
          <a:xfrm>
            <a:off x="3657600" y="5638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8787360"/>
      </p:ext>
    </p:extLst>
  </p:cSld>
  <p:clrMapOvr>
    <a:masterClrMapping/>
  </p:clrMapOvr>
  <p:transition>
    <p:push dir="u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Задача: Ханойските кули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Пак с рекурсия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237528793"/>
      </p:ext>
    </p:extLst>
  </p:cSld>
  <p:clrMapOvr>
    <a:masterClrMapping/>
  </p:clrMapOvr>
  <p:transition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mtClean="0"/>
              <a:t>Глаголически цифри</a:t>
            </a:r>
            <a:endParaRPr lang="en-US" smtClean="0"/>
          </a:p>
          <a:p>
            <a:pPr lvl="1"/>
            <a:r>
              <a:rPr lang="bg-BG" smtClean="0"/>
              <a:t>Използват се букви от глаголицата</a:t>
            </a:r>
          </a:p>
          <a:p>
            <a:pPr lvl="1"/>
            <a:r>
              <a:rPr lang="bg-BG" smtClean="0"/>
              <a:t>Какво е записано тук:</a:t>
            </a:r>
            <a:endParaRPr lang="bg-BG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0442471"/>
              </p:ext>
            </p:extLst>
          </p:nvPr>
        </p:nvGraphicFramePr>
        <p:xfrm>
          <a:off x="1295400" y="2087252"/>
          <a:ext cx="6477003" cy="3780148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719667"/>
                <a:gridCol w="719667"/>
                <a:gridCol w="719667"/>
                <a:gridCol w="719667"/>
                <a:gridCol w="719667"/>
                <a:gridCol w="719667"/>
                <a:gridCol w="719667"/>
                <a:gridCol w="719667"/>
                <a:gridCol w="719667"/>
              </a:tblGrid>
              <a:tr h="602194"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1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2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3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4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5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6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7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8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9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693206">
                <a:tc>
                  <a:txBody>
                    <a:bodyPr/>
                    <a:lstStyle/>
                    <a:p>
                      <a:pPr algn="ctr"/>
                      <a:endParaRPr lang="bg-BG" sz="2400" kern="1200" dirty="0">
                        <a:solidFill>
                          <a:schemeClr val="dk1"/>
                        </a:solidFill>
                        <a:latin typeface="Cambria" panose="02040503050406030204" pitchFamily="18" charset="0"/>
                        <a:ea typeface="Arial Unicode MS" panose="020B0604020202020204" pitchFamily="34" charset="-128"/>
                        <a:cs typeface="Lucida Sans Unicode" panose="020B06020305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 dirty="0">
                        <a:latin typeface="Cambria" panose="02040503050406030204" pitchFamily="18" charset="0"/>
                        <a:ea typeface="Arial Unicode MS" panose="020B0604020202020204" pitchFamily="34" charset="-128"/>
                        <a:cs typeface="Lucida Sans Unicode" panose="020B06020305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 dirty="0">
                        <a:latin typeface="Cambria" panose="02040503050406030204" pitchFamily="18" charset="0"/>
                        <a:ea typeface="Arial Unicode MS" panose="020B0604020202020204" pitchFamily="34" charset="-128"/>
                        <a:cs typeface="Lucida Sans Unicode" panose="020B06020305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 dirty="0">
                        <a:latin typeface="Cambria" panose="02040503050406030204" pitchFamily="18" charset="0"/>
                        <a:ea typeface="Arial Unicode MS" panose="020B0604020202020204" pitchFamily="34" charset="-128"/>
                        <a:cs typeface="Lucida Sans Unicode" panose="020B06020305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 dirty="0">
                        <a:latin typeface="Cambria" panose="02040503050406030204" pitchFamily="18" charset="0"/>
                        <a:ea typeface="Arial Unicode MS" panose="020B0604020202020204" pitchFamily="34" charset="-128"/>
                        <a:cs typeface="Lucida Sans Unicode" panose="020B06020305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 dirty="0">
                        <a:latin typeface="Cambria" panose="02040503050406030204" pitchFamily="18" charset="0"/>
                        <a:ea typeface="Arial Unicode MS" panose="020B0604020202020204" pitchFamily="34" charset="-128"/>
                        <a:cs typeface="Lucida Sans Unicode" panose="020B06020305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 dirty="0">
                        <a:latin typeface="Cambria" panose="02040503050406030204" pitchFamily="18" charset="0"/>
                        <a:ea typeface="Arial Unicode MS" panose="020B0604020202020204" pitchFamily="34" charset="-128"/>
                        <a:cs typeface="Lucida Sans Unicode" panose="020B06020305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 dirty="0">
                        <a:latin typeface="Cambria" panose="02040503050406030204" pitchFamily="18" charset="0"/>
                        <a:ea typeface="Arial Unicode MS" panose="020B0604020202020204" pitchFamily="34" charset="-128"/>
                        <a:cs typeface="Lucida Sans Unicode" panose="020B0602030504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 dirty="0">
                        <a:latin typeface="Cambria" panose="02040503050406030204" pitchFamily="18" charset="0"/>
                        <a:ea typeface="Arial Unicode MS" panose="020B0604020202020204" pitchFamily="34" charset="-128"/>
                        <a:cs typeface="Lucida Sans Unicode" panose="020B0602030504020204" pitchFamily="34" charset="0"/>
                      </a:endParaRPr>
                    </a:p>
                  </a:txBody>
                  <a:tcPr anchor="ctr"/>
                </a:tc>
              </a:tr>
              <a:tr h="602194"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10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20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30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40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50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60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70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80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90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678166">
                <a:tc>
                  <a:txBody>
                    <a:bodyPr/>
                    <a:lstStyle/>
                    <a:p>
                      <a:pPr algn="ctr"/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602194"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100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200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300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400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500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600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700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800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400" dirty="0" smtClean="0">
                          <a:latin typeface="Cambria" panose="02040503050406030204" pitchFamily="18" charset="0"/>
                        </a:rPr>
                        <a:t>900</a:t>
                      </a:r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  <a:tr h="602194">
                <a:tc>
                  <a:txBody>
                    <a:bodyPr/>
                    <a:lstStyle/>
                    <a:p>
                      <a:pPr algn="ctr"/>
                      <a:endParaRPr lang="bg-BG" sz="240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bg-BG" sz="2400" dirty="0">
                        <a:latin typeface="Cambria" panose="020405030504060302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084" name="Picture 12" descr="Азъ">
            <a:hlinkClick r:id="rId2" tooltip="Азъ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3439" y="2851745"/>
            <a:ext cx="238125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Букі">
            <a:hlinkClick r:id="rId4" tooltip="Букі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9402" y="2870795"/>
            <a:ext cx="238125" cy="24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Ведзі">
            <a:hlinkClick r:id="rId6" tooltip="Ведзі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5365" y="2875558"/>
            <a:ext cx="276225" cy="23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Глаголь">
            <a:hlinkClick r:id="rId8" tooltip="Глаголь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99428" y="2861270"/>
            <a:ext cx="219075" cy="26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 descr="Дабро">
            <a:hlinkClick r:id="rId10" tooltip="Дабро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6341" y="2866032"/>
            <a:ext cx="276225" cy="257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4" name="Picture 22" descr="Jestu">
            <a:hlinkClick r:id="rId12" tooltip="Jestu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0404" y="2856507"/>
            <a:ext cx="219075" cy="27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6" name="Picture 24" descr="Жывеце">
            <a:hlinkClick r:id="rId14" tooltip="Жывеце"/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7317" y="2875558"/>
            <a:ext cx="276225" cy="23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8" name="Picture 26" descr="Зяло">
            <a:hlinkClick r:id="rId16" tooltip="Зяло"/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1380" y="2842220"/>
            <a:ext cx="276225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0" name="Picture 28" descr="Зямля">
            <a:hlinkClick r:id="rId18" tooltip="Зямля"/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55441" y="2851745"/>
            <a:ext cx="276225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2" name="Picture 30" descr="Іжэ">
            <a:hlinkClick r:id="rId20" tooltip="Іжэ"/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4389" y="4204409"/>
            <a:ext cx="276225" cy="257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4" name="Picture 32" descr="І">
            <a:hlinkClick r:id="rId22" tooltip="І"/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0352" y="4194884"/>
            <a:ext cx="238125" cy="27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6" name="Picture 34" descr="Гервь">
            <a:hlinkClick r:id="rId24" tooltip="Гервь"/>
          </p:cNvPr>
          <p:cNvPicPr>
            <a:picLocks noChangeAspect="1" noChangeArrowheads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8215" y="4213935"/>
            <a:ext cx="238125" cy="23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8" name="Picture 36" descr="Kako">
            <a:hlinkClick r:id="rId26" tooltip="Kako"/>
          </p:cNvPr>
          <p:cNvPicPr>
            <a:picLocks noChangeAspect="1" noChangeArrowheads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6078" y="4199647"/>
            <a:ext cx="314325" cy="26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0" name="Picture 38" descr="Людзі">
            <a:hlinkClick r:id="rId28" tooltip="Людзі"/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0141" y="4199647"/>
            <a:ext cx="314325" cy="26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2" name="Picture 40" descr="Мысліце">
            <a:hlinkClick r:id="rId30" tooltip="Мысліце"/>
          </p:cNvPr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4204" y="4199647"/>
            <a:ext cx="314325" cy="26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4" name="Picture 42" descr="Наш">
            <a:hlinkClick r:id="rId32" tooltip="Наш"/>
          </p:cNvPr>
          <p:cNvPicPr>
            <a:picLocks noChangeAspect="1" noChangeArrowheads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8267" y="4199647"/>
            <a:ext cx="314325" cy="26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6" name="Picture 44" descr="Он">
            <a:hlinkClick r:id="rId34" tooltip="Он"/>
          </p:cNvPr>
          <p:cNvPicPr>
            <a:picLocks noChangeAspect="1" noChangeArrowheads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2330" y="4199647"/>
            <a:ext cx="314325" cy="26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8" name="Picture 46" descr="Пакой">
            <a:hlinkClick r:id="rId36" tooltip="Пакой"/>
          </p:cNvPr>
          <p:cNvPicPr>
            <a:picLocks noChangeAspect="1" noChangeArrowheads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391" y="4199647"/>
            <a:ext cx="314325" cy="26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20" name="Picture 48" descr="Рцы">
            <a:hlinkClick r:id="rId38" tooltip="Рцы"/>
          </p:cNvPr>
          <p:cNvPicPr>
            <a:picLocks noChangeAspect="1" noChangeArrowheads="1"/>
          </p:cNvPicPr>
          <p:nvPr/>
        </p:nvPicPr>
        <p:blipFill>
          <a:blip r:embed="rId3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5339" y="5401951"/>
            <a:ext cx="314325" cy="26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22" name="Picture 50" descr="Слова">
            <a:hlinkClick r:id="rId40" tooltip="Слова"/>
          </p:cNvPr>
          <p:cNvPicPr>
            <a:picLocks noChangeAspect="1" noChangeArrowheads="1"/>
          </p:cNvPicPr>
          <p:nvPr/>
        </p:nvPicPr>
        <p:blipFill>
          <a:blip r:embed="rId4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9161" y="5401951"/>
            <a:ext cx="314325" cy="26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24" name="Picture 52" descr="тверда">
            <a:hlinkClick r:id="rId42" tooltip="тверда"/>
          </p:cNvPr>
          <p:cNvPicPr>
            <a:picLocks noChangeAspect="1" noChangeArrowheads="1"/>
          </p:cNvPicPr>
          <p:nvPr/>
        </p:nvPicPr>
        <p:blipFill>
          <a:blip r:embed="rId4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2983" y="5401951"/>
            <a:ext cx="314325" cy="26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26" name="Picture 54" descr="Ук">
            <a:hlinkClick r:id="rId44" tooltip="Ук"/>
          </p:cNvPr>
          <p:cNvPicPr>
            <a:picLocks noChangeAspect="1" noChangeArrowheads="1"/>
          </p:cNvPicPr>
          <p:nvPr/>
        </p:nvPicPr>
        <p:blipFill>
          <a:blip r:embed="rId4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6805" y="5401951"/>
            <a:ext cx="314325" cy="26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28" name="Picture 56" descr="Ферт">
            <a:hlinkClick r:id="rId46" tooltip="Ферт"/>
          </p:cNvPr>
          <p:cNvPicPr>
            <a:picLocks noChangeAspect="1" noChangeArrowheads="1"/>
          </p:cNvPicPr>
          <p:nvPr/>
        </p:nvPicPr>
        <p:blipFill>
          <a:blip r:embed="rId4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0627" y="5363851"/>
            <a:ext cx="304800" cy="34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30" name="Picture 58" descr="Heru">
            <a:hlinkClick r:id="rId48" tooltip="Heru"/>
          </p:cNvPr>
          <p:cNvPicPr>
            <a:picLocks noChangeAspect="1" noChangeArrowheads="1"/>
          </p:cNvPicPr>
          <p:nvPr/>
        </p:nvPicPr>
        <p:blipFill>
          <a:blip r:embed="rId4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4924" y="5401951"/>
            <a:ext cx="314325" cy="26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32" name="Picture 60" descr="От">
            <a:hlinkClick r:id="rId50" tooltip="От"/>
          </p:cNvPr>
          <p:cNvPicPr>
            <a:picLocks noChangeAspect="1" noChangeArrowheads="1"/>
          </p:cNvPicPr>
          <p:nvPr/>
        </p:nvPicPr>
        <p:blipFill>
          <a:blip r:embed="rId5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8746" y="5401951"/>
            <a:ext cx="314325" cy="26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34" name="Picture 62" descr="Штa">
            <a:hlinkClick r:id="rId52" tooltip="Штa"/>
          </p:cNvPr>
          <p:cNvPicPr>
            <a:picLocks noChangeAspect="1" noChangeArrowheads="1"/>
          </p:cNvPicPr>
          <p:nvPr/>
        </p:nvPicPr>
        <p:blipFill>
          <a:blip r:embed="rId5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2568" y="5401951"/>
            <a:ext cx="314325" cy="26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36" name="Picture 64" descr="Цы">
            <a:hlinkClick r:id="rId54" tooltip="Цы"/>
          </p:cNvPr>
          <p:cNvPicPr>
            <a:picLocks noChangeAspect="1" noChangeArrowheads="1"/>
          </p:cNvPicPr>
          <p:nvPr/>
        </p:nvPicPr>
        <p:blipFill>
          <a:blip r:embed="rId5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391" y="5401951"/>
            <a:ext cx="314325" cy="26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779543" y="4670909"/>
            <a:ext cx="762000" cy="588168"/>
          </a:xfrm>
          <a:prstGeom prst="rect">
            <a:avLst/>
          </a:prstGeom>
          <a:solidFill>
            <a:srgbClr val="C9C9C9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2400" dirty="0">
                <a:solidFill>
                  <a:schemeClr val="dk1"/>
                </a:solidFill>
                <a:latin typeface="Cambria" panose="02040503050406030204" pitchFamily="18" charset="0"/>
              </a:rPr>
              <a:t>1000</a:t>
            </a:r>
            <a:endParaRPr lang="bg-BG" sz="2400" dirty="0">
              <a:solidFill>
                <a:schemeClr val="dk1"/>
              </a:solidFill>
              <a:latin typeface="Cambria" panose="02040503050406030204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779543" y="5275747"/>
            <a:ext cx="762000" cy="588168"/>
          </a:xfrm>
          <a:prstGeom prst="rect">
            <a:avLst/>
          </a:prstGeom>
          <a:solidFill>
            <a:srgbClr val="E8E8E8"/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endParaRPr lang="bg-BG" sz="2400" dirty="0">
              <a:solidFill>
                <a:schemeClr val="dk1"/>
              </a:solidFill>
              <a:latin typeface="Cambria" panose="02040503050406030204" pitchFamily="18" charset="0"/>
            </a:endParaRPr>
          </a:p>
        </p:txBody>
      </p:sp>
      <p:pic>
        <p:nvPicPr>
          <p:cNvPr id="3138" name="Picture 66" descr="Чэрв">
            <a:hlinkClick r:id="rId56" tooltip="Чэрв"/>
          </p:cNvPr>
          <p:cNvPicPr>
            <a:picLocks noChangeAspect="1" noChangeArrowheads="1"/>
          </p:cNvPicPr>
          <p:nvPr/>
        </p:nvPicPr>
        <p:blipFill>
          <a:blip r:embed="rId5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3380" y="5401951"/>
            <a:ext cx="314325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4360952" y="1447800"/>
            <a:ext cx="973048" cy="232739"/>
            <a:chOff x="7477980" y="1999910"/>
            <a:chExt cx="1013044" cy="267906"/>
          </a:xfrm>
        </p:grpSpPr>
        <p:pic>
          <p:nvPicPr>
            <p:cNvPr id="48" name="Picture 66" descr="Чэрв">
              <a:hlinkClick r:id="rId56" tooltip="Чэрв"/>
            </p:cNvPr>
            <p:cNvPicPr>
              <a:picLocks noChangeAspect="1" noChangeArrowheads="1"/>
            </p:cNvPicPr>
            <p:nvPr/>
          </p:nvPicPr>
          <p:blipFill>
            <a:blip r:embed="rId5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77980" y="2015915"/>
              <a:ext cx="259773" cy="2519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9" name="Picture 48" descr="Рцы">
              <a:hlinkClick r:id="rId38" tooltip="Рцы"/>
            </p:cNvPr>
            <p:cNvPicPr>
              <a:picLocks noChangeAspect="1" noChangeArrowheads="1"/>
            </p:cNvPicPr>
            <p:nvPr/>
          </p:nvPicPr>
          <p:blipFill>
            <a:blip r:embed="rId3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7056" y="1999910"/>
              <a:ext cx="314324" cy="2667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Picture 40" descr="Мысліце">
              <a:hlinkClick r:id="rId30" tooltip="Мысліце"/>
            </p:cNvPr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17153" y="1999910"/>
              <a:ext cx="314325" cy="2667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" name="Picture 18" descr="Глаголь">
              <a:hlinkClick r:id="rId8" tooltip="Глаголь"/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1947" y="1999910"/>
              <a:ext cx="219077" cy="2667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0822951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Задача за ханойските кули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60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mtClean="0"/>
              <a:t>Условие</a:t>
            </a:r>
          </a:p>
          <a:p>
            <a:pPr lvl="1"/>
            <a:r>
              <a:rPr lang="bg-BG" smtClean="0"/>
              <a:t>На пилон са нанизани </a:t>
            </a:r>
            <a:r>
              <a:rPr lang="en-US" smtClean="0"/>
              <a:t>n</a:t>
            </a:r>
            <a:r>
              <a:rPr lang="bg-BG" smtClean="0"/>
              <a:t> диска, от малък към голям</a:t>
            </a:r>
          </a:p>
          <a:p>
            <a:pPr lvl="1"/>
            <a:r>
              <a:rPr lang="bg-BG" smtClean="0"/>
              <a:t>Да се нанижат на друг пилон като се ползва помощен, трети пилон</a:t>
            </a:r>
          </a:p>
          <a:p>
            <a:r>
              <a:rPr lang="bg-BG" smtClean="0"/>
              <a:t>Позволени действия</a:t>
            </a:r>
          </a:p>
          <a:p>
            <a:pPr lvl="1"/>
            <a:r>
              <a:rPr lang="bg-BG" smtClean="0"/>
              <a:t>Върху диск може да се сложи само по-малък диск</a:t>
            </a:r>
          </a:p>
          <a:p>
            <a:r>
              <a:rPr lang="bg-BG" smtClean="0"/>
              <a:t>Решения</a:t>
            </a:r>
          </a:p>
          <a:p>
            <a:pPr lvl="1"/>
            <a:r>
              <a:rPr lang="bg-BG" smtClean="0"/>
              <a:t>Рекурсивното е кратко и елегантно</a:t>
            </a:r>
          </a:p>
          <a:p>
            <a:pPr lvl="1"/>
            <a:r>
              <a:rPr lang="bg-BG" smtClean="0"/>
              <a:t>Итеративното е доста по-трудно за разбиране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54941248"/>
      </p:ext>
    </p:extLst>
  </p:cSld>
  <p:clrMapOvr>
    <a:masterClrMapping/>
  </p:clrMapOvr>
  <p:transition>
    <p:push dir="u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61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smtClean="0"/>
              <a:t>Илюстрация</a:t>
            </a:r>
          </a:p>
          <a:p>
            <a:pPr lvl="1"/>
            <a:r>
              <a:rPr lang="bg-BG" smtClean="0"/>
              <a:t>Всички дискове са на пилон </a:t>
            </a:r>
            <a:r>
              <a:rPr lang="en-US" smtClean="0"/>
              <a:t>A</a:t>
            </a:r>
          </a:p>
          <a:p>
            <a:pPr lvl="1"/>
            <a:r>
              <a:rPr lang="bg-BG" smtClean="0"/>
              <a:t>Трябва да ги прехвърлим на пилон </a:t>
            </a:r>
            <a:r>
              <a:rPr lang="en-US" smtClean="0"/>
              <a:t>B</a:t>
            </a:r>
            <a:endParaRPr lang="bg-BG" smtClean="0"/>
          </a:p>
          <a:p>
            <a:pPr lvl="1"/>
            <a:r>
              <a:rPr lang="bg-BG" smtClean="0"/>
              <a:t>Ползваме пилон </a:t>
            </a:r>
            <a:r>
              <a:rPr lang="en-US" smtClean="0"/>
              <a:t>C</a:t>
            </a:r>
            <a:r>
              <a:rPr lang="bg-BG" smtClean="0"/>
              <a:t> като помощен</a:t>
            </a:r>
            <a:endParaRPr lang="bg-BG" dirty="0" smtClean="0"/>
          </a:p>
        </p:txBody>
      </p:sp>
      <p:pic>
        <p:nvPicPr>
          <p:cNvPr id="3074" name="Picture 2" descr="D:\Pavel\Courses\Materials\Course.Algorithms 2019\Alg-02 Numerics I\Lecture\Hanoi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9914" y="2514600"/>
            <a:ext cx="6486525" cy="2324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003536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62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Решение в три стъпки</a:t>
            </a:r>
          </a:p>
          <a:p>
            <a:pPr lvl="1"/>
            <a:r>
              <a:rPr lang="bg-BG" dirty="0" smtClean="0"/>
              <a:t>Преместваме горните дискове от </a:t>
            </a:r>
            <a:r>
              <a:rPr lang="en-US" dirty="0" smtClean="0"/>
              <a:t>A</a:t>
            </a:r>
            <a:r>
              <a:rPr lang="bg-BG" dirty="0" smtClean="0"/>
              <a:t> на </a:t>
            </a:r>
            <a:r>
              <a:rPr lang="en-US" dirty="0" smtClean="0"/>
              <a:t>C</a:t>
            </a:r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en-US" dirty="0" smtClean="0"/>
          </a:p>
          <a:p>
            <a:pPr lvl="1"/>
            <a:r>
              <a:rPr lang="bg-BG" dirty="0" smtClean="0"/>
              <a:t>Преместваме най-долния диск от </a:t>
            </a:r>
            <a:r>
              <a:rPr lang="en-US" dirty="0" smtClean="0"/>
              <a:t>A </a:t>
            </a:r>
            <a:r>
              <a:rPr lang="bg-BG" dirty="0" smtClean="0"/>
              <a:t>на </a:t>
            </a:r>
            <a:r>
              <a:rPr lang="en-US" dirty="0" smtClean="0"/>
              <a:t>B</a:t>
            </a:r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en-US" dirty="0" smtClean="0"/>
          </a:p>
          <a:p>
            <a:pPr lvl="1"/>
            <a:r>
              <a:rPr lang="bg-BG" dirty="0" smtClean="0"/>
              <a:t>Връщаме дисковете от </a:t>
            </a:r>
            <a:r>
              <a:rPr lang="en-US" dirty="0" smtClean="0"/>
              <a:t>C</a:t>
            </a:r>
            <a:r>
              <a:rPr lang="bg-BG" dirty="0" smtClean="0"/>
              <a:t> на </a:t>
            </a:r>
            <a:r>
              <a:rPr lang="en-US" dirty="0" smtClean="0"/>
              <a:t>B</a:t>
            </a:r>
            <a:endParaRPr lang="bg-BG" dirty="0"/>
          </a:p>
        </p:txBody>
      </p:sp>
      <p:pic>
        <p:nvPicPr>
          <p:cNvPr id="4098" name="Picture 2" descr="D:\Pavel\Courses\Materials\Course.Algorithms 2019\Alg-02 Numerics I\Lecture\Hanoi-2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6728" y="1372667"/>
            <a:ext cx="3795851" cy="1217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Pavel\Courses\Materials\Course.Algorithms 2019\Alg-02 Numerics I\Lecture\Hanoi-3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1559" y="3125267"/>
            <a:ext cx="3297054" cy="1217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Pavel\Courses\Materials\Course.Algorithms 2019\Alg-02 Numerics I\Lecture\Hanoi-4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3121" y="4877867"/>
            <a:ext cx="2898014" cy="1217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081586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63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Предварителен анализ</a:t>
                </a:r>
              </a:p>
              <a:p>
                <a:pPr lvl="1"/>
                <a:r>
                  <a:rPr lang="bg-BG" dirty="0" smtClean="0"/>
                  <a:t>Лесният случай е при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=1</m:t>
                    </m:r>
                  </m:oMath>
                </a14:m>
                <a:r>
                  <a:rPr lang="en-US" dirty="0" smtClean="0"/>
                  <a:t> – </a:t>
                </a:r>
                <a:r>
                  <a:rPr lang="bg-BG" dirty="0" smtClean="0"/>
                  <a:t>тогава местим диска и това е решението</a:t>
                </a:r>
              </a:p>
              <a:p>
                <a:pPr lvl="1"/>
                <a:r>
                  <a:rPr lang="bg-BG" dirty="0" smtClean="0"/>
                  <a:t>Трудният случай е при </a:t>
                </a:r>
                <a:r>
                  <a:rPr lang="en-US" dirty="0" smtClean="0"/>
                  <a:t>n&gt;1</a:t>
                </a:r>
              </a:p>
              <a:p>
                <a:pPr lvl="1"/>
                <a:r>
                  <a:rPr lang="bg-BG" dirty="0" smtClean="0"/>
                  <a:t>Първата и третата стъпка е пак задачата за ханойските кули, но с един диск по-малко</a:t>
                </a:r>
              </a:p>
              <a:p>
                <a:r>
                  <a:rPr lang="bg-BG" dirty="0" smtClean="0"/>
                  <a:t>Идея за функция</a:t>
                </a:r>
                <a:endParaRPr lang="bg-BG" dirty="0"/>
              </a:p>
              <a:p>
                <a:pPr lvl="1"/>
                <a:r>
                  <a:rPr lang="bg-BG" dirty="0" smtClean="0"/>
                  <a:t>Ще прехвърля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диска</a:t>
                </a:r>
                <a:r>
                  <a:rPr lang="en-US" dirty="0" smtClean="0"/>
                  <a:t> </a:t>
                </a:r>
                <a:r>
                  <a:rPr lang="bg-BG" dirty="0" smtClean="0"/>
                  <a:t>от пилон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𝑋</m:t>
                    </m:r>
                  </m:oMath>
                </a14:m>
                <a:r>
                  <a:rPr lang="bg-BG" dirty="0" smtClean="0"/>
                  <a:t> на пилон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𝑌</m:t>
                    </m:r>
                  </m:oMath>
                </a14:m>
                <a:r>
                  <a:rPr lang="bg-BG" dirty="0" smtClean="0"/>
                  <a:t>, като ползва пилон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𝑍</m:t>
                    </m:r>
                  </m:oMath>
                </a14:m>
                <a:r>
                  <a:rPr lang="bg-BG" dirty="0" smtClean="0"/>
                  <a:t> за помощен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Не може да ползваме директно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𝐵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𝐶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защото подзадачите не прехвърлят само 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</m:oMath>
                </a14:m>
                <a:r>
                  <a:rPr lang="bg-BG" dirty="0" smtClean="0"/>
                  <a:t> към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𝐵</m:t>
                    </m:r>
                  </m:oMath>
                </a14:m>
                <a:endParaRPr lang="bg-BG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1551652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</a:t>
                </a:r>
              </a:p>
              <a:p>
                <a:pPr marL="457200" lvl="1" indent="0">
                  <a:buNone/>
                  <a:tabLst>
                    <a:tab pos="682625" algn="l"/>
                    <a:tab pos="1146175" algn="l"/>
                    <a:tab pos="1597025" algn="l"/>
                    <a:tab pos="2060575" algn="l"/>
                  </a:tabLst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 smtClean="0"/>
                  <a:t> </a:t>
                </a:r>
                <a:r>
                  <a:rPr lang="bg-BG" dirty="0" err="1" smtClean="0"/>
                  <a:t>ханой</a:t>
                </a:r>
                <a:r>
                  <a:rPr lang="bg-BG" dirty="0" smtClean="0"/>
                  <a:t>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диска,</a:t>
                </a:r>
                <a:r>
                  <a:rPr lang="en-US" dirty="0" smtClean="0"/>
                  <a:t> </a:t>
                </a:r>
                <a:r>
                  <a:rPr lang="bg-BG" dirty="0" smtClean="0"/>
                  <a:t>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𝑋</m:t>
                    </m:r>
                  </m:oMath>
                </a14:m>
                <a:r>
                  <a:rPr lang="en-US" dirty="0" smtClean="0"/>
                  <a:t>,</a:t>
                </a:r>
                <a:r>
                  <a:rPr lang="bg-BG" dirty="0" smtClean="0"/>
                  <a:t>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𝑌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чрез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𝑍</m:t>
                    </m:r>
                  </m:oMath>
                </a14:m>
                <a:r>
                  <a:rPr lang="en-US" dirty="0" smtClean="0"/>
                  <a:t>)</a:t>
                </a:r>
                <a:endParaRPr lang="bg-BG" dirty="0" smtClean="0"/>
              </a:p>
              <a:p>
                <a:pPr marL="457200" lvl="1" indent="0">
                  <a:buNone/>
                  <a:tabLst>
                    <a:tab pos="1030288" algn="l"/>
                    <a:tab pos="1481138" algn="l"/>
                    <a:tab pos="1944688" algn="l"/>
                    <a:tab pos="2060575" algn="l"/>
                  </a:tabLst>
                </a:pPr>
                <a:r>
                  <a:rPr lang="en-US" dirty="0" smtClean="0"/>
                  <a:t>	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&gt;0</m:t>
                    </m:r>
                  </m:oMath>
                </a14:m>
                <a:r>
                  <a:rPr lang="bg-BG" dirty="0" smtClean="0"/>
                  <a:t>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</a:p>
              <a:p>
                <a:pPr marL="457200" lvl="1" indent="0">
                  <a:buNone/>
                  <a:tabLst>
                    <a:tab pos="1030288" algn="l"/>
                    <a:tab pos="1481138" algn="l"/>
                    <a:tab pos="1944688" algn="l"/>
                    <a:tab pos="2060575" algn="l"/>
                  </a:tabLst>
                </a:pPr>
                <a:r>
                  <a:rPr lang="en-US" dirty="0" smtClean="0"/>
                  <a:t>		</a:t>
                </a:r>
                <a:r>
                  <a:rPr lang="bg-BG" dirty="0" err="1" smtClean="0"/>
                  <a:t>ханой</a:t>
                </a:r>
                <a:r>
                  <a:rPr lang="bg-BG" dirty="0" smtClean="0"/>
                  <a:t>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𝑋</m:t>
                    </m:r>
                  </m:oMath>
                </a14:m>
                <a:r>
                  <a:rPr lang="en-US" dirty="0" smtClean="0"/>
                  <a:t>,</a:t>
                </a:r>
                <a:r>
                  <a:rPr lang="bg-BG" dirty="0" smtClean="0"/>
                  <a:t>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𝑍</m:t>
                    </m:r>
                  </m:oMath>
                </a14:m>
                <a:r>
                  <a:rPr lang="en-US" dirty="0" smtClean="0"/>
                  <a:t>,</a:t>
                </a:r>
                <a:r>
                  <a:rPr lang="bg-BG" dirty="0" smtClean="0"/>
                  <a:t> чрез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𝑌</m:t>
                    </m:r>
                  </m:oMath>
                </a14:m>
                <a:r>
                  <a:rPr lang="en-US" dirty="0" smtClean="0"/>
                  <a:t>)</a:t>
                </a:r>
              </a:p>
              <a:p>
                <a:pPr marL="457200" lvl="1" indent="0">
                  <a:buNone/>
                  <a:tabLst>
                    <a:tab pos="1030288" algn="l"/>
                    <a:tab pos="1481138" algn="l"/>
                    <a:tab pos="1944688" algn="l"/>
                    <a:tab pos="2060575" algn="l"/>
                  </a:tabLst>
                </a:pPr>
                <a:r>
                  <a:rPr lang="en-US" dirty="0" smtClean="0"/>
                  <a:t>		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Изведи</a:t>
                </a:r>
                <a:r>
                  <a:rPr lang="en-US" dirty="0" smtClean="0"/>
                  <a:t> “</a:t>
                </a:r>
                <a:r>
                  <a:rPr lang="bg-BG" dirty="0" smtClean="0"/>
                  <a:t>премести диск 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𝑋</m:t>
                    </m:r>
                  </m:oMath>
                </a14:m>
                <a:r>
                  <a:rPr lang="bg-BG" dirty="0" smtClean="0"/>
                  <a:t>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𝑌</m:t>
                    </m:r>
                  </m:oMath>
                </a14:m>
                <a:r>
                  <a:rPr lang="en-US" dirty="0" smtClean="0"/>
                  <a:t>”</a:t>
                </a:r>
                <a:endParaRPr lang="bg-BG" dirty="0" smtClean="0"/>
              </a:p>
              <a:p>
                <a:pPr marL="457200" lvl="1" indent="0">
                  <a:buNone/>
                  <a:tabLst>
                    <a:tab pos="1030288" algn="l"/>
                    <a:tab pos="1481138" algn="l"/>
                    <a:tab pos="1944688" algn="l"/>
                    <a:tab pos="2060575" algn="l"/>
                  </a:tabLst>
                </a:pPr>
                <a:r>
                  <a:rPr lang="en-US" dirty="0" smtClean="0"/>
                  <a:t>		</a:t>
                </a:r>
                <a:r>
                  <a:rPr lang="bg-BG" dirty="0" err="1" smtClean="0"/>
                  <a:t>ханой</a:t>
                </a:r>
                <a:r>
                  <a:rPr lang="bg-BG" dirty="0" smtClean="0"/>
                  <a:t>(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 smtClean="0"/>
                  <a:t>,</a:t>
                </a:r>
                <a:r>
                  <a:rPr lang="bg-BG" dirty="0" smtClean="0"/>
                  <a:t> 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𝑍</m:t>
                    </m:r>
                  </m:oMath>
                </a14:m>
                <a:r>
                  <a:rPr lang="en-US" dirty="0" smtClean="0"/>
                  <a:t>,</a:t>
                </a:r>
                <a:r>
                  <a:rPr lang="bg-BG" dirty="0" smtClean="0"/>
                  <a:t>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𝑌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чрез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𝑋</m:t>
                    </m:r>
                  </m:oMath>
                </a14:m>
                <a:r>
                  <a:rPr lang="en-US" dirty="0" smtClean="0"/>
                  <a:t>)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219200" y="1371600"/>
            <a:ext cx="381000" cy="183243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1790700" y="1832430"/>
            <a:ext cx="381000" cy="1273630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>
            <a:hlinkClick r:id="rId3" action="ppaction://hlinkfile"/>
          </p:cNvPr>
          <p:cNvSpPr/>
          <p:nvPr/>
        </p:nvSpPr>
        <p:spPr>
          <a:xfrm>
            <a:off x="3657600" y="5257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67897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65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И малка анимация </a:t>
            </a:r>
            <a:endParaRPr lang="en-US" dirty="0"/>
          </a:p>
          <a:p>
            <a:pPr lvl="1"/>
            <a:r>
              <a:rPr lang="bg-BG" dirty="0" smtClean="0"/>
              <a:t>Само с 6 диска</a:t>
            </a:r>
          </a:p>
        </p:txBody>
      </p:sp>
      <p:pic>
        <p:nvPicPr>
          <p:cNvPr id="10242" name="Picture 2" descr="D:\Pavel\Courses\Materials\Course.Algorithms 2019\Alg-02 Numerics I\Lecture\Figures\Fig 14. Haniw animation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1676400"/>
            <a:ext cx="8020050" cy="249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60795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smtClean="0"/>
              <a:t>Към днешната тема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186998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</a:t>
            </a:r>
            <a:r>
              <a:rPr lang="en-US" dirty="0" smtClean="0"/>
              <a:t>2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70693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Проблеми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Проблеми на непозиционните бройни системи</a:t>
                </a:r>
              </a:p>
              <a:p>
                <a:pPr lvl="1"/>
                <a:r>
                  <a:rPr lang="bg-BG" dirty="0" smtClean="0"/>
                  <a:t>Не може да се представи 0</a:t>
                </a:r>
              </a:p>
              <a:p>
                <a:pPr lvl="1"/>
                <a:r>
                  <a:rPr lang="bg-BG" dirty="0" smtClean="0"/>
                  <a:t>Не може да се представи дробно число</a:t>
                </a:r>
              </a:p>
              <a:p>
                <a:pPr lvl="1"/>
                <a:r>
                  <a:rPr lang="bg-BG" dirty="0" smtClean="0"/>
                  <a:t>Трудно се извършват аритметическите операции (включително събиране, изваждане и умножение)</a:t>
                </a:r>
              </a:p>
              <a:p>
                <a:r>
                  <a:rPr lang="bg-BG" dirty="0" smtClean="0"/>
                  <a:t>Опитайте да изчислите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Без да преминавате през десетична бройна система</a:t>
                </a:r>
              </a:p>
              <a:p>
                <a:pPr marL="1268413" lvl="1" indent="0">
                  <a:buNone/>
                  <a:tabLst>
                    <a:tab pos="5486400" algn="l"/>
                  </a:tabLst>
                </a:pPr>
                <a14:m>
                  <m:oMath xmlns:m="http://schemas.openxmlformats.org/officeDocument/2006/math">
                    <m:r>
                      <a:rPr lang="en-US">
                        <a:latin typeface="Cambria Math"/>
                      </a:rPr>
                      <m:t>𝑋𝐼</m:t>
                    </m:r>
                    <m:r>
                      <a:rPr lang="en-US" smtClean="0">
                        <a:latin typeface="Cambria Math"/>
                      </a:rPr>
                      <m:t>𝑋</m:t>
                    </m:r>
                    <m:r>
                      <a:rPr lang="en-US" smtClean="0">
                        <a:latin typeface="Cambria Math"/>
                      </a:rPr>
                      <m:t>+</m:t>
                    </m:r>
                    <m:r>
                      <a:rPr lang="en-US">
                        <a:latin typeface="Cambria Math"/>
                      </a:rPr>
                      <m:t>𝑉</m:t>
                    </m:r>
                    <m:r>
                      <a:rPr lang="en-US">
                        <a:latin typeface="Cambria Math"/>
                      </a:rPr>
                      <m:t>=</m:t>
                    </m:r>
                  </m:oMath>
                </a14:m>
                <a:r>
                  <a:rPr lang="bg-BG" dirty="0" smtClean="0"/>
                  <a:t> …	</a:t>
                </a:r>
                <a:r>
                  <a:rPr lang="bg-BG" dirty="0"/>
                  <a:t>о</a:t>
                </a:r>
                <a:r>
                  <a:rPr lang="bg-BG" dirty="0" smtClean="0"/>
                  <a:t>тговор: </a:t>
                </a:r>
                <a14:m>
                  <m:oMath xmlns:m="http://schemas.openxmlformats.org/officeDocument/2006/math">
                    <m:r>
                      <a:rPr lang="en-US">
                        <a:latin typeface="Cambria Math"/>
                      </a:rPr>
                      <m:t>𝑋𝑋𝐼𝑉</m:t>
                    </m:r>
                  </m:oMath>
                </a14:m>
                <a:endParaRPr lang="en-US" dirty="0" smtClean="0"/>
              </a:p>
              <a:p>
                <a:pPr marL="1268413" lvl="1" indent="0">
                  <a:buNone/>
                  <a:tabLst>
                    <a:tab pos="5486400" algn="l"/>
                  </a:tabLst>
                </a:pPr>
                <a14:m>
                  <m:oMath xmlns:m="http://schemas.openxmlformats.org/officeDocument/2006/math">
                    <m:r>
                      <a:rPr lang="en-US" smtClean="0">
                        <a:latin typeface="Cambria Math"/>
                      </a:rPr>
                      <m:t>𝑋𝐼𝐼𝐼</m:t>
                    </m:r>
                    <m:r>
                      <a:rPr lang="en-US" smtClean="0">
                        <a:latin typeface="Cambria Math"/>
                      </a:rPr>
                      <m:t>−</m:t>
                    </m:r>
                    <m:r>
                      <a:rPr lang="en-US" smtClean="0">
                        <a:latin typeface="Cambria Math"/>
                      </a:rPr>
                      <m:t>𝐼𝑉</m:t>
                    </m:r>
                    <m:r>
                      <a:rPr lang="en-US" smtClean="0">
                        <a:latin typeface="Cambria Math"/>
                      </a:rPr>
                      <m:t>=</m:t>
                    </m:r>
                  </m:oMath>
                </a14:m>
                <a:r>
                  <a:rPr lang="bg-BG" dirty="0" smtClean="0"/>
                  <a:t> …	отговор: </a:t>
                </a:r>
                <a14:m>
                  <m:oMath xmlns:m="http://schemas.openxmlformats.org/officeDocument/2006/math">
                    <m:r>
                      <a:rPr lang="en-US">
                        <a:latin typeface="Cambria Math"/>
                      </a:rPr>
                      <m:t>𝐼𝑋</m:t>
                    </m:r>
                  </m:oMath>
                </a14:m>
                <a:endParaRPr lang="en-US" dirty="0" smtClean="0"/>
              </a:p>
              <a:p>
                <a:pPr marL="1268413" lvl="1" indent="0">
                  <a:buNone/>
                  <a:tabLst>
                    <a:tab pos="5486400" algn="l"/>
                  </a:tabLst>
                </a:pPr>
                <a14:m>
                  <m:oMath xmlns:m="http://schemas.openxmlformats.org/officeDocument/2006/math">
                    <m:r>
                      <a:rPr lang="en-US" smtClean="0">
                        <a:latin typeface="Cambria Math"/>
                      </a:rPr>
                      <m:t>𝑉𝐼𝐼</m:t>
                    </m:r>
                    <m:r>
                      <a:rPr lang="en-US" smtClean="0">
                        <a:latin typeface="Cambria Math"/>
                        <a:sym typeface="Symbol"/>
                      </a:rPr>
                      <m:t></m:t>
                    </m:r>
                    <m:r>
                      <a:rPr lang="en-US" smtClean="0">
                        <a:latin typeface="Cambria Math"/>
                        <a:sym typeface="Symbol"/>
                      </a:rPr>
                      <m:t>𝑉𝐼𝐼𝐼</m:t>
                    </m:r>
                    <m:r>
                      <a:rPr lang="en-US" smtClean="0">
                        <a:latin typeface="Cambria Math"/>
                        <a:sym typeface="Symbol"/>
                      </a:rPr>
                      <m:t>=</m:t>
                    </m:r>
                  </m:oMath>
                </a14:m>
                <a:r>
                  <a:rPr lang="bg-BG" dirty="0" smtClean="0"/>
                  <a:t> …	</a:t>
                </a:r>
                <a:r>
                  <a:rPr lang="bg-BG" dirty="0">
                    <a:sym typeface="Symbol"/>
                  </a:rPr>
                  <a:t>о</a:t>
                </a:r>
                <a:r>
                  <a:rPr lang="bg-BG" dirty="0" smtClean="0">
                    <a:sym typeface="Symbol"/>
                  </a:rPr>
                  <a:t>тговор: </a:t>
                </a:r>
                <a14:m>
                  <m:oMath xmlns:m="http://schemas.openxmlformats.org/officeDocument/2006/math">
                    <m:r>
                      <a:rPr lang="en-US">
                        <a:latin typeface="Cambria Math"/>
                        <a:sym typeface="Symbol"/>
                      </a:rPr>
                      <m:t>𝐿𝑉𝐼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00503071"/>
      </p:ext>
    </p:extLst>
  </p:cSld>
  <p:clrMapOvr>
    <a:masterClrMapping/>
  </p:clrMapOvr>
  <p:transition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Позиционни бройни системи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Характеристики</a:t>
                </a:r>
              </a:p>
              <a:p>
                <a:pPr lvl="1"/>
                <a:r>
                  <a:rPr lang="bg-BG" dirty="0" smtClean="0"/>
                  <a:t>Броят на различни цифри се нарича </a:t>
                </a:r>
                <a:r>
                  <a:rPr lang="bg-BG" i="1" dirty="0" smtClean="0"/>
                  <a:t>основа</a:t>
                </a:r>
              </a:p>
              <a:p>
                <a:pPr lvl="1"/>
                <a:r>
                  <a:rPr lang="bg-BG" dirty="0" smtClean="0"/>
                  <a:t>Всяка цифра може да е на всяка позиция</a:t>
                </a:r>
              </a:p>
              <a:p>
                <a:pPr lvl="1"/>
                <a:r>
                  <a:rPr lang="bg-BG" dirty="0" smtClean="0"/>
                  <a:t>Стойността на цифра зависи и от позицията ѝ</a:t>
                </a:r>
              </a:p>
              <a:p>
                <a:r>
                  <a:rPr lang="bg-BG" dirty="0" smtClean="0"/>
                  <a:t>Записване</a:t>
                </a:r>
              </a:p>
              <a:p>
                <a:pPr lvl="1"/>
                <a:r>
                  <a:rPr lang="bg-BG" dirty="0" smtClean="0"/>
                  <a:t>Арабските цифри от 0 до 9, допълнени с буквите от латинската азбука (</a:t>
                </a:r>
                <a:r>
                  <a:rPr lang="en-US" dirty="0" smtClean="0"/>
                  <a:t>A</a:t>
                </a:r>
                <a:r>
                  <a:rPr lang="bg-BG" dirty="0" smtClean="0"/>
                  <a:t>=10, </a:t>
                </a:r>
                <a:r>
                  <a:rPr lang="en-US" dirty="0" smtClean="0"/>
                  <a:t>B=11, C=12, …)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В математиката се записва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bg-BG" i="1" dirty="0">
                            <a:latin typeface="Cambria Math"/>
                          </a:rPr>
                          <m:t>число</m:t>
                        </m:r>
                      </m:e>
                      <m:sub>
                        <m:r>
                          <a:rPr lang="bg-BG" b="0" i="1" dirty="0" smtClean="0">
                            <a:latin typeface="Cambria Math"/>
                          </a:rPr>
                          <m:t>(</m:t>
                        </m:r>
                        <m:r>
                          <a:rPr lang="bg-BG" i="1" dirty="0" smtClean="0">
                            <a:latin typeface="Cambria Math"/>
                          </a:rPr>
                          <m:t>основа</m:t>
                        </m:r>
                        <m:r>
                          <a:rPr lang="bg-BG" b="0" i="1" dirty="0" smtClean="0">
                            <a:latin typeface="Cambria Math"/>
                          </a:rPr>
                          <m:t>)</m:t>
                        </m:r>
                      </m:sub>
                    </m:sSub>
                  </m:oMath>
                </a14:m>
                <a:endParaRPr lang="bg-BG" i="1" dirty="0" smtClean="0"/>
              </a:p>
              <a:p>
                <a:pPr lvl="1"/>
                <a:r>
                  <a:rPr lang="bg-BG" dirty="0" smtClean="0"/>
                  <a:t>В програмирането се ползват други записвания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279032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Единична бройна система</a:t>
            </a:r>
            <a:r>
              <a:rPr lang="bg-BG" b="0" dirty="0" smtClean="0"/>
              <a:t> (</a:t>
            </a:r>
            <a:r>
              <a:rPr lang="en-US" b="0" i="1" cap="none" dirty="0" smtClean="0"/>
              <a:t>unary</a:t>
            </a:r>
            <a:r>
              <a:rPr lang="en-US" b="0" dirty="0" smtClean="0"/>
              <a:t>)</a:t>
            </a:r>
            <a:endParaRPr lang="bg-BG" b="0" dirty="0" smtClean="0"/>
          </a:p>
          <a:p>
            <a:pPr lvl="1"/>
            <a:r>
              <a:rPr lang="bg-BG" dirty="0" smtClean="0"/>
              <a:t>Само една цифра (например 1 или пръст)</a:t>
            </a:r>
          </a:p>
          <a:p>
            <a:pPr lvl="1"/>
            <a:r>
              <a:rPr lang="bg-BG" dirty="0" smtClean="0"/>
              <a:t>Подходяща е за малки естествени числа и за деца</a:t>
            </a:r>
            <a:endParaRPr lang="en-US" dirty="0" smtClean="0"/>
          </a:p>
          <a:p>
            <a:r>
              <a:rPr lang="bg-BG" dirty="0" smtClean="0"/>
              <a:t>Примери с числото 7</a:t>
            </a:r>
          </a:p>
          <a:p>
            <a:pPr lvl="1"/>
            <a:r>
              <a:rPr lang="bg-BG" dirty="0" smtClean="0"/>
              <a:t>Записва така: 1111111</a:t>
            </a:r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Или пък така :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352800" y="2971800"/>
            <a:ext cx="12700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055948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5226</TotalTime>
  <Words>2695</Words>
  <Application>Microsoft Office PowerPoint</Application>
  <PresentationFormat>On-screen Show (4:3)</PresentationFormat>
  <Paragraphs>564</Paragraphs>
  <Slides>67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68" baseType="lpstr">
      <vt:lpstr>Office Theme</vt:lpstr>
      <vt:lpstr>Числа (част I)</vt:lpstr>
      <vt:lpstr>Съдържание</vt:lpstr>
      <vt:lpstr>Бройни системи</vt:lpstr>
      <vt:lpstr>Бройна система</vt:lpstr>
      <vt:lpstr>Непозиционни бройни системи</vt:lpstr>
      <vt:lpstr>PowerPoint Presentation</vt:lpstr>
      <vt:lpstr>Проблеми</vt:lpstr>
      <vt:lpstr>Позиционни бройни системи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Преобразуване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Гатанка</vt:lpstr>
      <vt:lpstr>Защото</vt:lpstr>
      <vt:lpstr>Битове и битови маски</vt:lpstr>
      <vt:lpstr>Битове и байтове</vt:lpstr>
      <vt:lpstr>Операции с битове</vt:lpstr>
      <vt:lpstr>PowerPoint Presentation</vt:lpstr>
      <vt:lpstr>PowerPoint Presentation</vt:lpstr>
      <vt:lpstr>PowerPoint Presentation</vt:lpstr>
      <vt:lpstr>PowerPoint Presentation</vt:lpstr>
      <vt:lpstr>Още за битовите маски</vt:lpstr>
      <vt:lpstr>Итерация и рекурсия</vt:lpstr>
      <vt:lpstr>Итерация и рекурсия</vt:lpstr>
      <vt:lpstr>Итеративни алгоритми</vt:lpstr>
      <vt:lpstr>Рекурсивни алгоритми</vt:lpstr>
      <vt:lpstr>PowerPoint Presentation</vt:lpstr>
      <vt:lpstr>PowerPoint Presentation</vt:lpstr>
      <vt:lpstr>Опашкова рекурсия</vt:lpstr>
      <vt:lpstr>Сравнение</vt:lpstr>
      <vt:lpstr>Аналогия</vt:lpstr>
      <vt:lpstr>Кога се ползват?</vt:lpstr>
      <vt:lpstr>Сравнение според данните</vt:lpstr>
      <vt:lpstr>Преобразуване</vt:lpstr>
      <vt:lpstr>Една задачи</vt:lpstr>
      <vt:lpstr>Задача: пресмятане на F_30</vt:lpstr>
      <vt:lpstr>Първо решение</vt:lpstr>
      <vt:lpstr>PowerPoint Presentation</vt:lpstr>
      <vt:lpstr>Второ решение</vt:lpstr>
      <vt:lpstr>PowerPoint Presentation</vt:lpstr>
      <vt:lpstr>Трето решение</vt:lpstr>
      <vt:lpstr>Задача с оптимизация</vt:lpstr>
      <vt:lpstr>Задача: просто число</vt:lpstr>
      <vt:lpstr>Първо решение</vt:lpstr>
      <vt:lpstr>Второ решение</vt:lpstr>
      <vt:lpstr>Трето решение</vt:lpstr>
      <vt:lpstr>Четвърто решение</vt:lpstr>
      <vt:lpstr>Сравнение</vt:lpstr>
      <vt:lpstr>PowerPoint Presentation</vt:lpstr>
      <vt:lpstr>Задача с рекурсия</vt:lpstr>
      <vt:lpstr>Задача: двоично число</vt:lpstr>
      <vt:lpstr>Задача: Ханойските кули</vt:lpstr>
      <vt:lpstr>Задача за ханойските кули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243</cp:revision>
  <dcterms:created xsi:type="dcterms:W3CDTF">2019-06-21T13:37:43Z</dcterms:created>
  <dcterms:modified xsi:type="dcterms:W3CDTF">2020-03-30T06:28:58Z</dcterms:modified>
</cp:coreProperties>
</file>