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7" r:id="rId3"/>
    <p:sldId id="258" r:id="rId4"/>
    <p:sldId id="259" r:id="rId5"/>
    <p:sldId id="263" r:id="rId6"/>
    <p:sldId id="264" r:id="rId7"/>
    <p:sldId id="262" r:id="rId8"/>
    <p:sldId id="265" r:id="rId9"/>
    <p:sldId id="260" r:id="rId10"/>
    <p:sldId id="261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301" r:id="rId43"/>
    <p:sldId id="312" r:id="rId44"/>
    <p:sldId id="302" r:id="rId45"/>
    <p:sldId id="303" r:id="rId46"/>
    <p:sldId id="304" r:id="rId47"/>
    <p:sldId id="306" r:id="rId48"/>
    <p:sldId id="305" r:id="rId49"/>
    <p:sldId id="308" r:id="rId50"/>
    <p:sldId id="309" r:id="rId51"/>
    <p:sldId id="307" r:id="rId52"/>
    <p:sldId id="310" r:id="rId53"/>
    <p:sldId id="311" r:id="rId54"/>
    <p:sldId id="256" r:id="rId5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0000"/>
    <a:srgbClr val="90C22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Наивен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1000</c:v>
                </c:pt>
                <c:pt idx="1">
                  <c:v>10000</c:v>
                </c:pt>
                <c:pt idx="2">
                  <c:v>100000</c:v>
                </c:pt>
                <c:pt idx="3">
                  <c:v>1000000</c:v>
                </c:pt>
                <c:pt idx="4">
                  <c:v>10000000</c:v>
                </c:pt>
                <c:pt idx="5">
                  <c:v>100000000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24</c:v>
                </c:pt>
                <c:pt idx="2">
                  <c:v>2376</c:v>
                </c:pt>
                <c:pt idx="3">
                  <c:v>237700</c:v>
                </c:pt>
                <c:pt idx="4">
                  <c:v>23760000</c:v>
                </c:pt>
                <c:pt idx="5">
                  <c:v>2332800000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EF8-4EC6-A8E8-9F1010CFA13F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-804582912"/>
        <c:axId val="-804581280"/>
      </c:lineChart>
      <c:catAx>
        <c:axId val="-804582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04581280"/>
        <c:crosses val="autoZero"/>
        <c:auto val="1"/>
        <c:lblAlgn val="ctr"/>
        <c:lblOffset val="100"/>
        <c:noMultiLvlLbl val="0"/>
      </c:catAx>
      <c:valAx>
        <c:axId val="-804581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04582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Двоично търсене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1000</c:v>
                </c:pt>
                <c:pt idx="1">
                  <c:v>10000</c:v>
                </c:pt>
                <c:pt idx="2">
                  <c:v>100000</c:v>
                </c:pt>
                <c:pt idx="3">
                  <c:v>1000000</c:v>
                </c:pt>
                <c:pt idx="4">
                  <c:v>10000000</c:v>
                </c:pt>
                <c:pt idx="5">
                  <c:v>100000000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26</c:v>
                </c:pt>
                <c:pt idx="4">
                  <c:v>278</c:v>
                </c:pt>
                <c:pt idx="5">
                  <c:v>2998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341-4863-B0BF-F93622AA2B75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-804585632"/>
        <c:axId val="-804595968"/>
      </c:lineChart>
      <c:catAx>
        <c:axId val="-804585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04595968"/>
        <c:crosses val="autoZero"/>
        <c:auto val="1"/>
        <c:lblAlgn val="ctr"/>
        <c:lblOffset val="100"/>
        <c:noMultiLvlLbl val="0"/>
      </c:catAx>
      <c:valAx>
        <c:axId val="-804595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04585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Хитро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1000</c:v>
                </c:pt>
                <c:pt idx="1">
                  <c:v>10000</c:v>
                </c:pt>
                <c:pt idx="2">
                  <c:v>100000</c:v>
                </c:pt>
                <c:pt idx="3">
                  <c:v>1000000</c:v>
                </c:pt>
                <c:pt idx="4">
                  <c:v>10000000</c:v>
                </c:pt>
                <c:pt idx="5">
                  <c:v>100000000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4</c:v>
                </c:pt>
                <c:pt idx="4">
                  <c:v>35</c:v>
                </c:pt>
                <c:pt idx="5">
                  <c:v>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019-4935-BB85-12D9F0E32470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-804587808"/>
        <c:axId val="-804595424"/>
      </c:lineChart>
      <c:catAx>
        <c:axId val="-804587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04595424"/>
        <c:crosses val="autoZero"/>
        <c:auto val="1"/>
        <c:lblAlgn val="ctr"/>
        <c:lblOffset val="100"/>
        <c:noMultiLvlLbl val="0"/>
      </c:catAx>
      <c:valAx>
        <c:axId val="-804595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04587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Наивен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1000</c:v>
                </c:pt>
                <c:pt idx="1">
                  <c:v>10000</c:v>
                </c:pt>
                <c:pt idx="2">
                  <c:v>100000</c:v>
                </c:pt>
                <c:pt idx="3">
                  <c:v>1000000</c:v>
                </c:pt>
                <c:pt idx="4">
                  <c:v>10000000</c:v>
                </c:pt>
                <c:pt idx="5">
                  <c:v>100000000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24</c:v>
                </c:pt>
                <c:pt idx="2">
                  <c:v>2376</c:v>
                </c:pt>
                <c:pt idx="3">
                  <c:v>237700</c:v>
                </c:pt>
                <c:pt idx="4">
                  <c:v>23760000</c:v>
                </c:pt>
                <c:pt idx="5">
                  <c:v>2332800000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A7A-4F97-8CD1-B217904E4E6D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-804587264"/>
        <c:axId val="-1155672032"/>
      </c:lineChart>
      <c:catAx>
        <c:axId val="-804587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55672032"/>
        <c:crosses val="autoZero"/>
        <c:auto val="1"/>
        <c:lblAlgn val="ctr"/>
        <c:lblOffset val="100"/>
        <c:noMultiLvlLbl val="0"/>
      </c:catAx>
      <c:valAx>
        <c:axId val="-1155672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04587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Хитро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1000</c:v>
                </c:pt>
                <c:pt idx="1">
                  <c:v>10000</c:v>
                </c:pt>
                <c:pt idx="2">
                  <c:v>100000</c:v>
                </c:pt>
                <c:pt idx="3">
                  <c:v>1000000</c:v>
                </c:pt>
                <c:pt idx="4">
                  <c:v>10000000</c:v>
                </c:pt>
                <c:pt idx="5">
                  <c:v>100000000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4</c:v>
                </c:pt>
                <c:pt idx="4">
                  <c:v>35</c:v>
                </c:pt>
                <c:pt idx="5">
                  <c:v>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E01-4D2D-A61D-2387107C5A09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-1155668768"/>
        <c:axId val="-1155668224"/>
      </c:lineChart>
      <c:catAx>
        <c:axId val="-1155668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55668224"/>
        <c:crosses val="autoZero"/>
        <c:auto val="1"/>
        <c:lblAlgn val="ctr"/>
        <c:lblOffset val="100"/>
        <c:noMultiLvlLbl val="0"/>
      </c:catAx>
      <c:valAx>
        <c:axId val="-1155668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55668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Двоично търсене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1000</c:v>
                </c:pt>
                <c:pt idx="1">
                  <c:v>10000</c:v>
                </c:pt>
                <c:pt idx="2">
                  <c:v>100000</c:v>
                </c:pt>
                <c:pt idx="3">
                  <c:v>1000000</c:v>
                </c:pt>
                <c:pt idx="4">
                  <c:v>10000000</c:v>
                </c:pt>
                <c:pt idx="5">
                  <c:v>100000000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26</c:v>
                </c:pt>
                <c:pt idx="4">
                  <c:v>278</c:v>
                </c:pt>
                <c:pt idx="5">
                  <c:v>2998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7E8-4309-9C61-C97769E389F3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-1155663328"/>
        <c:axId val="-1155662784"/>
      </c:lineChart>
      <c:catAx>
        <c:axId val="-1155663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55662784"/>
        <c:crosses val="autoZero"/>
        <c:auto val="1"/>
        <c:lblAlgn val="ctr"/>
        <c:lblOffset val="100"/>
        <c:noMultiLvlLbl val="0"/>
      </c:catAx>
      <c:valAx>
        <c:axId val="-1155662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55663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dirty="0"/>
              <a:t>Сравнение м/у хитрото</a:t>
            </a:r>
            <a:r>
              <a:rPr lang="bg-BG" baseline="0" dirty="0"/>
              <a:t> решение и това с </a:t>
            </a:r>
            <a:r>
              <a:rPr lang="bg-BG" dirty="0"/>
              <a:t>двоичното търсене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Двоично търсене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9353736811786291E-2"/>
                  <c:y val="-3.78720709309689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58D-4E21-8B8F-F4CA72C7CA1F}"/>
                </c:ext>
              </c:extLst>
            </c:dLbl>
            <c:dLbl>
              <c:idx val="1"/>
              <c:layout>
                <c:manualLayout>
                  <c:x val="6.4449731466237536E-3"/>
                  <c:y val="-3.28055731475616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8D-4E21-8B8F-F4CA72C7CA1F}"/>
                </c:ext>
              </c:extLst>
            </c:dLbl>
            <c:dLbl>
              <c:idx val="2"/>
              <c:layout>
                <c:manualLayout>
                  <c:x val="1.3831861849593174E-2"/>
                  <c:y val="-3.7872070930969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58D-4E21-8B8F-F4CA72C7CA1F}"/>
                </c:ext>
              </c:extLst>
            </c:dLbl>
            <c:dLbl>
              <c:idx val="3"/>
              <c:layout>
                <c:manualLayout>
                  <c:x val="-1.1450259134383363E-3"/>
                  <c:y val="-3.53388220392652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58D-4E21-8B8F-F4CA72C7CA1F}"/>
                </c:ext>
              </c:extLst>
            </c:dLbl>
            <c:dLbl>
              <c:idx val="4"/>
              <c:layout>
                <c:manualLayout>
                  <c:x val="-4.7146846228941081E-2"/>
                  <c:y val="-7.33375554148195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58D-4E21-8B8F-F4CA72C7CA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1000</c:v>
                </c:pt>
                <c:pt idx="1">
                  <c:v>10000</c:v>
                </c:pt>
                <c:pt idx="2">
                  <c:v>100000</c:v>
                </c:pt>
                <c:pt idx="3">
                  <c:v>1000000</c:v>
                </c:pt>
                <c:pt idx="4">
                  <c:v>10000000</c:v>
                </c:pt>
                <c:pt idx="5">
                  <c:v>100000000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26</c:v>
                </c:pt>
                <c:pt idx="4">
                  <c:v>278</c:v>
                </c:pt>
                <c:pt idx="5">
                  <c:v>2998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58D-4E21-8B8F-F4CA72C7CA1F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Хитро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1.9741372811968614E-2"/>
                  <c:y val="-3.78720709309689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58D-4E21-8B8F-F4CA72C7CA1F}"/>
                </c:ext>
              </c:extLst>
            </c:dLbl>
            <c:dLbl>
              <c:idx val="1"/>
              <c:layout>
                <c:manualLayout>
                  <c:x val="-3.49216035900047E-2"/>
                  <c:y val="-3.0272324255858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58D-4E21-8B8F-F4CA72C7CA1F}"/>
                </c:ext>
              </c:extLst>
            </c:dLbl>
            <c:dLbl>
              <c:idx val="2"/>
              <c:layout>
                <c:manualLayout>
                  <c:x val="-3.7876359071192391E-2"/>
                  <c:y val="-3.7872070930969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58D-4E21-8B8F-F4CA72C7CA1F}"/>
                </c:ext>
              </c:extLst>
            </c:dLbl>
            <c:dLbl>
              <c:idx val="3"/>
              <c:layout>
                <c:manualLayout>
                  <c:x val="-4.6740625514755628E-2"/>
                  <c:y val="-4.54718176060798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58D-4E21-8B8F-F4CA72C7CA1F}"/>
                </c:ext>
              </c:extLst>
            </c:dLbl>
            <c:dLbl>
              <c:idx val="4"/>
              <c:layout>
                <c:manualLayout>
                  <c:x val="-8.5319146164077025E-3"/>
                  <c:y val="-3.0272324255858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58D-4E21-8B8F-F4CA72C7CA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1000</c:v>
                </c:pt>
                <c:pt idx="1">
                  <c:v>10000</c:v>
                </c:pt>
                <c:pt idx="2">
                  <c:v>100000</c:v>
                </c:pt>
                <c:pt idx="3">
                  <c:v>1000000</c:v>
                </c:pt>
                <c:pt idx="4">
                  <c:v>10000000</c:v>
                </c:pt>
                <c:pt idx="5">
                  <c:v>100000000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4</c:v>
                </c:pt>
                <c:pt idx="4">
                  <c:v>35</c:v>
                </c:pt>
                <c:pt idx="5">
                  <c:v>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158D-4E21-8B8F-F4CA72C7CA1F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-1155871840"/>
        <c:axId val="-793682512"/>
      </c:lineChart>
      <c:catAx>
        <c:axId val="-1155871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93682512"/>
        <c:crosses val="autoZero"/>
        <c:auto val="1"/>
        <c:lblAlgn val="ctr"/>
        <c:lblOffset val="100"/>
        <c:noMultiLvlLbl val="0"/>
      </c:catAx>
      <c:valAx>
        <c:axId val="-793682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5587184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ransition spd="slow">
    <p:push dir="u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ime_complexity#Table_of_common_time_complexities" TargetMode="External"/><Relationship Id="rId2" Type="http://schemas.openxmlformats.org/officeDocument/2006/relationships/hyperlink" Target="https://en.wikipedia.org/wiki/Big_O_notation#Orders_of_common_functions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souravsengupta.com/cds2016/lectures/Complexity_Cheatsheet.pdf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ime_complexity#Table_of_common_time_complexities" TargetMode="External"/><Relationship Id="rId2" Type="http://schemas.openxmlformats.org/officeDocument/2006/relationships/hyperlink" Target="https://en.wikipedia.org/wiki/Big_O_notation#Orders_of_common_functions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www.souravsengupta.com/cds2016/lectures/Complexity_Cheatsheet.pdf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3485" y="1864207"/>
            <a:ext cx="7766936" cy="1646302"/>
          </a:xfrm>
        </p:spPr>
        <p:txBody>
          <a:bodyPr/>
          <a:lstStyle/>
          <a:p>
            <a:r>
              <a:rPr lang="bg-BG" sz="7200" dirty="0"/>
              <a:t>ДАА – практикум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3485" y="3510506"/>
            <a:ext cx="7766936" cy="1096899"/>
          </a:xfrm>
        </p:spPr>
        <p:txBody>
          <a:bodyPr>
            <a:normAutofit/>
          </a:bodyPr>
          <a:lstStyle/>
          <a:p>
            <a:r>
              <a:rPr lang="bg-BG" sz="2800" dirty="0"/>
              <a:t>(Дизайн и анализ на алгоритми - практикум)</a:t>
            </a:r>
            <a:endParaRPr lang="en-US" sz="28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43485" y="5756862"/>
            <a:ext cx="7123242" cy="83068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sz="2800" dirty="0"/>
              <a:t>Изготвил: Иван Камбуров</a:t>
            </a:r>
          </a:p>
          <a:p>
            <a:r>
              <a:rPr lang="en-US" sz="2800" dirty="0"/>
              <a:t>ivankamburov96@gmail.com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87874447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66700"/>
            <a:ext cx="8596668" cy="762000"/>
          </a:xfrm>
        </p:spPr>
        <p:txBody>
          <a:bodyPr>
            <a:normAutofit/>
          </a:bodyPr>
          <a:lstStyle/>
          <a:p>
            <a:r>
              <a:rPr lang="bg-BG" sz="4400" dirty="0"/>
              <a:t>По-общо сравнение</a:t>
            </a:r>
            <a:endParaRPr lang="en-US" sz="4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67211069"/>
              </p:ext>
            </p:extLst>
          </p:nvPr>
        </p:nvGraphicFramePr>
        <p:xfrm>
          <a:off x="677334" y="4423571"/>
          <a:ext cx="780319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7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77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1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58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173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10000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100000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1000000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10000000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100000000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>
                          <a:solidFill>
                            <a:schemeClr val="bg1"/>
                          </a:solidFill>
                        </a:rPr>
                        <a:t>Наивно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0C22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0.000</a:t>
                      </a:r>
                      <a:r>
                        <a:rPr lang="en-US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0.024s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2.376s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237.700s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6.6h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27d*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>
                          <a:solidFill>
                            <a:schemeClr val="bg1"/>
                          </a:solidFill>
                        </a:rPr>
                        <a:t>Двоично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0C22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0.000s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0.001s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0.002s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0.026s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0.278s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2.998s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>
                          <a:solidFill>
                            <a:schemeClr val="bg1"/>
                          </a:solidFill>
                        </a:rPr>
                        <a:t>Хитро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0C22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0.000s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0.000s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0.001s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0.004s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0.035s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0.082s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677334" y="1028700"/>
            <a:ext cx="5158793" cy="3174642"/>
            <a:chOff x="1978100" y="3052293"/>
            <a:chExt cx="5158793" cy="3174642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8100" y="3052293"/>
              <a:ext cx="5158793" cy="317464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078828" y="3644722"/>
              <a:ext cx="5280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n</a:t>
              </a:r>
              <a:r>
                <a:rPr lang="en-US" baseline="30000" dirty="0">
                  <a:solidFill>
                    <a:srgbClr val="C000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2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824470" y="4935828"/>
              <a:ext cx="10367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66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n*log(n)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606862" y="5581381"/>
              <a:ext cx="1216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92D05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38331881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4800" dirty="0"/>
              <a:t>Сложности на алгоритми</a:t>
            </a:r>
            <a:endParaRPr lang="en-US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ru-RU" sz="2400" i="1" dirty="0"/>
                  <a:t>Big-O нотация. </a:t>
                </a:r>
                <a:endParaRPr lang="en-US" sz="2400" i="1" dirty="0"/>
              </a:p>
              <a:p>
                <a:pPr lvl="1"/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∃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&gt;0 ∃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2200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&gt;0: ∀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2200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: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0≤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endParaRPr lang="en-US" sz="2200" i="1" dirty="0"/>
              </a:p>
              <a:p>
                <a:pPr lvl="1"/>
                <a:r>
                  <a:rPr lang="bg-BG" sz="2200" i="1" dirty="0">
                    <a:hlinkClick r:id="rId2"/>
                  </a:rPr>
                  <a:t>Кратка табличка</a:t>
                </a:r>
                <a:endParaRPr lang="en-US" sz="2200" i="1" dirty="0"/>
              </a:p>
              <a:p>
                <a:r>
                  <a:rPr lang="ru-RU" sz="2400" i="1" dirty="0"/>
                  <a:t>Сложност по време.</a:t>
                </a:r>
              </a:p>
              <a:p>
                <a:pPr lvl="1"/>
                <a:r>
                  <a:rPr lang="ru-RU" sz="2200" i="1" dirty="0">
                    <a:hlinkClick r:id="rId3"/>
                  </a:rPr>
                  <a:t>Кратка табличка + примери</a:t>
                </a:r>
                <a:r>
                  <a:rPr lang="ru-RU" sz="2200" i="1" dirty="0"/>
                  <a:t> </a:t>
                </a:r>
              </a:p>
              <a:p>
                <a:r>
                  <a:rPr lang="ru-RU" sz="2400" i="1" dirty="0"/>
                  <a:t>Сложност по памет.</a:t>
                </a:r>
                <a:endParaRPr lang="en-US" sz="2200" dirty="0"/>
              </a:p>
              <a:p>
                <a:pPr>
                  <a:buFont typeface="Wingdings" panose="05000000000000000000" pitchFamily="2" charset="2"/>
                  <a:buChar char="v"/>
                </a:pPr>
                <a:r>
                  <a:rPr lang="en-US" sz="2400" i="1" dirty="0">
                    <a:hlinkClick r:id="rId4"/>
                  </a:rPr>
                  <a:t>Cheat sheet</a:t>
                </a:r>
                <a:endParaRPr lang="ru-RU" sz="2400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5"/>
                <a:stretch>
                  <a:fillRect l="-567" t="-1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40266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9839" y="1455313"/>
            <a:ext cx="9673259" cy="2699139"/>
          </a:xfrm>
        </p:spPr>
        <p:txBody>
          <a:bodyPr/>
          <a:lstStyle/>
          <a:p>
            <a:pPr algn="ctr"/>
            <a:r>
              <a:rPr lang="bg-BG" sz="7200" dirty="0"/>
              <a:t>Алгоритми за сортиране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46685590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9839" y="1455313"/>
            <a:ext cx="9673259" cy="2699139"/>
          </a:xfrm>
        </p:spPr>
        <p:txBody>
          <a:bodyPr/>
          <a:lstStyle/>
          <a:p>
            <a:pPr algn="ctr"/>
            <a:r>
              <a:rPr lang="bg-BG" sz="7200" dirty="0"/>
              <a:t>Бавни сортировки </a:t>
            </a:r>
            <a:r>
              <a:rPr lang="en-US" sz="7200" dirty="0"/>
              <a:t>- O(n</a:t>
            </a:r>
            <a:r>
              <a:rPr lang="en-US" sz="7200" baseline="30000" dirty="0"/>
              <a:t>2</a:t>
            </a:r>
            <a:r>
              <a:rPr lang="en-US" sz="7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79452194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5400" dirty="0"/>
              <a:t>Бавни сортировки: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441413379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5400" dirty="0"/>
              <a:t>Бавни сортировки: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Метод на мехурчето (Bubble Sort);</a:t>
            </a:r>
          </a:p>
        </p:txBody>
      </p:sp>
    </p:spTree>
    <p:extLst>
      <p:ext uri="{BB962C8B-B14F-4D97-AF65-F5344CB8AC3E}">
        <p14:creationId xmlns:p14="http://schemas.microsoft.com/office/powerpoint/2010/main" val="3924866923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5400" dirty="0"/>
              <a:t>Бавни сортировки: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Метод на мехурчето (Bubble Sort);</a:t>
            </a:r>
          </a:p>
          <a:p>
            <a:r>
              <a:rPr lang="ru-RU" sz="2800" dirty="0"/>
              <a:t>Метод на пряката селекция (Selection Sort);</a:t>
            </a:r>
          </a:p>
        </p:txBody>
      </p:sp>
    </p:spTree>
    <p:extLst>
      <p:ext uri="{BB962C8B-B14F-4D97-AF65-F5344CB8AC3E}">
        <p14:creationId xmlns:p14="http://schemas.microsoft.com/office/powerpoint/2010/main" val="1104588668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5400" dirty="0"/>
              <a:t>Бавни сортировки: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Метод на мехурчето (Bubble Sort);</a:t>
            </a:r>
          </a:p>
          <a:p>
            <a:r>
              <a:rPr lang="ru-RU" sz="2800" dirty="0"/>
              <a:t>Метод на пряката селекция (Selection Sort);</a:t>
            </a:r>
          </a:p>
          <a:p>
            <a:r>
              <a:rPr lang="bg-BG" sz="2800" dirty="0"/>
              <a:t>Сортиране чрез вмъкване (</a:t>
            </a:r>
            <a:r>
              <a:rPr lang="en-US" sz="2800" dirty="0"/>
              <a:t>Insertion Sort)</a:t>
            </a:r>
            <a:r>
              <a:rPr lang="bg-BG" sz="28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112968180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5400" dirty="0"/>
              <a:t>Бавни сортировки: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Метод на мехурчето (Bubble Sort);</a:t>
            </a:r>
          </a:p>
          <a:p>
            <a:r>
              <a:rPr lang="ru-RU" sz="2800" dirty="0"/>
              <a:t>Метод на пряката селекция (Selection Sort);</a:t>
            </a:r>
          </a:p>
          <a:p>
            <a:r>
              <a:rPr lang="bg-BG" sz="2800" dirty="0"/>
              <a:t>Сортиране чрез вмъкване (</a:t>
            </a:r>
            <a:r>
              <a:rPr lang="en-US" sz="2800" dirty="0"/>
              <a:t>Insertion Sort)</a:t>
            </a:r>
            <a:r>
              <a:rPr lang="bg-BG" sz="2800" dirty="0"/>
              <a:t>;</a:t>
            </a:r>
          </a:p>
          <a:p>
            <a:r>
              <a:rPr lang="en-US" sz="2800" dirty="0"/>
              <a:t>Gnome Sort (Stupid Sort)</a:t>
            </a:r>
            <a:r>
              <a:rPr lang="bg-BG" sz="2800" dirty="0"/>
              <a:t>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70699400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 fontScale="90000"/>
          </a:bodyPr>
          <a:lstStyle/>
          <a:p>
            <a:r>
              <a:rPr lang="ru-RU" sz="5400" dirty="0"/>
              <a:t>Метод на мехурчето </a:t>
            </a:r>
            <a:br>
              <a:rPr lang="en-US" sz="5400" dirty="0"/>
            </a:br>
            <a:r>
              <a:rPr lang="ru-RU" sz="5400" dirty="0"/>
              <a:t>(Bubble Sort</a:t>
            </a:r>
            <a:r>
              <a:rPr lang="en-US" sz="5400" dirty="0"/>
              <a:t>, </a:t>
            </a:r>
            <a:r>
              <a:rPr lang="en-US" sz="4800" dirty="0"/>
              <a:t>Sinking Sort</a:t>
            </a:r>
            <a:r>
              <a:rPr lang="ru-RU" sz="5400" dirty="0"/>
              <a:t>)</a:t>
            </a:r>
          </a:p>
        </p:txBody>
      </p:sp>
      <p:pic>
        <p:nvPicPr>
          <p:cNvPr id="1026" name="Picture 2" descr="Image result for bubble sort 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1774222"/>
            <a:ext cx="8367209" cy="4768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81119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9839" y="1455313"/>
            <a:ext cx="9673259" cy="2699139"/>
          </a:xfrm>
        </p:spPr>
        <p:txBody>
          <a:bodyPr/>
          <a:lstStyle/>
          <a:p>
            <a:pPr algn="ctr"/>
            <a:r>
              <a:rPr lang="bg-BG" sz="7200" dirty="0"/>
              <a:t>Сложности на алгоритми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598385039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 fontScale="90000"/>
          </a:bodyPr>
          <a:lstStyle/>
          <a:p>
            <a:r>
              <a:rPr lang="ru-RU" sz="5400" dirty="0"/>
              <a:t>Метод на пряката селекция</a:t>
            </a:r>
            <a:r>
              <a:rPr lang="en-US" sz="5400" dirty="0"/>
              <a:t> </a:t>
            </a:r>
            <a:br>
              <a:rPr lang="en-US" sz="5400" dirty="0"/>
            </a:br>
            <a:r>
              <a:rPr lang="ru-RU" sz="5400" dirty="0"/>
              <a:t>(Selection Sort)</a:t>
            </a:r>
          </a:p>
        </p:txBody>
      </p:sp>
      <p:pic>
        <p:nvPicPr>
          <p:cNvPr id="2052" name="Picture 4" descr="Image result for selection sort 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1774222"/>
            <a:ext cx="8480205" cy="4832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9083445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 fontScale="90000"/>
          </a:bodyPr>
          <a:lstStyle/>
          <a:p>
            <a:r>
              <a:rPr lang="bg-BG" sz="5400" dirty="0"/>
              <a:t>Сортиране чрез вмъкване </a:t>
            </a:r>
            <a:br>
              <a:rPr lang="en-US" sz="5400" dirty="0"/>
            </a:br>
            <a:r>
              <a:rPr lang="bg-BG" sz="5400" dirty="0"/>
              <a:t>(</a:t>
            </a:r>
            <a:r>
              <a:rPr lang="en-US" sz="5400" dirty="0"/>
              <a:t>Insertion Sort)</a:t>
            </a:r>
            <a:endParaRPr lang="ru-RU" sz="5400" dirty="0"/>
          </a:p>
        </p:txBody>
      </p:sp>
      <p:pic>
        <p:nvPicPr>
          <p:cNvPr id="3074" name="Picture 2" descr="Image result for insertion sort 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1774222"/>
            <a:ext cx="8480206" cy="4832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4478400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Gnome Sort (Stupid Sort)</a:t>
            </a:r>
            <a:endParaRPr lang="ru-RU" sz="5400" dirty="0"/>
          </a:p>
        </p:txBody>
      </p:sp>
      <p:sp>
        <p:nvSpPr>
          <p:cNvPr id="6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77334" y="2456913"/>
            <a:ext cx="8596668" cy="317009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gnomeSort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(a[]):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:= 0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&lt; length(a):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== 0 or a[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 &gt;= a[pos-1]):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+ 1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else: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swap a[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 and a[pos-1]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- 1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763977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4189" y="1953776"/>
            <a:ext cx="7766936" cy="1646302"/>
          </a:xfrm>
        </p:spPr>
        <p:txBody>
          <a:bodyPr/>
          <a:lstStyle/>
          <a:p>
            <a:r>
              <a:rPr lang="en-US" sz="8000" dirty="0"/>
              <a:t>Counting sort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9854" y="3600075"/>
            <a:ext cx="8501271" cy="1096899"/>
          </a:xfrm>
        </p:spPr>
        <p:txBody>
          <a:bodyPr>
            <a:normAutofit/>
          </a:bodyPr>
          <a:lstStyle/>
          <a:p>
            <a:r>
              <a:rPr lang="en-US" sz="2400" dirty="0"/>
              <a:t>(</a:t>
            </a:r>
            <a:r>
              <a:rPr lang="bg-BG" sz="2400" dirty="0"/>
              <a:t>метод за сортиране, който не се базира на сравнения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76286211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/>
          </a:bodyPr>
          <a:lstStyle/>
          <a:p>
            <a:r>
              <a:rPr lang="en-US" sz="5400" dirty="0"/>
              <a:t>Counting Sort</a:t>
            </a:r>
            <a:endParaRPr lang="ru-RU" sz="5400" dirty="0"/>
          </a:p>
        </p:txBody>
      </p:sp>
      <p:sp>
        <p:nvSpPr>
          <p:cNvPr id="3" name="Rectangle 2"/>
          <p:cNvSpPr/>
          <p:nvPr/>
        </p:nvSpPr>
        <p:spPr>
          <a:xfrm>
            <a:off x="1084505" y="2332479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1617785" y="2332479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2151065" y="2332479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2684345" y="2332479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3217625" y="2332479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3750905" y="2332479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4284185" y="2332479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17465" y="2332479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350745" y="2332479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884025" y="2332479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417305" y="2332479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950585" y="2332479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483865" y="2332479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017145" y="2332479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550425" y="2332479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083705" y="2332479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84505" y="3457406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617785" y="3457406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151065" y="3457406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684345" y="3457406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217625" y="3457406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750905" y="3457406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284185" y="3457406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817465" y="3457406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350745" y="3457406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884025" y="3457406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084505" y="4024076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617785" y="4024076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151065" y="4024076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684345" y="4024076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217625" y="4024076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750905" y="4024076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284185" y="4024076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817465" y="4024076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350745" y="4024076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884025" y="4024076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054" y="2468382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Input: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44053" y="3839410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Count: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483865" y="3839410"/>
            <a:ext cx="1599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Iteration: </a:t>
            </a:r>
            <a:r>
              <a:rPr lang="en-US" b="1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11153825"/>
      </p:ext>
    </p:extLst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/>
          </a:bodyPr>
          <a:lstStyle/>
          <a:p>
            <a:r>
              <a:rPr lang="en-US" sz="5400" dirty="0"/>
              <a:t>Counting Sort</a:t>
            </a:r>
            <a:endParaRPr lang="ru-RU" sz="5400" dirty="0"/>
          </a:p>
        </p:txBody>
      </p:sp>
      <p:sp>
        <p:nvSpPr>
          <p:cNvPr id="3" name="Rectangle 2"/>
          <p:cNvSpPr/>
          <p:nvPr/>
        </p:nvSpPr>
        <p:spPr>
          <a:xfrm>
            <a:off x="11475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16808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22141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27473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32806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39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472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805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137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9470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4803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0136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5469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0801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6134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1467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14755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68083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1411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74739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28067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81395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34723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88051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41379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94707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14755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68083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21411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74739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28067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81395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34723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88051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41379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94707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41" name="Donut 40"/>
          <p:cNvSpPr/>
          <p:nvPr/>
        </p:nvSpPr>
        <p:spPr>
          <a:xfrm>
            <a:off x="980133" y="2162712"/>
            <a:ext cx="868130" cy="868130"/>
          </a:xfrm>
          <a:prstGeom prst="donut">
            <a:avLst>
              <a:gd name="adj" fmla="val 409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3" name="Straight Arrow Connector 42"/>
          <p:cNvCxnSpPr>
            <a:stCxn id="41" idx="4"/>
            <a:endCxn id="21" idx="0"/>
          </p:cNvCxnSpPr>
          <p:nvPr/>
        </p:nvCxnSpPr>
        <p:spPr>
          <a:xfrm>
            <a:off x="1414198" y="3030842"/>
            <a:ext cx="533280" cy="1173648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07108" y="2412111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Input: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07107" y="4586494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Count: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546918" y="4309495"/>
            <a:ext cx="1599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Iteration: </a:t>
            </a:r>
            <a:r>
              <a:rPr lang="en-US" b="1" dirty="0"/>
              <a:t>1</a:t>
            </a:r>
          </a:p>
          <a:p>
            <a:r>
              <a:rPr lang="en-US" dirty="0"/>
              <a:t>Index:</a:t>
            </a:r>
            <a:r>
              <a:rPr lang="en-US" b="1" dirty="0"/>
              <a:t> 1</a:t>
            </a:r>
          </a:p>
          <a:p>
            <a:r>
              <a:rPr lang="en-US" dirty="0"/>
              <a:t>Current:</a:t>
            </a:r>
            <a:r>
              <a:rPr lang="en-US" b="1" dirty="0"/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1735512364"/>
      </p:ext>
    </p:extLst>
  </p:cSld>
  <p:clrMapOvr>
    <a:masterClrMapping/>
  </p:clrMapOvr>
  <p:transition spd="slow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/>
          </a:bodyPr>
          <a:lstStyle/>
          <a:p>
            <a:r>
              <a:rPr lang="en-US" sz="5400" dirty="0"/>
              <a:t>Counting Sort</a:t>
            </a:r>
            <a:endParaRPr lang="ru-RU" sz="5400" dirty="0"/>
          </a:p>
        </p:txBody>
      </p:sp>
      <p:sp>
        <p:nvSpPr>
          <p:cNvPr id="3" name="Rectangle 2"/>
          <p:cNvSpPr/>
          <p:nvPr/>
        </p:nvSpPr>
        <p:spPr>
          <a:xfrm>
            <a:off x="11475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16808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22141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27473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32806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39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472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805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137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9470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4803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0136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5469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0801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6134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1467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14755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68083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1411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74739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28067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81395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34723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88051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41379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94707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14755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68083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21411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74739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28067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81395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34723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88051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41379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94707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41" name="Donut 40"/>
          <p:cNvSpPr/>
          <p:nvPr/>
        </p:nvSpPr>
        <p:spPr>
          <a:xfrm>
            <a:off x="1513413" y="2162712"/>
            <a:ext cx="868130" cy="868130"/>
          </a:xfrm>
          <a:prstGeom prst="donut">
            <a:avLst>
              <a:gd name="adj" fmla="val 409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4" name="Elbow Connector 43"/>
          <p:cNvCxnSpPr>
            <a:stCxn id="41" idx="4"/>
            <a:endCxn id="25" idx="0"/>
          </p:cNvCxnSpPr>
          <p:nvPr/>
        </p:nvCxnSpPr>
        <p:spPr>
          <a:xfrm rot="16200000" flipH="1">
            <a:off x="2427214" y="2551106"/>
            <a:ext cx="1173648" cy="2133120"/>
          </a:xfrm>
          <a:prstGeom prst="bentConnector3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07108" y="2412111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Input: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07107" y="4586494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Count: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546918" y="4309495"/>
            <a:ext cx="1599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Iteration: </a:t>
            </a:r>
            <a:r>
              <a:rPr lang="en-US" b="1" dirty="0"/>
              <a:t>2</a:t>
            </a:r>
          </a:p>
          <a:p>
            <a:r>
              <a:rPr lang="en-US" dirty="0"/>
              <a:t>Index:</a:t>
            </a:r>
            <a:r>
              <a:rPr lang="en-US" b="1" dirty="0"/>
              <a:t> 2</a:t>
            </a:r>
          </a:p>
          <a:p>
            <a:r>
              <a:rPr lang="en-US" dirty="0"/>
              <a:t>Current:</a:t>
            </a:r>
            <a:r>
              <a:rPr lang="en-US" b="1" dirty="0"/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350977373"/>
      </p:ext>
    </p:extLst>
  </p:cSld>
  <p:clrMapOvr>
    <a:masterClrMapping/>
  </p:clrMapOvr>
  <p:transition spd="slow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/>
          </a:bodyPr>
          <a:lstStyle/>
          <a:p>
            <a:r>
              <a:rPr lang="en-US" sz="5400" dirty="0"/>
              <a:t>Counting Sort</a:t>
            </a:r>
            <a:endParaRPr lang="ru-RU" sz="5400" dirty="0"/>
          </a:p>
        </p:txBody>
      </p:sp>
      <p:sp>
        <p:nvSpPr>
          <p:cNvPr id="3" name="Rectangle 2"/>
          <p:cNvSpPr/>
          <p:nvPr/>
        </p:nvSpPr>
        <p:spPr>
          <a:xfrm>
            <a:off x="11475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16808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22141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27473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32806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39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472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805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137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9470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4803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0136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5469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0801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6134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1467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14755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68083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1411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74739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28067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81395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34723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88051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41379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94707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14755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68083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21411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74739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28067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81395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34723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88051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41379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94707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41" name="Donut 40"/>
          <p:cNvSpPr/>
          <p:nvPr/>
        </p:nvSpPr>
        <p:spPr>
          <a:xfrm>
            <a:off x="2046693" y="2174199"/>
            <a:ext cx="868130" cy="868130"/>
          </a:xfrm>
          <a:prstGeom prst="donut">
            <a:avLst>
              <a:gd name="adj" fmla="val 409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6" name="Straight Arrow Connector 45"/>
          <p:cNvCxnSpPr>
            <a:stCxn id="41" idx="4"/>
            <a:endCxn id="22" idx="0"/>
          </p:cNvCxnSpPr>
          <p:nvPr/>
        </p:nvCxnSpPr>
        <p:spPr>
          <a:xfrm>
            <a:off x="2480758" y="3042329"/>
            <a:ext cx="0" cy="1162161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07108" y="2412111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Input: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07107" y="4586494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Count: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546918" y="4309495"/>
            <a:ext cx="1599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Iteration: </a:t>
            </a:r>
            <a:r>
              <a:rPr lang="en-US" b="1" dirty="0"/>
              <a:t>3</a:t>
            </a:r>
          </a:p>
          <a:p>
            <a:r>
              <a:rPr lang="en-US" dirty="0"/>
              <a:t>Index:</a:t>
            </a:r>
            <a:r>
              <a:rPr lang="en-US" b="1" dirty="0"/>
              <a:t> 3</a:t>
            </a:r>
          </a:p>
          <a:p>
            <a:r>
              <a:rPr lang="en-US" dirty="0"/>
              <a:t>Current:</a:t>
            </a:r>
            <a:r>
              <a:rPr lang="en-US" b="1" dirty="0"/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2774792735"/>
      </p:ext>
    </p:extLst>
  </p:cSld>
  <p:clrMapOvr>
    <a:masterClrMapping/>
  </p:clrMapOvr>
  <p:transition spd="slow">
    <p:push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/>
          </a:bodyPr>
          <a:lstStyle/>
          <a:p>
            <a:r>
              <a:rPr lang="en-US" sz="5400" dirty="0"/>
              <a:t>Counting Sort</a:t>
            </a:r>
            <a:endParaRPr lang="ru-RU" sz="5400" dirty="0"/>
          </a:p>
        </p:txBody>
      </p:sp>
      <p:sp>
        <p:nvSpPr>
          <p:cNvPr id="3" name="Rectangle 2"/>
          <p:cNvSpPr/>
          <p:nvPr/>
        </p:nvSpPr>
        <p:spPr>
          <a:xfrm>
            <a:off x="11475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16808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22141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27473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32806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39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472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805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137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9470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4803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0136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5469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0801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6134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1467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14755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68083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1411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74739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28067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81395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34723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88051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41379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94707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14755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68083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21411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74739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28067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81395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34723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88051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41379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94707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41" name="Donut 40"/>
          <p:cNvSpPr/>
          <p:nvPr/>
        </p:nvSpPr>
        <p:spPr>
          <a:xfrm>
            <a:off x="2579973" y="2162712"/>
            <a:ext cx="868130" cy="868130"/>
          </a:xfrm>
          <a:prstGeom prst="donut">
            <a:avLst>
              <a:gd name="adj" fmla="val 409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0" name="Elbow Connector 39"/>
          <p:cNvCxnSpPr>
            <a:stCxn id="41" idx="4"/>
            <a:endCxn id="28" idx="0"/>
          </p:cNvCxnSpPr>
          <p:nvPr/>
        </p:nvCxnSpPr>
        <p:spPr>
          <a:xfrm rot="16200000" flipH="1">
            <a:off x="3760414" y="2284466"/>
            <a:ext cx="1173648" cy="2666400"/>
          </a:xfrm>
          <a:prstGeom prst="bentConnector3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07108" y="2412111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Input: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07107" y="4586494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Count: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546918" y="4309495"/>
            <a:ext cx="1599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Iteration: </a:t>
            </a:r>
            <a:r>
              <a:rPr lang="en-US" b="1" dirty="0"/>
              <a:t>4</a:t>
            </a:r>
          </a:p>
          <a:p>
            <a:r>
              <a:rPr lang="en-US" dirty="0"/>
              <a:t>Index:</a:t>
            </a:r>
            <a:r>
              <a:rPr lang="en-US" b="1" dirty="0"/>
              <a:t> 4</a:t>
            </a:r>
          </a:p>
          <a:p>
            <a:r>
              <a:rPr lang="en-US" dirty="0"/>
              <a:t>Current:</a:t>
            </a:r>
            <a:r>
              <a:rPr lang="en-US" b="1" dirty="0"/>
              <a:t> 8</a:t>
            </a:r>
          </a:p>
        </p:txBody>
      </p:sp>
    </p:spTree>
    <p:extLst>
      <p:ext uri="{BB962C8B-B14F-4D97-AF65-F5344CB8AC3E}">
        <p14:creationId xmlns:p14="http://schemas.microsoft.com/office/powerpoint/2010/main" val="2326884128"/>
      </p:ext>
    </p:extLst>
  </p:cSld>
  <p:clrMapOvr>
    <a:masterClrMapping/>
  </p:clrMapOvr>
  <p:transition spd="slow">
    <p:push dir="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/>
          </a:bodyPr>
          <a:lstStyle/>
          <a:p>
            <a:r>
              <a:rPr lang="en-US" sz="5400" dirty="0"/>
              <a:t>Counting Sort</a:t>
            </a:r>
            <a:endParaRPr lang="ru-RU" sz="5400" dirty="0"/>
          </a:p>
        </p:txBody>
      </p:sp>
      <p:sp>
        <p:nvSpPr>
          <p:cNvPr id="3" name="Rectangle 2"/>
          <p:cNvSpPr/>
          <p:nvPr/>
        </p:nvSpPr>
        <p:spPr>
          <a:xfrm>
            <a:off x="11475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16808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22141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27473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32806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39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472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805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137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9470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4803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0136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5469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0801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6134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1467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14755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68083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1411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74739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28067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81395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34723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88051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41379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94707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14755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68083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21411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74739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28067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81395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34723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88051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41379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94707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41" name="Donut 40"/>
          <p:cNvSpPr/>
          <p:nvPr/>
        </p:nvSpPr>
        <p:spPr>
          <a:xfrm>
            <a:off x="3113253" y="2162712"/>
            <a:ext cx="868130" cy="868130"/>
          </a:xfrm>
          <a:prstGeom prst="donut">
            <a:avLst>
              <a:gd name="adj" fmla="val 409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0" name="Elbow Connector 39"/>
          <p:cNvCxnSpPr>
            <a:stCxn id="41" idx="4"/>
            <a:endCxn id="20" idx="0"/>
          </p:cNvCxnSpPr>
          <p:nvPr/>
        </p:nvCxnSpPr>
        <p:spPr>
          <a:xfrm rot="5400000">
            <a:off x="1893934" y="2551106"/>
            <a:ext cx="1173648" cy="2133120"/>
          </a:xfrm>
          <a:prstGeom prst="bentConnector3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07108" y="2412111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Input: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07107" y="4586494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Count: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546918" y="4309495"/>
            <a:ext cx="1599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Iteration: </a:t>
            </a:r>
            <a:r>
              <a:rPr lang="en-US" b="1" dirty="0"/>
              <a:t>5</a:t>
            </a:r>
          </a:p>
          <a:p>
            <a:r>
              <a:rPr lang="en-US" dirty="0"/>
              <a:t>Index:</a:t>
            </a:r>
            <a:r>
              <a:rPr lang="en-US" b="1" dirty="0"/>
              <a:t> 5</a:t>
            </a:r>
          </a:p>
          <a:p>
            <a:r>
              <a:rPr lang="en-US" dirty="0"/>
              <a:t>Current:</a:t>
            </a:r>
            <a:r>
              <a:rPr lang="en-US" b="1" dirty="0"/>
              <a:t> 0</a:t>
            </a:r>
          </a:p>
        </p:txBody>
      </p:sp>
    </p:spTree>
    <p:extLst>
      <p:ext uri="{BB962C8B-B14F-4D97-AF65-F5344CB8AC3E}">
        <p14:creationId xmlns:p14="http://schemas.microsoft.com/office/powerpoint/2010/main" val="246500608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4800" dirty="0"/>
              <a:t>Сложности на алгоритми</a:t>
            </a:r>
            <a:endParaRPr lang="en-US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ru-RU" sz="2400" i="1" dirty="0"/>
                  <a:t>Big-O нотация. </a:t>
                </a:r>
                <a:endParaRPr lang="en-US" sz="2400" i="1" dirty="0"/>
              </a:p>
              <a:p>
                <a:pPr lvl="1"/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∃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&gt;0 ∃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2200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&gt;0: ∀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2200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: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0≤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endParaRPr lang="en-US" sz="2200" i="1" dirty="0"/>
              </a:p>
              <a:p>
                <a:pPr lvl="1"/>
                <a:r>
                  <a:rPr lang="bg-BG" sz="2200" i="1" dirty="0">
                    <a:hlinkClick r:id="rId2"/>
                  </a:rPr>
                  <a:t>Кратка табличка</a:t>
                </a:r>
                <a:endParaRPr lang="en-US" sz="2200" i="1" dirty="0"/>
              </a:p>
              <a:p>
                <a:r>
                  <a:rPr lang="ru-RU" sz="2400" i="1" dirty="0"/>
                  <a:t>Сложност по време.</a:t>
                </a:r>
              </a:p>
              <a:p>
                <a:pPr lvl="1"/>
                <a:r>
                  <a:rPr lang="ru-RU" sz="2200" i="1" dirty="0">
                    <a:hlinkClick r:id="rId3"/>
                  </a:rPr>
                  <a:t>Кратка табличка + примери</a:t>
                </a:r>
                <a:r>
                  <a:rPr lang="ru-RU" sz="2200" i="1" dirty="0"/>
                  <a:t> </a:t>
                </a:r>
              </a:p>
              <a:p>
                <a:r>
                  <a:rPr lang="ru-RU" sz="2400" i="1" dirty="0"/>
                  <a:t>Сложност по памет.</a:t>
                </a:r>
                <a:endParaRPr lang="en-US" sz="2200" dirty="0"/>
              </a:p>
              <a:p>
                <a:pPr>
                  <a:buFont typeface="Wingdings" panose="05000000000000000000" pitchFamily="2" charset="2"/>
                  <a:buChar char="v"/>
                </a:pPr>
                <a:r>
                  <a:rPr lang="en-US" sz="2400" i="1" dirty="0">
                    <a:hlinkClick r:id="rId4"/>
                  </a:rPr>
                  <a:t>Cheat sheet</a:t>
                </a:r>
                <a:endParaRPr lang="ru-RU" sz="2400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5"/>
                <a:stretch>
                  <a:fillRect l="-567" t="-1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5145389"/>
      </p:ext>
    </p:extLst>
  </p:cSld>
  <p:clrMapOvr>
    <a:masterClrMapping/>
  </p:clrMapOvr>
  <p:transition spd="slow">
    <p:push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/>
          </a:bodyPr>
          <a:lstStyle/>
          <a:p>
            <a:r>
              <a:rPr lang="en-US" sz="5400" dirty="0"/>
              <a:t>Counting Sort</a:t>
            </a:r>
            <a:endParaRPr lang="ru-RU" sz="5400" dirty="0"/>
          </a:p>
        </p:txBody>
      </p:sp>
      <p:sp>
        <p:nvSpPr>
          <p:cNvPr id="3" name="Rectangle 2"/>
          <p:cNvSpPr/>
          <p:nvPr/>
        </p:nvSpPr>
        <p:spPr>
          <a:xfrm>
            <a:off x="11475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16808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22141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27473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32806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39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472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805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137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9470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4803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0136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5469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0801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6134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1467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14755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68083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1411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74739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28067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81395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34723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88051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41379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94707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14755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68083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21411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74739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28067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81395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34723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88051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41379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94707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41" name="Donut 40"/>
          <p:cNvSpPr/>
          <p:nvPr/>
        </p:nvSpPr>
        <p:spPr>
          <a:xfrm>
            <a:off x="3646533" y="2162712"/>
            <a:ext cx="868130" cy="868130"/>
          </a:xfrm>
          <a:prstGeom prst="donut">
            <a:avLst>
              <a:gd name="adj" fmla="val 409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0" name="Elbow Connector 39"/>
          <p:cNvCxnSpPr>
            <a:stCxn id="41" idx="4"/>
            <a:endCxn id="21" idx="0"/>
          </p:cNvCxnSpPr>
          <p:nvPr/>
        </p:nvCxnSpPr>
        <p:spPr>
          <a:xfrm rot="5400000">
            <a:off x="2427214" y="2551106"/>
            <a:ext cx="1173648" cy="2133120"/>
          </a:xfrm>
          <a:prstGeom prst="bentConnector3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07108" y="2412111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Input: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07107" y="4586494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Count: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546918" y="4309495"/>
            <a:ext cx="1599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Iteration: </a:t>
            </a:r>
            <a:r>
              <a:rPr lang="en-US" b="1" dirty="0"/>
              <a:t>6</a:t>
            </a:r>
          </a:p>
          <a:p>
            <a:r>
              <a:rPr lang="en-US" dirty="0"/>
              <a:t>Index:</a:t>
            </a:r>
            <a:r>
              <a:rPr lang="en-US" b="1" dirty="0"/>
              <a:t> 6</a:t>
            </a:r>
          </a:p>
          <a:p>
            <a:r>
              <a:rPr lang="en-US" dirty="0"/>
              <a:t>Current:</a:t>
            </a:r>
            <a:r>
              <a:rPr lang="en-US" b="1" dirty="0"/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2671457034"/>
      </p:ext>
    </p:extLst>
  </p:cSld>
  <p:clrMapOvr>
    <a:masterClrMapping/>
  </p:clrMapOvr>
  <p:transition spd="slow">
    <p:push dir="u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/>
          </a:bodyPr>
          <a:lstStyle/>
          <a:p>
            <a:r>
              <a:rPr lang="en-US" sz="5400" dirty="0"/>
              <a:t>Counting Sort</a:t>
            </a:r>
            <a:endParaRPr lang="ru-RU" sz="5400" dirty="0"/>
          </a:p>
        </p:txBody>
      </p:sp>
      <p:sp>
        <p:nvSpPr>
          <p:cNvPr id="3" name="Rectangle 2"/>
          <p:cNvSpPr/>
          <p:nvPr/>
        </p:nvSpPr>
        <p:spPr>
          <a:xfrm>
            <a:off x="114755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168083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221411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274739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328067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395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4723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8051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1379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94707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48035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01363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54691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08019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61347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14675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147558" y="420449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680838" y="420449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14118" y="420449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747398" y="420449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280678" y="420449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813958" y="420449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347238" y="420449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880518" y="420449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413798" y="420449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947078" y="420449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147558" y="477116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680838" y="477116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214118" y="477116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747398" y="477116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280678" y="477116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813958" y="477116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347238" y="477116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880518" y="477116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413798" y="477116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947078" y="477116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41" name="Donut 40"/>
          <p:cNvSpPr/>
          <p:nvPr/>
        </p:nvSpPr>
        <p:spPr>
          <a:xfrm>
            <a:off x="4179813" y="2162713"/>
            <a:ext cx="868130" cy="868130"/>
          </a:xfrm>
          <a:prstGeom prst="donut">
            <a:avLst>
              <a:gd name="adj" fmla="val 409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0" name="Elbow Connector 39"/>
          <p:cNvCxnSpPr>
            <a:stCxn id="41" idx="4"/>
            <a:endCxn id="21" idx="0"/>
          </p:cNvCxnSpPr>
          <p:nvPr/>
        </p:nvCxnSpPr>
        <p:spPr>
          <a:xfrm rot="5400000">
            <a:off x="2693854" y="2284467"/>
            <a:ext cx="1173648" cy="2666400"/>
          </a:xfrm>
          <a:prstGeom prst="bentConnector3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07108" y="2412111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Input: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07107" y="4586494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Count: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546918" y="4309495"/>
            <a:ext cx="1599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Iteration: </a:t>
            </a:r>
            <a:r>
              <a:rPr lang="en-US" b="1" dirty="0"/>
              <a:t>7</a:t>
            </a:r>
          </a:p>
          <a:p>
            <a:r>
              <a:rPr lang="en-US" dirty="0"/>
              <a:t>Index:</a:t>
            </a:r>
            <a:r>
              <a:rPr lang="en-US" b="1" dirty="0"/>
              <a:t> 7</a:t>
            </a:r>
          </a:p>
          <a:p>
            <a:r>
              <a:rPr lang="en-US" dirty="0"/>
              <a:t>Current:</a:t>
            </a:r>
            <a:r>
              <a:rPr lang="en-US" b="1" dirty="0"/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2442070707"/>
      </p:ext>
    </p:extLst>
  </p:cSld>
  <p:clrMapOvr>
    <a:masterClrMapping/>
  </p:clrMapOvr>
  <p:transition spd="slow">
    <p:push dir="u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/>
          </a:bodyPr>
          <a:lstStyle/>
          <a:p>
            <a:r>
              <a:rPr lang="en-US" sz="5400" dirty="0"/>
              <a:t>Counting Sort</a:t>
            </a:r>
            <a:endParaRPr lang="ru-RU" sz="5400" dirty="0"/>
          </a:p>
        </p:txBody>
      </p:sp>
      <p:sp>
        <p:nvSpPr>
          <p:cNvPr id="3" name="Rectangle 2"/>
          <p:cNvSpPr/>
          <p:nvPr/>
        </p:nvSpPr>
        <p:spPr>
          <a:xfrm>
            <a:off x="11475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16808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22141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27473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32806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39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472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805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137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9470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4803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0136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5469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0801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6134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1467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14755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68083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1411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74739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28067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81395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34723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88051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41379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94707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14755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68083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21411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74739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28067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81395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34723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88051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41379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94707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41" name="Donut 40"/>
          <p:cNvSpPr/>
          <p:nvPr/>
        </p:nvSpPr>
        <p:spPr>
          <a:xfrm>
            <a:off x="4713093" y="2162712"/>
            <a:ext cx="868130" cy="868130"/>
          </a:xfrm>
          <a:prstGeom prst="donut">
            <a:avLst>
              <a:gd name="adj" fmla="val 409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0" name="Elbow Connector 39"/>
          <p:cNvCxnSpPr>
            <a:stCxn id="41" idx="4"/>
            <a:endCxn id="23" idx="0"/>
          </p:cNvCxnSpPr>
          <p:nvPr/>
        </p:nvCxnSpPr>
        <p:spPr>
          <a:xfrm rot="5400000">
            <a:off x="3493774" y="2551106"/>
            <a:ext cx="1173648" cy="2133120"/>
          </a:xfrm>
          <a:prstGeom prst="bentConnector3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07108" y="2412111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Input: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07107" y="4586494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Count: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546918" y="4309495"/>
            <a:ext cx="1599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Iteration: </a:t>
            </a:r>
            <a:r>
              <a:rPr lang="en-US" b="1" dirty="0"/>
              <a:t>8</a:t>
            </a:r>
          </a:p>
          <a:p>
            <a:r>
              <a:rPr lang="en-US" dirty="0"/>
              <a:t>Index:</a:t>
            </a:r>
            <a:r>
              <a:rPr lang="en-US" b="1" dirty="0"/>
              <a:t> 8</a:t>
            </a:r>
          </a:p>
          <a:p>
            <a:r>
              <a:rPr lang="en-US" dirty="0"/>
              <a:t>Current:</a:t>
            </a:r>
            <a:r>
              <a:rPr lang="en-US" b="1" dirty="0"/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2362819171"/>
      </p:ext>
    </p:extLst>
  </p:cSld>
  <p:clrMapOvr>
    <a:masterClrMapping/>
  </p:clrMapOvr>
  <p:transition spd="slow">
    <p:push dir="u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/>
          </a:bodyPr>
          <a:lstStyle/>
          <a:p>
            <a:r>
              <a:rPr lang="en-US" sz="5400" dirty="0"/>
              <a:t>Counting Sort</a:t>
            </a:r>
            <a:endParaRPr lang="ru-RU" sz="5400" dirty="0"/>
          </a:p>
        </p:txBody>
      </p:sp>
      <p:sp>
        <p:nvSpPr>
          <p:cNvPr id="3" name="Rectangle 2"/>
          <p:cNvSpPr/>
          <p:nvPr/>
        </p:nvSpPr>
        <p:spPr>
          <a:xfrm>
            <a:off x="11475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16808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22141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27473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32806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39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472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805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137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9470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4803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0136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5469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0801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6134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1467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14755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68083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1411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74739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28067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81395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34723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88051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41379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94707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14755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68083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21411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74739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28067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81395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34723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88051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41379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94707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41" name="Donut 40"/>
          <p:cNvSpPr/>
          <p:nvPr/>
        </p:nvSpPr>
        <p:spPr>
          <a:xfrm>
            <a:off x="5246373" y="2162712"/>
            <a:ext cx="868130" cy="868130"/>
          </a:xfrm>
          <a:prstGeom prst="donut">
            <a:avLst>
              <a:gd name="adj" fmla="val 409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4" name="Straight Arrow Connector 43"/>
          <p:cNvCxnSpPr>
            <a:stCxn id="41" idx="4"/>
            <a:endCxn id="28" idx="0"/>
          </p:cNvCxnSpPr>
          <p:nvPr/>
        </p:nvCxnSpPr>
        <p:spPr>
          <a:xfrm>
            <a:off x="5680438" y="3030842"/>
            <a:ext cx="0" cy="1173648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07108" y="2412111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Input: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07107" y="4586494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Count: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546918" y="4309495"/>
            <a:ext cx="1599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Iteration: </a:t>
            </a:r>
            <a:r>
              <a:rPr lang="en-US" b="1" dirty="0"/>
              <a:t>9</a:t>
            </a:r>
          </a:p>
          <a:p>
            <a:r>
              <a:rPr lang="en-US" dirty="0"/>
              <a:t>Index:</a:t>
            </a:r>
            <a:r>
              <a:rPr lang="en-US" b="1" dirty="0"/>
              <a:t> 9</a:t>
            </a:r>
          </a:p>
          <a:p>
            <a:r>
              <a:rPr lang="en-US" dirty="0"/>
              <a:t>Current:</a:t>
            </a:r>
            <a:r>
              <a:rPr lang="en-US" b="1" dirty="0"/>
              <a:t> 8</a:t>
            </a:r>
          </a:p>
        </p:txBody>
      </p:sp>
    </p:spTree>
    <p:extLst>
      <p:ext uri="{BB962C8B-B14F-4D97-AF65-F5344CB8AC3E}">
        <p14:creationId xmlns:p14="http://schemas.microsoft.com/office/powerpoint/2010/main" val="2773238865"/>
      </p:ext>
    </p:extLst>
  </p:cSld>
  <p:clrMapOvr>
    <a:masterClrMapping/>
  </p:clrMapOvr>
  <p:transition spd="slow">
    <p:push dir="u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/>
          </a:bodyPr>
          <a:lstStyle/>
          <a:p>
            <a:r>
              <a:rPr lang="en-US" sz="5400" dirty="0"/>
              <a:t>Counting Sort</a:t>
            </a:r>
            <a:endParaRPr lang="ru-RU" sz="5400" dirty="0"/>
          </a:p>
        </p:txBody>
      </p:sp>
      <p:sp>
        <p:nvSpPr>
          <p:cNvPr id="3" name="Rectangle 2"/>
          <p:cNvSpPr/>
          <p:nvPr/>
        </p:nvSpPr>
        <p:spPr>
          <a:xfrm>
            <a:off x="1147558" y="2313247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1680838" y="2313247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2214118" y="2313247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2747398" y="2313247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3280678" y="2313247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3958" y="2313247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47238" y="2313247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80518" y="2313247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13798" y="2313247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947078" y="2313247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480358" y="2313247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013638" y="2313247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546918" y="2313247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080198" y="2313247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613478" y="2313247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146758" y="2313247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147558" y="4204295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680838" y="4204295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14118" y="4204295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747398" y="4204295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280678" y="4204295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813958" y="4204295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347238" y="4204295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880518" y="4204295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413798" y="4204295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947078" y="4204295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147558" y="4770965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680838" y="4770965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214118" y="4770965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747398" y="4770965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280678" y="4770965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813958" y="4770965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347238" y="4770965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880518" y="4770965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413798" y="4770965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947078" y="4770965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41" name="Donut 40"/>
          <p:cNvSpPr/>
          <p:nvPr/>
        </p:nvSpPr>
        <p:spPr>
          <a:xfrm>
            <a:off x="5779653" y="2162517"/>
            <a:ext cx="868130" cy="868130"/>
          </a:xfrm>
          <a:prstGeom prst="donut">
            <a:avLst>
              <a:gd name="adj" fmla="val 409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0" name="Elbow Connector 39"/>
          <p:cNvCxnSpPr>
            <a:stCxn id="41" idx="4"/>
            <a:endCxn id="20" idx="0"/>
          </p:cNvCxnSpPr>
          <p:nvPr/>
        </p:nvCxnSpPr>
        <p:spPr>
          <a:xfrm rot="5400000">
            <a:off x="3227134" y="1217711"/>
            <a:ext cx="1173648" cy="4799520"/>
          </a:xfrm>
          <a:prstGeom prst="bentConnector3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07108" y="2412111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Input: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07107" y="4586494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Count: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546918" y="4309495"/>
            <a:ext cx="1599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Iteration: </a:t>
            </a:r>
            <a:r>
              <a:rPr lang="en-US" b="1" dirty="0"/>
              <a:t>10</a:t>
            </a:r>
          </a:p>
          <a:p>
            <a:r>
              <a:rPr lang="en-US" dirty="0"/>
              <a:t>Index:</a:t>
            </a:r>
            <a:r>
              <a:rPr lang="en-US" b="1" dirty="0"/>
              <a:t> 10</a:t>
            </a:r>
          </a:p>
          <a:p>
            <a:r>
              <a:rPr lang="en-US" dirty="0"/>
              <a:t>Current:</a:t>
            </a:r>
            <a:r>
              <a:rPr lang="en-US" b="1" dirty="0"/>
              <a:t> 0</a:t>
            </a:r>
          </a:p>
        </p:txBody>
      </p:sp>
    </p:spTree>
    <p:extLst>
      <p:ext uri="{BB962C8B-B14F-4D97-AF65-F5344CB8AC3E}">
        <p14:creationId xmlns:p14="http://schemas.microsoft.com/office/powerpoint/2010/main" val="2822216893"/>
      </p:ext>
    </p:extLst>
  </p:cSld>
  <p:clrMapOvr>
    <a:masterClrMapping/>
  </p:clrMapOvr>
  <p:transition spd="slow">
    <p:push dir="u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/>
          </a:bodyPr>
          <a:lstStyle/>
          <a:p>
            <a:r>
              <a:rPr lang="en-US" sz="5400" dirty="0"/>
              <a:t>Counting Sort</a:t>
            </a:r>
            <a:endParaRPr lang="ru-RU" sz="5400" dirty="0"/>
          </a:p>
        </p:txBody>
      </p:sp>
      <p:sp>
        <p:nvSpPr>
          <p:cNvPr id="3" name="Rectangle 2"/>
          <p:cNvSpPr/>
          <p:nvPr/>
        </p:nvSpPr>
        <p:spPr>
          <a:xfrm>
            <a:off x="11475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16808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22141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27473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32806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39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472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805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137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9470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4803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0136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5469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0801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6134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1467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14755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68083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1411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74739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28067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81395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34723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88051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41379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94707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14755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68083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21411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74739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28067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81395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34723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88051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41379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94707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41" name="Donut 40"/>
          <p:cNvSpPr/>
          <p:nvPr/>
        </p:nvSpPr>
        <p:spPr>
          <a:xfrm>
            <a:off x="6312933" y="2162712"/>
            <a:ext cx="868130" cy="868130"/>
          </a:xfrm>
          <a:prstGeom prst="donut">
            <a:avLst>
              <a:gd name="adj" fmla="val 409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0" name="Elbow Connector 39"/>
          <p:cNvCxnSpPr>
            <a:stCxn id="41" idx="4"/>
            <a:endCxn id="22" idx="0"/>
          </p:cNvCxnSpPr>
          <p:nvPr/>
        </p:nvCxnSpPr>
        <p:spPr>
          <a:xfrm rot="5400000">
            <a:off x="4027054" y="1484546"/>
            <a:ext cx="1173648" cy="4266240"/>
          </a:xfrm>
          <a:prstGeom prst="bentConnector3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07108" y="2412111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Input: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07107" y="4586494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Count: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546918" y="4309495"/>
            <a:ext cx="1599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Iteration: </a:t>
            </a:r>
            <a:r>
              <a:rPr lang="en-US" b="1" dirty="0"/>
              <a:t>11</a:t>
            </a:r>
          </a:p>
          <a:p>
            <a:r>
              <a:rPr lang="en-US" dirty="0"/>
              <a:t>Index:</a:t>
            </a:r>
            <a:r>
              <a:rPr lang="en-US" b="1" dirty="0"/>
              <a:t> 11</a:t>
            </a:r>
          </a:p>
          <a:p>
            <a:r>
              <a:rPr lang="en-US" dirty="0"/>
              <a:t>Current:</a:t>
            </a:r>
            <a:r>
              <a:rPr lang="en-US" b="1" dirty="0"/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1544726665"/>
      </p:ext>
    </p:extLst>
  </p:cSld>
  <p:clrMapOvr>
    <a:masterClrMapping/>
  </p:clrMapOvr>
  <p:transition spd="slow">
    <p:push dir="u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/>
          </a:bodyPr>
          <a:lstStyle/>
          <a:p>
            <a:r>
              <a:rPr lang="en-US" sz="5400" dirty="0"/>
              <a:t>Counting Sort</a:t>
            </a:r>
            <a:endParaRPr lang="ru-RU" sz="5400" dirty="0"/>
          </a:p>
        </p:txBody>
      </p:sp>
      <p:sp>
        <p:nvSpPr>
          <p:cNvPr id="3" name="Rectangle 2"/>
          <p:cNvSpPr/>
          <p:nvPr/>
        </p:nvSpPr>
        <p:spPr>
          <a:xfrm>
            <a:off x="11475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16808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22141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27473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32806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39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472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805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137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9470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4803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0136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5469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0801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6134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1467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14755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68083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1411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74739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28067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81395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34723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88051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41379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94707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14755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68083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21411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74739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28067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81395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34723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88051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41379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94707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1" name="Donut 40"/>
          <p:cNvSpPr/>
          <p:nvPr/>
        </p:nvSpPr>
        <p:spPr>
          <a:xfrm>
            <a:off x="6846213" y="2162712"/>
            <a:ext cx="868130" cy="868130"/>
          </a:xfrm>
          <a:prstGeom prst="donut">
            <a:avLst>
              <a:gd name="adj" fmla="val 409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0" name="Elbow Connector 39"/>
          <p:cNvCxnSpPr>
            <a:stCxn id="41" idx="4"/>
            <a:endCxn id="29" idx="0"/>
          </p:cNvCxnSpPr>
          <p:nvPr/>
        </p:nvCxnSpPr>
        <p:spPr>
          <a:xfrm rot="5400000">
            <a:off x="6160174" y="3084386"/>
            <a:ext cx="1173648" cy="1066560"/>
          </a:xfrm>
          <a:prstGeom prst="bentConnector3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07108" y="2412111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Input: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07107" y="4586494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Count: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546918" y="4309495"/>
            <a:ext cx="1599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Iteration: </a:t>
            </a:r>
            <a:r>
              <a:rPr lang="en-US" b="1" dirty="0"/>
              <a:t>12</a:t>
            </a:r>
          </a:p>
          <a:p>
            <a:r>
              <a:rPr lang="en-US" dirty="0"/>
              <a:t>Index:</a:t>
            </a:r>
            <a:r>
              <a:rPr lang="en-US" b="1" dirty="0"/>
              <a:t> 12</a:t>
            </a:r>
          </a:p>
          <a:p>
            <a:r>
              <a:rPr lang="en-US" dirty="0"/>
              <a:t>Current:</a:t>
            </a:r>
            <a:r>
              <a:rPr lang="en-US" b="1" dirty="0"/>
              <a:t> 9</a:t>
            </a:r>
          </a:p>
        </p:txBody>
      </p:sp>
    </p:spTree>
    <p:extLst>
      <p:ext uri="{BB962C8B-B14F-4D97-AF65-F5344CB8AC3E}">
        <p14:creationId xmlns:p14="http://schemas.microsoft.com/office/powerpoint/2010/main" val="1754784926"/>
      </p:ext>
    </p:extLst>
  </p:cSld>
  <p:clrMapOvr>
    <a:masterClrMapping/>
  </p:clrMapOvr>
  <p:transition spd="slow">
    <p:push dir="u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/>
          </a:bodyPr>
          <a:lstStyle/>
          <a:p>
            <a:r>
              <a:rPr lang="en-US" sz="5400" dirty="0"/>
              <a:t>Counting Sort</a:t>
            </a:r>
            <a:endParaRPr lang="ru-RU" sz="5400" dirty="0"/>
          </a:p>
        </p:txBody>
      </p:sp>
      <p:sp>
        <p:nvSpPr>
          <p:cNvPr id="3" name="Rectangle 2"/>
          <p:cNvSpPr/>
          <p:nvPr/>
        </p:nvSpPr>
        <p:spPr>
          <a:xfrm>
            <a:off x="114755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168083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221411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274739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328067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395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4723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8051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1379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94707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48035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01363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54691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08019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61347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14675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147558" y="420449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680838" y="420449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14118" y="420449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747398" y="420449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280678" y="420449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813958" y="420449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347238" y="420449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880518" y="420449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413798" y="420449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947078" y="420449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147558" y="477116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680838" y="477116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214118" y="477116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747398" y="477116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280678" y="477116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813958" y="477116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347238" y="477116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880518" y="477116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413798" y="477116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947078" y="477116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1" name="Donut 40"/>
          <p:cNvSpPr/>
          <p:nvPr/>
        </p:nvSpPr>
        <p:spPr>
          <a:xfrm>
            <a:off x="7379493" y="2162713"/>
            <a:ext cx="868130" cy="868130"/>
          </a:xfrm>
          <a:prstGeom prst="donut">
            <a:avLst>
              <a:gd name="adj" fmla="val 409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0" name="Elbow Connector 39"/>
          <p:cNvCxnSpPr>
            <a:stCxn id="41" idx="4"/>
            <a:endCxn id="25" idx="0"/>
          </p:cNvCxnSpPr>
          <p:nvPr/>
        </p:nvCxnSpPr>
        <p:spPr>
          <a:xfrm rot="5400000">
            <a:off x="5360254" y="1751187"/>
            <a:ext cx="1173648" cy="3732960"/>
          </a:xfrm>
          <a:prstGeom prst="bentConnector3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07108" y="2412111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Input: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07107" y="4586494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Count: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546918" y="4309495"/>
            <a:ext cx="1599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Iteration: </a:t>
            </a:r>
            <a:r>
              <a:rPr lang="en-US" b="1" dirty="0"/>
              <a:t>13</a:t>
            </a:r>
          </a:p>
          <a:p>
            <a:r>
              <a:rPr lang="en-US" dirty="0"/>
              <a:t>Index:</a:t>
            </a:r>
            <a:r>
              <a:rPr lang="en-US" b="1" dirty="0"/>
              <a:t> 13</a:t>
            </a:r>
          </a:p>
          <a:p>
            <a:r>
              <a:rPr lang="en-US" dirty="0"/>
              <a:t>Current:</a:t>
            </a:r>
            <a:r>
              <a:rPr lang="en-US" b="1" dirty="0"/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3906893555"/>
      </p:ext>
    </p:extLst>
  </p:cSld>
  <p:clrMapOvr>
    <a:masterClrMapping/>
  </p:clrMapOvr>
  <p:transition spd="slow">
    <p:push dir="u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/>
          </a:bodyPr>
          <a:lstStyle/>
          <a:p>
            <a:r>
              <a:rPr lang="en-US" sz="5400" dirty="0"/>
              <a:t>Counting Sort</a:t>
            </a:r>
            <a:endParaRPr lang="ru-RU" sz="5400" dirty="0"/>
          </a:p>
        </p:txBody>
      </p:sp>
      <p:sp>
        <p:nvSpPr>
          <p:cNvPr id="3" name="Rectangle 2"/>
          <p:cNvSpPr/>
          <p:nvPr/>
        </p:nvSpPr>
        <p:spPr>
          <a:xfrm>
            <a:off x="11475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16808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22141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27473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32806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39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472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805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137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9470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4803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0136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5469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0801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6134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1467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14755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68083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1411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74739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28067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81395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34723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88051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41379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94707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14755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68083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21411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74739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28067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81395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34723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88051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41379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94707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1" name="Donut 40"/>
          <p:cNvSpPr/>
          <p:nvPr/>
        </p:nvSpPr>
        <p:spPr>
          <a:xfrm>
            <a:off x="7912773" y="2162712"/>
            <a:ext cx="868130" cy="868130"/>
          </a:xfrm>
          <a:prstGeom prst="donut">
            <a:avLst>
              <a:gd name="adj" fmla="val 409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0" name="Elbow Connector 39"/>
          <p:cNvCxnSpPr>
            <a:stCxn id="41" idx="4"/>
            <a:endCxn id="25" idx="0"/>
          </p:cNvCxnSpPr>
          <p:nvPr/>
        </p:nvCxnSpPr>
        <p:spPr>
          <a:xfrm rot="5400000">
            <a:off x="5626894" y="1484546"/>
            <a:ext cx="1173648" cy="4266240"/>
          </a:xfrm>
          <a:prstGeom prst="bentConnector3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07108" y="2412111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Input: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07107" y="4586494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Count: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546918" y="4309495"/>
            <a:ext cx="1599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Iteration: </a:t>
            </a:r>
            <a:r>
              <a:rPr lang="en-US" b="1" dirty="0"/>
              <a:t>14</a:t>
            </a:r>
          </a:p>
          <a:p>
            <a:r>
              <a:rPr lang="en-US" dirty="0"/>
              <a:t>Index:</a:t>
            </a:r>
            <a:r>
              <a:rPr lang="en-US" b="1" dirty="0"/>
              <a:t> 14</a:t>
            </a:r>
          </a:p>
          <a:p>
            <a:r>
              <a:rPr lang="en-US" dirty="0"/>
              <a:t>Current:</a:t>
            </a:r>
            <a:r>
              <a:rPr lang="en-US" b="1" dirty="0"/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3022493598"/>
      </p:ext>
    </p:extLst>
  </p:cSld>
  <p:clrMapOvr>
    <a:masterClrMapping/>
  </p:clrMapOvr>
  <p:transition spd="slow">
    <p:push dir="u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/>
          </a:bodyPr>
          <a:lstStyle/>
          <a:p>
            <a:r>
              <a:rPr lang="en-US" sz="5400" dirty="0"/>
              <a:t>Counting Sort</a:t>
            </a:r>
            <a:endParaRPr lang="ru-RU" sz="5400" dirty="0"/>
          </a:p>
        </p:txBody>
      </p:sp>
      <p:sp>
        <p:nvSpPr>
          <p:cNvPr id="3" name="Rectangle 2"/>
          <p:cNvSpPr/>
          <p:nvPr/>
        </p:nvSpPr>
        <p:spPr>
          <a:xfrm>
            <a:off x="11475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16808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22141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27473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32806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39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472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805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137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9470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4803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01363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54691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08019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61347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146758" y="231344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14755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68083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1411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74739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28067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81395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34723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88051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41379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947078" y="420449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14755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68083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21411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74739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28067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81395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34723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88051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41379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947078" y="4771160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1" name="Donut 40"/>
          <p:cNvSpPr/>
          <p:nvPr/>
        </p:nvSpPr>
        <p:spPr>
          <a:xfrm>
            <a:off x="8446053" y="2162712"/>
            <a:ext cx="868130" cy="868130"/>
          </a:xfrm>
          <a:prstGeom prst="donut">
            <a:avLst>
              <a:gd name="adj" fmla="val 409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0" name="Elbow Connector 39"/>
          <p:cNvCxnSpPr>
            <a:stCxn id="41" idx="4"/>
            <a:endCxn id="26" idx="0"/>
          </p:cNvCxnSpPr>
          <p:nvPr/>
        </p:nvCxnSpPr>
        <p:spPr>
          <a:xfrm rot="5400000">
            <a:off x="6160174" y="1484546"/>
            <a:ext cx="1173648" cy="4266240"/>
          </a:xfrm>
          <a:prstGeom prst="bentConnector3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07108" y="2412111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Input: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07107" y="4586494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Count: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546918" y="4309495"/>
            <a:ext cx="1599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Iteration: </a:t>
            </a:r>
            <a:r>
              <a:rPr lang="en-US" b="1" dirty="0"/>
              <a:t>15</a:t>
            </a:r>
          </a:p>
          <a:p>
            <a:r>
              <a:rPr lang="en-US" dirty="0"/>
              <a:t>Index:</a:t>
            </a:r>
            <a:r>
              <a:rPr lang="en-US" b="1" dirty="0"/>
              <a:t> 15</a:t>
            </a:r>
          </a:p>
          <a:p>
            <a:r>
              <a:rPr lang="en-US" dirty="0"/>
              <a:t>Current:</a:t>
            </a:r>
            <a:r>
              <a:rPr lang="en-US" b="1" dirty="0"/>
              <a:t> 6</a:t>
            </a:r>
          </a:p>
        </p:txBody>
      </p:sp>
    </p:spTree>
    <p:extLst>
      <p:ext uri="{BB962C8B-B14F-4D97-AF65-F5344CB8AC3E}">
        <p14:creationId xmlns:p14="http://schemas.microsoft.com/office/powerpoint/2010/main" val="2202594550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393" y="648236"/>
            <a:ext cx="8131816" cy="4426039"/>
          </a:xfrm>
        </p:spPr>
        <p:txBody>
          <a:bodyPr>
            <a:normAutofit/>
          </a:bodyPr>
          <a:lstStyle/>
          <a:p>
            <a:r>
              <a:rPr lang="ru-RU" sz="4000" i="1" dirty="0"/>
              <a:t>Задача: </a:t>
            </a:r>
            <a:br>
              <a:rPr lang="ru-RU" sz="4000" i="1" dirty="0"/>
            </a:br>
            <a:br>
              <a:rPr lang="ru-RU" sz="4000" i="1" dirty="0"/>
            </a:br>
            <a:r>
              <a:rPr lang="ru-RU" sz="4000" i="1" dirty="0"/>
              <a:t>При дадена редица А</a:t>
            </a:r>
            <a:r>
              <a:rPr lang="ru-RU" sz="4000" i="1" baseline="-25000" dirty="0"/>
              <a:t>1</a:t>
            </a:r>
            <a:r>
              <a:rPr lang="ru-RU" sz="4000" dirty="0"/>
              <a:t>,</a:t>
            </a:r>
            <a:r>
              <a:rPr lang="ru-RU" sz="4000" i="1" dirty="0"/>
              <a:t> А</a:t>
            </a:r>
            <a:r>
              <a:rPr lang="ru-RU" sz="4000" i="1" baseline="-25000" dirty="0"/>
              <a:t>2</a:t>
            </a:r>
            <a:r>
              <a:rPr lang="ru-RU" sz="4000" dirty="0"/>
              <a:t>, …, </a:t>
            </a:r>
            <a:r>
              <a:rPr lang="ru-RU" sz="4000" i="1" dirty="0"/>
              <a:t>А</a:t>
            </a:r>
            <a:r>
              <a:rPr lang="ru-RU" sz="4000" i="1" baseline="-25000" dirty="0"/>
              <a:t>N</a:t>
            </a:r>
            <a:r>
              <a:rPr lang="ru-RU" sz="4000" dirty="0"/>
              <a:t> </a:t>
            </a:r>
            <a:br>
              <a:rPr lang="ru-RU" sz="4000" dirty="0"/>
            </a:br>
            <a:r>
              <a:rPr lang="ru-RU" sz="4000" dirty="0"/>
              <a:t>(1 ≤ </a:t>
            </a:r>
            <a:r>
              <a:rPr lang="ru-RU" sz="4000" i="1" dirty="0"/>
              <a:t>A</a:t>
            </a:r>
            <a:r>
              <a:rPr lang="ru-RU" sz="4000" i="1" baseline="-25000" dirty="0"/>
              <a:t>i</a:t>
            </a:r>
            <a:r>
              <a:rPr lang="ru-RU" sz="4000" dirty="0"/>
              <a:t> ≤ 100 000 000), </a:t>
            </a:r>
            <a:br>
              <a:rPr lang="ru-RU" sz="4000" dirty="0"/>
            </a:br>
            <a:r>
              <a:rPr lang="ru-RU" sz="4000" dirty="0"/>
              <a:t>сортирана в нарастващ ред, </a:t>
            </a:r>
            <a:br>
              <a:rPr lang="ru-RU" sz="4000" dirty="0"/>
            </a:br>
            <a:r>
              <a:rPr lang="ru-RU" sz="4000" dirty="0"/>
              <a:t>колко двойки има сред тях, чиято сума е равна на </a:t>
            </a:r>
            <a:r>
              <a:rPr lang="ru-RU" sz="4000" i="1" dirty="0"/>
              <a:t>X</a:t>
            </a:r>
            <a:r>
              <a:rPr lang="ru-RU" sz="4000" dirty="0"/>
              <a:t>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46437106"/>
      </p:ext>
    </p:extLst>
  </p:cSld>
  <p:clrMapOvr>
    <a:masterClrMapping/>
  </p:clrMapOvr>
  <p:transition spd="slow">
    <p:push dir="u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/>
          </a:bodyPr>
          <a:lstStyle/>
          <a:p>
            <a:r>
              <a:rPr lang="en-US" sz="5400" dirty="0"/>
              <a:t>Counting Sort</a:t>
            </a:r>
            <a:endParaRPr lang="ru-RU" sz="5400" dirty="0"/>
          </a:p>
        </p:txBody>
      </p:sp>
      <p:sp>
        <p:nvSpPr>
          <p:cNvPr id="3" name="Rectangle 2"/>
          <p:cNvSpPr/>
          <p:nvPr/>
        </p:nvSpPr>
        <p:spPr>
          <a:xfrm>
            <a:off x="114755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168083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221411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274739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328067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395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4723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8051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1379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94707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48035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01363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54691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08019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61347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146758" y="231344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147558" y="420449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680838" y="420449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14118" y="420449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747398" y="420449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280678" y="420449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813958" y="420449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347238" y="420449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880518" y="420449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413798" y="420449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947078" y="420449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147558" y="477116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680838" y="477116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214118" y="477116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747398" y="477116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280678" y="477116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813958" y="477116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347238" y="477116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880518" y="477116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413798" y="477116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947078" y="477116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1" name="Donut 40"/>
          <p:cNvSpPr/>
          <p:nvPr/>
        </p:nvSpPr>
        <p:spPr>
          <a:xfrm>
            <a:off x="8979333" y="2162713"/>
            <a:ext cx="868130" cy="868130"/>
          </a:xfrm>
          <a:prstGeom prst="donut">
            <a:avLst>
              <a:gd name="adj" fmla="val 409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0" name="Elbow Connector 39"/>
          <p:cNvCxnSpPr>
            <a:stCxn id="41" idx="4"/>
            <a:endCxn id="21" idx="0"/>
          </p:cNvCxnSpPr>
          <p:nvPr/>
        </p:nvCxnSpPr>
        <p:spPr>
          <a:xfrm rot="5400000">
            <a:off x="5093614" y="-115293"/>
            <a:ext cx="1173648" cy="7465920"/>
          </a:xfrm>
          <a:prstGeom prst="bentConnector3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07108" y="2412111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Input: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07107" y="4586494"/>
            <a:ext cx="94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Count: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546918" y="4309495"/>
            <a:ext cx="1599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Iteration: </a:t>
            </a:r>
            <a:r>
              <a:rPr lang="en-US" b="1" dirty="0"/>
              <a:t>16</a:t>
            </a:r>
          </a:p>
          <a:p>
            <a:r>
              <a:rPr lang="en-US" dirty="0"/>
              <a:t>Index:</a:t>
            </a:r>
            <a:r>
              <a:rPr lang="en-US" b="1" dirty="0"/>
              <a:t> 16</a:t>
            </a:r>
          </a:p>
          <a:p>
            <a:r>
              <a:rPr lang="en-US" dirty="0"/>
              <a:t>Current:</a:t>
            </a:r>
            <a:r>
              <a:rPr lang="en-US" b="1" dirty="0"/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4233979818"/>
      </p:ext>
    </p:extLst>
  </p:cSld>
  <p:clrMapOvr>
    <a:masterClrMapping/>
  </p:clrMapOvr>
  <p:transition spd="slow">
    <p:push dir="u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/>
          </a:bodyPr>
          <a:lstStyle/>
          <a:p>
            <a:r>
              <a:rPr lang="en-US" sz="5400" dirty="0"/>
              <a:t>Counting Sort</a:t>
            </a:r>
            <a:endParaRPr lang="ru-RU" sz="5400" dirty="0"/>
          </a:p>
        </p:txBody>
      </p:sp>
      <p:sp>
        <p:nvSpPr>
          <p:cNvPr id="3" name="Rectangle 2"/>
          <p:cNvSpPr/>
          <p:nvPr/>
        </p:nvSpPr>
        <p:spPr>
          <a:xfrm>
            <a:off x="1218531" y="162569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1751811" y="162569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5091" y="162569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2818371" y="162569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3351651" y="162569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3884931" y="162569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4418211" y="162569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951491" y="162569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84771" y="162569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018051" y="162569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551331" y="162569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084611" y="162569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617891" y="162569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151171" y="162569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684451" y="162569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217731" y="1625692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818371" y="316457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351651" y="316457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884931" y="316457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418211" y="316457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951491" y="316457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484771" y="316457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018051" y="316457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551331" y="316457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084611" y="316457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617891" y="316457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818371" y="3731243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351651" y="3731243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884931" y="3731243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418211" y="3731243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951491" y="3731243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484771" y="3731243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018051" y="3731243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551331" y="3731243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084611" y="3731243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617891" y="3731243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58" name="Rectangle 57"/>
          <p:cNvSpPr/>
          <p:nvPr/>
        </p:nvSpPr>
        <p:spPr>
          <a:xfrm>
            <a:off x="1218531" y="5270125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1751811" y="5270125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2285091" y="5270125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2818371" y="5270125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3351651" y="5270125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3884931" y="5270125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4418211" y="5270125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4951491" y="5270125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5484771" y="5270125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6018051" y="5270125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6551331" y="5270125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7084611" y="5270125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7617891" y="5270125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8151171" y="5270125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8684451" y="5270125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9217731" y="5270125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334351" y="1724361"/>
            <a:ext cx="884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Input: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939524" y="3546577"/>
            <a:ext cx="878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Count: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33782" y="5368794"/>
            <a:ext cx="984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Output: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8151171" y="3543960"/>
            <a:ext cx="1599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Iteration: </a:t>
            </a:r>
            <a:r>
              <a:rPr lang="en-US" b="1" dirty="0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953525687"/>
      </p:ext>
    </p:extLst>
  </p:cSld>
  <p:clrMapOvr>
    <a:masterClrMapping/>
  </p:clrMapOvr>
  <p:transition spd="slow">
    <p:push dir="u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/>
          </a:bodyPr>
          <a:lstStyle/>
          <a:p>
            <a:r>
              <a:rPr lang="en-US" sz="5400" dirty="0"/>
              <a:t>Counting Sort</a:t>
            </a:r>
            <a:endParaRPr lang="ru-RU" sz="5400" dirty="0"/>
          </a:p>
        </p:txBody>
      </p:sp>
      <p:sp>
        <p:nvSpPr>
          <p:cNvPr id="3" name="Rectangle 2"/>
          <p:cNvSpPr/>
          <p:nvPr/>
        </p:nvSpPr>
        <p:spPr>
          <a:xfrm>
            <a:off x="6773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12106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17438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22771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28104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33437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770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102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9435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4768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0101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434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0766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6099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1432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6765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7717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81045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34373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7701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41029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94357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47685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1013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54341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07669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27717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81045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34373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87701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41029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94357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47685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01013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54341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07669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773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2106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60" name="Rectangle 59"/>
          <p:cNvSpPr/>
          <p:nvPr/>
        </p:nvSpPr>
        <p:spPr>
          <a:xfrm>
            <a:off x="17438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22771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28104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33437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38770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44102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49435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54768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60101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65434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70766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76099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81432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86765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Double Bracket 54"/>
          <p:cNvSpPr/>
          <p:nvPr/>
        </p:nvSpPr>
        <p:spPr>
          <a:xfrm>
            <a:off x="2277174" y="3070062"/>
            <a:ext cx="533280" cy="1350498"/>
          </a:xfrm>
          <a:prstGeom prst="bracketPair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 Brace 3"/>
          <p:cNvSpPr/>
          <p:nvPr/>
        </p:nvSpPr>
        <p:spPr>
          <a:xfrm rot="5400000">
            <a:off x="1005934" y="4547391"/>
            <a:ext cx="409359" cy="1064243"/>
          </a:xfrm>
          <a:prstGeom prst="leftBrace">
            <a:avLst>
              <a:gd name="adj1" fmla="val 49571"/>
              <a:gd name="adj2" fmla="val 50000"/>
            </a:avLst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Elbow Connector 40"/>
          <p:cNvCxnSpPr>
            <a:stCxn id="55" idx="1"/>
            <a:endCxn id="4" idx="1"/>
          </p:cNvCxnSpPr>
          <p:nvPr/>
        </p:nvCxnSpPr>
        <p:spPr>
          <a:xfrm rot="10800000" flipV="1">
            <a:off x="1210614" y="3745311"/>
            <a:ext cx="1066561" cy="1129522"/>
          </a:xfrm>
          <a:prstGeom prst="bentConnector2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Left Brace 73"/>
          <p:cNvSpPr/>
          <p:nvPr/>
        </p:nvSpPr>
        <p:spPr>
          <a:xfrm rot="5400000" flipH="1">
            <a:off x="1004776" y="5523421"/>
            <a:ext cx="409359" cy="1064243"/>
          </a:xfrm>
          <a:prstGeom prst="leftBrace">
            <a:avLst>
              <a:gd name="adj1" fmla="val 49571"/>
              <a:gd name="adj2" fmla="val 50000"/>
            </a:avLst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1076135" y="6260222"/>
            <a:ext cx="2666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90C226"/>
                </a:solidFill>
              </a:rPr>
              <a:t>2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609974" y="3296419"/>
            <a:ext cx="1599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Iteration: </a:t>
            </a:r>
            <a:r>
              <a:rPr lang="en-US" b="1" dirty="0"/>
              <a:t>17</a:t>
            </a:r>
          </a:p>
          <a:p>
            <a:r>
              <a:rPr lang="en-US" dirty="0"/>
              <a:t>Index:</a:t>
            </a:r>
            <a:r>
              <a:rPr lang="en-US" b="1" dirty="0"/>
              <a:t> 1</a:t>
            </a:r>
          </a:p>
          <a:p>
            <a:r>
              <a:rPr lang="en-US" dirty="0"/>
              <a:t>Current:</a:t>
            </a:r>
            <a:r>
              <a:rPr lang="en-US" b="1" dirty="0"/>
              <a:t> 0</a:t>
            </a:r>
          </a:p>
        </p:txBody>
      </p:sp>
    </p:spTree>
    <p:extLst>
      <p:ext uri="{BB962C8B-B14F-4D97-AF65-F5344CB8AC3E}">
        <p14:creationId xmlns:p14="http://schemas.microsoft.com/office/powerpoint/2010/main" val="3568190433"/>
      </p:ext>
    </p:extLst>
  </p:cSld>
  <p:clrMapOvr>
    <a:masterClrMapping/>
  </p:clrMapOvr>
  <p:transition spd="slow">
    <p:push dir="u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/>
          </a:bodyPr>
          <a:lstStyle/>
          <a:p>
            <a:r>
              <a:rPr lang="en-US" sz="5400" dirty="0"/>
              <a:t>Counting Sort</a:t>
            </a:r>
            <a:endParaRPr lang="ru-RU" sz="5400" dirty="0"/>
          </a:p>
        </p:txBody>
      </p:sp>
      <p:sp>
        <p:nvSpPr>
          <p:cNvPr id="3" name="Rectangle 2"/>
          <p:cNvSpPr/>
          <p:nvPr/>
        </p:nvSpPr>
        <p:spPr>
          <a:xfrm>
            <a:off x="6773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12106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17438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22771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28104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33437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770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102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9435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4768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0101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434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0766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6099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1432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6765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7717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81045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34373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7701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41029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94357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47685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1013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54341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07669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27717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81045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34373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87701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41029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94357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47685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01013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54341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07669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773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2106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60" name="Rectangle 59"/>
          <p:cNvSpPr/>
          <p:nvPr/>
        </p:nvSpPr>
        <p:spPr>
          <a:xfrm>
            <a:off x="17438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22771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28104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33437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38770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44102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49435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54768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60101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65434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70766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76099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81432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86765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Double Bracket 54"/>
          <p:cNvSpPr/>
          <p:nvPr/>
        </p:nvSpPr>
        <p:spPr>
          <a:xfrm>
            <a:off x="2277174" y="3070062"/>
            <a:ext cx="533280" cy="1350498"/>
          </a:xfrm>
          <a:prstGeom prst="bracketPair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 Brace 3"/>
          <p:cNvSpPr/>
          <p:nvPr/>
        </p:nvSpPr>
        <p:spPr>
          <a:xfrm rot="5400000">
            <a:off x="1005934" y="4547391"/>
            <a:ext cx="409359" cy="1064243"/>
          </a:xfrm>
          <a:prstGeom prst="leftBrace">
            <a:avLst>
              <a:gd name="adj1" fmla="val 49571"/>
              <a:gd name="adj2" fmla="val 50000"/>
            </a:avLst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Elbow Connector 40"/>
          <p:cNvCxnSpPr>
            <a:stCxn id="55" idx="1"/>
            <a:endCxn id="4" idx="1"/>
          </p:cNvCxnSpPr>
          <p:nvPr/>
        </p:nvCxnSpPr>
        <p:spPr>
          <a:xfrm rot="10800000" flipV="1">
            <a:off x="1210614" y="3745311"/>
            <a:ext cx="1066561" cy="1129522"/>
          </a:xfrm>
          <a:prstGeom prst="bentConnector2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Left Brace 73"/>
          <p:cNvSpPr/>
          <p:nvPr/>
        </p:nvSpPr>
        <p:spPr>
          <a:xfrm rot="5400000" flipH="1">
            <a:off x="1004776" y="5523421"/>
            <a:ext cx="409359" cy="1064243"/>
          </a:xfrm>
          <a:prstGeom prst="leftBrace">
            <a:avLst>
              <a:gd name="adj1" fmla="val 49571"/>
              <a:gd name="adj2" fmla="val 50000"/>
            </a:avLst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1076135" y="6260222"/>
            <a:ext cx="2666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90C226"/>
                </a:solidFill>
              </a:rPr>
              <a:t>2</a:t>
            </a:r>
          </a:p>
        </p:txBody>
      </p:sp>
      <p:sp>
        <p:nvSpPr>
          <p:cNvPr id="40" name="Oval 39"/>
          <p:cNvSpPr/>
          <p:nvPr/>
        </p:nvSpPr>
        <p:spPr>
          <a:xfrm>
            <a:off x="2361246" y="3291038"/>
            <a:ext cx="341876" cy="341876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773036" y="5395569"/>
            <a:ext cx="341876" cy="341876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1305157" y="5395569"/>
            <a:ext cx="341876" cy="341876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2372876" y="3853457"/>
            <a:ext cx="341876" cy="341876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1038517" y="6295405"/>
            <a:ext cx="341876" cy="341876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7609974" y="3296419"/>
            <a:ext cx="1599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Iteration: </a:t>
            </a:r>
            <a:r>
              <a:rPr lang="en-US" b="1" dirty="0"/>
              <a:t>17</a:t>
            </a:r>
          </a:p>
          <a:p>
            <a:r>
              <a:rPr lang="en-US" dirty="0"/>
              <a:t>Index:</a:t>
            </a:r>
            <a:r>
              <a:rPr lang="en-US" b="1" dirty="0"/>
              <a:t> 1</a:t>
            </a:r>
          </a:p>
          <a:p>
            <a:r>
              <a:rPr lang="en-US" dirty="0"/>
              <a:t>Current:</a:t>
            </a:r>
            <a:r>
              <a:rPr lang="en-US" b="1" dirty="0"/>
              <a:t> 0</a:t>
            </a:r>
          </a:p>
        </p:txBody>
      </p:sp>
    </p:spTree>
    <p:extLst>
      <p:ext uri="{BB962C8B-B14F-4D97-AF65-F5344CB8AC3E}">
        <p14:creationId xmlns:p14="http://schemas.microsoft.com/office/powerpoint/2010/main" val="3434891706"/>
      </p:ext>
    </p:extLst>
  </p:cSld>
  <p:clrMapOvr>
    <a:masterClrMapping/>
  </p:clrMapOvr>
  <p:transition spd="slow">
    <p:push dir="u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/>
          </a:bodyPr>
          <a:lstStyle/>
          <a:p>
            <a:r>
              <a:rPr lang="en-US" sz="5400" dirty="0"/>
              <a:t>Counting Sort</a:t>
            </a:r>
            <a:endParaRPr lang="ru-RU" sz="5400" dirty="0"/>
          </a:p>
        </p:txBody>
      </p:sp>
      <p:sp>
        <p:nvSpPr>
          <p:cNvPr id="3" name="Rectangle 2"/>
          <p:cNvSpPr/>
          <p:nvPr/>
        </p:nvSpPr>
        <p:spPr>
          <a:xfrm>
            <a:off x="6773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12106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17438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22771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28104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33437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770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102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9435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4768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0101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434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0766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6099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1432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6765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7717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81045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34373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7701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41029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94357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47685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1013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54341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07669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27717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81045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34373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87701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41029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94357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47685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01013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54341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07669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773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2106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60" name="Rectangle 59"/>
          <p:cNvSpPr/>
          <p:nvPr/>
        </p:nvSpPr>
        <p:spPr>
          <a:xfrm>
            <a:off x="17438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2771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8104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3437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8770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44102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49435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54768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60101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65434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70766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76099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81432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86765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Double Bracket 54"/>
          <p:cNvSpPr/>
          <p:nvPr/>
        </p:nvSpPr>
        <p:spPr>
          <a:xfrm>
            <a:off x="2834213" y="3047213"/>
            <a:ext cx="533280" cy="1350498"/>
          </a:xfrm>
          <a:prstGeom prst="bracketPair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 Brace 3"/>
          <p:cNvSpPr/>
          <p:nvPr/>
        </p:nvSpPr>
        <p:spPr>
          <a:xfrm rot="5400000">
            <a:off x="2606932" y="4014112"/>
            <a:ext cx="409359" cy="2130803"/>
          </a:xfrm>
          <a:prstGeom prst="leftBrace">
            <a:avLst>
              <a:gd name="adj1" fmla="val 49571"/>
              <a:gd name="adj2" fmla="val 50000"/>
            </a:avLst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Left Brace 73"/>
          <p:cNvSpPr/>
          <p:nvPr/>
        </p:nvSpPr>
        <p:spPr>
          <a:xfrm rot="5400000" flipH="1">
            <a:off x="2604615" y="4987824"/>
            <a:ext cx="409359" cy="2135435"/>
          </a:xfrm>
          <a:prstGeom prst="leftBrace">
            <a:avLst>
              <a:gd name="adj1" fmla="val 49571"/>
              <a:gd name="adj2" fmla="val 50000"/>
            </a:avLst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2675974" y="6260221"/>
            <a:ext cx="2666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90C226"/>
                </a:solidFill>
              </a:rPr>
              <a:t>4</a:t>
            </a:r>
          </a:p>
        </p:txBody>
      </p:sp>
      <p:cxnSp>
        <p:nvCxnSpPr>
          <p:cNvPr id="81" name="Straight Connector 80"/>
          <p:cNvCxnSpPr>
            <a:stCxn id="55" idx="1"/>
          </p:cNvCxnSpPr>
          <p:nvPr/>
        </p:nvCxnSpPr>
        <p:spPr>
          <a:xfrm flipH="1">
            <a:off x="1877214" y="3722462"/>
            <a:ext cx="956999" cy="0"/>
          </a:xfrm>
          <a:prstGeom prst="line">
            <a:avLst/>
          </a:prstGeom>
          <a:ln w="38100">
            <a:solidFill>
              <a:srgbClr val="B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1877214" y="3755883"/>
            <a:ext cx="0" cy="872387"/>
          </a:xfrm>
          <a:prstGeom prst="line">
            <a:avLst/>
          </a:prstGeom>
          <a:ln w="38100">
            <a:solidFill>
              <a:srgbClr val="B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1877214" y="4628270"/>
            <a:ext cx="93208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endCxn id="4" idx="1"/>
          </p:cNvCxnSpPr>
          <p:nvPr/>
        </p:nvCxnSpPr>
        <p:spPr>
          <a:xfrm>
            <a:off x="2809294" y="4628270"/>
            <a:ext cx="2317" cy="246564"/>
          </a:xfrm>
          <a:prstGeom prst="straightConnector1">
            <a:avLst/>
          </a:prstGeom>
          <a:ln w="38100">
            <a:solidFill>
              <a:srgbClr val="B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7609974" y="3296419"/>
            <a:ext cx="1599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Iteration: </a:t>
            </a:r>
            <a:r>
              <a:rPr lang="en-US" b="1" dirty="0"/>
              <a:t>18</a:t>
            </a:r>
          </a:p>
          <a:p>
            <a:r>
              <a:rPr lang="en-US" dirty="0"/>
              <a:t>Index:</a:t>
            </a:r>
            <a:r>
              <a:rPr lang="en-US" b="1" dirty="0"/>
              <a:t> 2</a:t>
            </a:r>
          </a:p>
          <a:p>
            <a:r>
              <a:rPr lang="en-US" dirty="0"/>
              <a:t>Current:</a:t>
            </a:r>
            <a:r>
              <a:rPr lang="en-US" b="1" dirty="0"/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3633688213"/>
      </p:ext>
    </p:extLst>
  </p:cSld>
  <p:clrMapOvr>
    <a:masterClrMapping/>
  </p:clrMapOvr>
  <p:transition spd="slow">
    <p:push dir="u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/>
          </a:bodyPr>
          <a:lstStyle/>
          <a:p>
            <a:r>
              <a:rPr lang="en-US" sz="5400" dirty="0"/>
              <a:t>Counting Sort</a:t>
            </a:r>
            <a:endParaRPr lang="ru-RU" sz="5400" dirty="0"/>
          </a:p>
        </p:txBody>
      </p:sp>
      <p:sp>
        <p:nvSpPr>
          <p:cNvPr id="3" name="Rectangle 2"/>
          <p:cNvSpPr/>
          <p:nvPr/>
        </p:nvSpPr>
        <p:spPr>
          <a:xfrm>
            <a:off x="6773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12106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17438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22771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28104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33437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770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102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9435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4768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0101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434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0766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6099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1432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6765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7717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81045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34373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7701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41029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94357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47685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1013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54341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07669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27717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81045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34373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87701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41029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94357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47685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01013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54341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07669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773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2106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60" name="Rectangle 59"/>
          <p:cNvSpPr/>
          <p:nvPr/>
        </p:nvSpPr>
        <p:spPr>
          <a:xfrm>
            <a:off x="17438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2771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8104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3437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8770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4102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6" name="Rectangle 65"/>
          <p:cNvSpPr/>
          <p:nvPr/>
        </p:nvSpPr>
        <p:spPr>
          <a:xfrm>
            <a:off x="49435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54768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60101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65434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70766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76099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81432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86765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Double Bracket 54"/>
          <p:cNvSpPr/>
          <p:nvPr/>
        </p:nvSpPr>
        <p:spPr>
          <a:xfrm>
            <a:off x="3343734" y="3053767"/>
            <a:ext cx="533280" cy="1350498"/>
          </a:xfrm>
          <a:prstGeom prst="bracketPair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 Brace 3"/>
          <p:cNvSpPr/>
          <p:nvPr/>
        </p:nvSpPr>
        <p:spPr>
          <a:xfrm rot="5400000">
            <a:off x="4205612" y="4546234"/>
            <a:ext cx="409359" cy="1066561"/>
          </a:xfrm>
          <a:prstGeom prst="leftBrace">
            <a:avLst>
              <a:gd name="adj1" fmla="val 49571"/>
              <a:gd name="adj2" fmla="val 50000"/>
            </a:avLst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Left Brace 73"/>
          <p:cNvSpPr/>
          <p:nvPr/>
        </p:nvSpPr>
        <p:spPr>
          <a:xfrm rot="5400000" flipH="1">
            <a:off x="4205610" y="5522260"/>
            <a:ext cx="409359" cy="1066560"/>
          </a:xfrm>
          <a:prstGeom prst="leftBrace">
            <a:avLst>
              <a:gd name="adj1" fmla="val 49571"/>
              <a:gd name="adj2" fmla="val 50000"/>
            </a:avLst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4276969" y="6256503"/>
            <a:ext cx="2666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90C226"/>
                </a:solidFill>
              </a:rPr>
              <a:t>2</a:t>
            </a:r>
          </a:p>
        </p:txBody>
      </p:sp>
      <p:cxnSp>
        <p:nvCxnSpPr>
          <p:cNvPr id="41" name="Elbow Connector 40"/>
          <p:cNvCxnSpPr>
            <a:stCxn id="55" idx="3"/>
            <a:endCxn id="4" idx="1"/>
          </p:cNvCxnSpPr>
          <p:nvPr/>
        </p:nvCxnSpPr>
        <p:spPr>
          <a:xfrm>
            <a:off x="3877014" y="3729016"/>
            <a:ext cx="533277" cy="1145819"/>
          </a:xfrm>
          <a:prstGeom prst="bentConnector2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609974" y="3296419"/>
            <a:ext cx="1599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Iteration: </a:t>
            </a:r>
            <a:r>
              <a:rPr lang="en-US" b="1" dirty="0"/>
              <a:t>19</a:t>
            </a:r>
          </a:p>
          <a:p>
            <a:r>
              <a:rPr lang="en-US" dirty="0"/>
              <a:t>Index:</a:t>
            </a:r>
            <a:r>
              <a:rPr lang="en-US" b="1" dirty="0"/>
              <a:t> 3</a:t>
            </a:r>
          </a:p>
          <a:p>
            <a:r>
              <a:rPr lang="en-US" dirty="0"/>
              <a:t>Current:</a:t>
            </a:r>
            <a:r>
              <a:rPr lang="en-US" b="1" dirty="0"/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2656074182"/>
      </p:ext>
    </p:extLst>
  </p:cSld>
  <p:clrMapOvr>
    <a:masterClrMapping/>
  </p:clrMapOvr>
  <p:transition spd="slow">
    <p:push dir="u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/>
          </a:bodyPr>
          <a:lstStyle/>
          <a:p>
            <a:r>
              <a:rPr lang="en-US" sz="5400" dirty="0"/>
              <a:t>Counting Sort</a:t>
            </a:r>
            <a:endParaRPr lang="ru-RU" sz="5400" dirty="0"/>
          </a:p>
        </p:txBody>
      </p:sp>
      <p:sp>
        <p:nvSpPr>
          <p:cNvPr id="3" name="Rectangle 2"/>
          <p:cNvSpPr/>
          <p:nvPr/>
        </p:nvSpPr>
        <p:spPr>
          <a:xfrm>
            <a:off x="6773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12106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17438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22771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28104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33437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770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102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9435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4768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0101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434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0766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6099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1432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6765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7717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81045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34373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7701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41029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94357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47685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1013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54341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07669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27717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81045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34373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87701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41029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94357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47685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01013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54341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07669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773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2106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60" name="Rectangle 59"/>
          <p:cNvSpPr/>
          <p:nvPr/>
        </p:nvSpPr>
        <p:spPr>
          <a:xfrm>
            <a:off x="17438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2771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8104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3437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8770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4102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6" name="Rectangle 65"/>
          <p:cNvSpPr/>
          <p:nvPr/>
        </p:nvSpPr>
        <p:spPr>
          <a:xfrm>
            <a:off x="49435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4768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60101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65434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70766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76099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81432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86765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Double Bracket 54"/>
          <p:cNvSpPr/>
          <p:nvPr/>
        </p:nvSpPr>
        <p:spPr>
          <a:xfrm>
            <a:off x="3877014" y="3070062"/>
            <a:ext cx="533280" cy="1350498"/>
          </a:xfrm>
          <a:prstGeom prst="bracketPair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 Brace 3"/>
          <p:cNvSpPr/>
          <p:nvPr/>
        </p:nvSpPr>
        <p:spPr>
          <a:xfrm rot="5400000">
            <a:off x="5100298" y="4907639"/>
            <a:ext cx="219825" cy="533285"/>
          </a:xfrm>
          <a:prstGeom prst="leftBrace">
            <a:avLst>
              <a:gd name="adj1" fmla="val 49571"/>
              <a:gd name="adj2" fmla="val 50000"/>
            </a:avLst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5076890" y="6092390"/>
            <a:ext cx="2666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90C226"/>
                </a:solidFill>
              </a:rPr>
              <a:t>1</a:t>
            </a:r>
          </a:p>
        </p:txBody>
      </p:sp>
      <p:cxnSp>
        <p:nvCxnSpPr>
          <p:cNvPr id="41" name="Elbow Connector 40"/>
          <p:cNvCxnSpPr>
            <a:stCxn id="55" idx="3"/>
            <a:endCxn id="4" idx="1"/>
          </p:cNvCxnSpPr>
          <p:nvPr/>
        </p:nvCxnSpPr>
        <p:spPr>
          <a:xfrm>
            <a:off x="4410294" y="3745311"/>
            <a:ext cx="799916" cy="1319058"/>
          </a:xfrm>
          <a:prstGeom prst="bentConnector2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Left Brace 74"/>
          <p:cNvSpPr/>
          <p:nvPr/>
        </p:nvSpPr>
        <p:spPr>
          <a:xfrm rot="5400000" flipH="1">
            <a:off x="5111150" y="5704984"/>
            <a:ext cx="198120" cy="533285"/>
          </a:xfrm>
          <a:prstGeom prst="leftBrace">
            <a:avLst>
              <a:gd name="adj1" fmla="val 49571"/>
              <a:gd name="adj2" fmla="val 50000"/>
            </a:avLst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7609974" y="3296419"/>
            <a:ext cx="1599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Iteration: </a:t>
            </a:r>
            <a:r>
              <a:rPr lang="en-US" b="1" dirty="0"/>
              <a:t>20</a:t>
            </a:r>
          </a:p>
          <a:p>
            <a:r>
              <a:rPr lang="en-US" dirty="0"/>
              <a:t>Index:</a:t>
            </a:r>
            <a:r>
              <a:rPr lang="en-US" b="1" dirty="0"/>
              <a:t> 4</a:t>
            </a:r>
          </a:p>
          <a:p>
            <a:r>
              <a:rPr lang="en-US" dirty="0"/>
              <a:t>Current:</a:t>
            </a:r>
            <a:r>
              <a:rPr lang="en-US" b="1" dirty="0"/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555088521"/>
      </p:ext>
    </p:extLst>
  </p:cSld>
  <p:clrMapOvr>
    <a:masterClrMapping/>
  </p:clrMapOvr>
  <p:transition spd="slow">
    <p:push dir="u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Arrow Connector 44"/>
          <p:cNvCxnSpPr/>
          <p:nvPr/>
        </p:nvCxnSpPr>
        <p:spPr>
          <a:xfrm>
            <a:off x="5481374" y="5850863"/>
            <a:ext cx="0" cy="241527"/>
          </a:xfrm>
          <a:prstGeom prst="straightConnector1">
            <a:avLst/>
          </a:prstGeom>
          <a:ln w="38100">
            <a:solidFill>
              <a:srgbClr val="B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/>
          </a:bodyPr>
          <a:lstStyle/>
          <a:p>
            <a:r>
              <a:rPr lang="en-US" sz="5400" dirty="0"/>
              <a:t>Counting Sort</a:t>
            </a:r>
            <a:endParaRPr lang="ru-RU" sz="5400" dirty="0"/>
          </a:p>
        </p:txBody>
      </p:sp>
      <p:sp>
        <p:nvSpPr>
          <p:cNvPr id="3" name="Rectangle 2"/>
          <p:cNvSpPr/>
          <p:nvPr/>
        </p:nvSpPr>
        <p:spPr>
          <a:xfrm>
            <a:off x="6773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12106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17438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22771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28104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33437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770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102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9435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4768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0101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434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0766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6099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1432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6765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7717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81045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34373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7701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41029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94357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47685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1013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54341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07669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27717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81045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34373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87701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41029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94357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47685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01013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54341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07669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773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2106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60" name="Rectangle 59"/>
          <p:cNvSpPr/>
          <p:nvPr/>
        </p:nvSpPr>
        <p:spPr>
          <a:xfrm>
            <a:off x="17438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2771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8104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3437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8770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4102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6" name="Rectangle 65"/>
          <p:cNvSpPr/>
          <p:nvPr/>
        </p:nvSpPr>
        <p:spPr>
          <a:xfrm>
            <a:off x="49435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4768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60101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65434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70766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76099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81432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86765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Double Bracket 54"/>
          <p:cNvSpPr/>
          <p:nvPr/>
        </p:nvSpPr>
        <p:spPr>
          <a:xfrm>
            <a:off x="4410294" y="3070062"/>
            <a:ext cx="533280" cy="1350498"/>
          </a:xfrm>
          <a:prstGeom prst="bracketPair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5343533" y="6056349"/>
            <a:ext cx="2666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90C226"/>
                </a:solidFill>
              </a:rPr>
              <a:t>0</a:t>
            </a:r>
          </a:p>
        </p:txBody>
      </p:sp>
      <p:cxnSp>
        <p:nvCxnSpPr>
          <p:cNvPr id="41" name="Elbow Connector 40"/>
          <p:cNvCxnSpPr>
            <a:stCxn id="55" idx="3"/>
          </p:cNvCxnSpPr>
          <p:nvPr/>
        </p:nvCxnSpPr>
        <p:spPr>
          <a:xfrm>
            <a:off x="4943574" y="3745311"/>
            <a:ext cx="533279" cy="1538881"/>
          </a:xfrm>
          <a:prstGeom prst="bentConnector2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609974" y="3296419"/>
            <a:ext cx="1599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Iteration: </a:t>
            </a:r>
            <a:r>
              <a:rPr lang="en-US" b="1" dirty="0"/>
              <a:t>21</a:t>
            </a:r>
          </a:p>
          <a:p>
            <a:r>
              <a:rPr lang="en-US" dirty="0"/>
              <a:t>Index:</a:t>
            </a:r>
            <a:r>
              <a:rPr lang="en-US" b="1" dirty="0"/>
              <a:t> 5</a:t>
            </a:r>
          </a:p>
          <a:p>
            <a:r>
              <a:rPr lang="en-US" dirty="0"/>
              <a:t>Current:</a:t>
            </a:r>
            <a:r>
              <a:rPr lang="en-US" b="1" dirty="0"/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1051251396"/>
      </p:ext>
    </p:extLst>
  </p:cSld>
  <p:clrMapOvr>
    <a:masterClrMapping/>
  </p:clrMapOvr>
  <p:transition spd="slow">
    <p:push dir="u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/>
          </a:bodyPr>
          <a:lstStyle/>
          <a:p>
            <a:r>
              <a:rPr lang="en-US" sz="5400" dirty="0"/>
              <a:t>Counting Sort</a:t>
            </a:r>
            <a:endParaRPr lang="ru-RU" sz="5400" dirty="0"/>
          </a:p>
        </p:txBody>
      </p:sp>
      <p:sp>
        <p:nvSpPr>
          <p:cNvPr id="3" name="Rectangle 2"/>
          <p:cNvSpPr/>
          <p:nvPr/>
        </p:nvSpPr>
        <p:spPr>
          <a:xfrm>
            <a:off x="6773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12106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17438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22771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28104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33437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770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102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9435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4768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0101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434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0766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6099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1432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6765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7717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81045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34373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7701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41029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94357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47685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1013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54341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07669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27717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81045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34373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87701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41029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94357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47685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01013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54341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07669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773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2106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60" name="Rectangle 59"/>
          <p:cNvSpPr/>
          <p:nvPr/>
        </p:nvSpPr>
        <p:spPr>
          <a:xfrm>
            <a:off x="17438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2771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8104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3437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8770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4102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6" name="Rectangle 65"/>
          <p:cNvSpPr/>
          <p:nvPr/>
        </p:nvSpPr>
        <p:spPr>
          <a:xfrm>
            <a:off x="49435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4768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8" name="Rectangle 67"/>
          <p:cNvSpPr/>
          <p:nvPr/>
        </p:nvSpPr>
        <p:spPr>
          <a:xfrm>
            <a:off x="60101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9" name="Rectangle 68"/>
          <p:cNvSpPr/>
          <p:nvPr/>
        </p:nvSpPr>
        <p:spPr>
          <a:xfrm>
            <a:off x="65434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70" name="Rectangle 69"/>
          <p:cNvSpPr/>
          <p:nvPr/>
        </p:nvSpPr>
        <p:spPr>
          <a:xfrm>
            <a:off x="70766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76099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81432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86765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Double Bracket 54"/>
          <p:cNvSpPr/>
          <p:nvPr/>
        </p:nvSpPr>
        <p:spPr>
          <a:xfrm>
            <a:off x="4923828" y="3038231"/>
            <a:ext cx="533280" cy="1350498"/>
          </a:xfrm>
          <a:prstGeom prst="bracketPair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 Brace 3"/>
          <p:cNvSpPr/>
          <p:nvPr/>
        </p:nvSpPr>
        <p:spPr>
          <a:xfrm rot="5400000">
            <a:off x="6072093" y="4279595"/>
            <a:ext cx="409359" cy="1599839"/>
          </a:xfrm>
          <a:prstGeom prst="leftBrace">
            <a:avLst>
              <a:gd name="adj1" fmla="val 49571"/>
              <a:gd name="adj2" fmla="val 50000"/>
            </a:avLst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Left Brace 73"/>
          <p:cNvSpPr/>
          <p:nvPr/>
        </p:nvSpPr>
        <p:spPr>
          <a:xfrm rot="5400000" flipH="1">
            <a:off x="6062220" y="5242031"/>
            <a:ext cx="409359" cy="1619584"/>
          </a:xfrm>
          <a:prstGeom prst="leftBrace">
            <a:avLst>
              <a:gd name="adj1" fmla="val 49571"/>
              <a:gd name="adj2" fmla="val 50000"/>
            </a:avLst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6143452" y="6256503"/>
            <a:ext cx="2666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90C226"/>
                </a:solidFill>
              </a:rPr>
              <a:t>3</a:t>
            </a:r>
          </a:p>
        </p:txBody>
      </p:sp>
      <p:cxnSp>
        <p:nvCxnSpPr>
          <p:cNvPr id="41" name="Elbow Connector 40"/>
          <p:cNvCxnSpPr>
            <a:stCxn id="55" idx="3"/>
            <a:endCxn id="4" idx="1"/>
          </p:cNvCxnSpPr>
          <p:nvPr/>
        </p:nvCxnSpPr>
        <p:spPr>
          <a:xfrm>
            <a:off x="5457108" y="3713480"/>
            <a:ext cx="819664" cy="1161355"/>
          </a:xfrm>
          <a:prstGeom prst="bentConnector2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609974" y="3296419"/>
            <a:ext cx="1599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Iteration: </a:t>
            </a:r>
            <a:r>
              <a:rPr lang="en-US" b="1" dirty="0"/>
              <a:t>22</a:t>
            </a:r>
          </a:p>
          <a:p>
            <a:r>
              <a:rPr lang="en-US" dirty="0"/>
              <a:t>Index:</a:t>
            </a:r>
            <a:r>
              <a:rPr lang="en-US" b="1" dirty="0"/>
              <a:t> 6</a:t>
            </a:r>
          </a:p>
          <a:p>
            <a:r>
              <a:rPr lang="en-US" dirty="0"/>
              <a:t>Current:</a:t>
            </a:r>
            <a:r>
              <a:rPr lang="en-US" b="1" dirty="0"/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1907917269"/>
      </p:ext>
    </p:extLst>
  </p:cSld>
  <p:clrMapOvr>
    <a:masterClrMapping/>
  </p:clrMapOvr>
  <p:transition spd="slow">
    <p:push dir="u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/>
          </a:bodyPr>
          <a:lstStyle/>
          <a:p>
            <a:r>
              <a:rPr lang="en-US" sz="5400" dirty="0"/>
              <a:t>Counting Sort</a:t>
            </a:r>
            <a:endParaRPr lang="ru-RU" sz="5400" dirty="0"/>
          </a:p>
        </p:txBody>
      </p:sp>
      <p:sp>
        <p:nvSpPr>
          <p:cNvPr id="3" name="Rectangle 2"/>
          <p:cNvSpPr/>
          <p:nvPr/>
        </p:nvSpPr>
        <p:spPr>
          <a:xfrm>
            <a:off x="6773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12106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17438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22771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28104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33437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770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102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9435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4768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0101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434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0766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6099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1432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6765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7717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81045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34373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7701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41029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94357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47685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1013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54341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07669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27717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81045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34373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87701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41029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94357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47685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01013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54341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07669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773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2106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60" name="Rectangle 59"/>
          <p:cNvSpPr/>
          <p:nvPr/>
        </p:nvSpPr>
        <p:spPr>
          <a:xfrm>
            <a:off x="17438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2771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8104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3437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8770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4102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6" name="Rectangle 65"/>
          <p:cNvSpPr/>
          <p:nvPr/>
        </p:nvSpPr>
        <p:spPr>
          <a:xfrm>
            <a:off x="49435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4768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8" name="Rectangle 67"/>
          <p:cNvSpPr/>
          <p:nvPr/>
        </p:nvSpPr>
        <p:spPr>
          <a:xfrm>
            <a:off x="60101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9" name="Rectangle 68"/>
          <p:cNvSpPr/>
          <p:nvPr/>
        </p:nvSpPr>
        <p:spPr>
          <a:xfrm>
            <a:off x="65434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70" name="Rectangle 69"/>
          <p:cNvSpPr/>
          <p:nvPr/>
        </p:nvSpPr>
        <p:spPr>
          <a:xfrm>
            <a:off x="70766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71" name="Rectangle 70"/>
          <p:cNvSpPr/>
          <p:nvPr/>
        </p:nvSpPr>
        <p:spPr>
          <a:xfrm>
            <a:off x="76099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81432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86765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Double Bracket 54"/>
          <p:cNvSpPr/>
          <p:nvPr/>
        </p:nvSpPr>
        <p:spPr>
          <a:xfrm>
            <a:off x="5476854" y="3073279"/>
            <a:ext cx="533280" cy="1350498"/>
          </a:xfrm>
          <a:prstGeom prst="bracketPair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 Brace 3"/>
          <p:cNvSpPr/>
          <p:nvPr/>
        </p:nvSpPr>
        <p:spPr>
          <a:xfrm rot="5400000">
            <a:off x="7231224" y="4905008"/>
            <a:ext cx="219825" cy="533285"/>
          </a:xfrm>
          <a:prstGeom prst="leftBrace">
            <a:avLst>
              <a:gd name="adj1" fmla="val 49571"/>
              <a:gd name="adj2" fmla="val 50000"/>
            </a:avLst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7207816" y="6073318"/>
            <a:ext cx="2666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90C226"/>
                </a:solidFill>
              </a:rPr>
              <a:t>1</a:t>
            </a:r>
          </a:p>
        </p:txBody>
      </p:sp>
      <p:cxnSp>
        <p:nvCxnSpPr>
          <p:cNvPr id="41" name="Elbow Connector 40"/>
          <p:cNvCxnSpPr>
            <a:stCxn id="55" idx="3"/>
            <a:endCxn id="4" idx="1"/>
          </p:cNvCxnSpPr>
          <p:nvPr/>
        </p:nvCxnSpPr>
        <p:spPr>
          <a:xfrm>
            <a:off x="6010134" y="3748528"/>
            <a:ext cx="1331002" cy="1313210"/>
          </a:xfrm>
          <a:prstGeom prst="bentConnector2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Left Brace 74"/>
          <p:cNvSpPr/>
          <p:nvPr/>
        </p:nvSpPr>
        <p:spPr>
          <a:xfrm rot="5400000" flipH="1">
            <a:off x="7242076" y="5685912"/>
            <a:ext cx="198120" cy="533285"/>
          </a:xfrm>
          <a:prstGeom prst="leftBrace">
            <a:avLst>
              <a:gd name="adj1" fmla="val 49571"/>
              <a:gd name="adj2" fmla="val 50000"/>
            </a:avLst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7609974" y="3296419"/>
            <a:ext cx="1599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Iteration: </a:t>
            </a:r>
            <a:r>
              <a:rPr lang="en-US" b="1" dirty="0"/>
              <a:t>23</a:t>
            </a:r>
          </a:p>
          <a:p>
            <a:r>
              <a:rPr lang="en-US" dirty="0"/>
              <a:t>Index:</a:t>
            </a:r>
            <a:r>
              <a:rPr lang="en-US" b="1" dirty="0"/>
              <a:t> 7</a:t>
            </a:r>
          </a:p>
          <a:p>
            <a:r>
              <a:rPr lang="en-US" dirty="0"/>
              <a:t>Current:</a:t>
            </a:r>
            <a:r>
              <a:rPr lang="en-US" b="1" dirty="0"/>
              <a:t> 6</a:t>
            </a:r>
          </a:p>
        </p:txBody>
      </p:sp>
    </p:spTree>
    <p:extLst>
      <p:ext uri="{BB962C8B-B14F-4D97-AF65-F5344CB8AC3E}">
        <p14:creationId xmlns:p14="http://schemas.microsoft.com/office/powerpoint/2010/main" val="124675128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290915" cy="1888902"/>
          </a:xfrm>
        </p:spPr>
        <p:txBody>
          <a:bodyPr>
            <a:normAutofit/>
          </a:bodyPr>
          <a:lstStyle/>
          <a:p>
            <a:r>
              <a:rPr lang="ru-RU" sz="2800" i="1" dirty="0"/>
              <a:t>Задача: При дадена редица </a:t>
            </a:r>
            <a:br>
              <a:rPr lang="ru-RU" sz="2800" i="1" dirty="0"/>
            </a:br>
            <a:r>
              <a:rPr lang="ru-RU" sz="2800" i="1" dirty="0"/>
              <a:t>А</a:t>
            </a:r>
            <a:r>
              <a:rPr lang="ru-RU" sz="2800" i="1" baseline="-25000" dirty="0"/>
              <a:t>1</a:t>
            </a:r>
            <a:r>
              <a:rPr lang="ru-RU" sz="2800" dirty="0"/>
              <a:t>,</a:t>
            </a:r>
            <a:r>
              <a:rPr lang="ru-RU" sz="2800" i="1" dirty="0"/>
              <a:t> А</a:t>
            </a:r>
            <a:r>
              <a:rPr lang="ru-RU" sz="2800" i="1" baseline="-25000" dirty="0"/>
              <a:t>2</a:t>
            </a:r>
            <a:r>
              <a:rPr lang="ru-RU" sz="2800" dirty="0"/>
              <a:t>, …, </a:t>
            </a:r>
            <a:r>
              <a:rPr lang="ru-RU" sz="2800" i="1" dirty="0"/>
              <a:t>А</a:t>
            </a:r>
            <a:r>
              <a:rPr lang="ru-RU" sz="2800" i="1" baseline="-25000" dirty="0"/>
              <a:t>N</a:t>
            </a:r>
            <a:r>
              <a:rPr lang="ru-RU" sz="2800" dirty="0"/>
              <a:t> (1 ≤ </a:t>
            </a:r>
            <a:r>
              <a:rPr lang="ru-RU" sz="2800" i="1" dirty="0"/>
              <a:t>A</a:t>
            </a:r>
            <a:r>
              <a:rPr lang="ru-RU" sz="2800" i="1" baseline="-25000" dirty="0"/>
              <a:t>i</a:t>
            </a:r>
            <a:r>
              <a:rPr lang="ru-RU" sz="2800" dirty="0"/>
              <a:t> ≤ 100 000 000), </a:t>
            </a:r>
            <a:br>
              <a:rPr lang="ru-RU" sz="2800" dirty="0"/>
            </a:br>
            <a:r>
              <a:rPr lang="ru-RU" sz="2800" dirty="0"/>
              <a:t>сортирана в нарастващ ред, </a:t>
            </a:r>
            <a:br>
              <a:rPr lang="ru-RU" sz="2800" dirty="0"/>
            </a:br>
            <a:r>
              <a:rPr lang="ru-RU" sz="2800" dirty="0"/>
              <a:t>колко двойки има сред тях, чиято сума е равна на </a:t>
            </a:r>
            <a:r>
              <a:rPr lang="ru-RU" sz="2800" i="1" dirty="0"/>
              <a:t>X</a:t>
            </a:r>
            <a:r>
              <a:rPr lang="ru-RU" sz="2800" dirty="0"/>
              <a:t>?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3" y="2867792"/>
            <a:ext cx="9290915" cy="576262"/>
          </a:xfrm>
        </p:spPr>
        <p:txBody>
          <a:bodyPr/>
          <a:lstStyle/>
          <a:p>
            <a:pPr algn="ctr"/>
            <a:r>
              <a:rPr lang="bg-BG" dirty="0"/>
              <a:t>Наивно решение</a:t>
            </a:r>
            <a:endParaRPr lang="en-US" dirty="0"/>
          </a:p>
        </p:txBody>
      </p:sp>
      <p:graphicFrame>
        <p:nvGraphicFramePr>
          <p:cNvPr id="24" name="Content Placeholder 2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64638927"/>
              </p:ext>
            </p:extLst>
          </p:nvPr>
        </p:nvGraphicFramePr>
        <p:xfrm>
          <a:off x="677334" y="3444196"/>
          <a:ext cx="9290782" cy="2349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9977858"/>
      </p:ext>
    </p:extLst>
  </p:cSld>
  <p:clrMapOvr>
    <a:masterClrMapping/>
  </p:clrMapOvr>
  <p:transition spd="slow">
    <p:push dir="u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Arrow Connector 44"/>
          <p:cNvCxnSpPr/>
          <p:nvPr/>
        </p:nvCxnSpPr>
        <p:spPr>
          <a:xfrm>
            <a:off x="7613201" y="5850863"/>
            <a:ext cx="0" cy="241527"/>
          </a:xfrm>
          <a:prstGeom prst="straightConnector1">
            <a:avLst/>
          </a:prstGeom>
          <a:ln w="38100">
            <a:solidFill>
              <a:srgbClr val="B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/>
          </a:bodyPr>
          <a:lstStyle/>
          <a:p>
            <a:r>
              <a:rPr lang="en-US" sz="5400" dirty="0"/>
              <a:t>Counting Sort</a:t>
            </a:r>
            <a:endParaRPr lang="ru-RU" sz="5400" dirty="0"/>
          </a:p>
        </p:txBody>
      </p:sp>
      <p:sp>
        <p:nvSpPr>
          <p:cNvPr id="3" name="Rectangle 2"/>
          <p:cNvSpPr/>
          <p:nvPr/>
        </p:nvSpPr>
        <p:spPr>
          <a:xfrm>
            <a:off x="6773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12106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17438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22771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28104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33437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770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102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9435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4768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0101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434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0766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6099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1432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6765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7717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81045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34373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7701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41029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94357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47685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1013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54341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07669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27717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81045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34373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87701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41029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94357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47685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01013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54341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07669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773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2106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60" name="Rectangle 59"/>
          <p:cNvSpPr/>
          <p:nvPr/>
        </p:nvSpPr>
        <p:spPr>
          <a:xfrm>
            <a:off x="17438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2771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8104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3437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8770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4102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6" name="Rectangle 65"/>
          <p:cNvSpPr/>
          <p:nvPr/>
        </p:nvSpPr>
        <p:spPr>
          <a:xfrm>
            <a:off x="49435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4768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8" name="Rectangle 67"/>
          <p:cNvSpPr/>
          <p:nvPr/>
        </p:nvSpPr>
        <p:spPr>
          <a:xfrm>
            <a:off x="60101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9" name="Rectangle 68"/>
          <p:cNvSpPr/>
          <p:nvPr/>
        </p:nvSpPr>
        <p:spPr>
          <a:xfrm>
            <a:off x="65434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70" name="Rectangle 69"/>
          <p:cNvSpPr/>
          <p:nvPr/>
        </p:nvSpPr>
        <p:spPr>
          <a:xfrm>
            <a:off x="70766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71" name="Rectangle 70"/>
          <p:cNvSpPr/>
          <p:nvPr/>
        </p:nvSpPr>
        <p:spPr>
          <a:xfrm>
            <a:off x="76099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81432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86765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Double Bracket 54"/>
          <p:cNvSpPr/>
          <p:nvPr/>
        </p:nvSpPr>
        <p:spPr>
          <a:xfrm>
            <a:off x="6011428" y="3070062"/>
            <a:ext cx="533280" cy="1350498"/>
          </a:xfrm>
          <a:prstGeom prst="bracketPair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7475360" y="6056349"/>
            <a:ext cx="2666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90C226"/>
                </a:solidFill>
              </a:rPr>
              <a:t>0</a:t>
            </a:r>
          </a:p>
        </p:txBody>
      </p:sp>
      <p:cxnSp>
        <p:nvCxnSpPr>
          <p:cNvPr id="41" name="Elbow Connector 40"/>
          <p:cNvCxnSpPr>
            <a:stCxn id="55" idx="3"/>
          </p:cNvCxnSpPr>
          <p:nvPr/>
        </p:nvCxnSpPr>
        <p:spPr>
          <a:xfrm>
            <a:off x="6544708" y="3745311"/>
            <a:ext cx="1063972" cy="1538881"/>
          </a:xfrm>
          <a:prstGeom prst="bentConnector2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609974" y="3296419"/>
            <a:ext cx="1599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Iteration: </a:t>
            </a:r>
            <a:r>
              <a:rPr lang="en-US" b="1" dirty="0"/>
              <a:t>24</a:t>
            </a:r>
          </a:p>
          <a:p>
            <a:r>
              <a:rPr lang="en-US" dirty="0"/>
              <a:t>Index:</a:t>
            </a:r>
            <a:r>
              <a:rPr lang="en-US" b="1" dirty="0"/>
              <a:t> 8</a:t>
            </a:r>
          </a:p>
          <a:p>
            <a:r>
              <a:rPr lang="en-US" dirty="0"/>
              <a:t>Current:</a:t>
            </a:r>
            <a:r>
              <a:rPr lang="en-US" b="1" dirty="0"/>
              <a:t> 7</a:t>
            </a:r>
          </a:p>
        </p:txBody>
      </p:sp>
    </p:spTree>
    <p:extLst>
      <p:ext uri="{BB962C8B-B14F-4D97-AF65-F5344CB8AC3E}">
        <p14:creationId xmlns:p14="http://schemas.microsoft.com/office/powerpoint/2010/main" val="620921552"/>
      </p:ext>
    </p:extLst>
  </p:cSld>
  <p:clrMapOvr>
    <a:masterClrMapping/>
  </p:clrMapOvr>
  <p:transition spd="slow">
    <p:push dir="u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/>
          </a:bodyPr>
          <a:lstStyle/>
          <a:p>
            <a:r>
              <a:rPr lang="en-US" sz="5400" dirty="0"/>
              <a:t>Counting Sort</a:t>
            </a:r>
            <a:endParaRPr lang="ru-RU" sz="5400" dirty="0"/>
          </a:p>
        </p:txBody>
      </p:sp>
      <p:sp>
        <p:nvSpPr>
          <p:cNvPr id="3" name="Rectangle 2"/>
          <p:cNvSpPr/>
          <p:nvPr/>
        </p:nvSpPr>
        <p:spPr>
          <a:xfrm>
            <a:off x="6773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12106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17438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22771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28104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33437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770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102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9435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4768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0101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434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0766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6099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1432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6765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7717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81045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34373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7701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41029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94357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47685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1013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54341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07669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27717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81045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34373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87701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41029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94357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47685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01013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54341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07669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773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2106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60" name="Rectangle 59"/>
          <p:cNvSpPr/>
          <p:nvPr/>
        </p:nvSpPr>
        <p:spPr>
          <a:xfrm>
            <a:off x="17438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2771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8104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3437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8770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4102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6" name="Rectangle 65"/>
          <p:cNvSpPr/>
          <p:nvPr/>
        </p:nvSpPr>
        <p:spPr>
          <a:xfrm>
            <a:off x="49435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4768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8" name="Rectangle 67"/>
          <p:cNvSpPr/>
          <p:nvPr/>
        </p:nvSpPr>
        <p:spPr>
          <a:xfrm>
            <a:off x="60101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9" name="Rectangle 68"/>
          <p:cNvSpPr/>
          <p:nvPr/>
        </p:nvSpPr>
        <p:spPr>
          <a:xfrm>
            <a:off x="65434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70" name="Rectangle 69"/>
          <p:cNvSpPr/>
          <p:nvPr/>
        </p:nvSpPr>
        <p:spPr>
          <a:xfrm>
            <a:off x="70766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71" name="Rectangle 70"/>
          <p:cNvSpPr/>
          <p:nvPr/>
        </p:nvSpPr>
        <p:spPr>
          <a:xfrm>
            <a:off x="76099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72" name="Rectangle 71"/>
          <p:cNvSpPr/>
          <p:nvPr/>
        </p:nvSpPr>
        <p:spPr>
          <a:xfrm>
            <a:off x="81432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73" name="Rectangle 72"/>
          <p:cNvSpPr/>
          <p:nvPr/>
        </p:nvSpPr>
        <p:spPr>
          <a:xfrm>
            <a:off x="86765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Double Bracket 54"/>
          <p:cNvSpPr/>
          <p:nvPr/>
        </p:nvSpPr>
        <p:spPr>
          <a:xfrm>
            <a:off x="6543412" y="3070062"/>
            <a:ext cx="533280" cy="1350498"/>
          </a:xfrm>
          <a:prstGeom prst="bracketPair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 Brace 3"/>
          <p:cNvSpPr/>
          <p:nvPr/>
        </p:nvSpPr>
        <p:spPr>
          <a:xfrm rot="5400000">
            <a:off x="7938574" y="4523385"/>
            <a:ext cx="409359" cy="1066559"/>
          </a:xfrm>
          <a:prstGeom prst="leftBrace">
            <a:avLst>
              <a:gd name="adj1" fmla="val 49571"/>
              <a:gd name="adj2" fmla="val 50000"/>
            </a:avLst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Left Brace 73"/>
          <p:cNvSpPr/>
          <p:nvPr/>
        </p:nvSpPr>
        <p:spPr>
          <a:xfrm rot="5400000" flipH="1">
            <a:off x="7938574" y="5553993"/>
            <a:ext cx="409359" cy="1066559"/>
          </a:xfrm>
          <a:prstGeom prst="leftBrace">
            <a:avLst>
              <a:gd name="adj1" fmla="val 49571"/>
              <a:gd name="adj2" fmla="val 50000"/>
            </a:avLst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8021012" y="6291952"/>
            <a:ext cx="2444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90C226"/>
                </a:solidFill>
              </a:rPr>
              <a:t>2</a:t>
            </a:r>
          </a:p>
        </p:txBody>
      </p:sp>
      <p:cxnSp>
        <p:nvCxnSpPr>
          <p:cNvPr id="41" name="Elbow Connector 40"/>
          <p:cNvCxnSpPr>
            <a:stCxn id="55" idx="3"/>
            <a:endCxn id="4" idx="1"/>
          </p:cNvCxnSpPr>
          <p:nvPr/>
        </p:nvCxnSpPr>
        <p:spPr>
          <a:xfrm>
            <a:off x="7076692" y="3745311"/>
            <a:ext cx="1066561" cy="1106674"/>
          </a:xfrm>
          <a:prstGeom prst="bentConnector2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8160710" y="3283646"/>
            <a:ext cx="1599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Iteration: </a:t>
            </a:r>
            <a:r>
              <a:rPr lang="en-US" b="1" dirty="0"/>
              <a:t>25</a:t>
            </a:r>
          </a:p>
          <a:p>
            <a:r>
              <a:rPr lang="en-US" dirty="0"/>
              <a:t>Index:</a:t>
            </a:r>
            <a:r>
              <a:rPr lang="en-US" b="1" dirty="0"/>
              <a:t> 9</a:t>
            </a:r>
          </a:p>
          <a:p>
            <a:r>
              <a:rPr lang="en-US" dirty="0"/>
              <a:t>Current:</a:t>
            </a:r>
            <a:r>
              <a:rPr lang="en-US" b="1" dirty="0"/>
              <a:t> 8</a:t>
            </a:r>
          </a:p>
        </p:txBody>
      </p:sp>
    </p:spTree>
    <p:extLst>
      <p:ext uri="{BB962C8B-B14F-4D97-AF65-F5344CB8AC3E}">
        <p14:creationId xmlns:p14="http://schemas.microsoft.com/office/powerpoint/2010/main" val="1795184270"/>
      </p:ext>
    </p:extLst>
  </p:cSld>
  <p:clrMapOvr>
    <a:masterClrMapping/>
  </p:clrMapOvr>
  <p:transition spd="slow">
    <p:push dir="u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/>
          </a:bodyPr>
          <a:lstStyle/>
          <a:p>
            <a:r>
              <a:rPr lang="en-US" sz="5400" dirty="0"/>
              <a:t>Counting Sort</a:t>
            </a:r>
            <a:endParaRPr lang="ru-RU" sz="5400" dirty="0"/>
          </a:p>
        </p:txBody>
      </p:sp>
      <p:sp>
        <p:nvSpPr>
          <p:cNvPr id="3" name="Rectangle 2"/>
          <p:cNvSpPr/>
          <p:nvPr/>
        </p:nvSpPr>
        <p:spPr>
          <a:xfrm>
            <a:off x="6773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12106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17438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22771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28104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33437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770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102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9435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4768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0101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434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0766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6099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1432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6765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7717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81045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34373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7701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41029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94357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47685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1013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54341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07669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27717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81045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34373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87701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41029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94357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47685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01013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54341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07669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773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2106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60" name="Rectangle 59"/>
          <p:cNvSpPr/>
          <p:nvPr/>
        </p:nvSpPr>
        <p:spPr>
          <a:xfrm>
            <a:off x="17438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2771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8104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3437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8770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4102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6" name="Rectangle 65"/>
          <p:cNvSpPr/>
          <p:nvPr/>
        </p:nvSpPr>
        <p:spPr>
          <a:xfrm>
            <a:off x="49435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4768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8" name="Rectangle 67"/>
          <p:cNvSpPr/>
          <p:nvPr/>
        </p:nvSpPr>
        <p:spPr>
          <a:xfrm>
            <a:off x="60101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9" name="Rectangle 68"/>
          <p:cNvSpPr/>
          <p:nvPr/>
        </p:nvSpPr>
        <p:spPr>
          <a:xfrm>
            <a:off x="65434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70" name="Rectangle 69"/>
          <p:cNvSpPr/>
          <p:nvPr/>
        </p:nvSpPr>
        <p:spPr>
          <a:xfrm>
            <a:off x="70766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71" name="Rectangle 70"/>
          <p:cNvSpPr/>
          <p:nvPr/>
        </p:nvSpPr>
        <p:spPr>
          <a:xfrm>
            <a:off x="76099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72" name="Rectangle 71"/>
          <p:cNvSpPr/>
          <p:nvPr/>
        </p:nvSpPr>
        <p:spPr>
          <a:xfrm>
            <a:off x="81432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73" name="Rectangle 72"/>
          <p:cNvSpPr/>
          <p:nvPr/>
        </p:nvSpPr>
        <p:spPr>
          <a:xfrm>
            <a:off x="86765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55" name="Double Bracket 54"/>
          <p:cNvSpPr/>
          <p:nvPr/>
        </p:nvSpPr>
        <p:spPr>
          <a:xfrm>
            <a:off x="7077728" y="3070062"/>
            <a:ext cx="533280" cy="1350498"/>
          </a:xfrm>
          <a:prstGeom prst="bracketPair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 Brace 3"/>
          <p:cNvSpPr/>
          <p:nvPr/>
        </p:nvSpPr>
        <p:spPr>
          <a:xfrm rot="5400000">
            <a:off x="8833259" y="4907638"/>
            <a:ext cx="219825" cy="533285"/>
          </a:xfrm>
          <a:prstGeom prst="leftBrace">
            <a:avLst>
              <a:gd name="adj1" fmla="val 49571"/>
              <a:gd name="adj2" fmla="val 50000"/>
            </a:avLst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8809851" y="6070688"/>
            <a:ext cx="2666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90C226"/>
                </a:solidFill>
              </a:rPr>
              <a:t>1</a:t>
            </a:r>
          </a:p>
        </p:txBody>
      </p:sp>
      <p:cxnSp>
        <p:nvCxnSpPr>
          <p:cNvPr id="41" name="Elbow Connector 40"/>
          <p:cNvCxnSpPr>
            <a:stCxn id="55" idx="3"/>
            <a:endCxn id="4" idx="1"/>
          </p:cNvCxnSpPr>
          <p:nvPr/>
        </p:nvCxnSpPr>
        <p:spPr>
          <a:xfrm>
            <a:off x="7611008" y="3745311"/>
            <a:ext cx="1332163" cy="1319057"/>
          </a:xfrm>
          <a:prstGeom prst="bentConnector2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Left Brace 74"/>
          <p:cNvSpPr/>
          <p:nvPr/>
        </p:nvSpPr>
        <p:spPr>
          <a:xfrm rot="5400000" flipH="1">
            <a:off x="8844111" y="5683282"/>
            <a:ext cx="198120" cy="533285"/>
          </a:xfrm>
          <a:prstGeom prst="leftBrace">
            <a:avLst>
              <a:gd name="adj1" fmla="val 49571"/>
              <a:gd name="adj2" fmla="val 50000"/>
            </a:avLst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672419" y="3283646"/>
            <a:ext cx="1599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Iteration: </a:t>
            </a:r>
            <a:r>
              <a:rPr lang="en-US" b="1" dirty="0"/>
              <a:t>26</a:t>
            </a:r>
          </a:p>
          <a:p>
            <a:r>
              <a:rPr lang="en-US" dirty="0"/>
              <a:t>Index:</a:t>
            </a:r>
            <a:r>
              <a:rPr lang="en-US" b="1" dirty="0"/>
              <a:t> 10</a:t>
            </a:r>
          </a:p>
          <a:p>
            <a:r>
              <a:rPr lang="en-US" dirty="0"/>
              <a:t>Current:</a:t>
            </a:r>
            <a:r>
              <a:rPr lang="en-US" b="1" dirty="0"/>
              <a:t> 9</a:t>
            </a:r>
          </a:p>
        </p:txBody>
      </p:sp>
    </p:spTree>
    <p:extLst>
      <p:ext uri="{BB962C8B-B14F-4D97-AF65-F5344CB8AC3E}">
        <p14:creationId xmlns:p14="http://schemas.microsoft.com/office/powerpoint/2010/main" val="3287916201"/>
      </p:ext>
    </p:extLst>
  </p:cSld>
  <p:clrMapOvr>
    <a:masterClrMapping/>
  </p:clrMapOvr>
  <p:transition spd="slow">
    <p:push dir="u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8596668" cy="1550989"/>
          </a:xfrm>
        </p:spPr>
        <p:txBody>
          <a:bodyPr>
            <a:normAutofit/>
          </a:bodyPr>
          <a:lstStyle/>
          <a:p>
            <a:r>
              <a:rPr lang="en-US" sz="5400" dirty="0"/>
              <a:t>Counting Sort</a:t>
            </a:r>
            <a:endParaRPr lang="ru-RU" sz="5400" dirty="0"/>
          </a:p>
        </p:txBody>
      </p:sp>
      <p:sp>
        <p:nvSpPr>
          <p:cNvPr id="3" name="Rectangle 2"/>
          <p:cNvSpPr/>
          <p:nvPr/>
        </p:nvSpPr>
        <p:spPr>
          <a:xfrm>
            <a:off x="6773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12106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17438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22771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28104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33437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770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102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9435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4768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0101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4341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07669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60997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14325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676534" y="1639760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7717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81045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34373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7701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41029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94357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47685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1013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54341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076694" y="3178641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27717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81045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34373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87701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41029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94357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47685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01013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54341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076694" y="3745311"/>
            <a:ext cx="533280" cy="566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773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2106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60" name="Rectangle 59"/>
          <p:cNvSpPr/>
          <p:nvPr/>
        </p:nvSpPr>
        <p:spPr>
          <a:xfrm>
            <a:off x="17438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2771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8104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3437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8770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4102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6" name="Rectangle 65"/>
          <p:cNvSpPr/>
          <p:nvPr/>
        </p:nvSpPr>
        <p:spPr>
          <a:xfrm>
            <a:off x="49435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4768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8" name="Rectangle 67"/>
          <p:cNvSpPr/>
          <p:nvPr/>
        </p:nvSpPr>
        <p:spPr>
          <a:xfrm>
            <a:off x="60101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9" name="Rectangle 68"/>
          <p:cNvSpPr/>
          <p:nvPr/>
        </p:nvSpPr>
        <p:spPr>
          <a:xfrm>
            <a:off x="654341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70" name="Rectangle 69"/>
          <p:cNvSpPr/>
          <p:nvPr/>
        </p:nvSpPr>
        <p:spPr>
          <a:xfrm>
            <a:off x="707669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71" name="Rectangle 70"/>
          <p:cNvSpPr/>
          <p:nvPr/>
        </p:nvSpPr>
        <p:spPr>
          <a:xfrm>
            <a:off x="760997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72" name="Rectangle 71"/>
          <p:cNvSpPr/>
          <p:nvPr/>
        </p:nvSpPr>
        <p:spPr>
          <a:xfrm>
            <a:off x="814325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73" name="Rectangle 72"/>
          <p:cNvSpPr/>
          <p:nvPr/>
        </p:nvSpPr>
        <p:spPr>
          <a:xfrm>
            <a:off x="8676534" y="5284193"/>
            <a:ext cx="533280" cy="566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690825" y="3313104"/>
            <a:ext cx="2504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Iteration: </a:t>
            </a:r>
            <a:r>
              <a:rPr lang="en-US" b="1" dirty="0"/>
              <a:t>26</a:t>
            </a:r>
          </a:p>
          <a:p>
            <a:r>
              <a:rPr lang="en-US" b="1" dirty="0"/>
              <a:t>n + k = 16 + 10 = 26</a:t>
            </a:r>
          </a:p>
          <a:p>
            <a:r>
              <a:rPr lang="en-US" b="1" dirty="0"/>
              <a:t>O(</a:t>
            </a:r>
            <a:r>
              <a:rPr lang="en-US" b="1" dirty="0" err="1"/>
              <a:t>n+k</a:t>
            </a:r>
            <a:r>
              <a:rPr lang="en-US" b="1" dirty="0"/>
              <a:t>)</a:t>
            </a:r>
          </a:p>
        </p:txBody>
      </p:sp>
      <p:sp>
        <p:nvSpPr>
          <p:cNvPr id="77" name="Left Brace 76"/>
          <p:cNvSpPr/>
          <p:nvPr/>
        </p:nvSpPr>
        <p:spPr>
          <a:xfrm rot="5400000" flipH="1">
            <a:off x="4738893" y="-1855131"/>
            <a:ext cx="409359" cy="8532480"/>
          </a:xfrm>
          <a:prstGeom prst="leftBrace">
            <a:avLst>
              <a:gd name="adj1" fmla="val 49571"/>
              <a:gd name="adj2" fmla="val 50000"/>
            </a:avLst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Left Brace 77"/>
          <p:cNvSpPr/>
          <p:nvPr/>
        </p:nvSpPr>
        <p:spPr>
          <a:xfrm rot="5400000" flipH="1">
            <a:off x="4738895" y="1880891"/>
            <a:ext cx="409359" cy="5332799"/>
          </a:xfrm>
          <a:prstGeom prst="leftBrace">
            <a:avLst>
              <a:gd name="adj1" fmla="val 49571"/>
              <a:gd name="adj2" fmla="val 50000"/>
            </a:avLst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4410294" y="2611971"/>
            <a:ext cx="1066560" cy="379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BC0000"/>
                </a:solidFill>
              </a:rPr>
              <a:t>n = 16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410292" y="4689066"/>
            <a:ext cx="1066560" cy="379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BC0000"/>
                </a:solidFill>
              </a:rPr>
              <a:t>k = 10</a:t>
            </a:r>
          </a:p>
        </p:txBody>
      </p:sp>
    </p:spTree>
    <p:extLst>
      <p:ext uri="{BB962C8B-B14F-4D97-AF65-F5344CB8AC3E}">
        <p14:creationId xmlns:p14="http://schemas.microsoft.com/office/powerpoint/2010/main" val="3891319734"/>
      </p:ext>
    </p:extLst>
  </p:cSld>
  <p:clrMapOvr>
    <a:masterClrMapping/>
  </p:clrMapOvr>
  <p:transition spd="slow">
    <p:push dir="u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374803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290915" cy="1888902"/>
          </a:xfrm>
        </p:spPr>
        <p:txBody>
          <a:bodyPr>
            <a:normAutofit/>
          </a:bodyPr>
          <a:lstStyle/>
          <a:p>
            <a:r>
              <a:rPr lang="ru-RU" sz="2800" i="1" dirty="0"/>
              <a:t>Задача: При дадена редица </a:t>
            </a:r>
            <a:br>
              <a:rPr lang="ru-RU" sz="2800" i="1" dirty="0"/>
            </a:br>
            <a:r>
              <a:rPr lang="ru-RU" sz="2800" i="1" dirty="0"/>
              <a:t>А</a:t>
            </a:r>
            <a:r>
              <a:rPr lang="ru-RU" sz="2800" i="1" baseline="-25000" dirty="0"/>
              <a:t>1</a:t>
            </a:r>
            <a:r>
              <a:rPr lang="ru-RU" sz="2800" dirty="0"/>
              <a:t>,</a:t>
            </a:r>
            <a:r>
              <a:rPr lang="ru-RU" sz="2800" i="1" dirty="0"/>
              <a:t> А</a:t>
            </a:r>
            <a:r>
              <a:rPr lang="ru-RU" sz="2800" i="1" baseline="-25000" dirty="0"/>
              <a:t>2</a:t>
            </a:r>
            <a:r>
              <a:rPr lang="ru-RU" sz="2800" dirty="0"/>
              <a:t>, …, </a:t>
            </a:r>
            <a:r>
              <a:rPr lang="ru-RU" sz="2800" i="1" dirty="0"/>
              <a:t>А</a:t>
            </a:r>
            <a:r>
              <a:rPr lang="ru-RU" sz="2800" i="1" baseline="-25000" dirty="0"/>
              <a:t>N</a:t>
            </a:r>
            <a:r>
              <a:rPr lang="ru-RU" sz="2800" dirty="0"/>
              <a:t> (1 ≤ </a:t>
            </a:r>
            <a:r>
              <a:rPr lang="ru-RU" sz="2800" i="1" dirty="0"/>
              <a:t>A</a:t>
            </a:r>
            <a:r>
              <a:rPr lang="ru-RU" sz="2800" i="1" baseline="-25000" dirty="0"/>
              <a:t>i</a:t>
            </a:r>
            <a:r>
              <a:rPr lang="ru-RU" sz="2800" dirty="0"/>
              <a:t> ≤ 100 000 000), </a:t>
            </a:r>
            <a:br>
              <a:rPr lang="ru-RU" sz="2800" dirty="0"/>
            </a:br>
            <a:r>
              <a:rPr lang="ru-RU" sz="2800" dirty="0"/>
              <a:t>сортирана в нарастващ ред, </a:t>
            </a:r>
            <a:br>
              <a:rPr lang="ru-RU" sz="2800" dirty="0"/>
            </a:br>
            <a:r>
              <a:rPr lang="ru-RU" sz="2800" dirty="0"/>
              <a:t>колко двойки има сред тях, чиято сума е равна на </a:t>
            </a:r>
            <a:r>
              <a:rPr lang="ru-RU" sz="2800" i="1" dirty="0"/>
              <a:t>X</a:t>
            </a:r>
            <a:r>
              <a:rPr lang="ru-RU" sz="2800" dirty="0"/>
              <a:t>?</a:t>
            </a:r>
            <a:endParaRPr lang="en-US" sz="2800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825585"/>
            <a:ext cx="8508870" cy="576262"/>
          </a:xfrm>
        </p:spPr>
        <p:txBody>
          <a:bodyPr/>
          <a:lstStyle/>
          <a:p>
            <a:pPr algn="ctr"/>
            <a:r>
              <a:rPr lang="bg-BG" dirty="0"/>
              <a:t>Двоично търсене</a:t>
            </a:r>
            <a:endParaRPr lang="en-US" dirty="0"/>
          </a:p>
        </p:txBody>
      </p:sp>
      <p:graphicFrame>
        <p:nvGraphicFramePr>
          <p:cNvPr id="29" name="Content Placeholder 2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71729782"/>
              </p:ext>
            </p:extLst>
          </p:nvPr>
        </p:nvGraphicFramePr>
        <p:xfrm>
          <a:off x="678613" y="3401989"/>
          <a:ext cx="8507374" cy="2349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493947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290915" cy="1888902"/>
          </a:xfrm>
        </p:spPr>
        <p:txBody>
          <a:bodyPr>
            <a:normAutofit/>
          </a:bodyPr>
          <a:lstStyle/>
          <a:p>
            <a:r>
              <a:rPr lang="ru-RU" sz="2800" i="1" dirty="0"/>
              <a:t>Задача: При дадена редица </a:t>
            </a:r>
            <a:br>
              <a:rPr lang="ru-RU" sz="2800" i="1" dirty="0"/>
            </a:br>
            <a:r>
              <a:rPr lang="ru-RU" sz="2800" i="1" dirty="0"/>
              <a:t>А</a:t>
            </a:r>
            <a:r>
              <a:rPr lang="ru-RU" sz="2800" i="1" baseline="-25000" dirty="0"/>
              <a:t>1</a:t>
            </a:r>
            <a:r>
              <a:rPr lang="ru-RU" sz="2800" dirty="0"/>
              <a:t>,</a:t>
            </a:r>
            <a:r>
              <a:rPr lang="ru-RU" sz="2800" i="1" dirty="0"/>
              <a:t> А</a:t>
            </a:r>
            <a:r>
              <a:rPr lang="ru-RU" sz="2800" i="1" baseline="-25000" dirty="0"/>
              <a:t>2</a:t>
            </a:r>
            <a:r>
              <a:rPr lang="ru-RU" sz="2800" dirty="0"/>
              <a:t>, …, </a:t>
            </a:r>
            <a:r>
              <a:rPr lang="ru-RU" sz="2800" i="1" dirty="0"/>
              <a:t>А</a:t>
            </a:r>
            <a:r>
              <a:rPr lang="ru-RU" sz="2800" i="1" baseline="-25000" dirty="0"/>
              <a:t>N</a:t>
            </a:r>
            <a:r>
              <a:rPr lang="ru-RU" sz="2800" dirty="0"/>
              <a:t> (1 ≤ </a:t>
            </a:r>
            <a:r>
              <a:rPr lang="ru-RU" sz="2800" i="1" dirty="0"/>
              <a:t>A</a:t>
            </a:r>
            <a:r>
              <a:rPr lang="ru-RU" sz="2800" i="1" baseline="-25000" dirty="0"/>
              <a:t>i</a:t>
            </a:r>
            <a:r>
              <a:rPr lang="ru-RU" sz="2800" dirty="0"/>
              <a:t> ≤ 100 000 000), </a:t>
            </a:r>
            <a:br>
              <a:rPr lang="ru-RU" sz="2800" dirty="0"/>
            </a:br>
            <a:r>
              <a:rPr lang="ru-RU" sz="2800" dirty="0"/>
              <a:t>сортирана в нарастващ ред, </a:t>
            </a:r>
            <a:br>
              <a:rPr lang="ru-RU" sz="2800" dirty="0"/>
            </a:br>
            <a:r>
              <a:rPr lang="ru-RU" sz="2800" dirty="0"/>
              <a:t>колко двойки има сред тях, чиято сума е равна на </a:t>
            </a:r>
            <a:r>
              <a:rPr lang="ru-RU" sz="2800" i="1" dirty="0"/>
              <a:t>X</a:t>
            </a:r>
            <a:r>
              <a:rPr lang="ru-RU" sz="2800" dirty="0"/>
              <a:t>?</a:t>
            </a:r>
            <a:endParaRPr lang="en-US" sz="2800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677334" y="2882001"/>
            <a:ext cx="9290914" cy="576262"/>
          </a:xfrm>
        </p:spPr>
        <p:txBody>
          <a:bodyPr/>
          <a:lstStyle/>
          <a:p>
            <a:r>
              <a:rPr lang="bg-BG" dirty="0"/>
              <a:t>Хитро решение</a:t>
            </a:r>
            <a:endParaRPr lang="en-US" dirty="0"/>
          </a:p>
        </p:txBody>
      </p:sp>
      <p:graphicFrame>
        <p:nvGraphicFramePr>
          <p:cNvPr id="34" name="Content Placeholder 3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26790770"/>
              </p:ext>
            </p:extLst>
          </p:nvPr>
        </p:nvGraphicFramePr>
        <p:xfrm>
          <a:off x="677333" y="3458405"/>
          <a:ext cx="9289741" cy="2349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941216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290915" cy="1888902"/>
          </a:xfrm>
        </p:spPr>
        <p:txBody>
          <a:bodyPr>
            <a:normAutofit/>
          </a:bodyPr>
          <a:lstStyle/>
          <a:p>
            <a:r>
              <a:rPr lang="ru-RU" sz="2800" i="1" dirty="0"/>
              <a:t>Задача: При дадена редица </a:t>
            </a:r>
            <a:br>
              <a:rPr lang="ru-RU" sz="2800" i="1" dirty="0"/>
            </a:br>
            <a:r>
              <a:rPr lang="ru-RU" sz="2800" i="1" dirty="0"/>
              <a:t>А</a:t>
            </a:r>
            <a:r>
              <a:rPr lang="ru-RU" sz="2800" i="1" baseline="-25000" dirty="0"/>
              <a:t>1</a:t>
            </a:r>
            <a:r>
              <a:rPr lang="ru-RU" sz="2800" dirty="0"/>
              <a:t>,</a:t>
            </a:r>
            <a:r>
              <a:rPr lang="ru-RU" sz="2800" i="1" dirty="0"/>
              <a:t> А</a:t>
            </a:r>
            <a:r>
              <a:rPr lang="ru-RU" sz="2800" i="1" baseline="-25000" dirty="0"/>
              <a:t>2</a:t>
            </a:r>
            <a:r>
              <a:rPr lang="ru-RU" sz="2800" dirty="0"/>
              <a:t>, …, </a:t>
            </a:r>
            <a:r>
              <a:rPr lang="ru-RU" sz="2800" i="1" dirty="0"/>
              <a:t>А</a:t>
            </a:r>
            <a:r>
              <a:rPr lang="ru-RU" sz="2800" i="1" baseline="-25000" dirty="0"/>
              <a:t>N</a:t>
            </a:r>
            <a:r>
              <a:rPr lang="ru-RU" sz="2800" dirty="0"/>
              <a:t> (1 ≤ </a:t>
            </a:r>
            <a:r>
              <a:rPr lang="ru-RU" sz="2800" i="1" dirty="0"/>
              <a:t>A</a:t>
            </a:r>
            <a:r>
              <a:rPr lang="ru-RU" sz="2800" i="1" baseline="-25000" dirty="0"/>
              <a:t>i</a:t>
            </a:r>
            <a:r>
              <a:rPr lang="ru-RU" sz="2800" dirty="0"/>
              <a:t> ≤ 100 000 000), </a:t>
            </a:r>
            <a:br>
              <a:rPr lang="ru-RU" sz="2800" dirty="0"/>
            </a:br>
            <a:r>
              <a:rPr lang="ru-RU" sz="2800" dirty="0"/>
              <a:t>сортирана в нарастващ ред, </a:t>
            </a:r>
            <a:br>
              <a:rPr lang="ru-RU" sz="2800" dirty="0"/>
            </a:br>
            <a:r>
              <a:rPr lang="ru-RU" sz="2800" dirty="0"/>
              <a:t>колко двойки има сред тях, чиято сума е равна на </a:t>
            </a:r>
            <a:r>
              <a:rPr lang="ru-RU" sz="2800" i="1" dirty="0"/>
              <a:t>X</a:t>
            </a:r>
            <a:r>
              <a:rPr lang="ru-RU" sz="2800" dirty="0"/>
              <a:t>?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3036604"/>
            <a:ext cx="4680749" cy="576262"/>
          </a:xfrm>
        </p:spPr>
        <p:txBody>
          <a:bodyPr/>
          <a:lstStyle/>
          <a:p>
            <a:pPr algn="ctr"/>
            <a:r>
              <a:rPr lang="bg-BG" dirty="0"/>
              <a:t>Наивно решение</a:t>
            </a:r>
            <a:endParaRPr lang="en-US" dirty="0"/>
          </a:p>
        </p:txBody>
      </p:sp>
      <p:graphicFrame>
        <p:nvGraphicFramePr>
          <p:cNvPr id="24" name="Content Placeholder 23"/>
          <p:cNvGraphicFramePr>
            <a:graphicFrameLocks noGrp="1"/>
          </p:cNvGraphicFramePr>
          <p:nvPr>
            <p:ph sz="half" idx="2"/>
          </p:nvPr>
        </p:nvGraphicFramePr>
        <p:xfrm>
          <a:off x="1" y="3613008"/>
          <a:ext cx="4680682" cy="2349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7315201" y="3036746"/>
            <a:ext cx="2653048" cy="576262"/>
          </a:xfrm>
        </p:spPr>
        <p:txBody>
          <a:bodyPr/>
          <a:lstStyle/>
          <a:p>
            <a:r>
              <a:rPr lang="bg-BG" dirty="0"/>
              <a:t>Хитро решение</a:t>
            </a:r>
            <a:endParaRPr lang="en-US" dirty="0"/>
          </a:p>
        </p:txBody>
      </p:sp>
      <p:graphicFrame>
        <p:nvGraphicFramePr>
          <p:cNvPr id="34" name="Content Placeholder 33"/>
          <p:cNvGraphicFramePr>
            <a:graphicFrameLocks noGrp="1"/>
          </p:cNvGraphicFramePr>
          <p:nvPr>
            <p:ph sz="half" idx="2"/>
          </p:nvPr>
        </p:nvGraphicFramePr>
        <p:xfrm>
          <a:off x="7315200" y="3613150"/>
          <a:ext cx="2652713" cy="2349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4681018" y="3036604"/>
            <a:ext cx="2634126" cy="576262"/>
          </a:xfrm>
        </p:spPr>
        <p:txBody>
          <a:bodyPr/>
          <a:lstStyle/>
          <a:p>
            <a:r>
              <a:rPr lang="bg-BG" dirty="0"/>
              <a:t>Двоично търсене</a:t>
            </a:r>
            <a:endParaRPr lang="en-US" dirty="0"/>
          </a:p>
        </p:txBody>
      </p:sp>
      <p:graphicFrame>
        <p:nvGraphicFramePr>
          <p:cNvPr id="29" name="Content Placeholder 28"/>
          <p:cNvGraphicFramePr>
            <a:graphicFrameLocks noGrp="1"/>
          </p:cNvGraphicFramePr>
          <p:nvPr>
            <p:ph sz="half" idx="2"/>
          </p:nvPr>
        </p:nvGraphicFramePr>
        <p:xfrm>
          <a:off x="4681593" y="3613008"/>
          <a:ext cx="2633663" cy="2349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9152044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66700"/>
            <a:ext cx="8596668" cy="762000"/>
          </a:xfrm>
        </p:spPr>
        <p:txBody>
          <a:bodyPr/>
          <a:lstStyle/>
          <a:p>
            <a:r>
              <a:rPr lang="bg-BG" dirty="0"/>
              <a:t>Малко сравнение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93143184"/>
              </p:ext>
            </p:extLst>
          </p:nvPr>
        </p:nvGraphicFramePr>
        <p:xfrm>
          <a:off x="677863" y="1028700"/>
          <a:ext cx="8596312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305577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6133</TotalTime>
  <Words>1987</Words>
  <Application>Microsoft Office PowerPoint</Application>
  <PresentationFormat>Widescreen</PresentationFormat>
  <Paragraphs>1479</Paragraphs>
  <Slides>54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1" baseType="lpstr">
      <vt:lpstr>Arial</vt:lpstr>
      <vt:lpstr>Cambria Math</vt:lpstr>
      <vt:lpstr>Courier New</vt:lpstr>
      <vt:lpstr>Trebuchet MS</vt:lpstr>
      <vt:lpstr>Wingdings</vt:lpstr>
      <vt:lpstr>Wingdings 3</vt:lpstr>
      <vt:lpstr>Facet</vt:lpstr>
      <vt:lpstr>ДАА – практикум</vt:lpstr>
      <vt:lpstr>Сложности на алгоритми</vt:lpstr>
      <vt:lpstr>Сложности на алгоритми</vt:lpstr>
      <vt:lpstr>Задача:   При дадена редица А1, А2, …, АN  (1 ≤ Ai ≤ 100 000 000),  сортирана в нарастващ ред,  колко двойки има сред тях, чиято сума е равна на X?</vt:lpstr>
      <vt:lpstr>Задача: При дадена редица  А1, А2, …, АN (1 ≤ Ai ≤ 100 000 000),  сортирана в нарастващ ред,  колко двойки има сред тях, чиято сума е равна на X?</vt:lpstr>
      <vt:lpstr>Задача: При дадена редица  А1, А2, …, АN (1 ≤ Ai ≤ 100 000 000),  сортирана в нарастващ ред,  колко двойки има сред тях, чиято сума е равна на X?</vt:lpstr>
      <vt:lpstr>Задача: При дадена редица  А1, А2, …, АN (1 ≤ Ai ≤ 100 000 000),  сортирана в нарастващ ред,  колко двойки има сред тях, чиято сума е равна на X?</vt:lpstr>
      <vt:lpstr>Задача: При дадена редица  А1, А2, …, АN (1 ≤ Ai ≤ 100 000 000),  сортирана в нарастващ ред,  колко двойки има сред тях, чиято сума е равна на X?</vt:lpstr>
      <vt:lpstr>Малко сравнение</vt:lpstr>
      <vt:lpstr>По-общо сравнение</vt:lpstr>
      <vt:lpstr>Сложности на алгоритми</vt:lpstr>
      <vt:lpstr>Алгоритми за сортиране</vt:lpstr>
      <vt:lpstr>Бавни сортировки - O(n2)</vt:lpstr>
      <vt:lpstr>Бавни сортировки:</vt:lpstr>
      <vt:lpstr>Бавни сортировки:</vt:lpstr>
      <vt:lpstr>Бавни сортировки:</vt:lpstr>
      <vt:lpstr>Бавни сортировки:</vt:lpstr>
      <vt:lpstr>Бавни сортировки:</vt:lpstr>
      <vt:lpstr>Метод на мехурчето  (Bubble Sort, Sinking Sort)</vt:lpstr>
      <vt:lpstr>Метод на пряката селекция  (Selection Sort)</vt:lpstr>
      <vt:lpstr>Сортиране чрез вмъкване  (Insertion Sort)</vt:lpstr>
      <vt:lpstr>Gnome Sort (Stupid Sort)</vt:lpstr>
      <vt:lpstr>Counting sort</vt:lpstr>
      <vt:lpstr>Counting Sort</vt:lpstr>
      <vt:lpstr>Counting Sort</vt:lpstr>
      <vt:lpstr>Counting Sort</vt:lpstr>
      <vt:lpstr>Counting Sort</vt:lpstr>
      <vt:lpstr>Counting Sort</vt:lpstr>
      <vt:lpstr>Counting Sort</vt:lpstr>
      <vt:lpstr>Counting Sort</vt:lpstr>
      <vt:lpstr>Counting Sort</vt:lpstr>
      <vt:lpstr>Counting Sort</vt:lpstr>
      <vt:lpstr>Counting Sort</vt:lpstr>
      <vt:lpstr>Counting Sort</vt:lpstr>
      <vt:lpstr>Counting Sort</vt:lpstr>
      <vt:lpstr>Counting Sort</vt:lpstr>
      <vt:lpstr>Counting Sort</vt:lpstr>
      <vt:lpstr>Counting Sort</vt:lpstr>
      <vt:lpstr>Counting Sort</vt:lpstr>
      <vt:lpstr>Counting Sort</vt:lpstr>
      <vt:lpstr>Counting Sort</vt:lpstr>
      <vt:lpstr>Counting Sort</vt:lpstr>
      <vt:lpstr>Counting Sort</vt:lpstr>
      <vt:lpstr>Counting Sort</vt:lpstr>
      <vt:lpstr>Counting Sort</vt:lpstr>
      <vt:lpstr>Counting Sort</vt:lpstr>
      <vt:lpstr>Counting Sort</vt:lpstr>
      <vt:lpstr>Counting Sort</vt:lpstr>
      <vt:lpstr>Counting Sort</vt:lpstr>
      <vt:lpstr>Counting Sort</vt:lpstr>
      <vt:lpstr>Counting Sort</vt:lpstr>
      <vt:lpstr>Counting Sort</vt:lpstr>
      <vt:lpstr>Counting Sort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ДАА – практикум</dc:title>
  <dc:creator>Ivan Kamburov</dc:creator>
  <cp:lastModifiedBy>Ivan Kamburov</cp:lastModifiedBy>
  <cp:revision>59</cp:revision>
  <dcterms:created xsi:type="dcterms:W3CDTF">2017-03-02T02:34:10Z</dcterms:created>
  <dcterms:modified xsi:type="dcterms:W3CDTF">2018-10-15T18:08:03Z</dcterms:modified>
</cp:coreProperties>
</file>