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7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45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33.xml"/>
  <Override ContentType="application/vnd.openxmlformats-officedocument.presentationml.slide+xml" PartName="/ppt/slides/slide36.xml"/>
  <Override ContentType="application/vnd.openxmlformats-officedocument.presentationml.slide+xml" PartName="/ppt/slides/slide35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3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42.xml"/>
  <Override ContentType="application/vnd.openxmlformats-officedocument.presentationml.slide+xml" PartName="/ppt/slides/slide31.xml"/>
  <Override ContentType="application/vnd.openxmlformats-officedocument.presentationml.slide+xml" PartName="/ppt/slides/slide43.xml"/>
  <Override ContentType="application/vnd.openxmlformats-officedocument.presentationml.slide+xml" PartName="/ppt/slides/slide40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4.xml"/>
  <Override ContentType="application/vnd.openxmlformats-officedocument.presentationml.slide+xml" PartName="/ppt/slides/slide38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4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19" Type="http://schemas.openxmlformats.org/officeDocument/2006/relationships/slide" Target="slides/slide14.xml"/><Relationship Id="rId36" Type="http://schemas.openxmlformats.org/officeDocument/2006/relationships/slide" Target="slides/slide31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50" Type="http://schemas.openxmlformats.org/officeDocument/2006/relationships/slide" Target="slides/slide45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29" Type="http://schemas.openxmlformats.org/officeDocument/2006/relationships/slide" Target="slides/slide24.xml"/><Relationship Id="rId49" Type="http://schemas.openxmlformats.org/officeDocument/2006/relationships/slide" Target="slides/slide4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40" Type="http://schemas.openxmlformats.org/officeDocument/2006/relationships/slide" Target="slides/slide35.xml"/><Relationship Id="rId1" Type="http://schemas.openxmlformats.org/officeDocument/2006/relationships/theme" Target="theme/theme1.xml"/><Relationship Id="rId22" Type="http://schemas.openxmlformats.org/officeDocument/2006/relationships/slide" Target="slides/slide17.xml"/><Relationship Id="rId41" Type="http://schemas.openxmlformats.org/officeDocument/2006/relationships/slide" Target="slides/slide36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42" Type="http://schemas.openxmlformats.org/officeDocument/2006/relationships/slide" Target="slides/slide37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има и аналитични решения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нотация на Кендал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фърмуеритистите ги знаят тия неща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телекомуникационните инженери също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- въвеждаме load-balancer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- раунд робин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- проблеми: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- как скалираме?</a:t>
            </a:r>
          </a:p>
          <a:p>
            <a:pPr indent="0" lvl="0" mar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- как решаваме дали?</a:t>
            </a:r>
          </a:p>
          <a:p>
            <a:pPr indent="0" lvl="0" mar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- като на един почнат да се падат повече (като го следим, колко бързо отговарят, има различни лоуд балансъри)</a:t>
            </a:r>
          </a:p>
          <a:p>
            <a:pPr indent="0" lvl="0" mar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- фундаментален проблем:</a:t>
            </a:r>
          </a:p>
          <a:p>
            <a:pPr indent="0" lvl="0" mar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- истинска оценка, кога нещо ще се свърши задачата, защото не знаем, колко има пред нея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долната част изобщо не изглежда нужна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трябва ни споделена опашка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при балансерите, се разхвърлят направо, и не ни дава нищо. в един момент пак опираме до границата на хардуера.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можем следим: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колко задачи има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за колко време (горе-долу) минава една</a:t>
            </a:r>
          </a:p>
          <a:p>
            <a:pPr indent="-29845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можем да вдигаме колкото искаме обработчици, когато си искаме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-US"/>
              <a:t>Отново. Не е необходимо клиентът да чака и/или да му пращаме известие.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Видове задачи:</a:t>
            </a:r>
          </a:p>
          <a:p>
            <a:pPr indent="-29845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планираност: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планирана</a:t>
            </a:r>
          </a:p>
          <a:p>
            <a:pPr indent="-298450" lvl="2" marL="13716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пратиш някакъв бюлетин, какво e станало през седмицата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реакция</a:t>
            </a:r>
          </a:p>
          <a:p>
            <a:pPr indent="-298450" lvl="2" marL="13716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примерно трябва да се прати по Socket съобщение, че играта на лига почва.</a:t>
            </a:r>
          </a:p>
          <a:p>
            <a:pPr indent="-29845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кога да се появят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дали трябва да се случат в определен момент</a:t>
            </a:r>
          </a:p>
          <a:p>
            <a:pPr indent="-298450" lvl="2" marL="13716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по-скоро е безразлично кога ще се случи нещо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все тая в кой момент от деня ще се случи</a:t>
            </a:r>
          </a:p>
          <a:p>
            <a:pPr indent="-298450" lvl="2" marL="13716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разпратя бюлетина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се олихвят сметките в банката? :)</a:t>
            </a:r>
          </a:p>
          <a:p>
            <a:pPr indent="-29845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по тип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много IO:</a:t>
            </a:r>
          </a:p>
          <a:p>
            <a:pPr indent="-298450" lvl="2" marL="13716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пратиш покана на приятел по имейл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хеви-дюти компютейшъни</a:t>
            </a:r>
          </a:p>
          <a:p>
            <a:pPr indent="-298450" lvl="2" marL="13716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да конвертираме видео до много формати (различни резолюции по различни формати)</a:t>
            </a:r>
          </a:p>
          <a:p>
            <a:pPr indent="-298450" lvl="2" marL="13716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да хешираме аудио (песни) за да определим</a:t>
            </a:r>
          </a:p>
          <a:p>
            <a:pPr indent="-29845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мейнтейнанц: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изчистиш неактивните потребители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изтриеш изтеклите кредитни карти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си преиндексираш базата за търсене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парснеш логовете за грешки/да пратиш репорт на админите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38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може да: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работят на различни машини (оптимизирани за IO или CPU или GPU)</a:t>
            </a:r>
          </a:p>
          <a:p>
            <a:pPr indent="-298450" lvl="1" marL="9144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бъдат рестартирани, опитвани отново при грешка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тук Mailer.invite е сравнително бавна IO операция.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демонът на рескю може да с параметър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да не се внимава да се вдигат в само нещата, дето трябва. Иначе той си ги сериализира, с целия им обектен граф.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Още, като ползваме някакъв ORM, да сериализираме само id-тата на обектите (вместо целите) и да си ги двигаме в началото на задачата. Те може да не съществуват вече (изтрит потребител).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DelayedJob е за руби(Рейлс). Ползва релациите на приложението. Сравнително зле скалира, защото се блокира на достъпа до базата (макар той да е “дай ми следващата задача”).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Goworker очевидно е за Go. Бил съвместим с Рескю. Т.е. можем да редим задачи от руби страната и да ги изпълняваме с мега бързото Го.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Jesque е java имплементация на Рескю.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На рейлс вече има още един слой над опашките, защото вече има десетки фреймуърци за забавени опашки.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правилния стил на програмиране.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input - прочита документите от “стабилния” сторидж (например файлова система)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map - взима документ и произвежда (emit, yield, return) двойки от новия домейн - (k, v)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partition - взима двойките (k1, v1), (k2, v2), (k1, v3) и прави k1: (v1, v3), k2: (v2)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sort - подрежда (v1, v3)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reduce - взима ключ и масив k: (v1, v2, v3, v4) и произвежда k: 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output - записва новите документи обратно в стабилния сторидж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ФБ: 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	1100 компа, 8800 ядра - 12ПБ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	300 компа, 2400 ядра, 3ПБ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Яху:</a:t>
            </a:r>
          </a:p>
          <a:p>
            <a:pPr indent="-304800" lvl="0" marL="457200" rtl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-US" sz="1200">
                <a:solidFill>
                  <a:schemeClr val="dk1"/>
                </a:solidFill>
              </a:rPr>
              <a:t>More than 100,000 CPUs in &gt;40,000 computers running Hadoop</a:t>
            </a:r>
          </a:p>
          <a:p>
            <a:pPr indent="-304800" lvl="0" marL="457200" rtl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-US" sz="1200">
                <a:solidFill>
                  <a:schemeClr val="dk1"/>
                </a:solidFill>
              </a:rPr>
              <a:t>Най-големият е 4500 компютъра</a:t>
            </a:r>
          </a:p>
          <a:p>
            <a:pPr indent="-304800" lvl="0" marL="457200" rtl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-US" sz="1200">
                <a:solidFill>
                  <a:schemeClr val="dk1"/>
                </a:solidFill>
              </a:rPr>
              <a:t>used to support research for Ad Systems and Web Search</a:t>
            </a:r>
          </a:p>
          <a:p>
            <a:pPr indent="-304800" lvl="0" marL="457200" rtl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-US" sz="1200">
                <a:solidFill>
                  <a:schemeClr val="dk1"/>
                </a:solidFill>
              </a:rPr>
              <a:t>Also used to do scaling tests to support development of Apache Hadoop on larger clusters</a:t>
            </a:r>
          </a:p>
          <a:p>
            <a:pPr indent="-304800" lvl="0" marL="457200" rtl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Font typeface="Arial"/>
              <a:buChar char="●"/>
            </a:pPr>
            <a:r>
              <a:t/>
            </a:r>
            <a:endParaRPr i="1" sz="12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да, моделът е опростен</a:t>
            </a:r>
            <a:br>
              <a:rPr lang="en-US"/>
            </a:br>
            <a:r>
              <a:rPr lang="en-US"/>
              <a:t>да, доминирани са от мрежата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да, може да има нишки, но те не са безкрайно много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да, но смяната на нишки също е скъпа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80"/>
            <a:ext cx="8229299" cy="1142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457200" y="1600200"/>
            <a:ext cx="8229299" cy="496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80"/>
            <a:ext cx="8229299" cy="1142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8229299" cy="496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4.gif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pn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5.png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6.png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8.png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3" Type="http://schemas.openxmlformats.org/officeDocument/2006/relationships/hyperlink" Target="mailto:niki@abv.bg" TargetMode="External"/></Relationships>
</file>

<file path=ppt/slides/_rels/slide3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2.jpg"/></Relationships>
</file>

<file path=ppt/slides/_rels/slide3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iki.apache.org/hadoop/PoweredBy" TargetMode="External"/></Relationships>
</file>

<file path=ppt/slides/_rels/slide4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nevnik.bg/tehnologii/2015/03/25/2498561_top_10_na_nai-skupoplatenite_it_umeniia/" TargetMode="External"/><Relationship Id="rId3" Type="http://schemas.openxmlformats.org/officeDocument/2006/relationships/hyperlink" Target="http://www.dnevnik.bg/tehnologii/2015/03/25/2498561_top_10_na_nai-skupoplatenite_it_umeniia/" TargetMode="External"/></Relationships>
</file>

<file path=ppt/slides/_rels/slide4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685800" y="2111040"/>
            <a:ext cx="7772039" cy="1546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4800"/>
              <a:t>Скалируемост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685800" y="3786839"/>
            <a:ext cx="7772039" cy="10461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M/M/1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Поасонов процес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600200"/>
            <a:ext cx="8229600" cy="790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" y="633100"/>
            <a:ext cx="8229599" cy="91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2795575"/>
            <a:ext cx="8051375" cy="244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Аналитично решение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Пораждаща функция на чакането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282462"/>
            <a:ext cx="8229599" cy="1603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М/D/1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Erlang</a:t>
            </a:r>
          </a:p>
        </p:txBody>
      </p:sp>
      <p:sp>
        <p:nvSpPr>
          <p:cNvPr id="118" name="Shape 11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Agner Krarup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3175" y="494475"/>
            <a:ext cx="5657650" cy="56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4550" y="274656"/>
            <a:ext cx="5958349" cy="614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/>
              <a:t>Асинхронни извиквания</a:t>
            </a:r>
          </a:p>
        </p:txBody>
      </p:sp>
      <p:sp>
        <p:nvSpPr>
          <p:cNvPr id="138" name="Shape 13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0131" y="454650"/>
            <a:ext cx="4543724" cy="61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/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3600"/>
              <a:t>Скалируемост</a:t>
            </a:r>
            <a:r>
              <a:rPr b="1" baseline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съдържание (1 / 3)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457200" y="1600200"/>
            <a:ext cx="8229239" cy="496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синхронен модел: клиент – сървър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3000"/>
              <a:t>о</a:t>
            </a: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тчитане и проблеми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3000"/>
              <a:t>р</a:t>
            </a: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азпределяне на товара</a:t>
            </a:r>
          </a:p>
          <a:p>
            <a:pPr indent="114300" lvl="0" marL="0" marR="0" rtl="0" algn="l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4924" y="290474"/>
            <a:ext cx="4814149" cy="656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M/M/k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9025" y="453300"/>
            <a:ext cx="6225950" cy="6404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977" y="1057286"/>
            <a:ext cx="7748600" cy="5006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Видове задачи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планирана/реактивна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IO/CPU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приложна/подръжна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Характеристики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приоритет</a:t>
            </a:r>
          </a:p>
          <a:p>
            <a:pPr indent="-41910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тип</a:t>
            </a:r>
          </a:p>
          <a:p>
            <a:pPr indent="-419100" lvl="0" marL="4572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отнемат различно време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Екстри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да ги разпределяме на различни машини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повтаряме, рестартираме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Resque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Jobs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Redis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json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Job - Покани приятел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class InviteFriendJob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 def self.perform(from_email, to_email)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   Mailer.invite(from_email, to_email)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 end</a:t>
            </a:r>
          </a:p>
          <a:p>
            <a:pPr>
              <a:spcBef>
                <a:spcPts val="0"/>
              </a:spcBef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end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Опашка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class InviteFriendJob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 @queue = :mail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   ...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457200" y="274680"/>
            <a:ext cx="8229299" cy="1142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3600"/>
              <a:t>Скалируемост</a:t>
            </a:r>
            <a:r>
              <a:rPr b="1" baseline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съдържание (2 / 3)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457200" y="1600200"/>
            <a:ext cx="8229239" cy="496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3000"/>
              <a:t>а</a:t>
            </a: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синхронно изпълнение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3000"/>
              <a:t>з</a:t>
            </a: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адачи като абстракция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3000"/>
              <a:t>п</a:t>
            </a: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римерни решения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Нареждане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Resque.enqueue(</a:t>
            </a:r>
            <a:br>
              <a:rPr lang="en-US" sz="2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 InviteFriendJob,</a:t>
            </a:r>
            <a:br>
              <a:rPr lang="en-US" sz="2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 “</a:t>
            </a:r>
            <a:r>
              <a:rPr lang="en-US" sz="24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niki@abv.bg</a:t>
            </a: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”,</a:t>
            </a:r>
            <a:br>
              <a:rPr lang="en-US" sz="2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 “pe6o@mail.bg”)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Запис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	"class": "InviteFriendJob",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	"vars":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  	    "from": "niki@abv.bg",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  	    "to": "pe6o@mail.bg"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Друг запис - DSL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class Person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def invite(other)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  Mailer.invite(self.email, other.email)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end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br>
              <a:rPr lang="en-US" sz="24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-US" sz="2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niki = Person.find(5)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pesho = Person.find(100)</a:t>
            </a:r>
          </a:p>
          <a:p>
            <a:pPr indent="0" marL="0">
              <a:spcBef>
                <a:spcPts val="0"/>
              </a:spcBef>
              <a:buNone/>
            </a:pPr>
            <a:br>
              <a:rPr lang="en-US" sz="2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niki.async(:invite, pesho)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Алтернативи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DelayedJob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Goworker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Jesque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Функционално</a:t>
            </a:r>
          </a:p>
        </p:txBody>
      </p:sp>
      <p:sp>
        <p:nvSpPr>
          <p:cNvPr id="229" name="Shape 22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отклонение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4" y="0"/>
            <a:ext cx="913507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MapReduce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-US">
                <a:solidFill>
                  <a:srgbClr val="999999"/>
                </a:solidFill>
              </a:rPr>
              <a:t>Input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Map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US">
                <a:solidFill>
                  <a:srgbClr val="434343"/>
                </a:solidFill>
              </a:rPr>
              <a:t>Partition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US">
                <a:solidFill>
                  <a:srgbClr val="434343"/>
                </a:solidFill>
              </a:rPr>
              <a:t>Sort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Reduce</a:t>
            </a:r>
          </a:p>
          <a:p>
            <a:pPr indent="-419100" lvl="0" marL="45720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-US">
                <a:solidFill>
                  <a:srgbClr val="999999"/>
                </a:solidFill>
              </a:rPr>
              <a:t>Output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Игра</a:t>
            </a:r>
          </a:p>
        </p:txBody>
      </p:sp>
      <p:sp>
        <p:nvSpPr>
          <p:cNvPr id="248" name="Shape 24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Apache Hadoop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HDFS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HBase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Scheduler, Sorter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...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Пример - Map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public static class Map extends MapReduceBase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implements Mapper&lt;IntWritable, Text, Text, IntWritable&gt;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private final static IntWritable one = new IntWritable(1);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private Text word = new Text();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public void map(IntWritable key, Text value,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OutputCollector&lt;Text, IntWritable&gt; output,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Reporter reporter) throws IOException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String line = value.toString();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StringTokenizer tokenizer = new StringTokenizer(line);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while (tokenizer.hasMoreTokens())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    word.set(tokenizer.nextToken());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    output.collect(word, one);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>
              <a:spcBef>
                <a:spcPts val="0"/>
              </a:spcBef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3600"/>
              <a:t>Скалируемост</a:t>
            </a:r>
            <a:r>
              <a:rPr b="1" baseline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съдържание (3 / 3)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457200" y="1600200"/>
            <a:ext cx="8229299" cy="496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3000"/>
              <a:t>големи данни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MapReduce с Hadoop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Пример - Reduce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public static class Reduce extends MapReduceBase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implements Reducer&lt;Text, IntWritable, Text, IntWritable&gt;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public void reduce(Text key, Iterator&lt;IntWritable&gt; values,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OutputCollector&lt;Text, IntWritable&gt; output,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Reporter reporter) throws IOException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int sum =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while (values.hasNext())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    sum += values.next().get();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output.collect(key, new IntWritable(sum));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Конфигурация</a:t>
            </a: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public static void main(String[] args) throws Exception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JobConf conf = new JobConf(WordCount.class);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conf.setJobName("wordcount");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conf.setOutputKeyClass(Text.class);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conf.setOutputValueClass(IntWritable.class);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conf.setMapperClass(Map.class);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conf.setReducerClass(Reduce.class);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conf.setInputFormat(TextInputFormat.class);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conf.setOutputFormat(TextOutputFormat.class);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FileInputFormat.setInputPaths(conf, new Path(args[0]));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FileOutputFormat.setOutputPath(conf, new Path(args[1]));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JobClient.runJob(conf);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Облачни Hadoop-и</a:t>
            </a:r>
          </a:p>
        </p:txBody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Elastic Compute Cloud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Azure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Кой го ползва?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457200" y="1626825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Кой ли не!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Амазон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FB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Yahoo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Powered by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Екстра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Хадуп срещу Баш 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Полезни умения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Финал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Класически модел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1637" y="1818112"/>
            <a:ext cx="1000125" cy="34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1831" y="329675"/>
            <a:ext cx="4543724" cy="61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457200" y="274680"/>
            <a:ext cx="8229299" cy="1142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Класически модел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5578" y="1589603"/>
            <a:ext cx="5081749" cy="453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450" y="672649"/>
            <a:ext cx="8089724" cy="5644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4680"/>
            <a:ext cx="8229299" cy="1142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Метрика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600200"/>
            <a:ext cx="8229299" cy="496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колко отнема всяка заявка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колко отнемат заявките средно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