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482" r:id="rId4"/>
    <p:sldId id="483" r:id="rId5"/>
    <p:sldId id="484" r:id="rId6"/>
    <p:sldId id="561" r:id="rId7"/>
    <p:sldId id="562" r:id="rId8"/>
    <p:sldId id="564" r:id="rId9"/>
    <p:sldId id="565" r:id="rId10"/>
    <p:sldId id="563" r:id="rId11"/>
    <p:sldId id="486" r:id="rId12"/>
    <p:sldId id="487" r:id="rId13"/>
    <p:sldId id="567" r:id="rId14"/>
    <p:sldId id="568" r:id="rId15"/>
    <p:sldId id="569" r:id="rId16"/>
    <p:sldId id="570" r:id="rId17"/>
    <p:sldId id="571" r:id="rId18"/>
    <p:sldId id="572" r:id="rId19"/>
    <p:sldId id="573" r:id="rId20"/>
    <p:sldId id="574" r:id="rId21"/>
    <p:sldId id="575" r:id="rId22"/>
    <p:sldId id="578" r:id="rId23"/>
    <p:sldId id="576" r:id="rId24"/>
    <p:sldId id="577" r:id="rId25"/>
    <p:sldId id="580" r:id="rId26"/>
    <p:sldId id="581" r:id="rId27"/>
    <p:sldId id="582" r:id="rId28"/>
    <p:sldId id="583" r:id="rId29"/>
    <p:sldId id="584" r:id="rId30"/>
    <p:sldId id="588" r:id="rId31"/>
    <p:sldId id="586" r:id="rId32"/>
    <p:sldId id="587" r:id="rId33"/>
    <p:sldId id="591" r:id="rId34"/>
    <p:sldId id="592" r:id="rId35"/>
    <p:sldId id="593" r:id="rId36"/>
    <p:sldId id="594" r:id="rId37"/>
    <p:sldId id="595" r:id="rId38"/>
    <p:sldId id="596" r:id="rId39"/>
    <p:sldId id="598" r:id="rId40"/>
    <p:sldId id="597" r:id="rId41"/>
    <p:sldId id="599" r:id="rId42"/>
    <p:sldId id="600" r:id="rId43"/>
    <p:sldId id="601" r:id="rId44"/>
    <p:sldId id="602" r:id="rId45"/>
    <p:sldId id="603" r:id="rId46"/>
    <p:sldId id="604" r:id="rId47"/>
    <p:sldId id="605" r:id="rId48"/>
    <p:sldId id="318" r:id="rId49"/>
    <p:sldId id="492" r:id="rId50"/>
    <p:sldId id="566" r:id="rId51"/>
    <p:sldId id="579" r:id="rId52"/>
    <p:sldId id="589" r:id="rId53"/>
    <p:sldId id="590" r:id="rId54"/>
    <p:sldId id="430" r:id="rId55"/>
    <p:sldId id="261" r:id="rId56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B0C8"/>
    <a:srgbClr val="727CA3"/>
    <a:srgbClr val="D39FA0"/>
    <a:srgbClr val="8B8B9D"/>
    <a:srgbClr val="FF0000"/>
    <a:srgbClr val="E3E5ED"/>
    <a:srgbClr val="0070C0"/>
    <a:srgbClr val="00B050"/>
    <a:srgbClr val="00000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62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103%20Ellipses/Example-1103%20Ellipses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104%20Spheres/Example-1104%20Spheres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105%20Spheroids/Example-1105%20Spheroids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106%20Prisms/Example-1106%20Prisms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107%20Pyramids/Example-1107%20Pyramids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108%20Cylinders/Example-1108%20Cylinders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109%20Cones/Example-1109%20Cones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110%20Hollow/Example-1110%20Hollow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111%20Fire%20eye/Example-1111%20Fire%20eye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112%20Japanese%20pillow/Example-1112%20Japanese%20pillow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101%20Polygons/Example-1101%20Polygons.html" TargetMode="Externa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102%20Circles/Example-1102%20Circles.html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Circles and spheres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en-US" noProof="0" dirty="0" smtClean="0"/>
              <a:t>1</a:t>
            </a:r>
            <a:r>
              <a:rPr lang="bg-BG" noProof="0" dirty="0" smtClean="0"/>
              <a:t>1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Ellipse in 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Ellipse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 with properties</a:t>
            </a:r>
          </a:p>
          <a:p>
            <a:pPr lvl="1"/>
            <a:r>
              <a:rPr lang="en-US" dirty="0" smtClean="0"/>
              <a:t>Used to draw ellipses and circles</a:t>
            </a:r>
            <a:endParaRPr lang="bg-BG" noProof="0" dirty="0" smtClean="0"/>
          </a:p>
          <a:p>
            <a:r>
              <a:rPr lang="en-US" noProof="0" dirty="0" smtClean="0"/>
              <a:t>Creating an ellipse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Suica.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dirty="0" smtClean="0"/>
              <a:t>Center </a:t>
            </a:r>
            <a:r>
              <a:rPr lang="en-US" dirty="0"/>
              <a:t>is coordinates of a </a:t>
            </a:r>
            <a:r>
              <a:rPr lang="en-US" dirty="0" smtClean="0"/>
              <a:t>point, an array of three numbers</a:t>
            </a:r>
            <a:endParaRPr lang="bg-BG" noProof="0" dirty="0" smtClean="0"/>
          </a:p>
          <a:p>
            <a:pPr lvl="1"/>
            <a:r>
              <a:rPr lang="en-US" dirty="0" smtClean="0"/>
              <a:t>Radii is an array of two numbers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17918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dirty="0" smtClean="0"/>
              <a:t>A circle with two ellipses</a:t>
            </a:r>
            <a:endParaRPr lang="bg-BG" dirty="0" smtClean="0"/>
          </a:p>
          <a:p>
            <a:pPr lvl="1"/>
            <a:r>
              <a:rPr lang="en-US" noProof="0" dirty="0" smtClean="0"/>
              <a:t>One is </a:t>
            </a:r>
            <a:r>
              <a:rPr lang="en-US" dirty="0" err="1" smtClean="0"/>
              <a:t>outscribed</a:t>
            </a:r>
            <a:r>
              <a:rPr lang="en-US" dirty="0" smtClean="0"/>
              <a:t>, the other is inscribed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748797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circle</a:t>
            </a:r>
            <a:r>
              <a:rPr lang="en-GB" dirty="0"/>
              <a:t>([0,0,0</a:t>
            </a:r>
            <a:r>
              <a:rPr lang="en-GB" dirty="0" smtClean="0"/>
              <a:t>],5);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],[7.5,5]);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[1,0.2,0.2];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a.mode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/>
              <a:t>Suica.LINE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],[2.5,5]);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[1,1,1];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a.mode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/>
              <a:t>Suica.LINE</a:t>
            </a:r>
            <a:r>
              <a:rPr lang="en-GB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86062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863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Sphere and spheroid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65693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Sphere in 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Sphere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 with properties</a:t>
            </a:r>
          </a:p>
          <a:p>
            <a:pPr lvl="1"/>
            <a:r>
              <a:rPr lang="en-US" dirty="0" smtClean="0"/>
              <a:t>Used to draw spheres and balls</a:t>
            </a:r>
            <a:endParaRPr lang="bg-BG" noProof="0" dirty="0" smtClean="0"/>
          </a:p>
          <a:p>
            <a:r>
              <a:rPr lang="en-US" noProof="0" dirty="0" smtClean="0"/>
              <a:t>Creating a sphere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Suica.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dirty="0" smtClean="0"/>
              <a:t>Center </a:t>
            </a:r>
            <a:r>
              <a:rPr lang="en-US" dirty="0"/>
              <a:t>is coordinates of a </a:t>
            </a:r>
            <a:r>
              <a:rPr lang="en-US" dirty="0" smtClean="0"/>
              <a:t>point, an array of three numbers</a:t>
            </a:r>
            <a:endParaRPr lang="bg-BG" noProof="0" dirty="0" smtClean="0"/>
          </a:p>
          <a:p>
            <a:pPr lvl="1"/>
            <a:r>
              <a:rPr lang="en-US" dirty="0" smtClean="0"/>
              <a:t>Radius is a number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19303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noProof="0" dirty="0" smtClean="0"/>
              <a:t>Big sphere</a:t>
            </a:r>
            <a:endParaRPr lang="bg-BG" noProof="0" dirty="0" smtClean="0"/>
          </a:p>
          <a:p>
            <a:pPr lvl="1"/>
            <a:r>
              <a:rPr lang="en-US" dirty="0" smtClean="0"/>
              <a:t>Many small spheres submerged in it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748797"/>
            <a:ext cx="7680877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],5);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&lt;50;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a.color</a:t>
            </a:r>
            <a:r>
              <a:rPr lang="en-GB" dirty="0"/>
              <a:t> = [1,1,0];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a.origin</a:t>
            </a:r>
            <a:r>
              <a:rPr lang="en-GB" dirty="0"/>
              <a:t> = [0,0,2.1];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a.focus</a:t>
            </a:r>
            <a:r>
              <a:rPr lang="en-GB" dirty="0"/>
              <a:t> = [random(-1,1),random(-1,1),random(-1,1)];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557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627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Spheroid in 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Spheroid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 with properties</a:t>
            </a:r>
          </a:p>
          <a:p>
            <a:pPr lvl="1"/>
            <a:r>
              <a:rPr lang="en-US" dirty="0" smtClean="0"/>
              <a:t>Used to draw spheroids and spheres</a:t>
            </a:r>
            <a:endParaRPr lang="bg-BG" noProof="0" dirty="0" smtClean="0"/>
          </a:p>
          <a:p>
            <a:r>
              <a:rPr lang="en-US" noProof="0" dirty="0" smtClean="0"/>
              <a:t>Creating a spheroid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Suica.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dirty="0" smtClean="0"/>
              <a:t>Center is the coordinates of a point, an array of three numbers</a:t>
            </a:r>
          </a:p>
          <a:p>
            <a:pPr lvl="1"/>
            <a:r>
              <a:rPr lang="en-US" dirty="0" smtClean="0"/>
              <a:t>Radii is an array of three numbers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09542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dirty="0" smtClean="0"/>
              <a:t>Three spheroids</a:t>
            </a:r>
          </a:p>
          <a:p>
            <a:pPr lvl="1"/>
            <a:r>
              <a:rPr lang="en-US" dirty="0" smtClean="0"/>
              <a:t>Each is along one of the axes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9" y="1748798"/>
            <a:ext cx="7223682" cy="26517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],[8,3,3]);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[1,0.65,0.65];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],[3,8,3]);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[0.65,0.65,1];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],[3,3,8]);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[1,1,0.65];	</a:t>
            </a:r>
          </a:p>
        </p:txBody>
      </p:sp>
    </p:spTree>
    <p:extLst>
      <p:ext uri="{BB962C8B-B14F-4D97-AF65-F5344CB8AC3E}">
        <p14:creationId xmlns:p14="http://schemas.microsoft.com/office/powerpoint/2010/main" val="397287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625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Polygon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Prism and pyramid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23524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Prism in 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686800" cy="40386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Prism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 with properties</a:t>
            </a:r>
          </a:p>
          <a:p>
            <a:pPr lvl="1"/>
            <a:r>
              <a:rPr lang="en-US" dirty="0" smtClean="0"/>
              <a:t>Used to draw regular prisms</a:t>
            </a:r>
            <a:endParaRPr lang="bg-BG" noProof="0" dirty="0" smtClean="0"/>
          </a:p>
          <a:p>
            <a:r>
              <a:rPr lang="en-US" noProof="0" dirty="0" smtClean="0"/>
              <a:t>Creating a prism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Suica.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Prism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prism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581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Center is the coordinates of a point, an array of three numbers, the center of the base</a:t>
            </a:r>
            <a:endParaRPr lang="bg-BG" dirty="0" smtClean="0"/>
          </a:p>
          <a:p>
            <a:pPr lvl="1"/>
            <a:r>
              <a:rPr lang="en-US" dirty="0" smtClean="0"/>
              <a:t>Radius is a number for the circumcircle of the base</a:t>
            </a:r>
            <a:endParaRPr lang="bg-BG" dirty="0" smtClean="0"/>
          </a:p>
          <a:p>
            <a:pPr lvl="1"/>
            <a:r>
              <a:rPr lang="en-US" dirty="0" smtClean="0"/>
              <a:t>Height is a number for the prism height</a:t>
            </a:r>
          </a:p>
          <a:p>
            <a:pPr lvl="1"/>
            <a:r>
              <a:rPr lang="en-US" dirty="0" smtClean="0"/>
              <a:t>Count is the number of sides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159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noProof="0" dirty="0" smtClean="0"/>
              <a:t>Create 16 random prisms with random number of sides</a:t>
            </a:r>
            <a:endParaRPr lang="bg-BG" noProof="0" dirty="0" smtClean="0"/>
          </a:p>
          <a:p>
            <a:pPr lvl="1"/>
            <a:r>
              <a:rPr lang="en-US" dirty="0" smtClean="0"/>
              <a:t>The prisms are position radially</a:t>
            </a:r>
            <a:endParaRPr lang="bg-BG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565922"/>
            <a:ext cx="7223681" cy="33832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spheroid</a:t>
            </a:r>
            <a:r>
              <a:rPr lang="en-US" dirty="0"/>
              <a:t>([0,0,0</a:t>
            </a:r>
            <a:r>
              <a:rPr lang="en-US" dirty="0" smtClean="0"/>
              <a:t>],[5,5,3.5]);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&lt;16;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a = radians(360*</a:t>
            </a:r>
            <a:r>
              <a:rPr lang="en-US" dirty="0" err="1"/>
              <a:t>i</a:t>
            </a:r>
            <a:r>
              <a:rPr lang="en-US" dirty="0"/>
              <a:t>/16);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b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prism([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(a),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(a),0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],0.75,4.3,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	     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Math.round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(random(3,8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b.color</a:t>
            </a:r>
            <a:r>
              <a:rPr lang="en-US" dirty="0"/>
              <a:t> = [1,1,0];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b.focus</a:t>
            </a:r>
            <a:r>
              <a:rPr lang="en-US" dirty="0"/>
              <a:t> = </a:t>
            </a:r>
            <a:r>
              <a:rPr lang="en-US" dirty="0" err="1"/>
              <a:t>b.center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b.spin</a:t>
            </a:r>
            <a:r>
              <a:rPr lang="en-US" dirty="0"/>
              <a:t> = </a:t>
            </a:r>
            <a:r>
              <a:rPr lang="en-US" dirty="0" err="1"/>
              <a:t>Math.PI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38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21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Pyramid in 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686800" cy="40386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Pyramid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 with properties</a:t>
            </a:r>
          </a:p>
          <a:p>
            <a:pPr lvl="1"/>
            <a:r>
              <a:rPr lang="en-US" dirty="0" smtClean="0"/>
              <a:t>Used to draw regular pyramids</a:t>
            </a:r>
            <a:endParaRPr lang="bg-BG" noProof="0" dirty="0" smtClean="0"/>
          </a:p>
          <a:p>
            <a:r>
              <a:rPr lang="en-US" noProof="0" dirty="0" smtClean="0"/>
              <a:t>Creating a pyramid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Suica.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Pyramid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pyramid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All properties are the same as in the prism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738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dirty="0" smtClean="0"/>
              <a:t>A matrix of random regular pyramids</a:t>
            </a:r>
            <a:endParaRPr lang="bg-BG" dirty="0" smtClean="0"/>
          </a:p>
          <a:p>
            <a:pPr lvl="1"/>
            <a:r>
              <a:rPr lang="en-US" dirty="0" smtClean="0"/>
              <a:t>Various heights, </a:t>
            </a:r>
            <a:r>
              <a:rPr lang="en-US" dirty="0" err="1" smtClean="0"/>
              <a:t>colours</a:t>
            </a:r>
            <a:r>
              <a:rPr lang="en-US" dirty="0"/>
              <a:t> </a:t>
            </a:r>
            <a:r>
              <a:rPr lang="en-US" dirty="0" smtClean="0"/>
              <a:t>and number of sides</a:t>
            </a:r>
            <a:endParaRPr lang="bg-BG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565922"/>
            <a:ext cx="7497999" cy="33832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x=-3; x&lt;4; x++)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y=-3; y&lt;4; y++)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pyramid([5*x,5*y,0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],1.5,random(1,5),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              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Math.round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(random(3,8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 smtClean="0"/>
              <a:t>a.color</a:t>
            </a:r>
            <a:r>
              <a:rPr lang="en-GB" dirty="0" smtClean="0"/>
              <a:t>=[</a:t>
            </a:r>
            <a:r>
              <a:rPr lang="en-GB" dirty="0"/>
              <a:t>random(0.5,1),random(0,1),random(0,0.3)];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346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439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Cylinder and cone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3841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Cylinder in 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686800" cy="40386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Cylinder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 with properties</a:t>
            </a:r>
          </a:p>
          <a:p>
            <a:pPr lvl="1"/>
            <a:r>
              <a:rPr lang="en-US" dirty="0" smtClean="0"/>
              <a:t>Used to draw cylinders</a:t>
            </a:r>
            <a:endParaRPr lang="bg-BG" noProof="0" dirty="0" smtClean="0"/>
          </a:p>
          <a:p>
            <a:r>
              <a:rPr lang="en-US" noProof="0" dirty="0" smtClean="0"/>
              <a:t>Creating a cylinder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Suica.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/>
              <a:t>All properties are the same as in the </a:t>
            </a:r>
            <a:r>
              <a:rPr lang="en-US" dirty="0" smtClean="0"/>
              <a:t>prism except for count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316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Polygon in 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Polygon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 with properties</a:t>
            </a:r>
          </a:p>
          <a:p>
            <a:pPr lvl="1"/>
            <a:r>
              <a:rPr lang="en-US" noProof="0" dirty="0" smtClean="0"/>
              <a:t>Used to draw regular polygons</a:t>
            </a:r>
            <a:endParaRPr lang="bg-BG" noProof="0" dirty="0" smtClean="0"/>
          </a:p>
          <a:p>
            <a:r>
              <a:rPr lang="en-US" noProof="0" dirty="0" smtClean="0"/>
              <a:t>Creating a polygon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Suica.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 radius, count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 radius, 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dirty="0" smtClean="0"/>
              <a:t>Center is coordinates of a point, an array of three numbers</a:t>
            </a:r>
            <a:endParaRPr lang="bg-BG" dirty="0" smtClean="0"/>
          </a:p>
          <a:p>
            <a:pPr lvl="1"/>
            <a:r>
              <a:rPr lang="en-US" dirty="0" smtClean="0"/>
              <a:t>Radius is a number, the radius of the circumflex circle</a:t>
            </a:r>
            <a:endParaRPr lang="bg-BG" dirty="0" smtClean="0"/>
          </a:p>
          <a:p>
            <a:pPr lvl="1"/>
            <a:r>
              <a:rPr lang="en-US" noProof="0" dirty="0" smtClean="0"/>
              <a:t>Count is an integer number for the number of sides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116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Elliptical cylinder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 with properties</a:t>
            </a:r>
          </a:p>
          <a:p>
            <a:pPr lvl="1"/>
            <a:r>
              <a:rPr lang="en-US" dirty="0" smtClean="0"/>
              <a:t>Used to draw cylinders with elliptical bases</a:t>
            </a:r>
            <a:endParaRPr lang="bg-BG" noProof="0" dirty="0" smtClean="0"/>
          </a:p>
          <a:p>
            <a:r>
              <a:rPr lang="en-US" noProof="0" dirty="0" smtClean="0"/>
              <a:t>Creating elliptical cylinder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Suica.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All properties are as in the cylinder, except for the radii, which is an array of two numbers – the radii of the base ellipse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584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noProof="0" dirty="0" smtClean="0"/>
              <a:t>Two elliptical plates</a:t>
            </a:r>
            <a:endParaRPr lang="bg-BG" noProof="0" dirty="0" smtClean="0"/>
          </a:p>
          <a:p>
            <a:pPr lvl="1"/>
            <a:r>
              <a:rPr lang="en-US" dirty="0" smtClean="0"/>
              <a:t>Linked by two cylinders</a:t>
            </a:r>
            <a:endParaRPr lang="bg-BG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565922"/>
            <a:ext cx="7223681" cy="33832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cylindroid([0,5,0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],[5,10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a.focus</a:t>
            </a:r>
            <a:r>
              <a:rPr lang="en-GB" dirty="0" smtClean="0"/>
              <a:t> </a:t>
            </a:r>
            <a:r>
              <a:rPr lang="en-GB" dirty="0"/>
              <a:t>= [0,1,0];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cylindroid([0,-5,0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],[5,10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a.focus</a:t>
            </a:r>
            <a:r>
              <a:rPr lang="en-GB" dirty="0" smtClean="0"/>
              <a:t> </a:t>
            </a:r>
            <a:r>
              <a:rPr lang="en-GB" dirty="0"/>
              <a:t>= [0,-1,0</a:t>
            </a:r>
            <a:r>
              <a:rPr lang="en-GB" dirty="0" smtClean="0"/>
              <a:t>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cylinder([7,-6.5,0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],1,13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a.focus</a:t>
            </a:r>
            <a:r>
              <a:rPr lang="en-GB" dirty="0" smtClean="0"/>
              <a:t> </a:t>
            </a:r>
            <a:r>
              <a:rPr lang="en-GB" dirty="0"/>
              <a:t>= [0,1,0];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[1,0.7,0];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cylinder([-7,-6.5,0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],1,13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a.focus</a:t>
            </a:r>
            <a:r>
              <a:rPr lang="en-GB" dirty="0" smtClean="0"/>
              <a:t> </a:t>
            </a:r>
            <a:r>
              <a:rPr lang="en-GB" dirty="0"/>
              <a:t>= [0,1,0];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[1,0.7,0</a:t>
            </a:r>
            <a:r>
              <a:rPr lang="en-GB" dirty="0" smtClean="0"/>
              <a:t>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57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574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Cone in 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686800" cy="40386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Cone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 with properties</a:t>
            </a:r>
          </a:p>
          <a:p>
            <a:pPr lvl="1"/>
            <a:r>
              <a:rPr lang="en-US" dirty="0" smtClean="0"/>
              <a:t>Used to draw cones</a:t>
            </a:r>
            <a:endParaRPr lang="bg-BG" noProof="0" dirty="0" smtClean="0"/>
          </a:p>
          <a:p>
            <a:r>
              <a:rPr lang="en-US" noProof="0" dirty="0" smtClean="0"/>
              <a:t>Creating a cone</a:t>
            </a:r>
            <a:endParaRPr lang="bg-BG" noProof="0" dirty="0" smtClean="0"/>
          </a:p>
          <a:p>
            <a:pPr lvl="1"/>
            <a:r>
              <a:rPr lang="en-US" noProof="0" dirty="0" smtClean="0"/>
              <a:t>With a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Suica.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All properties are as in the cylinder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996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Elliptical cone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 with properties</a:t>
            </a:r>
          </a:p>
          <a:p>
            <a:pPr lvl="1"/>
            <a:r>
              <a:rPr lang="en-US" dirty="0" smtClean="0"/>
              <a:t>Used to draw cones with elliptical bases</a:t>
            </a:r>
            <a:endParaRPr lang="bg-BG" noProof="0" dirty="0" smtClean="0"/>
          </a:p>
          <a:p>
            <a:r>
              <a:rPr lang="en-US" noProof="0" dirty="0" smtClean="0"/>
              <a:t>Creating an elliptical cone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Suica.</a:t>
            </a:r>
            <a:r>
              <a:rPr lang="en-US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Conoid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conoid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Properties are as in the cylinder, except for radii, which is an array of two numbers – radii of the elliptical base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327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dirty="0" smtClean="0"/>
              <a:t>Sphere with spikes</a:t>
            </a:r>
            <a:endParaRPr lang="bg-BG" dirty="0" smtClean="0"/>
          </a:p>
          <a:p>
            <a:pPr lvl="1"/>
            <a:r>
              <a:rPr lang="en-US" dirty="0" smtClean="0"/>
              <a:t>Oriented randomly</a:t>
            </a:r>
            <a:endParaRPr lang="bg-BG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748799"/>
            <a:ext cx="7589438" cy="26517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sphere</a:t>
            </a:r>
            <a:r>
              <a:rPr lang="en-GB" dirty="0"/>
              <a:t>([0,0,0</a:t>
            </a:r>
            <a:r>
              <a:rPr lang="en-GB" dirty="0" smtClean="0"/>
              <a:t>],</a:t>
            </a:r>
            <a:r>
              <a:rPr lang="en-GB" dirty="0"/>
              <a:t>5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&lt;100;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],1.5,7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a.color</a:t>
            </a:r>
            <a:r>
              <a:rPr lang="en-GB" dirty="0"/>
              <a:t> = [1,1,0];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a.focus</a:t>
            </a:r>
            <a:r>
              <a:rPr lang="en-GB" dirty="0"/>
              <a:t> = [random(-1,1),random(-1,1),random(-1,1)];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88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579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Additional property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5166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Property hollow</a:t>
            </a:r>
            <a:endParaRPr lang="en-US" dirty="0" smtClean="0"/>
          </a:p>
          <a:p>
            <a:pPr lvl="1"/>
            <a:r>
              <a:rPr lang="en-US" dirty="0" smtClean="0"/>
              <a:t>Defines whether to draw the bases of the object</a:t>
            </a:r>
            <a:endParaRPr lang="en-US" dirty="0" smtClean="0"/>
          </a:p>
          <a:p>
            <a:pPr lvl="1"/>
            <a:r>
              <a:rPr lang="en-US" dirty="0" smtClean="0"/>
              <a:t>Boolean value, by default it is false</a:t>
            </a:r>
            <a:endParaRPr lang="bg-BG" dirty="0" smtClean="0"/>
          </a:p>
          <a:p>
            <a:pPr lvl="1"/>
            <a:r>
              <a:rPr lang="en-US" dirty="0" smtClean="0"/>
              <a:t>If it is</a:t>
            </a:r>
            <a:r>
              <a:rPr lang="bg-BG" dirty="0" smtClean="0"/>
              <a:t> </a:t>
            </a:r>
            <a:r>
              <a:rPr lang="en-US" dirty="0" smtClean="0"/>
              <a:t>true, </a:t>
            </a:r>
            <a:r>
              <a:rPr lang="en-US" dirty="0" smtClean="0"/>
              <a:t>the bases are not draws, if it is false</a:t>
            </a:r>
            <a:r>
              <a:rPr lang="bg-BG" dirty="0" smtClean="0"/>
              <a:t> </a:t>
            </a:r>
            <a:r>
              <a:rPr lang="bg-BG" dirty="0" smtClean="0"/>
              <a:t>– </a:t>
            </a:r>
            <a:r>
              <a:rPr lang="en-US" dirty="0" smtClean="0"/>
              <a:t>they are drawn</a:t>
            </a:r>
            <a:endParaRPr lang="bg-BG" dirty="0" smtClean="0"/>
          </a:p>
          <a:p>
            <a:pPr lvl="1"/>
            <a:r>
              <a:rPr lang="en-US" dirty="0" smtClean="0"/>
              <a:t>Used for objects with bases </a:t>
            </a:r>
            <a:r>
              <a:rPr lang="bg-BG" dirty="0" smtClean="0"/>
              <a:t>(</a:t>
            </a:r>
            <a:r>
              <a:rPr lang="en-US" dirty="0" smtClean="0"/>
              <a:t>e.g. prism, pyramid, cylinder, cone)</a:t>
            </a:r>
            <a:endParaRPr lang="bg-BG" dirty="0" smtClean="0"/>
          </a:p>
          <a:p>
            <a:pPr lvl="1"/>
            <a:r>
              <a:rPr lang="en-US" dirty="0" smtClean="0"/>
              <a:t>Used to model “hollow” objects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5653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A group of concentric tubes with common axis</a:t>
            </a:r>
            <a:endParaRPr lang="bg-BG" dirty="0" smtClean="0"/>
          </a:p>
          <a:p>
            <a:pPr lvl="1"/>
            <a:r>
              <a:rPr lang="en-US" dirty="0" smtClean="0"/>
              <a:t>Long tubes are narrow, short are wide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474482"/>
            <a:ext cx="7223682" cy="34746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h </a:t>
            </a:r>
            <a:r>
              <a:rPr lang="pt-BR" dirty="0"/>
              <a:t>= 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r </a:t>
            </a:r>
            <a:r>
              <a:rPr lang="pt-BR" dirty="0"/>
              <a:t>= </a:t>
            </a:r>
            <a:r>
              <a:rPr lang="pt-BR" dirty="0" smtClean="0"/>
              <a:t>1/2;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i=0; i&lt;12;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 =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r>
              <a:rPr lang="pt-BR" dirty="0"/>
              <a:t>([0,-h/2,0],r,h);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	a.focus </a:t>
            </a:r>
            <a:r>
              <a:rPr lang="pt-BR" dirty="0"/>
              <a:t>= [0,1,0];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hollow = true;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a.color = [random(0.5,1),0,random(0.5,1)];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h = h*0.8;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r = r/0.8;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6019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noProof="0" dirty="0" smtClean="0"/>
              <a:t>Create an n-</a:t>
            </a:r>
            <a:r>
              <a:rPr lang="en-US" noProof="0" dirty="0" err="1" smtClean="0"/>
              <a:t>gon</a:t>
            </a:r>
            <a:endParaRPr lang="bg-BG" noProof="0" dirty="0" smtClean="0"/>
          </a:p>
          <a:p>
            <a:pPr lvl="1"/>
            <a:r>
              <a:rPr lang="en-US" dirty="0" smtClean="0"/>
              <a:t>Add n triangles next to its sides</a:t>
            </a:r>
            <a:endParaRPr lang="bg-BG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748799"/>
            <a:ext cx="7680877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9;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r>
              <a:rPr lang="pt-BR" dirty="0"/>
              <a:t>([0,0,0</a:t>
            </a:r>
            <a:r>
              <a:rPr lang="pt-BR" dirty="0" smtClean="0"/>
              <a:t>],4,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pt-BR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i=0; i&lt;n;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 = (i+0.5)/n*2*Math.PI;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b =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r>
              <a:rPr lang="pt-BR" dirty="0"/>
              <a:t>([5*Math.cos(a),5*Math.sin(a),0</a:t>
            </a:r>
            <a:r>
              <a:rPr lang="pt-BR" dirty="0" smtClean="0"/>
              <a:t>],1.5,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</a:t>
            </a:r>
            <a:r>
              <a:rPr lang="pt-BR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b.spin = -a;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93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95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177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bg-BG" dirty="0" smtClean="0"/>
              <a:t>№</a:t>
            </a:r>
            <a:r>
              <a:rPr lang="bg-BG" dirty="0" smtClean="0"/>
              <a:t>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Fire eye</a:t>
            </a:r>
            <a:endParaRPr lang="bg-BG" dirty="0" smtClean="0"/>
          </a:p>
          <a:p>
            <a:pPr lvl="1"/>
            <a:r>
              <a:rPr lang="en-US" dirty="0" smtClean="0"/>
              <a:t>Draw a fire eye – two red frames</a:t>
            </a:r>
          </a:p>
          <a:p>
            <a:pPr lvl="1"/>
            <a:r>
              <a:rPr lang="en-US" dirty="0" smtClean="0"/>
              <a:t>Red halo around them</a:t>
            </a:r>
          </a:p>
          <a:p>
            <a:r>
              <a:rPr lang="en-US" dirty="0" smtClean="0"/>
              <a:t>Idea</a:t>
            </a:r>
            <a:endParaRPr lang="bg-BG" dirty="0" smtClean="0"/>
          </a:p>
          <a:p>
            <a:pPr lvl="1"/>
            <a:r>
              <a:rPr lang="en-US" dirty="0" smtClean="0"/>
              <a:t>Starting with a narrow ellipse</a:t>
            </a:r>
          </a:p>
          <a:p>
            <a:pPr lvl="1"/>
            <a:r>
              <a:rPr lang="en-US" dirty="0" smtClean="0"/>
              <a:t>Creating other ellipses, which gradually become wider</a:t>
            </a:r>
            <a:endParaRPr lang="bg-BG" dirty="0" smtClean="0"/>
          </a:p>
          <a:p>
            <a:pPr lvl="1"/>
            <a:r>
              <a:rPr lang="en-US" dirty="0" smtClean="0"/>
              <a:t>One of the ellipses will be red, the others are shades between red and black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3116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Black background</a:t>
            </a:r>
            <a:r>
              <a:rPr lang="bg-BG" dirty="0" smtClean="0"/>
              <a:t>, </a:t>
            </a:r>
            <a:r>
              <a:rPr lang="en-US" dirty="0" smtClean="0"/>
              <a:t>merges with the darkest ellipses</a:t>
            </a:r>
            <a:endParaRPr lang="bg-BG" dirty="0" smtClean="0"/>
          </a:p>
          <a:p>
            <a:pPr lvl="1"/>
            <a:r>
              <a:rPr lang="en-US" dirty="0" smtClean="0"/>
              <a:t>One of the radii is fixed, the other is variable</a:t>
            </a:r>
            <a:endParaRPr lang="bg-BG" dirty="0" smtClean="0"/>
          </a:p>
          <a:p>
            <a:pPr lvl="1"/>
            <a:r>
              <a:rPr lang="en-US" dirty="0" smtClean="0"/>
              <a:t>The level of redness is maximal at </a:t>
            </a:r>
            <a:r>
              <a:rPr lang="en-US" dirty="0" err="1" smtClean="0"/>
              <a:t>i</a:t>
            </a:r>
            <a:r>
              <a:rPr lang="en-US" dirty="0" smtClean="0"/>
              <a:t>=5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when the ellipse proportion is 10</a:t>
            </a:r>
            <a:r>
              <a:rPr lang="bg-BG" dirty="0" smtClean="0"/>
              <a:t>х</a:t>
            </a:r>
            <a:r>
              <a:rPr lang="en-US" dirty="0" smtClean="0"/>
              <a:t>9.5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297433"/>
            <a:ext cx="7223682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background</a:t>
            </a:r>
            <a:r>
              <a:rPr lang="pt-BR" dirty="0"/>
              <a:t>([0,0,0]);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n </a:t>
            </a:r>
            <a:r>
              <a:rPr lang="pt-BR" dirty="0"/>
              <a:t>= 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i=1; i&lt;=n; i+=0.1)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 = ellipse([0,0,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-i/100</a:t>
            </a:r>
            <a:r>
              <a:rPr lang="pt-BR" dirty="0"/>
              <a:t>],[10,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2+1.5*i</a:t>
            </a:r>
            <a:r>
              <a:rPr lang="pt-BR" dirty="0"/>
              <a:t>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a.color = [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1/(1+Math.abs(5-i))</a:t>
            </a:r>
            <a:r>
              <a:rPr lang="pt-BR" dirty="0"/>
              <a:t>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2952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54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bg-BG" dirty="0" smtClean="0"/>
              <a:t>№</a:t>
            </a:r>
            <a:r>
              <a:rPr lang="bg-BG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Japanese pillow</a:t>
            </a:r>
            <a:endParaRPr lang="bg-BG" dirty="0" smtClean="0"/>
          </a:p>
          <a:p>
            <a:pPr lvl="1"/>
            <a:r>
              <a:rPr lang="en-US" dirty="0" smtClean="0"/>
              <a:t>Design a model of its interior</a:t>
            </a:r>
            <a:endParaRPr lang="bg-BG" dirty="0" smtClean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3147" y="2023116"/>
            <a:ext cx="4941084" cy="292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6615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Multiple short hollow cylinders</a:t>
            </a:r>
          </a:p>
          <a:p>
            <a:pPr lvl="1"/>
            <a:r>
              <a:rPr lang="en-US" dirty="0" smtClean="0"/>
              <a:t>All are slightly flattened and bluish</a:t>
            </a:r>
          </a:p>
          <a:p>
            <a:pPr lvl="1"/>
            <a:r>
              <a:rPr lang="en-US" dirty="0" smtClean="0"/>
              <a:t>Random coordinates and orientation</a:t>
            </a:r>
            <a:endParaRPr lang="bg-BG" dirty="0" smtClean="0"/>
          </a:p>
          <a:p>
            <a:pPr lvl="1"/>
            <a:r>
              <a:rPr lang="en-US" dirty="0" smtClean="0"/>
              <a:t>Help function r(x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r>
              <a:rPr lang="en-US" dirty="0" smtClean="0"/>
              <a:t>return a random number from –x</a:t>
            </a:r>
            <a:r>
              <a:rPr lang="bg-BG" dirty="0" smtClean="0"/>
              <a:t> </a:t>
            </a:r>
            <a:r>
              <a:rPr lang="en-US" dirty="0" smtClean="0"/>
              <a:t>to</a:t>
            </a:r>
            <a:r>
              <a:rPr lang="bg-BG" dirty="0" smtClean="0"/>
              <a:t> </a:t>
            </a:r>
            <a:r>
              <a:rPr lang="en-US" dirty="0" smtClean="0"/>
              <a:t>x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7" y="2297433"/>
            <a:ext cx="7497999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i=0; i&lt;n;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 =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</a:t>
            </a:r>
            <a:r>
              <a:rPr lang="pt-BR" dirty="0" smtClean="0"/>
              <a:t>([r(20</a:t>
            </a:r>
            <a:r>
              <a:rPr lang="pt-BR" dirty="0"/>
              <a:t>),r(10),r(5</a:t>
            </a:r>
            <a:r>
              <a:rPr lang="pt-BR" dirty="0" smtClean="0"/>
              <a:t>)],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[0.75,0.5]</a:t>
            </a:r>
            <a:r>
              <a:rPr lang="pt-BR" dirty="0" smtClean="0"/>
              <a:t>,</a:t>
            </a:r>
            <a:r>
              <a:rPr lang="pt-BR" dirty="0"/>
              <a:t>1.5);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a.color = [random(0,0.5),random(0.6,1),1];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	a.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pt-BR" dirty="0" smtClean="0"/>
              <a:t> </a:t>
            </a:r>
            <a:r>
              <a:rPr lang="pt-BR" dirty="0"/>
              <a:t>= random(0,2*Math.PI);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pt-BR" dirty="0"/>
              <a:t> = </a:t>
            </a:r>
            <a:r>
              <a:rPr lang="pt-BR" dirty="0" smtClean="0"/>
              <a:t>[</a:t>
            </a:r>
            <a:r>
              <a:rPr lang="pt-BR" dirty="0"/>
              <a:t>r(1),r(1),r(1)</a:t>
            </a:r>
            <a:r>
              <a:rPr lang="pt-BR" dirty="0" smtClean="0"/>
              <a:t>];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hollow</a:t>
            </a:r>
            <a:r>
              <a:rPr lang="pt-BR" dirty="0"/>
              <a:t> = true;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4664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634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Summary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Graphical objects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Polygon</a:t>
            </a:r>
            <a:endParaRPr lang="bg-BG" dirty="0"/>
          </a:p>
          <a:p>
            <a:pPr lvl="1"/>
            <a:r>
              <a:rPr lang="en-US" dirty="0" smtClean="0"/>
              <a:t>Created with</a:t>
            </a:r>
            <a:r>
              <a:rPr lang="bg-BG" dirty="0" smtClean="0"/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Has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 </a:t>
            </a:r>
            <a:r>
              <a:rPr lang="en-US" dirty="0" smtClean="0"/>
              <a:t>sides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Supports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bg-BG" dirty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endParaRPr lang="bg-BG" dirty="0"/>
          </a:p>
          <a:p>
            <a:r>
              <a:rPr lang="en-US" dirty="0" smtClean="0"/>
              <a:t>Circle</a:t>
            </a:r>
            <a:endParaRPr lang="bg-BG" dirty="0"/>
          </a:p>
          <a:p>
            <a:pPr lvl="1"/>
            <a:r>
              <a:rPr lang="en-US" dirty="0"/>
              <a:t>Created with</a:t>
            </a:r>
            <a:r>
              <a:rPr lang="bg-BG" dirty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/>
              <a:t>or</a:t>
            </a:r>
            <a:r>
              <a:rPr lang="bg-BG" dirty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/>
              <a:t>Has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endParaRPr lang="bg-BG" dirty="0" smtClean="0"/>
          </a:p>
          <a:p>
            <a:pPr lvl="1"/>
            <a:r>
              <a:rPr lang="en-US" dirty="0" smtClean="0"/>
              <a:t>Supports polygon’s properties except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17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509013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Ellipse</a:t>
            </a:r>
            <a:endParaRPr lang="bg-BG" dirty="0"/>
          </a:p>
          <a:p>
            <a:pPr lvl="1"/>
            <a:r>
              <a:rPr lang="en-US" dirty="0"/>
              <a:t>Created with</a:t>
            </a:r>
            <a:r>
              <a:rPr lang="bg-BG" dirty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/>
              <a:t>or</a:t>
            </a:r>
            <a:r>
              <a:rPr lang="bg-BG" dirty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Has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 and two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endParaRPr lang="bg-BG" dirty="0"/>
          </a:p>
          <a:p>
            <a:pPr lvl="1"/>
            <a:r>
              <a:rPr lang="en-US" dirty="0" smtClean="0"/>
              <a:t>Supports the other circle’s properties</a:t>
            </a:r>
            <a:endParaRPr lang="bg-BG" dirty="0" smtClean="0"/>
          </a:p>
          <a:p>
            <a:r>
              <a:rPr lang="en-US" dirty="0" smtClean="0"/>
              <a:t>Sphere</a:t>
            </a:r>
            <a:endParaRPr lang="bg-BG" dirty="0"/>
          </a:p>
          <a:p>
            <a:pPr lvl="1"/>
            <a:r>
              <a:rPr lang="en-US" dirty="0"/>
              <a:t>Created with</a:t>
            </a:r>
            <a:r>
              <a:rPr lang="bg-BG" dirty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/>
              <a:t>or</a:t>
            </a:r>
            <a:r>
              <a:rPr lang="bg-BG" dirty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Has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endParaRPr lang="bg-BG" dirty="0"/>
          </a:p>
          <a:p>
            <a:pPr lvl="1"/>
            <a:r>
              <a:rPr lang="en-US" dirty="0"/>
              <a:t>Supports the other circle’s </a:t>
            </a:r>
            <a:r>
              <a:rPr lang="en-US" dirty="0" smtClean="0"/>
              <a:t>properties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en-US" dirty="0" smtClean="0"/>
              <a:t>Spheroid</a:t>
            </a:r>
            <a:endParaRPr lang="bg-BG" dirty="0"/>
          </a:p>
          <a:p>
            <a:pPr lvl="1"/>
            <a:r>
              <a:rPr lang="en-US" dirty="0"/>
              <a:t>Created with</a:t>
            </a:r>
            <a:r>
              <a:rPr lang="bg-BG" dirty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 </a:t>
            </a:r>
            <a:r>
              <a:rPr lang="en-US" dirty="0"/>
              <a:t>or</a:t>
            </a:r>
            <a:r>
              <a:rPr lang="bg-BG" dirty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Has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 </a:t>
            </a:r>
            <a:r>
              <a:rPr lang="en-US" dirty="0" smtClean="0"/>
              <a:t>and three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endParaRPr lang="bg-BG" dirty="0"/>
          </a:p>
          <a:p>
            <a:pPr lvl="1"/>
            <a:r>
              <a:rPr lang="en-US" dirty="0"/>
              <a:t>Supports the other </a:t>
            </a:r>
            <a:r>
              <a:rPr lang="en-US" dirty="0" smtClean="0"/>
              <a:t>sphere’s </a:t>
            </a:r>
            <a:r>
              <a:rPr lang="en-US" dirty="0"/>
              <a:t>properties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1404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Regular prism</a:t>
            </a:r>
            <a:endParaRPr lang="bg-BG" dirty="0"/>
          </a:p>
          <a:p>
            <a:pPr lvl="1"/>
            <a:r>
              <a:rPr lang="en-US" dirty="0"/>
              <a:t>Created with</a:t>
            </a:r>
            <a:r>
              <a:rPr lang="bg-BG" dirty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Prism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/>
              <a:t>or</a:t>
            </a:r>
            <a:r>
              <a:rPr lang="bg-BG" dirty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prism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Has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number of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 </a:t>
            </a:r>
            <a:r>
              <a:rPr lang="en-US" dirty="0"/>
              <a:t>sides</a:t>
            </a:r>
            <a:endParaRPr lang="bg-BG" dirty="0"/>
          </a:p>
          <a:p>
            <a:pPr lvl="1"/>
            <a:r>
              <a:rPr lang="en-US" dirty="0" smtClean="0"/>
              <a:t>Supports properties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bg-BG" dirty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bg-BG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bg-BG" dirty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endParaRPr lang="bg-BG" dirty="0"/>
          </a:p>
          <a:p>
            <a:r>
              <a:rPr lang="en-US" dirty="0" smtClean="0"/>
              <a:t>Regular pyramid</a:t>
            </a:r>
            <a:endParaRPr lang="bg-BG" dirty="0"/>
          </a:p>
          <a:p>
            <a:pPr lvl="1"/>
            <a:r>
              <a:rPr lang="en-US" dirty="0"/>
              <a:t>Created with</a:t>
            </a:r>
            <a:r>
              <a:rPr lang="bg-BG" dirty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Pyramid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/>
              <a:t>or</a:t>
            </a:r>
            <a:r>
              <a:rPr lang="bg-BG" dirty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pyramid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Has the same properties as the prism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5370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Cylinder</a:t>
            </a:r>
            <a:endParaRPr lang="bg-BG" dirty="0"/>
          </a:p>
          <a:p>
            <a:pPr lvl="1"/>
            <a:r>
              <a:rPr lang="en-US" dirty="0"/>
              <a:t>Created with</a:t>
            </a:r>
            <a:r>
              <a:rPr lang="bg-BG" dirty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/>
              <a:t>or</a:t>
            </a:r>
            <a:r>
              <a:rPr lang="bg-BG" dirty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Has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Support properties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bg-BG" dirty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bg-BG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bg-BG" dirty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endParaRPr lang="bg-BG" dirty="0"/>
          </a:p>
          <a:p>
            <a:r>
              <a:rPr lang="en-US" dirty="0" smtClean="0"/>
              <a:t>Elliptical cylinder</a:t>
            </a:r>
            <a:endParaRPr lang="bg-BG" dirty="0"/>
          </a:p>
          <a:p>
            <a:pPr lvl="1"/>
            <a:r>
              <a:rPr lang="en-US" dirty="0"/>
              <a:t>Created with</a:t>
            </a:r>
            <a:r>
              <a:rPr lang="bg-BG" dirty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/>
              <a:t>or</a:t>
            </a:r>
            <a:r>
              <a:rPr lang="bg-BG" dirty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Has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Supports the same properties as the cylinder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295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Cone</a:t>
            </a:r>
            <a:endParaRPr lang="bg-BG" dirty="0"/>
          </a:p>
          <a:p>
            <a:pPr lvl="1"/>
            <a:r>
              <a:rPr lang="en-US" dirty="0"/>
              <a:t>Created with</a:t>
            </a:r>
            <a:r>
              <a:rPr lang="bg-BG" dirty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/>
              <a:t>or</a:t>
            </a:r>
            <a:r>
              <a:rPr lang="bg-BG" dirty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Has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dirty="0" smtClean="0"/>
              <a:t>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/>
              <a:t>Supports the same properties as the cylinder</a:t>
            </a:r>
            <a:endParaRPr lang="bg-BG" dirty="0"/>
          </a:p>
          <a:p>
            <a:r>
              <a:rPr lang="en-US" dirty="0" smtClean="0"/>
              <a:t>Elliptical cone</a:t>
            </a:r>
            <a:endParaRPr lang="bg-BG" dirty="0"/>
          </a:p>
          <a:p>
            <a:pPr lvl="1"/>
            <a:r>
              <a:rPr lang="en-US" dirty="0"/>
              <a:t>Created with</a:t>
            </a:r>
            <a:r>
              <a:rPr lang="bg-BG" dirty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Conoid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/>
              <a:t>or</a:t>
            </a:r>
            <a:r>
              <a:rPr lang="bg-BG" dirty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conoid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Has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r>
              <a:rPr lang="bg-BG" dirty="0" smtClean="0"/>
              <a:t>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/>
              <a:t>Supports the same properties as the </a:t>
            </a:r>
            <a:r>
              <a:rPr lang="en-US" dirty="0" smtClean="0"/>
              <a:t>elliptical cylinder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0480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Common properties</a:t>
            </a:r>
            <a:endParaRPr lang="bg-BG" noProof="0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</a:t>
            </a:r>
            <a:r>
              <a:rPr lang="bg-BG" dirty="0" smtClean="0"/>
              <a:t> – </a:t>
            </a:r>
            <a:r>
              <a:rPr lang="en-US" dirty="0" smtClean="0"/>
              <a:t>number of sides of objects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US" dirty="0" smtClean="0"/>
              <a:t> – </a:t>
            </a:r>
            <a:r>
              <a:rPr lang="en-US" dirty="0" smtClean="0"/>
              <a:t>radius of objects or their bases</a:t>
            </a:r>
            <a:endParaRPr lang="bg-BG" dirty="0" smtClean="0"/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r>
              <a:rPr lang="en-US" dirty="0"/>
              <a:t> </a:t>
            </a:r>
            <a:r>
              <a:rPr lang="bg-BG" dirty="0"/>
              <a:t>– </a:t>
            </a:r>
            <a:r>
              <a:rPr lang="en-US" dirty="0"/>
              <a:t>radius of objects or their bases</a:t>
            </a:r>
            <a:endParaRPr lang="bg-BG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hollow</a:t>
            </a:r>
            <a:r>
              <a:rPr lang="en-US" dirty="0" smtClean="0"/>
              <a:t> </a:t>
            </a:r>
            <a:r>
              <a:rPr lang="bg-BG" dirty="0"/>
              <a:t>– </a:t>
            </a:r>
            <a:r>
              <a:rPr lang="en-US" dirty="0" smtClean="0"/>
              <a:t>flag for drawing the bases of objects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Circle and ellipse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34482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Circle in 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Circle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 with properties</a:t>
            </a:r>
          </a:p>
          <a:p>
            <a:pPr lvl="1"/>
            <a:r>
              <a:rPr lang="en-US" dirty="0" smtClean="0"/>
              <a:t>Used to draw circles</a:t>
            </a:r>
            <a:endParaRPr lang="bg-BG" noProof="0" dirty="0" smtClean="0"/>
          </a:p>
          <a:p>
            <a:r>
              <a:rPr lang="en-US" noProof="0" dirty="0" smtClean="0"/>
              <a:t>Creating a circle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Suica.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dirty="0" smtClean="0"/>
              <a:t>Center </a:t>
            </a:r>
            <a:r>
              <a:rPr lang="en-US" dirty="0"/>
              <a:t>is coordinates of a </a:t>
            </a:r>
            <a:r>
              <a:rPr lang="en-US" dirty="0" smtClean="0"/>
              <a:t>point, an array of three numbers</a:t>
            </a:r>
          </a:p>
          <a:p>
            <a:pPr lvl="1"/>
            <a:r>
              <a:rPr lang="en-US" dirty="0" smtClean="0"/>
              <a:t>Radius is a number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37941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dirty="0" smtClean="0"/>
              <a:t>Circle with 6 touching circle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383043"/>
            <a:ext cx="7223681" cy="26517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circle([0,0,0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],2.5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a.color </a:t>
            </a:r>
            <a:r>
              <a:rPr lang="pt-BR" dirty="0"/>
              <a:t>= [1,0.8,0.2];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i=0; i&lt;6;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 = 2*Math.PI*i/6;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pt-BR" dirty="0"/>
              <a:t>([5*Math.cos(a),5*Math.sin(a),0</a:t>
            </a:r>
            <a:r>
              <a:rPr lang="pt-BR" dirty="0" smtClean="0"/>
              <a:t>],2.5</a:t>
            </a:r>
            <a:r>
              <a:rPr lang="pt-BR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10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20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10887</TotalTime>
  <Words>1514</Words>
  <Application>Microsoft Office PowerPoint</Application>
  <PresentationFormat>On-screen Show (16:9)</PresentationFormat>
  <Paragraphs>330</Paragraphs>
  <Slides>55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Origin</vt:lpstr>
      <vt:lpstr>Circles and spheres</vt:lpstr>
      <vt:lpstr>Polygon</vt:lpstr>
      <vt:lpstr>Polygon in Suica</vt:lpstr>
      <vt:lpstr>PowerPoint Presentation</vt:lpstr>
      <vt:lpstr>PowerPoint Presentation</vt:lpstr>
      <vt:lpstr>Circle and ellipse</vt:lpstr>
      <vt:lpstr>Circle in Suica</vt:lpstr>
      <vt:lpstr>PowerPoint Presentation</vt:lpstr>
      <vt:lpstr>PowerPoint Presentation</vt:lpstr>
      <vt:lpstr>Ellipse in Suica</vt:lpstr>
      <vt:lpstr>PowerPoint Presentation</vt:lpstr>
      <vt:lpstr>PowerPoint Presentation</vt:lpstr>
      <vt:lpstr>Sphere and spheroid</vt:lpstr>
      <vt:lpstr>Sphere in Suica</vt:lpstr>
      <vt:lpstr>PowerPoint Presentation</vt:lpstr>
      <vt:lpstr>PowerPoint Presentation</vt:lpstr>
      <vt:lpstr>Spheroid in Suica</vt:lpstr>
      <vt:lpstr>PowerPoint Presentation</vt:lpstr>
      <vt:lpstr>PowerPoint Presentation</vt:lpstr>
      <vt:lpstr>Prism and pyramid</vt:lpstr>
      <vt:lpstr>Prism in Suica</vt:lpstr>
      <vt:lpstr>PowerPoint Presentation</vt:lpstr>
      <vt:lpstr>PowerPoint Presentation</vt:lpstr>
      <vt:lpstr>PowerPoint Presentation</vt:lpstr>
      <vt:lpstr>Pyramid in Suica</vt:lpstr>
      <vt:lpstr>PowerPoint Presentation</vt:lpstr>
      <vt:lpstr>PowerPoint Presentation</vt:lpstr>
      <vt:lpstr>Cylinder and cone</vt:lpstr>
      <vt:lpstr>Cylinder in Suica</vt:lpstr>
      <vt:lpstr>PowerPoint Presentation</vt:lpstr>
      <vt:lpstr>PowerPoint Presentation</vt:lpstr>
      <vt:lpstr>PowerPoint Presentation</vt:lpstr>
      <vt:lpstr>Cone in Suica</vt:lpstr>
      <vt:lpstr>PowerPoint Presentation</vt:lpstr>
      <vt:lpstr>PowerPoint Presentation</vt:lpstr>
      <vt:lpstr>PowerPoint Presentation</vt:lpstr>
      <vt:lpstr>Additional property</vt:lpstr>
      <vt:lpstr>Bases</vt:lpstr>
      <vt:lpstr>PowerPoint Presentation</vt:lpstr>
      <vt:lpstr>PowerPoint Presentation</vt:lpstr>
      <vt:lpstr>Examples</vt:lpstr>
      <vt:lpstr>Example №1</vt:lpstr>
      <vt:lpstr>PowerPoint Presentation</vt:lpstr>
      <vt:lpstr>PowerPoint Presentation</vt:lpstr>
      <vt:lpstr>Example №2</vt:lpstr>
      <vt:lpstr>PowerPoint Presentation</vt:lpstr>
      <vt:lpstr>PowerPoint Presentation</vt:lpstr>
      <vt:lpstr>Summary</vt:lpstr>
      <vt:lpstr>Graphical objects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SUICA-11</dc:title>
  <dc:creator>Pavel Boytchev</dc:creator>
  <cp:lastModifiedBy>Anon</cp:lastModifiedBy>
  <cp:revision>484</cp:revision>
  <dcterms:created xsi:type="dcterms:W3CDTF">2015-02-10T15:00:35Z</dcterms:created>
  <dcterms:modified xsi:type="dcterms:W3CDTF">2020-04-03T19:21:50Z</dcterms:modified>
</cp:coreProperties>
</file>