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57E3"/>
    <a:srgbClr val="F0F363"/>
    <a:srgbClr val="B0EEFA"/>
    <a:srgbClr val="FFFFFF"/>
    <a:srgbClr val="FF66FF"/>
    <a:srgbClr val="F6A20A"/>
    <a:srgbClr val="F2D70E"/>
    <a:srgbClr val="00FF00"/>
    <a:srgbClr val="99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3200400"/>
          </a:xfrm>
        </p:spPr>
        <p:txBody>
          <a:bodyPr>
            <a:normAutofit/>
          </a:bodyPr>
          <a:lstStyle/>
          <a:p>
            <a:pPr algn="ctr"/>
            <a:r>
              <a:rPr lang="bg-BG" sz="4400" dirty="0" smtClean="0"/>
              <a:t/>
            </a:r>
            <a:br>
              <a:rPr lang="bg-BG" sz="4400" dirty="0" smtClean="0"/>
            </a:br>
            <a:r>
              <a:rPr lang="bg-BG" sz="4400" dirty="0" smtClean="0"/>
              <a:t>Ресурси </a:t>
            </a:r>
            <a:r>
              <a:rPr lang="bg-BG" sz="4400" dirty="0" smtClean="0"/>
              <a:t>на проекта</a:t>
            </a:r>
            <a:br>
              <a:rPr lang="bg-BG" sz="4400" dirty="0" smtClean="0"/>
            </a:br>
            <a:r>
              <a:rPr lang="bg-BG" sz="4400" dirty="0" smtClean="0"/>
              <a:t/>
            </a:r>
            <a:br>
              <a:rPr lang="bg-BG" sz="4400" dirty="0" smtClean="0"/>
            </a:br>
            <a:r>
              <a:rPr lang="bg-BG" dirty="0" smtClean="0"/>
              <a:t>„</a:t>
            </a:r>
            <a:r>
              <a:rPr lang="bg-BG" sz="3200" dirty="0" smtClean="0"/>
              <a:t>система за електронен магазин“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74456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71600"/>
          </a:xfrm>
        </p:spPr>
        <p:txBody>
          <a:bodyPr>
            <a:normAutofit/>
          </a:bodyPr>
          <a:lstStyle/>
          <a:p>
            <a:pPr algn="ctr"/>
            <a:r>
              <a:rPr lang="bg-BG" dirty="0" smtClean="0"/>
              <a:t>Методи за оценка на разходите за разработка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686800" cy="356552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dirty="0" smtClean="0">
                <a:cs typeface="Times New Roman" pitchFamily="18" charset="0"/>
              </a:rPr>
              <a:t>Дефиниция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cs typeface="Times New Roman" pitchFamily="18" charset="0"/>
              </a:rPr>
              <a:t>Определяне на ресурси</a:t>
            </a:r>
          </a:p>
          <a:p>
            <a:pPr>
              <a:buFont typeface="Wingdings" pitchFamily="2" charset="2"/>
              <a:buChar char="Ø"/>
            </a:pPr>
            <a:endParaRPr lang="bg-BG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cs typeface="Times New Roman" pitchFamily="18" charset="0"/>
              </a:rPr>
              <a:t>Планиране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196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41248"/>
          </a:xfrm>
        </p:spPr>
        <p:txBody>
          <a:bodyPr/>
          <a:lstStyle/>
          <a:p>
            <a:pPr algn="ctr"/>
            <a:r>
              <a:rPr lang="bg-BG" dirty="0" smtClean="0"/>
              <a:t>Определяна на ресурси - видове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371600"/>
            <a:ext cx="8686800" cy="5029200"/>
          </a:xfrm>
        </p:spPr>
        <p:txBody>
          <a:bodyPr>
            <a:normAutofit fontScale="47500" lnSpcReduction="20000"/>
          </a:bodyPr>
          <a:lstStyle/>
          <a:p>
            <a:endParaRPr lang="bg-BG" dirty="0" smtClean="0"/>
          </a:p>
          <a:p>
            <a:pPr>
              <a:buFont typeface="Wingdings" pitchFamily="2" charset="2"/>
              <a:buChar char="Ø"/>
            </a:pPr>
            <a:r>
              <a:rPr lang="bg-BG" sz="5100" dirty="0" smtClean="0"/>
              <a:t>Човешки ресурси </a:t>
            </a:r>
          </a:p>
          <a:p>
            <a:pPr lvl="1">
              <a:buFont typeface="Wingdings" pitchFamily="2" charset="2"/>
              <a:buChar char="Ø"/>
            </a:pPr>
            <a:r>
              <a:rPr lang="bg-BG" sz="4700" dirty="0" smtClean="0"/>
              <a:t>Хора – роли, отговорности, взаимоотношения, наличност</a:t>
            </a:r>
            <a:endParaRPr lang="bg-BG" sz="4700" dirty="0" smtClean="0"/>
          </a:p>
          <a:p>
            <a:pPr>
              <a:buFont typeface="Wingdings" pitchFamily="2" charset="2"/>
              <a:buChar char="Ø"/>
            </a:pPr>
            <a:endParaRPr lang="bg-BG" sz="3800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bg-BG" sz="3800" dirty="0"/>
          </a:p>
          <a:p>
            <a:pPr>
              <a:buFont typeface="Wingdings" pitchFamily="2" charset="2"/>
              <a:buChar char="Ø"/>
            </a:pPr>
            <a:r>
              <a:rPr lang="bg-BG" sz="5100" dirty="0" smtClean="0"/>
              <a:t>Материални ресурси</a:t>
            </a:r>
          </a:p>
          <a:p>
            <a:pPr lvl="1">
              <a:buFont typeface="Wingdings" pitchFamily="2" charset="2"/>
              <a:buChar char="Ø"/>
            </a:pPr>
            <a:r>
              <a:rPr lang="bg-BG" sz="4700" dirty="0" smtClean="0"/>
              <a:t>Пари</a:t>
            </a:r>
          </a:p>
          <a:p>
            <a:pPr lvl="1">
              <a:buFont typeface="Wingdings" pitchFamily="2" charset="2"/>
              <a:buChar char="Ø"/>
            </a:pPr>
            <a:r>
              <a:rPr lang="bg-BG" sz="4700" dirty="0" smtClean="0"/>
              <a:t>Оборудване</a:t>
            </a:r>
          </a:p>
          <a:p>
            <a:pPr lvl="1">
              <a:buFont typeface="Wingdings" pitchFamily="2" charset="2"/>
              <a:buChar char="Ø"/>
            </a:pPr>
            <a:r>
              <a:rPr lang="bg-BG" sz="4700" dirty="0" smtClean="0"/>
              <a:t>Помещения</a:t>
            </a:r>
          </a:p>
          <a:p>
            <a:pPr lvl="1">
              <a:buFont typeface="Wingdings" pitchFamily="2" charset="2"/>
              <a:buChar char="Ø"/>
            </a:pPr>
            <a:endParaRPr lang="bg-BG" sz="4700" dirty="0" smtClean="0"/>
          </a:p>
          <a:p>
            <a:pPr>
              <a:buFont typeface="Wingdings" pitchFamily="2" charset="2"/>
              <a:buChar char="Ø"/>
            </a:pPr>
            <a:r>
              <a:rPr lang="bg-BG" sz="5100" dirty="0" smtClean="0"/>
              <a:t>Други</a:t>
            </a:r>
          </a:p>
          <a:p>
            <a:pPr lvl="1">
              <a:buFont typeface="Wingdings" pitchFamily="2" charset="2"/>
              <a:buChar char="Ø"/>
            </a:pPr>
            <a:r>
              <a:rPr lang="bg-BG" sz="4700" dirty="0" smtClean="0"/>
              <a:t>Договори</a:t>
            </a:r>
          </a:p>
          <a:p>
            <a:pPr lvl="1">
              <a:buFont typeface="Wingdings" pitchFamily="2" charset="2"/>
              <a:buChar char="Ø"/>
            </a:pPr>
            <a:r>
              <a:rPr lang="bg-BG" sz="4700" dirty="0" smtClean="0"/>
              <a:t>Услуги</a:t>
            </a:r>
          </a:p>
          <a:p>
            <a:pPr lvl="1">
              <a:buFont typeface="Wingdings" pitchFamily="2" charset="2"/>
              <a:buChar char="Ø"/>
            </a:pPr>
            <a:endParaRPr lang="bg-BG" sz="4700" dirty="0" smtClean="0"/>
          </a:p>
          <a:p>
            <a:pPr>
              <a:buFont typeface="Wingdings" pitchFamily="2" charset="2"/>
              <a:buChar char="Ø"/>
            </a:pPr>
            <a:endParaRPr lang="en-US" sz="3400" dirty="0" smtClean="0"/>
          </a:p>
          <a:p>
            <a:pPr marL="0" indent="0">
              <a:buNone/>
            </a:pPr>
            <a:r>
              <a:rPr lang="en-US" sz="2300" dirty="0" smtClean="0"/>
              <a:t>	</a:t>
            </a:r>
            <a:endParaRPr lang="en-US" sz="1700" dirty="0"/>
          </a:p>
          <a:p>
            <a:pPr lvl="1">
              <a:buFont typeface="Wingdings" pitchFamily="2" charset="2"/>
              <a:buChar char="Ø"/>
            </a:pPr>
            <a:endParaRPr lang="en-US" sz="1700" dirty="0" smtClean="0"/>
          </a:p>
          <a:p>
            <a:pPr lvl="1">
              <a:buFont typeface="Wingdings" pitchFamily="2" charset="2"/>
              <a:buChar char="Ø"/>
            </a:pPr>
            <a:endParaRPr lang="bg-BG" sz="1600" dirty="0" smtClean="0"/>
          </a:p>
          <a:p>
            <a:pPr>
              <a:buFont typeface="Wingdings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82480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Определяна на ресурси - хора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g-BG" sz="2400" dirty="0" smtClean="0"/>
              <a:t>Анализатор</a:t>
            </a:r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Мениджър на проекта</a:t>
            </a:r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Администратор</a:t>
            </a:r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Софтуерен архитект</a:t>
            </a:r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Програмисти – 8 на брой</a:t>
            </a:r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Отговорник по качеството</a:t>
            </a:r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Тестери – 4 на брой</a:t>
            </a:r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Поддръжка – 5 на брой</a:t>
            </a:r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Търговски представител</a:t>
            </a:r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Отговорник по маркетинг</a:t>
            </a:r>
            <a:endParaRPr lang="bg-BG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34886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Организация на човешки ресурси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686800" cy="408463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g-BG" dirty="0" smtClean="0"/>
              <a:t>Външни за организацията</a:t>
            </a:r>
          </a:p>
          <a:p>
            <a:pPr lvl="1">
              <a:buFont typeface="Wingdings" pitchFamily="2" charset="2"/>
              <a:buChar char="Ø"/>
            </a:pPr>
            <a:r>
              <a:rPr lang="bg-BG" sz="2400" dirty="0" smtClean="0"/>
              <a:t>Консултант</a:t>
            </a:r>
          </a:p>
          <a:p>
            <a:pPr lvl="1">
              <a:buFont typeface="Wingdings" pitchFamily="2" charset="2"/>
              <a:buChar char="Ø"/>
            </a:pPr>
            <a:r>
              <a:rPr lang="bg-BG" sz="2400" dirty="0" smtClean="0"/>
              <a:t>Тестери – 4 на брой</a:t>
            </a:r>
          </a:p>
          <a:p>
            <a:pPr lvl="1">
              <a:buFont typeface="Wingdings" pitchFamily="2" charset="2"/>
              <a:buChar char="Ø"/>
            </a:pPr>
            <a:r>
              <a:rPr lang="bg-BG" sz="2400" dirty="0" smtClean="0"/>
              <a:t>Програмисти – 3 на брой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/>
              <a:t>Смесени роли</a:t>
            </a:r>
          </a:p>
          <a:p>
            <a:pPr lvl="1">
              <a:buFont typeface="Wingdings" pitchFamily="2" charset="2"/>
              <a:buChar char="Ø"/>
            </a:pPr>
            <a:r>
              <a:rPr lang="bg-BG" sz="2400" dirty="0" smtClean="0"/>
              <a:t>Според фазите на проекта</a:t>
            </a:r>
          </a:p>
          <a:p>
            <a:pPr lvl="1">
              <a:buFont typeface="Wingdings" pitchFamily="2" charset="2"/>
              <a:buChar char="Ø"/>
            </a:pPr>
            <a:r>
              <a:rPr lang="bg-BG" sz="2400" dirty="0" smtClean="0"/>
              <a:t>Според отговорностите</a:t>
            </a:r>
            <a:endParaRPr lang="bg-BG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0872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Материални ресурси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 lnSpcReduction="10000"/>
          </a:bodyPr>
          <a:lstStyle/>
          <a:p>
            <a:pPr lvl="1">
              <a:buFont typeface="Wingdings" pitchFamily="2" charset="2"/>
              <a:buChar char="Ø"/>
            </a:pPr>
            <a:r>
              <a:rPr lang="bg-BG" dirty="0" smtClean="0"/>
              <a:t>Помещения</a:t>
            </a:r>
          </a:p>
          <a:p>
            <a:pPr lvl="1">
              <a:buFont typeface="Wingdings" pitchFamily="2" charset="2"/>
              <a:buChar char="Ø"/>
            </a:pPr>
            <a:r>
              <a:rPr lang="bg-BG" dirty="0" smtClean="0"/>
              <a:t>Офис оборудване</a:t>
            </a:r>
          </a:p>
          <a:p>
            <a:pPr lvl="2">
              <a:buFont typeface="Wingdings" pitchFamily="2" charset="2"/>
              <a:buChar char="Ø"/>
            </a:pPr>
            <a:r>
              <a:rPr lang="bg-BG" dirty="0" smtClean="0"/>
              <a:t>Обзавеждане</a:t>
            </a:r>
          </a:p>
          <a:p>
            <a:pPr lvl="2">
              <a:buFont typeface="Wingdings" pitchFamily="2" charset="2"/>
              <a:buChar char="Ø"/>
            </a:pPr>
            <a:r>
              <a:rPr lang="bg-BG" dirty="0" smtClean="0"/>
              <a:t>Техника</a:t>
            </a:r>
          </a:p>
          <a:p>
            <a:pPr lvl="2">
              <a:buFont typeface="Wingdings" pitchFamily="2" charset="2"/>
              <a:buChar char="Ø"/>
            </a:pPr>
            <a:r>
              <a:rPr lang="bg-BG" dirty="0" smtClean="0"/>
              <a:t>Консумативи</a:t>
            </a:r>
          </a:p>
          <a:p>
            <a:pPr lvl="2">
              <a:buFont typeface="Wingdings" pitchFamily="2" charset="2"/>
              <a:buChar char="Ø"/>
            </a:pPr>
            <a:r>
              <a:rPr lang="bg-BG" dirty="0" smtClean="0"/>
              <a:t>Интернет</a:t>
            </a:r>
            <a:br>
              <a:rPr lang="bg-BG" dirty="0" smtClean="0"/>
            </a:br>
            <a:endParaRPr lang="bg-BG" dirty="0" smtClean="0"/>
          </a:p>
          <a:p>
            <a:pPr lvl="1">
              <a:buFont typeface="Wingdings" pitchFamily="2" charset="2"/>
              <a:buChar char="Ø"/>
            </a:pPr>
            <a:r>
              <a:rPr lang="bg-BG" dirty="0" smtClean="0"/>
              <a:t>Лицензи</a:t>
            </a:r>
          </a:p>
          <a:p>
            <a:pPr lvl="2">
              <a:buFont typeface="Wingdings" pitchFamily="2" charset="2"/>
              <a:buChar char="Ø"/>
            </a:pPr>
            <a:r>
              <a:rPr lang="bg-BG" dirty="0" smtClean="0"/>
              <a:t>За софтуер</a:t>
            </a:r>
          </a:p>
          <a:p>
            <a:pPr lvl="2">
              <a:buFont typeface="Wingdings" pitchFamily="2" charset="2"/>
              <a:buChar char="Ø"/>
            </a:pPr>
            <a:r>
              <a:rPr lang="bg-BG" dirty="0" smtClean="0"/>
              <a:t>За фирмата</a:t>
            </a:r>
            <a:br>
              <a:rPr lang="bg-BG" dirty="0" smtClean="0"/>
            </a:br>
            <a:endParaRPr lang="bg-BG" dirty="0" smtClean="0"/>
          </a:p>
          <a:p>
            <a:pPr lvl="1">
              <a:buFont typeface="Wingdings" pitchFamily="2" charset="2"/>
              <a:buChar char="Ø"/>
            </a:pPr>
            <a:r>
              <a:rPr lang="bg-BG" dirty="0" smtClean="0"/>
              <a:t>Договори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379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ДРУГИ РЕСУРСИ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438400"/>
            <a:ext cx="8686800" cy="3581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dirty="0" smtClean="0"/>
              <a:t>Договори</a:t>
            </a:r>
          </a:p>
          <a:p>
            <a:pPr lvl="1">
              <a:buFont typeface="Wingdings" pitchFamily="2" charset="2"/>
              <a:buChar char="Ø"/>
            </a:pPr>
            <a:r>
              <a:rPr lang="bg-BG" dirty="0" smtClean="0"/>
              <a:t>Трудови договори</a:t>
            </a:r>
          </a:p>
          <a:p>
            <a:pPr lvl="1">
              <a:buFont typeface="Wingdings" pitchFamily="2" charset="2"/>
              <a:buChar char="Ø"/>
            </a:pPr>
            <a:r>
              <a:rPr lang="bg-BG" dirty="0" smtClean="0"/>
              <a:t>Договори за външни лица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/>
              <a:t>Услуги</a:t>
            </a:r>
          </a:p>
          <a:p>
            <a:pPr lvl="1">
              <a:buFont typeface="Wingdings" pitchFamily="2" charset="2"/>
              <a:buChar char="Ø"/>
            </a:pPr>
            <a:r>
              <a:rPr lang="bg-BG" dirty="0" err="1" smtClean="0"/>
              <a:t>Хостинг</a:t>
            </a:r>
            <a:r>
              <a:rPr lang="bg-BG" dirty="0" smtClean="0"/>
              <a:t> услуги</a:t>
            </a:r>
          </a:p>
          <a:p>
            <a:pPr lvl="1">
              <a:buFont typeface="Wingdings" pitchFamily="2" charset="2"/>
              <a:buChar char="Ø"/>
            </a:pPr>
            <a:r>
              <a:rPr lang="bg-BG" dirty="0" smtClean="0"/>
              <a:t>Поддръжка на софтуер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400347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2057400"/>
            <a:ext cx="548640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400" dirty="0" smtClean="0"/>
              <a:t>Въпроси</a:t>
            </a:r>
          </a:p>
          <a:p>
            <a:pPr algn="ctr"/>
            <a:r>
              <a:rPr lang="bg-BG" sz="11500" dirty="0"/>
              <a:t>?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xmlns="" val="377042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282</TotalTime>
  <Words>123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 Ресурси на проекта  „система за електронен магазин“</vt:lpstr>
      <vt:lpstr>Методи за оценка на разходите за разработка</vt:lpstr>
      <vt:lpstr>Определяна на ресурси - видове</vt:lpstr>
      <vt:lpstr>Определяна на ресурси - хора</vt:lpstr>
      <vt:lpstr>Организация на човешки ресурси</vt:lpstr>
      <vt:lpstr>Материални ресурси</vt:lpstr>
      <vt:lpstr>ДРУГИ РЕСУРСИ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на проекта  „система за електронен магазин“</dc:title>
  <dc:creator>Todor</dc:creator>
  <cp:lastModifiedBy>IGI</cp:lastModifiedBy>
  <cp:revision>31</cp:revision>
  <dcterms:created xsi:type="dcterms:W3CDTF">2006-08-16T00:00:00Z</dcterms:created>
  <dcterms:modified xsi:type="dcterms:W3CDTF">2011-11-16T05:39:35Z</dcterms:modified>
</cp:coreProperties>
</file>