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75" r:id="rId3"/>
    <p:sldId id="257" r:id="rId4"/>
    <p:sldId id="266" r:id="rId5"/>
    <p:sldId id="267" r:id="rId6"/>
    <p:sldId id="268" r:id="rId7"/>
    <p:sldId id="285" r:id="rId8"/>
    <p:sldId id="271" r:id="rId9"/>
    <p:sldId id="279" r:id="rId10"/>
    <p:sldId id="284" r:id="rId11"/>
    <p:sldId id="276" r:id="rId12"/>
    <p:sldId id="283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83139" autoAdjust="0"/>
  </p:normalViewPr>
  <p:slideViewPr>
    <p:cSldViewPr>
      <p:cViewPr varScale="1">
        <p:scale>
          <a:sx n="61" d="100"/>
          <a:sy n="61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CA573-548F-4419-8E73-254ED1333896}" type="datetimeFigureOut">
              <a:rPr lang="en-US" smtClean="0"/>
              <a:pPr/>
              <a:t>11/16/2011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58247-635C-43F8-858B-19369543098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Какво</a:t>
            </a:r>
            <a:r>
              <a:rPr lang="bg-BG" baseline="0" dirty="0" smtClean="0"/>
              <a:t> е ресурс?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Както</a:t>
            </a:r>
            <a:r>
              <a:rPr lang="bg-BG" baseline="0" dirty="0" smtClean="0"/>
              <a:t> вече казахме за реализирането на даден проект са необходими определен набор от ресурси. При разработването на нашия проект за Електронен магазин сме ги разделили в четири групи – информационни, човешки, финансови и материални, като ше ги разгледаме по подробно в следващите няколко слайда.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На</a:t>
            </a:r>
            <a:r>
              <a:rPr lang="bg-BG" baseline="0" dirty="0" smtClean="0"/>
              <a:t> базата на информационните ресурси, с които разполагаме, следва така да се каже набавянето на човешки ресурси. Набира се екип, който ще работи по разработката и развитието на проекта. Обикновенно има </a:t>
            </a:r>
            <a:r>
              <a:rPr lang="en-US" b="1" baseline="0" dirty="0" smtClean="0"/>
              <a:t>HR</a:t>
            </a:r>
            <a:r>
              <a:rPr lang="bg-BG" b="1" baseline="0" dirty="0" smtClean="0"/>
              <a:t> мениджър</a:t>
            </a:r>
            <a:r>
              <a:rPr lang="bg-BG" baseline="0" dirty="0" smtClean="0"/>
              <a:t> който се занимава с това – организация на подекипи ако са необходими такива, сформиране, развиване и поощрения на екипа.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Има</a:t>
            </a:r>
            <a:r>
              <a:rPr lang="bg-BG" baseline="0" dirty="0" smtClean="0"/>
              <a:t> още много неща, които трябва да се допълнят: поддръжка, маркетинг, продажби и други.</a:t>
            </a:r>
          </a:p>
          <a:p>
            <a:r>
              <a:rPr lang="bg-BG" baseline="0" dirty="0" smtClean="0"/>
              <a:t>Поддръжка.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Заплати на служители</a:t>
            </a:r>
            <a:r>
              <a:rPr lang="bg-BG" baseline="0" dirty="0" smtClean="0"/>
              <a:t>те 1500-3000 лв. Наеми, интернет доставчици, телефони и други офис поддръжки. Други – разходи, които са еднократно или няколкократно.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оъгъл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авоъгъл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авоъгъл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авоъгъл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Закръглен правоъгъл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Закръглен правоъгъл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авоъгъл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авоъгъл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авоъгъл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авоъгъл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авоъгъл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авоъгъл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Закръглен правоъгъл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Закръглен правоъгъл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авоъгъл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авоъгъл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авоъгъл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авоъгъл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авоъгъл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авоъгъл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09675F-C624-4877-AD71-94B25604EB55}" type="datetimeFigureOut">
              <a:rPr lang="bg-BG" smtClean="0"/>
              <a:pPr/>
              <a:t>16.11.2011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57200" y="692697"/>
            <a:ext cx="8458200" cy="266429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5400" dirty="0" smtClean="0">
                <a:latin typeface="Times New Roman" pitchFamily="18" charset="0"/>
                <a:cs typeface="Times New Roman" pitchFamily="18" charset="0"/>
              </a:rPr>
              <a:t>Ресурси на проекта</a:t>
            </a:r>
            <a:br>
              <a:rPr lang="bg-BG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5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4000" b="1" u="sng" dirty="0" smtClean="0">
                <a:latin typeface="Times New Roman" pitchFamily="18" charset="0"/>
                <a:cs typeface="Times New Roman" pitchFamily="18" charset="0"/>
              </a:rPr>
              <a:t>СИСТЕМА ЗА ПРОДAЖБИ И РЕМОНТНА ДЕЙНОСТ НА ЕЛЕКТРОНИКА”</a:t>
            </a:r>
            <a:endParaRPr lang="bg-BG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147248" cy="2625406"/>
          </a:xfrm>
        </p:spPr>
        <p:txBody>
          <a:bodyPr>
            <a:normAutofit fontScale="32500" lnSpcReduction="20000"/>
          </a:bodyPr>
          <a:lstStyle/>
          <a:p>
            <a:pPr algn="ctr">
              <a:defRPr/>
            </a:pPr>
            <a:endParaRPr lang="en-US" sz="3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4300" b="1" u="sng" dirty="0" smtClean="0">
                <a:latin typeface="Times New Roman" pitchFamily="18" charset="0"/>
                <a:cs typeface="Times New Roman" pitchFamily="18" charset="0"/>
              </a:rPr>
              <a:t>Изготвил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bg-BG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Лилия Николаева Блянгова</a:t>
            </a: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специалност: Инф.системи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-ти курс,</a:t>
            </a: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Ф.н.  71182</a:t>
            </a: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София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2011 година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5214950"/>
            <a:ext cx="573089" cy="6927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ВРЕМЕВИ И ДРУГИ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690864" cy="5146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bg-BG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5786478" cy="4857784"/>
          </a:xfrm>
        </p:spPr>
        <p:txBody>
          <a:bodyPr>
            <a:normAutofit/>
          </a:bodyPr>
          <a:lstStyle/>
          <a:p>
            <a:r>
              <a:rPr lang="bg-BG" dirty="0" smtClean="0"/>
              <a:t>Време и срок за изграждане и интегриране на проекта – общо 1 година и 6 месеца</a:t>
            </a:r>
          </a:p>
          <a:p>
            <a:endParaRPr lang="bg-BG" dirty="0" smtClean="0"/>
          </a:p>
          <a:p>
            <a:r>
              <a:rPr lang="bg-BG" dirty="0" smtClean="0"/>
              <a:t>Зала за обучение за работа с продукта (за период от 5 работни дни при закупуване на </a:t>
            </a:r>
            <a:r>
              <a:rPr lang="bg-BG" smtClean="0"/>
              <a:t>продукта)</a:t>
            </a:r>
          </a:p>
          <a:p>
            <a:endParaRPr lang="bg-BG" dirty="0" smtClean="0"/>
          </a:p>
          <a:p>
            <a:r>
              <a:rPr lang="bg-BG" dirty="0" smtClean="0"/>
              <a:t>Център за поддръжка – 24/7</a:t>
            </a:r>
          </a:p>
          <a:p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9954" y="2643182"/>
            <a:ext cx="286120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150019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БЛАГОДАРЯ ЗА ВНИМАНИЕТО!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214686"/>
            <a:ext cx="3500462" cy="313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21457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ВЪПРОСИ ?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222" y="2471007"/>
            <a:ext cx="5715546" cy="4029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СЪДЪРЖАНИЕ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6758006" cy="50029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sz="2400" dirty="0" smtClean="0"/>
              <a:t>Описание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Видове ресурси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Разглеждане на видове ресурси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None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bg-BG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571612"/>
            <a:ext cx="5286380" cy="35719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smtClean="0"/>
              <a:t>Ресурс е всичко онова, което хората възприемат като средство за постигане на желана цел.   Тук като цел ще разглеждаме успешното завършване на проекта.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3060" y="3071810"/>
            <a:ext cx="300039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6694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ВИДОВЕ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642910" y="1571612"/>
            <a:ext cx="8358246" cy="509774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Информационни </a:t>
            </a:r>
          </a:p>
          <a:p>
            <a:pPr algn="just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Човешки</a:t>
            </a:r>
          </a:p>
          <a:p>
            <a:pPr algn="just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Финансови</a:t>
            </a:r>
          </a:p>
          <a:p>
            <a:pPr algn="just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Материални</a:t>
            </a:r>
          </a:p>
          <a:p>
            <a:pPr algn="just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Времеви и други.</a:t>
            </a:r>
          </a:p>
          <a:p>
            <a:pPr algn="just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534904" cy="6465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ИНФОРМАЦИОННИ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285720" y="1428735"/>
            <a:ext cx="5643602" cy="492922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Видове източници</a:t>
            </a:r>
          </a:p>
          <a:p>
            <a:pPr lvl="1">
              <a:buFont typeface="Wingdings" pitchFamily="2" charset="2"/>
              <a:buChar char="§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Електронен носител</a:t>
            </a:r>
          </a:p>
          <a:p>
            <a:pPr lvl="1">
              <a:buFont typeface="Wingdings" pitchFamily="2" charset="2"/>
              <a:buChar char="§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Хартиен носител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Класифициране  на информацията</a:t>
            </a:r>
          </a:p>
          <a:p>
            <a:pPr lvl="1">
              <a:buFont typeface="Wingdings" pitchFamily="2" charset="2"/>
              <a:buChar char="§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Създаване на база данни</a:t>
            </a:r>
          </a:p>
          <a:p>
            <a:pPr lvl="1">
              <a:buFont typeface="Wingdings" pitchFamily="2" charset="2"/>
              <a:buChar char="§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Изграждане на йерархии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Управление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Разпределение на информационните ресурси от ръководителя на проекта по модули</a:t>
            </a:r>
          </a:p>
          <a:p>
            <a:pPr lvl="1">
              <a:buNone/>
            </a:pPr>
            <a:endParaRPr lang="bg-BG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2571744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ЧОВЕШКИ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571472" y="1428737"/>
            <a:ext cx="4929222" cy="514353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endParaRPr lang="bg-BG" dirty="0" smtClean="0"/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Набиране на екип</a:t>
            </a:r>
          </a:p>
          <a:p>
            <a:pPr lvl="0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 lvl="1">
              <a:buFont typeface="Wingdings" pitchFamily="2" charset="2"/>
              <a:buChar char="Ø"/>
            </a:pPr>
            <a:r>
              <a:rPr lang="bg-BG" sz="2300" dirty="0" smtClean="0">
                <a:latin typeface="Times New Roman" pitchFamily="18" charset="0"/>
                <a:cs typeface="Times New Roman" pitchFamily="18" charset="0"/>
              </a:rPr>
              <a:t>Управление</a:t>
            </a:r>
          </a:p>
          <a:p>
            <a:pPr lvl="1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Идентифициране и разпределяне на роли</a:t>
            </a:r>
          </a:p>
          <a:p>
            <a:pPr lvl="1">
              <a:buFont typeface="Wingdings" pitchFamily="2" charset="2"/>
              <a:buChar char="Ø"/>
            </a:pPr>
            <a:endParaRPr lang="bg-BG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1000132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ЧОВЕШКИ РЕСУРСИ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-1" y="748511"/>
          <a:ext cx="9144001" cy="6016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12"/>
                <a:gridCol w="1992192"/>
                <a:gridCol w="4895897"/>
              </a:tblGrid>
              <a:tr h="525006"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РОЛЯ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ИМЕ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ОТГОВОРНОСТИ</a:t>
                      </a:r>
                      <a:endParaRPr lang="en-GB" sz="1800" dirty="0"/>
                    </a:p>
                  </a:txBody>
                  <a:tcPr/>
                </a:tc>
              </a:tr>
              <a:tr h="88616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Ръководител на проекта 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Евгения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Генчева</a:t>
                      </a:r>
                      <a:endParaRPr lang="bg-BG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Ръководи всички дейности и работата</a:t>
                      </a:r>
                      <a:r>
                        <a:rPr lang="bg-BG" sz="1800" baseline="0" dirty="0" smtClean="0"/>
                        <a:t> по всички модули</a:t>
                      </a:r>
                      <a:endParaRPr lang="en-GB" sz="1800" dirty="0"/>
                    </a:p>
                  </a:txBody>
                  <a:tcPr/>
                </a:tc>
              </a:tr>
              <a:tr h="620317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Администратор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Мартин</a:t>
                      </a:r>
                      <a:r>
                        <a:rPr lang="bg-BG" sz="1800" baseline="0" dirty="0" smtClean="0"/>
                        <a:t> Петров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Пълна техническа</a:t>
                      </a:r>
                      <a:r>
                        <a:rPr lang="bg-BG" sz="1800" baseline="0" dirty="0" smtClean="0"/>
                        <a:t> подръжка</a:t>
                      </a:r>
                      <a:endParaRPr lang="en-GB" sz="1800" dirty="0"/>
                    </a:p>
                  </a:txBody>
                  <a:tcPr/>
                </a:tc>
              </a:tr>
              <a:tr h="620317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Счетоводител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Лилия</a:t>
                      </a:r>
                      <a:r>
                        <a:rPr lang="bg-BG" sz="1800" baseline="0" dirty="0" smtClean="0"/>
                        <a:t> Блянгова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Счетоводна</a:t>
                      </a:r>
                      <a:r>
                        <a:rPr lang="bg-BG" sz="1800" baseline="0" dirty="0" smtClean="0"/>
                        <a:t> дейност</a:t>
                      </a:r>
                      <a:endParaRPr lang="en-GB" sz="1800" dirty="0"/>
                    </a:p>
                  </a:txBody>
                  <a:tcPr/>
                </a:tc>
              </a:tr>
              <a:tr h="88616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Програмисти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В.Сяров</a:t>
                      </a:r>
                    </a:p>
                    <a:p>
                      <a:pPr algn="ctr"/>
                      <a:r>
                        <a:rPr lang="bg-BG" sz="1800" dirty="0" smtClean="0"/>
                        <a:t>И.Славов</a:t>
                      </a:r>
                    </a:p>
                    <a:p>
                      <a:pPr algn="ctr"/>
                      <a:r>
                        <a:rPr lang="bg-BG" sz="1800" dirty="0" smtClean="0"/>
                        <a:t>С. Прусийски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Разработват</a:t>
                      </a:r>
                      <a:r>
                        <a:rPr lang="bg-BG" sz="1800" baseline="0" dirty="0" smtClean="0"/>
                        <a:t> софтуера </a:t>
                      </a:r>
                      <a:endParaRPr lang="en-GB" sz="1800" dirty="0"/>
                    </a:p>
                  </a:txBody>
                  <a:tcPr/>
                </a:tc>
              </a:tr>
              <a:tr h="97501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Дизайнери</a:t>
                      </a:r>
                      <a:r>
                        <a:rPr lang="bg-BG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тестери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И.Петров</a:t>
                      </a:r>
                    </a:p>
                    <a:p>
                      <a:pPr algn="ctr"/>
                      <a:r>
                        <a:rPr lang="bg-BG" sz="1800" dirty="0" smtClean="0"/>
                        <a:t>Л.Попов</a:t>
                      </a:r>
                    </a:p>
                    <a:p>
                      <a:pPr algn="ctr"/>
                      <a:r>
                        <a:rPr lang="bg-BG" sz="1800" dirty="0" smtClean="0"/>
                        <a:t>С. Джурова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Изграждане</a:t>
                      </a:r>
                      <a:r>
                        <a:rPr lang="bg-BG" sz="1800" baseline="0" dirty="0" smtClean="0"/>
                        <a:t> на интерфейса и тестване на прототипа</a:t>
                      </a:r>
                      <a:endParaRPr lang="en-GB" sz="1800" dirty="0"/>
                    </a:p>
                  </a:txBody>
                  <a:tcPr/>
                </a:tc>
              </a:tr>
              <a:tr h="657857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HR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bg-BG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мениджър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Марияна Арабова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Набиране и</a:t>
                      </a:r>
                      <a:r>
                        <a:rPr lang="bg-BG" sz="1800" baseline="0" dirty="0" smtClean="0"/>
                        <a:t> управление на екипа</a:t>
                      </a:r>
                      <a:endParaRPr lang="en-GB" sz="1800" dirty="0"/>
                    </a:p>
                  </a:txBody>
                  <a:tcPr/>
                </a:tc>
              </a:tr>
              <a:tr h="750009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Бизнес</a:t>
                      </a:r>
                      <a:r>
                        <a:rPr lang="bg-BG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Анализатор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Нает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Бизнес</a:t>
                      </a:r>
                      <a:r>
                        <a:rPr lang="bg-BG" sz="1800" baseline="0" dirty="0" smtClean="0"/>
                        <a:t> анализ и изготвяне на бизнес план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ФИНАНСОВИ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690864" cy="5146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bg-BG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5786478" cy="4857784"/>
          </a:xfrm>
        </p:spPr>
        <p:txBody>
          <a:bodyPr>
            <a:normAutofit/>
          </a:bodyPr>
          <a:lstStyle/>
          <a:p>
            <a:r>
              <a:rPr lang="bg-BG" dirty="0" smtClean="0"/>
              <a:t>Месечни възнаграждения на служителите</a:t>
            </a:r>
          </a:p>
          <a:p>
            <a:r>
              <a:rPr lang="bg-BG" dirty="0" smtClean="0"/>
              <a:t>Месечни разходи</a:t>
            </a:r>
          </a:p>
          <a:p>
            <a:r>
              <a:rPr lang="bg-BG" dirty="0" smtClean="0"/>
              <a:t>Други разходи</a:t>
            </a:r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212976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МАТЕРИАЛНИ 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690864" cy="5146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bg-BG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5786478" cy="4857784"/>
          </a:xfrm>
        </p:spPr>
        <p:txBody>
          <a:bodyPr>
            <a:normAutofit/>
          </a:bodyPr>
          <a:lstStyle/>
          <a:p>
            <a:r>
              <a:rPr lang="bg-BG" dirty="0" smtClean="0"/>
              <a:t>Офис помещение</a:t>
            </a:r>
          </a:p>
          <a:p>
            <a:r>
              <a:rPr lang="bg-BG" dirty="0" smtClean="0"/>
              <a:t>Офис оборудване(бюра, столове и други)</a:t>
            </a:r>
          </a:p>
          <a:p>
            <a:r>
              <a:rPr lang="bg-BG" dirty="0" smtClean="0"/>
              <a:t>Работни станции (10 броя)</a:t>
            </a:r>
          </a:p>
          <a:p>
            <a:r>
              <a:rPr lang="bg-BG" dirty="0" smtClean="0"/>
              <a:t>Сървъри </a:t>
            </a:r>
          </a:p>
          <a:p>
            <a:r>
              <a:rPr lang="bg-BG" dirty="0" smtClean="0"/>
              <a:t>Софтуер (</a:t>
            </a:r>
            <a:r>
              <a:rPr lang="en-US" dirty="0" smtClean="0"/>
              <a:t>Windows, Office </a:t>
            </a:r>
            <a:r>
              <a:rPr lang="bg-BG" dirty="0" smtClean="0"/>
              <a:t>пакет, </a:t>
            </a:r>
            <a:r>
              <a:rPr lang="en-US" smtClean="0"/>
              <a:t>Photoshop, Visual </a:t>
            </a:r>
            <a:r>
              <a:rPr lang="en-US" dirty="0" smtClean="0"/>
              <a:t>Studio </a:t>
            </a:r>
            <a:r>
              <a:rPr lang="bg-BG" dirty="0" smtClean="0"/>
              <a:t>и други)</a:t>
            </a:r>
            <a:endParaRPr lang="en-US" dirty="0" smtClean="0"/>
          </a:p>
          <a:p>
            <a:r>
              <a:rPr lang="bg-BG" dirty="0" smtClean="0"/>
              <a:t>Интернет</a:t>
            </a:r>
          </a:p>
          <a:p>
            <a:r>
              <a:rPr lang="bg-BG" dirty="0" smtClean="0"/>
              <a:t>Офис консумативи</a:t>
            </a:r>
          </a:p>
          <a:p>
            <a:r>
              <a:rPr lang="bg-BG" dirty="0" smtClean="0"/>
              <a:t>Принтери, факс</a:t>
            </a:r>
          </a:p>
          <a:p>
            <a:endParaRPr lang="bg-BG" dirty="0" smtClean="0"/>
          </a:p>
          <a:p>
            <a:pPr lvl="1"/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643183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дски">
  <a:themeElements>
    <a:clrScheme name="Градски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радски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1736</TotalTime>
  <Words>409</Words>
  <Application>Microsoft Office PowerPoint</Application>
  <PresentationFormat>On-screen Show (4:3)</PresentationFormat>
  <Paragraphs>128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Градски</vt:lpstr>
      <vt:lpstr>Ресурси на проекта “СИСТЕМА ЗА ПРОДAЖБИ И РЕМОНТНА ДЕЙНОСТ НА ЕЛЕКТРОНИКА”</vt:lpstr>
      <vt:lpstr>СЪДЪРЖАНИЕ</vt:lpstr>
      <vt:lpstr>ОПИСАНИЕ</vt:lpstr>
      <vt:lpstr>ВИДОВЕ РЕСУРСИ</vt:lpstr>
      <vt:lpstr>ИНФОРМАЦИОННИ РЕСУРСИ</vt:lpstr>
      <vt:lpstr>ЧОВЕШКИ РЕСУРСИ</vt:lpstr>
      <vt:lpstr>ЧОВЕШКИ РЕСУРСИ </vt:lpstr>
      <vt:lpstr>ФИНАНСОВИ РЕСУРСИ</vt:lpstr>
      <vt:lpstr>МАТЕРИАЛНИ РЕСУРСИ</vt:lpstr>
      <vt:lpstr>ВРЕМЕВИ И ДРУГИ РЕСУРСИ</vt:lpstr>
      <vt:lpstr>БЛАГОДАРЯ ЗА ВНИМАНИЕТО! </vt:lpstr>
      <vt:lpstr>ВЪПРОСИ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DSL ТЕХНОЛОГИЯ</dc:title>
  <dc:creator>Mariana</dc:creator>
  <cp:lastModifiedBy>rado</cp:lastModifiedBy>
  <cp:revision>57</cp:revision>
  <dcterms:created xsi:type="dcterms:W3CDTF">2011-01-08T15:49:23Z</dcterms:created>
  <dcterms:modified xsi:type="dcterms:W3CDTF">2011-11-16T08:11:00Z</dcterms:modified>
</cp:coreProperties>
</file>