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321" r:id="rId4"/>
    <p:sldId id="322" r:id="rId5"/>
    <p:sldId id="333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42" r:id="rId17"/>
    <p:sldId id="334" r:id="rId18"/>
    <p:sldId id="341" r:id="rId19"/>
    <p:sldId id="335" r:id="rId20"/>
    <p:sldId id="343" r:id="rId21"/>
    <p:sldId id="356" r:id="rId22"/>
    <p:sldId id="359" r:id="rId23"/>
    <p:sldId id="361" r:id="rId24"/>
    <p:sldId id="360" r:id="rId25"/>
    <p:sldId id="344" r:id="rId26"/>
    <p:sldId id="362" r:id="rId27"/>
    <p:sldId id="363" r:id="rId28"/>
    <p:sldId id="364" r:id="rId29"/>
    <p:sldId id="365" r:id="rId30"/>
    <p:sldId id="366" r:id="rId31"/>
    <p:sldId id="352" r:id="rId32"/>
    <p:sldId id="353" r:id="rId33"/>
    <p:sldId id="354" r:id="rId34"/>
    <p:sldId id="355" r:id="rId35"/>
    <p:sldId id="367" r:id="rId36"/>
    <p:sldId id="368" r:id="rId37"/>
    <p:sldId id="369" r:id="rId38"/>
    <p:sldId id="370" r:id="rId39"/>
    <p:sldId id="371" r:id="rId40"/>
    <p:sldId id="372" r:id="rId41"/>
    <p:sldId id="373" r:id="rId42"/>
    <p:sldId id="374" r:id="rId43"/>
    <p:sldId id="336" r:id="rId44"/>
    <p:sldId id="375" r:id="rId45"/>
    <p:sldId id="376" r:id="rId46"/>
    <p:sldId id="377" r:id="rId47"/>
    <p:sldId id="378" r:id="rId48"/>
    <p:sldId id="379" r:id="rId49"/>
    <p:sldId id="380" r:id="rId50"/>
    <p:sldId id="381" r:id="rId51"/>
    <p:sldId id="386" r:id="rId52"/>
    <p:sldId id="383" r:id="rId53"/>
    <p:sldId id="384" r:id="rId54"/>
    <p:sldId id="385" r:id="rId55"/>
    <p:sldId id="387" r:id="rId56"/>
    <p:sldId id="388" r:id="rId57"/>
    <p:sldId id="389" r:id="rId58"/>
    <p:sldId id="390" r:id="rId59"/>
    <p:sldId id="391" r:id="rId60"/>
    <p:sldId id="392" r:id="rId61"/>
    <p:sldId id="393" r:id="rId62"/>
    <p:sldId id="319" r:id="rId63"/>
    <p:sldId id="320" r:id="rId6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4.4.2020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1%20Shell%20sort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2%20Quick%20sort.html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Quick%20sort%202.html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Merge%20sort.html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Масиви (част </a:t>
            </a:r>
            <a:r>
              <a:rPr lang="en-US" dirty="0" smtClean="0"/>
              <a:t>II)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6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Четвърта стъпка</a:t>
            </a:r>
          </a:p>
          <a:p>
            <a:pPr lvl="1"/>
            <a:r>
              <a:rPr lang="bg-BG" dirty="0" smtClean="0"/>
              <a:t>Пак сортираме елементите във всяка група</a:t>
            </a:r>
          </a:p>
          <a:p>
            <a:pPr lvl="1"/>
            <a:r>
              <a:rPr lang="bg-BG" dirty="0" smtClean="0"/>
              <a:t>Например, 10 и 9 си разменят местата, а 4 и 8 – не </a:t>
            </a:r>
          </a:p>
          <a:p>
            <a:pPr lvl="1"/>
            <a:r>
              <a:rPr lang="bg-BG" dirty="0" smtClean="0"/>
              <a:t>Потенциалните премествания на елементите са вече на по-малко разстояние</a:t>
            </a:r>
          </a:p>
        </p:txBody>
      </p:sp>
      <p:pic>
        <p:nvPicPr>
          <p:cNvPr id="4098" name="Picture 2" descr="D:\Pavel\Courses\Materials\Course.ALG 2019\Alg-06 Arrays (part II)\Lecture\Figures\shellso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2895600"/>
            <a:ext cx="61150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495476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Пета стъпка</a:t>
            </a:r>
          </a:p>
          <a:p>
            <a:pPr lvl="1"/>
            <a:r>
              <a:rPr lang="bg-BG" dirty="0" smtClean="0"/>
              <a:t>Разделяме на групи с още по-малка стъпка</a:t>
            </a:r>
          </a:p>
          <a:p>
            <a:pPr lvl="1"/>
            <a:r>
              <a:rPr lang="bg-BG" dirty="0" smtClean="0"/>
              <a:t>При стъпка 2 групите са: </a:t>
            </a:r>
            <a:r>
              <a:rPr lang="en-US" dirty="0" smtClean="0"/>
              <a:t>[4,</a:t>
            </a:r>
            <a:r>
              <a:rPr lang="bg-BG" dirty="0" smtClean="0"/>
              <a:t>13,8,6,10,20,9,14</a:t>
            </a:r>
            <a:r>
              <a:rPr lang="en-US" dirty="0" smtClean="0"/>
              <a:t>] </a:t>
            </a:r>
            <a:r>
              <a:rPr lang="bg-BG" dirty="0" smtClean="0"/>
              <a:t>и </a:t>
            </a:r>
            <a:r>
              <a:rPr lang="en-US" dirty="0" smtClean="0"/>
              <a:t>[1,2,0,7,5,3,18,11]</a:t>
            </a:r>
          </a:p>
          <a:p>
            <a:pPr lvl="1"/>
            <a:r>
              <a:rPr lang="bg-BG" dirty="0" smtClean="0"/>
              <a:t>Отново елементите в тях са почти сортирани</a:t>
            </a:r>
          </a:p>
        </p:txBody>
      </p:sp>
      <p:pic>
        <p:nvPicPr>
          <p:cNvPr id="5123" name="Picture 3" descr="D:\Pavel\Courses\Materials\Course.ALG 2019\Alg-06 Arrays (part II)\Lecture\Figures\shellsort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57500"/>
            <a:ext cx="61150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374187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Шеста стъпка</a:t>
            </a:r>
          </a:p>
          <a:p>
            <a:pPr lvl="1"/>
            <a:r>
              <a:rPr lang="bg-BG" dirty="0" smtClean="0"/>
              <a:t>Сортираме елементите във всяка от двете група</a:t>
            </a:r>
          </a:p>
          <a:p>
            <a:pPr lvl="1"/>
            <a:r>
              <a:rPr lang="bg-BG" dirty="0" smtClean="0"/>
              <a:t>Размяната на елементи е малка</a:t>
            </a:r>
          </a:p>
        </p:txBody>
      </p:sp>
      <p:pic>
        <p:nvPicPr>
          <p:cNvPr id="6148" name="Picture 4" descr="D:\Pavel\Courses\Materials\Course.ALG 2019\Alg-06 Arrays (part II)\Lecture\Figures\shellsort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57400"/>
            <a:ext cx="61150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758265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Предпоследна стъпка</a:t>
            </a:r>
          </a:p>
          <a:p>
            <a:pPr lvl="1"/>
            <a:r>
              <a:rPr lang="bg-BG" dirty="0" smtClean="0"/>
              <a:t>При стъпка 1 групата е една</a:t>
            </a:r>
          </a:p>
          <a:p>
            <a:pPr lvl="1"/>
            <a:endParaRPr lang="bg-BG" dirty="0"/>
          </a:p>
          <a:p>
            <a:r>
              <a:rPr lang="bg-BG" dirty="0" smtClean="0"/>
              <a:t>Последна стъпка</a:t>
            </a:r>
          </a:p>
          <a:p>
            <a:pPr lvl="1"/>
            <a:r>
              <a:rPr lang="bg-BG" dirty="0" smtClean="0"/>
              <a:t>Сортираме елементите</a:t>
            </a:r>
            <a:endParaRPr lang="en-US" dirty="0" smtClean="0"/>
          </a:p>
        </p:txBody>
      </p:sp>
      <p:pic>
        <p:nvPicPr>
          <p:cNvPr id="7170" name="Picture 2" descr="D:\Pavel\Courses\Materials\Course.ALG 2019\Alg-06 Arrays (part II)\Lecture\Figures\shellsort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47800"/>
            <a:ext cx="611505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Pavel\Courses\Materials\Course.ALG 2019\Alg-06 Arrays (part II)\Lecture\Figures\shellsort-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24200"/>
            <a:ext cx="61150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240239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Движение на елементите</a:t>
            </a:r>
            <a:endParaRPr lang="bg-BG" dirty="0"/>
          </a:p>
        </p:txBody>
      </p:sp>
      <p:pic>
        <p:nvPicPr>
          <p:cNvPr id="8194" name="Picture 2" descr="D:\Pavel\Courses\Materials\Course.ALG 2019\Alg-06 Arrays (part II)\Lecture\Figures\shellsort-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50" y="1219200"/>
            <a:ext cx="6115050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569354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Характеристики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Детайли</a:t>
                </a:r>
              </a:p>
              <a:p>
                <a:pPr lvl="1"/>
                <a:r>
                  <a:rPr lang="bg-BG" dirty="0" smtClean="0"/>
                  <a:t>Вътрешните сортирания са чрез вмъкване</a:t>
                </a:r>
              </a:p>
              <a:p>
                <a:pPr lvl="1"/>
                <a:r>
                  <a:rPr lang="bg-BG" dirty="0"/>
                  <a:t>На всяка стъпка вътрешното сортиране е бързо, понеже елементите са частично сортирани</a:t>
                </a:r>
              </a:p>
              <a:p>
                <a:pPr lvl="1"/>
                <a:r>
                  <a:rPr lang="bg-BG" dirty="0" smtClean="0"/>
                  <a:t>Сортирането на Шел винаги става, но последната стъпка задължително е 1</a:t>
                </a:r>
              </a:p>
              <a:p>
                <a:r>
                  <a:rPr lang="bg-BG" dirty="0" smtClean="0"/>
                  <a:t>Големина на стъпката</a:t>
                </a:r>
              </a:p>
              <a:p>
                <a:pPr lvl="1"/>
                <a:r>
                  <a:rPr lang="bg-BG" dirty="0" smtClean="0"/>
                  <a:t>Показана беше с пропорция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…,16, 8, 4, 2, 1</m:t>
                        </m:r>
                      </m:e>
                    </m:d>
                  </m:oMath>
                </a14:m>
                <a:endParaRPr lang="bg-BG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bg-BG" dirty="0" smtClean="0"/>
                  <a:t>Практически по-добре е с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…,121, 40, 13, 4, 1</m:t>
                        </m:r>
                      </m:e>
                    </m:d>
                  </m:oMath>
                </a14:m>
                <a:endParaRPr lang="bg-BG" dirty="0" smtClean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9915322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Сложност на алгоритъма</a:t>
                </a:r>
              </a:p>
              <a:p>
                <a:pPr lvl="1"/>
                <a:r>
                  <a:rPr lang="bg-BG" dirty="0" smtClean="0"/>
                  <a:t>Определя се трудно и все още няма готова формула</a:t>
                </a:r>
              </a:p>
              <a:p>
                <a:pPr lvl="1"/>
                <a:r>
                  <a:rPr lang="bg-BG" dirty="0" smtClean="0"/>
                  <a:t>Текущата оценка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𝑝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, 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1&lt;</m:t>
                    </m:r>
                    <m:r>
                      <a:rPr lang="en-US" i="1" dirty="0" smtClean="0">
                        <a:latin typeface="Cambria Math"/>
                      </a:rPr>
                      <m:t>𝑝</m:t>
                    </m:r>
                    <m:r>
                      <a:rPr lang="en-US" i="1" dirty="0" smtClean="0">
                        <a:latin typeface="Cambria Math"/>
                      </a:rPr>
                      <m:t>≤2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 стъпка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bg-BG" dirty="0" smtClean="0"/>
                  <a:t> оценката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1.25</m:t>
                        </m:r>
                        <m:r>
                          <a:rPr lang="bg-BG" b="0" i="1" dirty="0" smtClean="0">
                            <a:latin typeface="Cambria Math"/>
                          </a:rPr>
                          <m:t> до </m:t>
                        </m:r>
                        <m:r>
                          <a:rPr lang="en-US" b="0" i="1" dirty="0" smtClean="0">
                            <a:latin typeface="Cambria Math"/>
                          </a:rPr>
                          <m:t>1.5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което е осезаемо по-добро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799796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за сортиране на Шел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/2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bg-BG" dirty="0" smtClean="0"/>
                  <a:t> със стъпка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⌊"/>
                        <m:endChr m:val="⌋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latin typeface="Cambria Math"/>
                          </a:rPr>
                          <m:t>/2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≥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−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en-US" dirty="0" smtClean="0"/>
                  <a:t>:</a:t>
                </a:r>
              </a:p>
              <a:p>
                <a:pPr marL="212566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𝑎</m:t>
                      </m:r>
                      <m:r>
                        <a:rPr lang="en-US" i="1" dirty="0" smtClean="0">
                          <a:latin typeface="Cambria Math"/>
                        </a:rPr>
                        <m:t>[</m:t>
                      </m:r>
                      <m:r>
                        <a:rPr lang="en-US" i="1" dirty="0" smtClean="0">
                          <a:latin typeface="Cambria Math"/>
                        </a:rPr>
                        <m:t>𝑗</m:t>
                      </m:r>
                      <m:r>
                        <a:rPr lang="en-US" i="1" dirty="0" smtClean="0">
                          <a:latin typeface="Cambria Math"/>
                        </a:rPr>
                        <m:t>]=</m:t>
                      </m:r>
                      <m:r>
                        <a:rPr lang="en-US" i="1" dirty="0" smtClean="0">
                          <a:latin typeface="Cambria Math"/>
                        </a:rPr>
                        <m:t>𝑎</m:t>
                      </m:r>
                      <m:r>
                        <a:rPr lang="en-US" i="1" dirty="0" smtClean="0">
                          <a:latin typeface="Cambria Math"/>
                        </a:rPr>
                        <m:t>[</m:t>
                      </m:r>
                      <m:r>
                        <a:rPr lang="en-US" i="1" dirty="0" smtClean="0">
                          <a:latin typeface="Cambria Math"/>
                        </a:rPr>
                        <m:t>𝑗</m:t>
                      </m:r>
                      <m:r>
                        <a:rPr lang="en-US" i="1" dirty="0" smtClean="0">
                          <a:latin typeface="Cambria Math"/>
                        </a:rPr>
                        <m:t>−</m:t>
                      </m:r>
                      <m:r>
                        <a:rPr lang="en-US" i="1" dirty="0" smtClean="0">
                          <a:latin typeface="Cambria Math"/>
                        </a:rPr>
                        <m:t>𝑘</m:t>
                      </m:r>
                      <m:r>
                        <a:rPr lang="en-US" i="1" dirty="0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dirty="0" smtClean="0"/>
              </a:p>
              <a:p>
                <a:pPr marL="2125663" lvl="1" indent="0">
                  <a:buNone/>
                </a:pP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−</m:t>
                    </m:r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2514600" y="4419600"/>
            <a:ext cx="381000" cy="8382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981200" y="3124200"/>
            <a:ext cx="381000" cy="2550886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524000" y="2706914"/>
            <a:ext cx="381000" cy="3084286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18679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Внимание</a:t>
            </a:r>
          </a:p>
          <a:p>
            <a:pPr lvl="1"/>
            <a:r>
              <a:rPr lang="bg-BG" dirty="0" smtClean="0"/>
              <a:t>Сортирането вътре във всяка група не се прави група по група, а по малко от всяка група</a:t>
            </a:r>
          </a:p>
          <a:p>
            <a:r>
              <a:rPr lang="bg-BG" dirty="0" smtClean="0"/>
              <a:t>Проиграйте на ръка алгоритъма,</a:t>
            </a:r>
          </a:p>
          <a:p>
            <a:pPr lvl="1"/>
            <a:r>
              <a:rPr lang="bg-BG" dirty="0" smtClean="0"/>
              <a:t>Проверете къде е сортирането чрез вмъкване</a:t>
            </a:r>
          </a:p>
          <a:p>
            <a:pPr lvl="1"/>
            <a:r>
              <a:rPr lang="bg-BG" dirty="0" smtClean="0"/>
              <a:t>Проверете кога и как се сортира дадена група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3364931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Бързо сортиране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Quick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50154571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Бързи алгоритми за сортиране</a:t>
            </a:r>
          </a:p>
          <a:p>
            <a:pPr lvl="1"/>
            <a:r>
              <a:rPr lang="bg-BG" dirty="0" smtClean="0"/>
              <a:t>Сортиране на Шел. Бързо сортиране. Сортиране чрез сливане.</a:t>
            </a:r>
          </a:p>
          <a:p>
            <a:r>
              <a:rPr lang="bg-BG" dirty="0" smtClean="0"/>
              <a:t>Други алгоритми за сортиране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и идея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История</a:t>
            </a:r>
          </a:p>
          <a:p>
            <a:pPr lvl="1"/>
            <a:r>
              <a:rPr lang="bg-BG" dirty="0" smtClean="0"/>
              <a:t>Предложен от </a:t>
            </a:r>
            <a:r>
              <a:rPr lang="bg-BG" dirty="0" err="1" smtClean="0"/>
              <a:t>Хоар</a:t>
            </a:r>
            <a:r>
              <a:rPr lang="bg-BG" dirty="0" smtClean="0"/>
              <a:t> през 1962</a:t>
            </a:r>
          </a:p>
          <a:p>
            <a:pPr lvl="1"/>
            <a:r>
              <a:rPr lang="bg-BG" dirty="0" smtClean="0"/>
              <a:t>Един от най-бързите алгоритми за сортиране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Избира се опорен елемент</a:t>
            </a:r>
          </a:p>
          <a:p>
            <a:pPr lvl="1"/>
            <a:r>
              <a:rPr lang="bg-BG" dirty="0" smtClean="0"/>
              <a:t>Всички по-малки елементи от него се разполагат вляво от него, а всички по-големи – вдясно</a:t>
            </a:r>
          </a:p>
          <a:p>
            <a:pPr lvl="1"/>
            <a:r>
              <a:rPr lang="bg-BG" dirty="0" smtClean="0"/>
              <a:t>За всяка от двете част се повтаря същото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4307620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Избор на опорен елемент</a:t>
            </a:r>
          </a:p>
          <a:p>
            <a:pPr lvl="1"/>
            <a:r>
              <a:rPr lang="bg-BG" dirty="0" smtClean="0"/>
              <a:t>Най-добре </a:t>
            </a:r>
            <a:r>
              <a:rPr lang="bg-BG" dirty="0"/>
              <a:t>да е такъв, че </a:t>
            </a:r>
            <a:r>
              <a:rPr lang="bg-BG" dirty="0" smtClean="0"/>
              <a:t>по-малките от него елементи са колкото по-големите от него</a:t>
            </a:r>
          </a:p>
          <a:p>
            <a:pPr lvl="1"/>
            <a:r>
              <a:rPr lang="bg-BG" dirty="0" smtClean="0"/>
              <a:t>Избирането на идеален елемент е твърде забавящо</a:t>
            </a:r>
          </a:p>
          <a:p>
            <a:r>
              <a:rPr lang="bg-BG" dirty="0" smtClean="0"/>
              <a:t>Компромиси</a:t>
            </a:r>
            <a:endParaRPr lang="bg-BG" dirty="0"/>
          </a:p>
          <a:p>
            <a:pPr lvl="1"/>
            <a:r>
              <a:rPr lang="bg-BG" dirty="0" smtClean="0"/>
              <a:t>Избира се първият или последният – това не се препоръчва, но изчакайте упражненията</a:t>
            </a:r>
          </a:p>
          <a:p>
            <a:pPr lvl="1"/>
            <a:r>
              <a:rPr lang="bg-BG" dirty="0" smtClean="0"/>
              <a:t>Избира се централният </a:t>
            </a:r>
            <a:r>
              <a:rPr lang="bg-BG" dirty="0"/>
              <a:t>елемент</a:t>
            </a:r>
          </a:p>
        </p:txBody>
      </p:sp>
      <p:pic>
        <p:nvPicPr>
          <p:cNvPr id="8" name="Picture 2" descr="D:\Pavel\Courses\Materials\Course.ALG 2019\Alg-06 Arrays (part II)\Lecture\Figures\quickso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029200"/>
            <a:ext cx="61150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253007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Пренареждане</a:t>
            </a:r>
          </a:p>
          <a:p>
            <a:pPr lvl="1"/>
            <a:r>
              <a:rPr lang="bg-BG" dirty="0" smtClean="0"/>
              <a:t>Тръгваме отляво надясно и намираме елемент, който е по-голям или равен на опорния</a:t>
            </a:r>
          </a:p>
          <a:p>
            <a:pPr lvl="1"/>
            <a:r>
              <a:rPr lang="bg-BG" dirty="0" smtClean="0"/>
              <a:t>Тръгваме отдясно наляво и намираме елемент, който е по-малък или равен на опорния</a:t>
            </a:r>
          </a:p>
          <a:p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Разменяме ги</a:t>
            </a:r>
          </a:p>
        </p:txBody>
      </p:sp>
      <p:pic>
        <p:nvPicPr>
          <p:cNvPr id="21506" name="Picture 2" descr="D:\Pavel\Courses\Materials\Course.ALG 2019\Alg-06 Arrays (part II)\Lecture\Figures\quicksor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49" y="2705100"/>
            <a:ext cx="6610351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D:\Pavel\Courses\Materials\Course.ALG 2019\Alg-06 Arrays (part II)\Lecture\Figures\quicksort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4552950"/>
            <a:ext cx="611505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182118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Продължаваме </a:t>
            </a:r>
            <a:r>
              <a:rPr lang="bg-BG" dirty="0"/>
              <a:t>търсенето на следващите по-голям и </a:t>
            </a:r>
            <a:r>
              <a:rPr lang="bg-BG" dirty="0" smtClean="0"/>
              <a:t>по-малък елемент</a:t>
            </a:r>
          </a:p>
          <a:p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Като ги намерим ги разменяме и т.н.</a:t>
            </a:r>
          </a:p>
          <a:p>
            <a:pPr lvl="1"/>
            <a:r>
              <a:rPr lang="bg-BG" dirty="0" smtClean="0"/>
              <a:t>Спираме едва когато търсенето ни се кръстоса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Елементите вече са пренаредени по-малките от опорния са вляво, по-големите – вдясно</a:t>
            </a:r>
            <a:endParaRPr lang="bg-BG" dirty="0"/>
          </a:p>
          <a:p>
            <a:endParaRPr lang="bg-BG" dirty="0"/>
          </a:p>
        </p:txBody>
      </p:sp>
      <p:pic>
        <p:nvPicPr>
          <p:cNvPr id="22530" name="Picture 2" descr="D:\Pavel\Courses\Materials\Course.ALG 2019\Alg-06 Arrays (part II)\Lecture\Figures\quickso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628" y="1295400"/>
            <a:ext cx="63246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D:\Pavel\Courses\Materials\Course.ALG 2019\Alg-06 Arrays (part II)\Lecture\Figures\quicksort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628" y="3810000"/>
            <a:ext cx="63246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609840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Рекурсивно сортиране</a:t>
            </a:r>
          </a:p>
          <a:p>
            <a:pPr lvl="1"/>
            <a:r>
              <a:rPr lang="bg-BG" dirty="0" smtClean="0"/>
              <a:t>От пренареждането на елементите запомняме мястото на </a:t>
            </a:r>
            <a:r>
              <a:rPr lang="bg-BG" dirty="0" err="1" smtClean="0"/>
              <a:t>кръстостване</a:t>
            </a:r>
            <a:r>
              <a:rPr lang="bg-BG" dirty="0" smtClean="0"/>
              <a:t> (т.е. къде свършват по-малките елементи и почват по-големите)</a:t>
            </a:r>
          </a:p>
          <a:p>
            <a:pPr lvl="1"/>
            <a:r>
              <a:rPr lang="bg-BG" dirty="0" smtClean="0"/>
              <a:t>Частта от масива вляво от него (по-малките елементи) сортираме рекурсивно</a:t>
            </a:r>
          </a:p>
          <a:p>
            <a:pPr lvl="1"/>
            <a:r>
              <a:rPr lang="bg-BG" dirty="0" smtClean="0"/>
              <a:t>После и частта вдясно от него (по-големите елементи)</a:t>
            </a:r>
          </a:p>
        </p:txBody>
      </p:sp>
      <p:pic>
        <p:nvPicPr>
          <p:cNvPr id="23554" name="Picture 2" descr="D:\Pavel\Courses\Materials\Course.ALG 2019\Alg-06 Arrays (part II)\Lecture\Figures\quicksort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62400"/>
            <a:ext cx="61531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584701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Стъпки на 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Първа стъпка </a:t>
            </a:r>
          </a:p>
          <a:p>
            <a:pPr lvl="1"/>
            <a:r>
              <a:rPr lang="bg-BG" dirty="0" smtClean="0"/>
              <a:t>Опорният елемент е 11</a:t>
            </a:r>
          </a:p>
          <a:p>
            <a:pPr lvl="1"/>
            <a:r>
              <a:rPr lang="bg-BG" dirty="0" smtClean="0"/>
              <a:t>Първата размяна е на 13 и 7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Следва размяна на 18 и 6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После размяна на 11 и 8</a:t>
            </a:r>
            <a:endParaRPr lang="bg-BG" dirty="0"/>
          </a:p>
        </p:txBody>
      </p:sp>
      <p:pic>
        <p:nvPicPr>
          <p:cNvPr id="9219" name="Picture 3" descr="D:\Pavel\Courses\Materials\Course.ALG 2019\Alg-06 Arrays (part II)\Lecture\Figures\quicksort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67000"/>
            <a:ext cx="71628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Pavel\Courses\Materials\Course.ALG 2019\Alg-06 Arrays (part II)\Lecture\Figures\quicksort-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71628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Pavel\Courses\Materials\Course.ALG 2019\Alg-06 Arrays (part II)\Lecture\Figures\quicksort-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410200"/>
            <a:ext cx="7162801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4513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Още една размяна, на 20 и 3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На следващата размяна има кръстосване, затова тя не се прави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Зоната на </a:t>
            </a:r>
            <a:r>
              <a:rPr lang="bg-BG" dirty="0" err="1" smtClean="0"/>
              <a:t>кръстостване</a:t>
            </a:r>
            <a:r>
              <a:rPr lang="bg-BG" dirty="0" smtClean="0"/>
              <a:t> определя границата на двата </a:t>
            </a:r>
            <a:r>
              <a:rPr lang="bg-BG" dirty="0" err="1" smtClean="0"/>
              <a:t>подмасива</a:t>
            </a:r>
            <a:r>
              <a:rPr lang="bg-BG" dirty="0" smtClean="0"/>
              <a:t> – единият е </a:t>
            </a:r>
            <a:r>
              <a:rPr lang="en-US" dirty="0" smtClean="0"/>
              <a:t>[10 … 3]</a:t>
            </a:r>
            <a:r>
              <a:rPr lang="bg-BG" dirty="0" smtClean="0"/>
              <a:t>, а другият е </a:t>
            </a:r>
            <a:r>
              <a:rPr lang="en-US" dirty="0" smtClean="0"/>
              <a:t>[20 … 13]</a:t>
            </a:r>
          </a:p>
          <a:p>
            <a:pPr lvl="1"/>
            <a:r>
              <a:rPr lang="bg-BG" dirty="0" smtClean="0"/>
              <a:t>Всеки </a:t>
            </a:r>
            <a:r>
              <a:rPr lang="bg-BG" dirty="0" err="1" smtClean="0"/>
              <a:t>подмасив</a:t>
            </a:r>
            <a:r>
              <a:rPr lang="bg-BG" dirty="0" smtClean="0"/>
              <a:t> обработваме по същия начин</a:t>
            </a:r>
          </a:p>
          <a:p>
            <a:pPr lvl="1"/>
            <a:endParaRPr lang="bg-BG" dirty="0"/>
          </a:p>
        </p:txBody>
      </p:sp>
      <p:pic>
        <p:nvPicPr>
          <p:cNvPr id="24578" name="Picture 2" descr="D:\Pavel\Courses\Materials\Course.ALG 2019\Alg-06 Arrays (part II)\Lecture\Figures\quicksort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7162801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D:\Pavel\Courses\Materials\Course.ALG 2019\Alg-06 Arrays (part II)\Lecture\Figures\quicksort-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12571"/>
            <a:ext cx="7162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69674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Втора стъпка</a:t>
            </a:r>
          </a:p>
          <a:p>
            <a:pPr lvl="1"/>
            <a:r>
              <a:rPr lang="bg-BG" dirty="0" smtClean="0"/>
              <a:t>Второ ниво на рекурсията – ляв </a:t>
            </a:r>
            <a:r>
              <a:rPr lang="bg-BG" dirty="0" err="1" smtClean="0"/>
              <a:t>подмасив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Двата </a:t>
            </a:r>
            <a:r>
              <a:rPr lang="bg-BG" dirty="0" err="1" smtClean="0"/>
              <a:t>подподмасива</a:t>
            </a:r>
            <a:r>
              <a:rPr lang="bg-BG" dirty="0" smtClean="0"/>
              <a:t> са </a:t>
            </a:r>
            <a:r>
              <a:rPr lang="en-US" dirty="0" smtClean="0"/>
              <a:t>[</a:t>
            </a:r>
            <a:r>
              <a:rPr lang="bg-BG" dirty="0" smtClean="0"/>
              <a:t>3</a:t>
            </a:r>
            <a:r>
              <a:rPr lang="en-US" dirty="0" smtClean="0"/>
              <a:t> </a:t>
            </a:r>
            <a:r>
              <a:rPr lang="bg-BG" dirty="0" smtClean="0"/>
              <a:t>…</a:t>
            </a:r>
            <a:r>
              <a:rPr lang="en-US" dirty="0" smtClean="0"/>
              <a:t> 6]</a:t>
            </a:r>
            <a:r>
              <a:rPr lang="bg-BG" dirty="0" smtClean="0"/>
              <a:t> и </a:t>
            </a:r>
            <a:r>
              <a:rPr lang="en-US" dirty="0" smtClean="0"/>
              <a:t>[6 … 10]</a:t>
            </a:r>
            <a:r>
              <a:rPr lang="bg-BG" dirty="0" smtClean="0"/>
              <a:t> </a:t>
            </a:r>
            <a:endParaRPr lang="bg-BG" dirty="0"/>
          </a:p>
        </p:txBody>
      </p:sp>
      <p:pic>
        <p:nvPicPr>
          <p:cNvPr id="25602" name="Picture 2" descr="D:\Pavel\Courses\Materials\Course.ALG 2019\Alg-06 Arrays (part II)\Lecture\Figures\quicksort-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858" y="1447800"/>
            <a:ext cx="6629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572679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Следващи стъпки</a:t>
            </a:r>
          </a:p>
          <a:p>
            <a:pPr lvl="1"/>
            <a:r>
              <a:rPr lang="bg-BG" dirty="0" smtClean="0"/>
              <a:t>Пълно обработване на левия </a:t>
            </a:r>
            <a:r>
              <a:rPr lang="bg-BG" dirty="0" err="1" smtClean="0"/>
              <a:t>подподмасив</a:t>
            </a:r>
            <a:r>
              <a:rPr lang="bg-BG" dirty="0" smtClean="0"/>
              <a:t> </a:t>
            </a:r>
            <a:r>
              <a:rPr lang="en-US" dirty="0" smtClean="0"/>
              <a:t>[3 … 6]</a:t>
            </a:r>
            <a:endParaRPr lang="bg-BG" dirty="0" smtClean="0"/>
          </a:p>
          <a:p>
            <a:endParaRPr lang="bg-BG" dirty="0"/>
          </a:p>
        </p:txBody>
      </p:sp>
      <p:pic>
        <p:nvPicPr>
          <p:cNvPr id="26626" name="Picture 2" descr="D:\Pavel\Courses\Materials\Course.ALG 2019\Alg-06 Arrays (part II)\Lecture\Figures\quicksort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4724400" cy="487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497435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Следващи стъпки</a:t>
            </a:r>
          </a:p>
          <a:p>
            <a:pPr lvl="1"/>
            <a:r>
              <a:rPr lang="bg-BG" dirty="0" smtClean="0"/>
              <a:t>Пълно обработване на десния </a:t>
            </a:r>
            <a:r>
              <a:rPr lang="bg-BG" dirty="0" err="1" smtClean="0"/>
              <a:t>подподмасив</a:t>
            </a:r>
            <a:r>
              <a:rPr lang="bg-BG" dirty="0" smtClean="0"/>
              <a:t> </a:t>
            </a:r>
            <a:r>
              <a:rPr lang="en-US" dirty="0" smtClean="0"/>
              <a:t>[</a:t>
            </a:r>
            <a:r>
              <a:rPr lang="bg-BG" dirty="0" smtClean="0"/>
              <a:t>6</a:t>
            </a:r>
            <a:r>
              <a:rPr lang="en-US" dirty="0" smtClean="0"/>
              <a:t> … </a:t>
            </a:r>
            <a:r>
              <a:rPr lang="bg-BG" dirty="0" smtClean="0"/>
              <a:t>10</a:t>
            </a:r>
            <a:r>
              <a:rPr lang="en-US" dirty="0" smtClean="0"/>
              <a:t>]</a:t>
            </a:r>
            <a:endParaRPr lang="bg-BG" dirty="0" smtClean="0"/>
          </a:p>
          <a:p>
            <a:endParaRPr lang="bg-BG" dirty="0"/>
          </a:p>
        </p:txBody>
      </p:sp>
      <p:pic>
        <p:nvPicPr>
          <p:cNvPr id="27650" name="Picture 2" descr="D:\Pavel\Courses\Materials\Course.ALG 2019\Alg-06 Arrays (part II)\Lecture\Figures\quicksort-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6400"/>
            <a:ext cx="61150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040327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на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Бързи алгоритми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75866326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Последни стъпки</a:t>
            </a:r>
          </a:p>
          <a:p>
            <a:pPr lvl="1"/>
            <a:r>
              <a:rPr lang="bg-BG" dirty="0" smtClean="0"/>
              <a:t>Пълно обработване на десния </a:t>
            </a:r>
            <a:r>
              <a:rPr lang="bg-BG" dirty="0" err="1" smtClean="0"/>
              <a:t>подмасив</a:t>
            </a:r>
            <a:r>
              <a:rPr lang="bg-BG" dirty="0" smtClean="0"/>
              <a:t> </a:t>
            </a:r>
            <a:r>
              <a:rPr lang="en-US" dirty="0" smtClean="0"/>
              <a:t>[</a:t>
            </a:r>
            <a:r>
              <a:rPr lang="bg-BG" dirty="0" smtClean="0"/>
              <a:t>20</a:t>
            </a:r>
            <a:r>
              <a:rPr lang="en-US" dirty="0" smtClean="0"/>
              <a:t> … </a:t>
            </a:r>
            <a:r>
              <a:rPr lang="bg-BG" dirty="0" smtClean="0"/>
              <a:t>13</a:t>
            </a:r>
            <a:r>
              <a:rPr lang="en-US" dirty="0" smtClean="0"/>
              <a:t>]</a:t>
            </a:r>
            <a:endParaRPr lang="bg-BG" dirty="0" smtClean="0"/>
          </a:p>
          <a:p>
            <a:endParaRPr lang="bg-BG" dirty="0"/>
          </a:p>
        </p:txBody>
      </p:sp>
      <p:pic>
        <p:nvPicPr>
          <p:cNvPr id="28674" name="Picture 2" descr="D:\Pavel\Courses\Materials\Course.ALG 2019\Alg-06 Arrays (part II)\Lecture\Figures\quicksort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76400"/>
            <a:ext cx="61150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7411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D:\Pavel\Courses\Materials\Course.ALG 2019\Alg-06 Arrays (part II)\Lecture\Figures\quicksort-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628" y="1438728"/>
            <a:ext cx="5228772" cy="522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Обща схема на стъпките</a:t>
            </a:r>
          </a:p>
          <a:p>
            <a:pPr lvl="1"/>
            <a:r>
              <a:rPr lang="bg-BG" dirty="0" smtClean="0"/>
              <a:t>Разделяне на части и рекурсивното им обработване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094327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Движение на елементите</a:t>
            </a:r>
          </a:p>
          <a:p>
            <a:pPr lvl="1"/>
            <a:r>
              <a:rPr lang="bg-BG" dirty="0" smtClean="0"/>
              <a:t>Големи скокове, много по-малко излишно движение</a:t>
            </a:r>
            <a:endParaRPr lang="bg-BG" dirty="0"/>
          </a:p>
        </p:txBody>
      </p:sp>
      <p:pic>
        <p:nvPicPr>
          <p:cNvPr id="17411" name="Picture 3" descr="D:\Pavel\Courses\Materials\Course.ALG 2019\Alg-06 Arrays (part II)\Lecture\Figures\quicksort-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1409700"/>
            <a:ext cx="6134100" cy="499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7869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Характеристики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Детайли</a:t>
                </a:r>
              </a:p>
              <a:p>
                <a:pPr lvl="1"/>
                <a:r>
                  <a:rPr lang="bg-BG" dirty="0" smtClean="0"/>
                  <a:t>Бързо </a:t>
                </a:r>
                <a:r>
                  <a:rPr lang="bg-BG" dirty="0" err="1" smtClean="0"/>
                  <a:t>сходящ</a:t>
                </a:r>
                <a:r>
                  <a:rPr lang="bg-BG" dirty="0" smtClean="0"/>
                  <a:t> процес – в началото елементите се придвижват на големи стъпки, към края – на малки</a:t>
                </a:r>
              </a:p>
              <a:p>
                <a:pPr lvl="1"/>
                <a:r>
                  <a:rPr lang="bg-BG" dirty="0" smtClean="0"/>
                  <a:t>Малък брой излишни движения</a:t>
                </a:r>
              </a:p>
              <a:p>
                <a:r>
                  <a:rPr lang="bg-BG" dirty="0"/>
                  <a:t>Сложност на алгоритъма</a:t>
                </a:r>
              </a:p>
              <a:p>
                <a:pPr lvl="1"/>
                <a:r>
                  <a:rPr lang="bg-BG" dirty="0"/>
                  <a:t>Определя се трудно </a:t>
                </a:r>
              </a:p>
              <a:p>
                <a:pPr lvl="1"/>
                <a:r>
                  <a:rPr lang="bg-BG" dirty="0"/>
                  <a:t>В най-лошия случай 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bg-BG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В нормалните случаи 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func>
                          <m:func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На практика бързото сортиране е по-бързо от другите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алгоритми за сортиране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25450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Подреждане на масив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подреждане(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 smtClean="0"/>
                  <a:t>,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𝑗</m:t>
                            </m:r>
                          </m:num>
                          <m:den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6605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𝑖</m:t>
                    </m:r>
                    <m:r>
                      <a:rPr lang="en-US" b="0" i="1" smtClean="0">
                        <a:latin typeface="Cambria Math"/>
                      </a:rPr>
                      <m:t>+1</m:t>
                    </m:r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&gt;</m:t>
                    </m:r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𝑗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𝑗</m:t>
                    </m:r>
                    <m:r>
                      <a:rPr lang="en-US" b="0" i="1" smtClean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2125663" lvl="1" indent="0">
                  <a:buNone/>
                </a:pPr>
                <a:r>
                  <a:rPr lang="bg-BG" dirty="0" smtClean="0"/>
                  <a:t>Размени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b="-141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524000" y="2286000"/>
            <a:ext cx="381000" cy="41148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963056" y="3352800"/>
            <a:ext cx="381000" cy="2667000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434764" y="4686300"/>
            <a:ext cx="381000" cy="1297218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777631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Рекурсивно сортиране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сортиране</a:t>
                </a:r>
                <a:r>
                  <a:rPr lang="bg-BG" dirty="0"/>
                  <a:t>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/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тогава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подреждане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−1)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𝑚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en-US" dirty="0"/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smtClean="0"/>
                  <a:t>бързо сортиране ( </a:t>
                </a:r>
                <a:r>
                  <a:rPr lang="en-US" dirty="0" smtClean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0</m:t>
                    </m:r>
                    <m:r>
                      <a:rPr lang="en-US" i="1" dirty="0" err="1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81200" y="1752600"/>
            <a:ext cx="381000" cy="13716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600200" y="1371600"/>
            <a:ext cx="381000" cy="19050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600200" y="3962400"/>
            <a:ext cx="381000" cy="45720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1132488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Алтернативно бързо 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Опорният елемент се поставя на точното място</a:t>
            </a:r>
          </a:p>
          <a:p>
            <a:pPr lvl="1"/>
            <a:r>
              <a:rPr lang="bg-BG" dirty="0" smtClean="0"/>
              <a:t>Той вече не се включва в двата </a:t>
            </a:r>
            <a:r>
              <a:rPr lang="bg-BG" dirty="0" err="1" smtClean="0"/>
              <a:t>подмасива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Така на всяка стъпка преди разделянето на две отпада по един елемент</a:t>
            </a:r>
          </a:p>
        </p:txBody>
      </p:sp>
      <p:pic>
        <p:nvPicPr>
          <p:cNvPr id="29698" name="Picture 2" descr="D:\Pavel\Courses\Materials\Course.ALG 2019\Alg-06 Arrays (part II)\Lecture\Figures\quicksortB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99" y="2762250"/>
            <a:ext cx="6134101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829889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Основната функция</a:t>
                </a:r>
              </a:p>
              <a:p>
                <a:pPr lvl="1"/>
                <a:r>
                  <a:rPr lang="bg-BG" dirty="0" smtClean="0"/>
                  <a:t>Опорният елемент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bg-BG" dirty="0" smtClean="0"/>
                  <a:t> се прескача</a:t>
                </a:r>
              </a:p>
              <a:p>
                <a:pPr lvl="1"/>
                <a:r>
                  <a:rPr lang="bg-BG" dirty="0" smtClean="0"/>
                  <a:t>Той вече е на правилното място</a:t>
                </a:r>
                <a:endParaRPr lang="bg-BG" dirty="0"/>
              </a:p>
              <a:p>
                <a:pPr lvl="1"/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сортиране</a:t>
                </a:r>
                <a:r>
                  <a:rPr lang="bg-BG" dirty="0"/>
                  <a:t>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/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тогава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подреждане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−1)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𝑚</m:t>
                    </m:r>
                    <m:r>
                      <a:rPr lang="bg-BG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+1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en-US" dirty="0"/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smtClean="0"/>
                  <a:t>бързо сортиране ( </a:t>
                </a:r>
                <a:r>
                  <a:rPr lang="en-US" dirty="0" smtClean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0</m:t>
                    </m:r>
                    <m:r>
                      <a:rPr lang="en-US" i="1" dirty="0" err="1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81200" y="3048000"/>
            <a:ext cx="381000" cy="13716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600200" y="2667000"/>
            <a:ext cx="381000" cy="19050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600200" y="5334000"/>
            <a:ext cx="381000" cy="45720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9436192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Пренареждане на масива</a:t>
            </a:r>
          </a:p>
          <a:p>
            <a:pPr lvl="1"/>
            <a:r>
              <a:rPr lang="bg-BG" dirty="0" smtClean="0"/>
              <a:t>Избираме централния елемент за опорен</a:t>
            </a:r>
          </a:p>
          <a:p>
            <a:pPr lvl="1"/>
            <a:r>
              <a:rPr lang="bg-BG" dirty="0" smtClean="0"/>
              <a:t>Слагаме го в края на масива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Тръгваме отляво надясно и всеки намерен по-малък елемент натрупваме в левия край на масива</a:t>
            </a:r>
          </a:p>
          <a:p>
            <a:pPr lvl="1"/>
            <a:r>
              <a:rPr lang="bg-BG" dirty="0" smtClean="0"/>
              <a:t>Там се оформя </a:t>
            </a:r>
            <a:r>
              <a:rPr lang="bg-BG" dirty="0" err="1" smtClean="0"/>
              <a:t>подмасива</a:t>
            </a:r>
            <a:r>
              <a:rPr lang="bg-BG" dirty="0" smtClean="0"/>
              <a:t> с по-малките елементи</a:t>
            </a:r>
            <a:endParaRPr lang="bg-BG" dirty="0"/>
          </a:p>
        </p:txBody>
      </p:sp>
      <p:pic>
        <p:nvPicPr>
          <p:cNvPr id="30722" name="Picture 2" descr="D:\Pavel\Courses\Materials\Course.ALG 2019\Alg-06 Arrays (part II)\Lecture\Figures\quicksortB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1885950"/>
            <a:ext cx="611505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3" name="Picture 3" descr="D:\Pavel\Courses\Materials\Course.ALG 2019\Alg-06 Arrays (part II)\Lecture\Figures\quicksortB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840" y="4876800"/>
            <a:ext cx="611505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737725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Да го проиграем</a:t>
            </a:r>
            <a:endParaRPr lang="bg-BG" dirty="0"/>
          </a:p>
        </p:txBody>
      </p:sp>
      <p:pic>
        <p:nvPicPr>
          <p:cNvPr id="31746" name="Picture 2" descr="D:\Pavel\Courses\Materials\Course.ALG 2019\Alg-06 Arrays (part II)\Lecture\Figures\quicksortB-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46"/>
          <a:stretch/>
        </p:blipFill>
        <p:spPr bwMode="auto">
          <a:xfrm>
            <a:off x="1799771" y="990600"/>
            <a:ext cx="6115050" cy="565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344605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Досега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с базови алгоритми</a:t>
                </a:r>
              </a:p>
              <a:p>
                <a:pPr lvl="1"/>
                <a:r>
                  <a:rPr lang="bg-BG" dirty="0" smtClean="0"/>
                  <a:t>По-прости като описание и действия</a:t>
                </a:r>
              </a:p>
              <a:p>
                <a:pPr lvl="1"/>
                <a:r>
                  <a:rPr lang="bg-BG" dirty="0" smtClean="0"/>
                  <a:t>По-сложни от времева гледна точка –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r>
                  <a:rPr lang="bg-BG" dirty="0" smtClean="0"/>
                  <a:t>Предимства</a:t>
                </a:r>
              </a:p>
              <a:p>
                <a:pPr lvl="1"/>
                <a:r>
                  <a:rPr lang="bg-BG" dirty="0" smtClean="0"/>
                  <a:t>Кратък код</a:t>
                </a:r>
              </a:p>
              <a:p>
                <a:pPr lvl="1"/>
                <a:r>
                  <a:rPr lang="bg-BG" dirty="0" smtClean="0"/>
                  <a:t>Подходящи за малки масиви</a:t>
                </a:r>
              </a:p>
              <a:p>
                <a:r>
                  <a:rPr lang="bg-BG" dirty="0" smtClean="0"/>
                  <a:t>Недостатъци</a:t>
                </a:r>
              </a:p>
              <a:p>
                <a:pPr lvl="1"/>
                <a:r>
                  <a:rPr lang="bg-BG" dirty="0" smtClean="0"/>
                  <a:t>Големи масиви се сортират бавно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8864128"/>
      </p:ext>
    </p:extLst>
  </p:cSld>
  <p:clrMapOvr>
    <a:masterClrMapping/>
  </p:clrMapOvr>
  <p:transition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Преместваме опорния елемент на мястото му и вече имаме два </a:t>
            </a:r>
            <a:r>
              <a:rPr lang="bg-BG" dirty="0" err="1" smtClean="0"/>
              <a:t>подмасива</a:t>
            </a:r>
            <a:r>
              <a:rPr lang="bg-BG" dirty="0" smtClean="0"/>
              <a:t>, без опорния елемент</a:t>
            </a:r>
            <a:endParaRPr lang="bg-BG" dirty="0"/>
          </a:p>
        </p:txBody>
      </p:sp>
      <p:pic>
        <p:nvPicPr>
          <p:cNvPr id="4" name="Picture 2" descr="D:\Pavel\Courses\Materials\Course.ALG 2019\Alg-06 Arrays (part II)\Lecture\Figures\quicksortB-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54"/>
          <a:stretch/>
        </p:blipFill>
        <p:spPr bwMode="auto">
          <a:xfrm>
            <a:off x="1504950" y="304800"/>
            <a:ext cx="6115050" cy="275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0" name="Picture 2" descr="D:\Pavel\Courses\Materials\Course.ALG 2019\Alg-06 Arrays (part II)\Lecture\Figures\quicksortB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49" y="4476750"/>
            <a:ext cx="6115051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393446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Следващи стъпки</a:t>
            </a:r>
            <a:endParaRPr lang="bg-BG" dirty="0"/>
          </a:p>
        </p:txBody>
      </p:sp>
      <p:pic>
        <p:nvPicPr>
          <p:cNvPr id="33794" name="Picture 2" descr="D:\Pavel\Courses\Materials\Course.ALG 2019\Alg-06 Arrays (part II)\Lecture\Figures\quicksortB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19200"/>
            <a:ext cx="611505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914653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на подреждането</a:t>
                </a:r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подреждане(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/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1211263" lvl="1" indent="0">
                  <a:buNone/>
                </a:pPr>
                <a:r>
                  <a:rPr lang="bg-BG" dirty="0"/>
                  <a:t>Р</a:t>
                </a:r>
                <a:r>
                  <a:rPr lang="bg-BG" dirty="0" smtClean="0"/>
                  <a:t>азмени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+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𝑗</m:t>
                            </m:r>
                          </m:num>
                          <m:den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bg-BG" dirty="0" smtClean="0"/>
                  <a:t>– индекс на изграждане на левия </a:t>
                </a:r>
                <a:r>
                  <a:rPr lang="bg-BG" dirty="0" err="1" smtClean="0"/>
                  <a:t>подмаси</a:t>
                </a:r>
                <a:r>
                  <a:rPr lang="bg-BG" dirty="0" err="1"/>
                  <a:t>в</a:t>
                </a:r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a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2125663" lvl="1" indent="0">
                  <a:buNone/>
                </a:pPr>
                <a:r>
                  <a:rPr lang="bg-BG" dirty="0"/>
                  <a:t>Размени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endParaRPr lang="en-US" dirty="0"/>
              </a:p>
              <a:p>
                <a:pPr marL="212566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/>
                  <a:t>Размени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</m:oMath>
                </a14:m>
                <a:endParaRPr lang="en-US" dirty="0"/>
              </a:p>
              <a:p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469174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със сливане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Merge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33445590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Идея на сортирането със сливане</a:t>
                </a:r>
              </a:p>
              <a:p>
                <a:pPr lvl="1"/>
                <a:r>
                  <a:rPr lang="bg-BG" dirty="0" smtClean="0"/>
                  <a:t>Разделяме масива на две</a:t>
                </a:r>
              </a:p>
              <a:p>
                <a:pPr lvl="1"/>
                <a:r>
                  <a:rPr lang="bg-BG" dirty="0" smtClean="0"/>
                  <a:t>Сортираме всяка половина</a:t>
                </a:r>
              </a:p>
              <a:p>
                <a:pPr lvl="1"/>
                <a:r>
                  <a:rPr lang="bg-BG" dirty="0" smtClean="0"/>
                  <a:t>Обединяваме двете половини</a:t>
                </a:r>
              </a:p>
              <a:p>
                <a:r>
                  <a:rPr lang="bg-BG" dirty="0" smtClean="0"/>
                  <a:t>Основната идея</a:t>
                </a:r>
              </a:p>
              <a:p>
                <a:pPr lvl="1"/>
                <a:r>
                  <a:rPr lang="bg-BG" dirty="0" smtClean="0"/>
                  <a:t>Има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начин за обединяване на два вече сортирани масива в трети сортиран, общ масив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Цялото сортиране чрез сливане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2614870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Сливане на сортирани масиви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Процес на сливане</a:t>
            </a:r>
          </a:p>
          <a:p>
            <a:pPr lvl="1"/>
            <a:r>
              <a:rPr lang="bg-BG" dirty="0" smtClean="0"/>
              <a:t>Използва се допълнителен масив за резултата</a:t>
            </a:r>
          </a:p>
          <a:p>
            <a:pPr lvl="1"/>
            <a:r>
              <a:rPr lang="bg-BG" dirty="0" smtClean="0"/>
              <a:t>Взима се по-малкия от двата най-малки елемента от масивите и се добавя към резултата</a:t>
            </a:r>
            <a:endParaRPr lang="bg-BG" dirty="0"/>
          </a:p>
        </p:txBody>
      </p:sp>
      <p:pic>
        <p:nvPicPr>
          <p:cNvPr id="34819" name="Picture 3" descr="D:\Pavel\Courses\Materials\Course.ALG 2019\Alg-06 Arrays (part II)\Lecture\Figures\mergesort\mergeso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49" y="3441700"/>
            <a:ext cx="3829051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614821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За всеки от двата масива се помни докъде са взети стойности</a:t>
            </a:r>
          </a:p>
          <a:p>
            <a:pPr lvl="1"/>
            <a:r>
              <a:rPr lang="bg-BG" dirty="0" smtClean="0"/>
              <a:t>Сравняваме следващите първи стойности и по-малката я добавяме към резултата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За масива с резултата също помним докъде е пълен, за да знаем къде да добавяме стойности</a:t>
            </a:r>
            <a:endParaRPr lang="bg-BG" dirty="0"/>
          </a:p>
        </p:txBody>
      </p:sp>
      <p:pic>
        <p:nvPicPr>
          <p:cNvPr id="35842" name="Picture 2" descr="D:\Pavel\Courses\Materials\Course.ALG 2019\Alg-06 Arrays (part II)\Lecture\Figures\mergesort\mergesor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2209800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3" name="Picture 3" descr="D:\Pavel\Courses\Materials\Course.ALG 2019\Alg-06 Arrays (part II)\Lecture\Figures\mergesort\mergesort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17057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769943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Продължава се по същия начин</a:t>
            </a:r>
            <a:endParaRPr lang="bg-BG" dirty="0"/>
          </a:p>
        </p:txBody>
      </p:sp>
      <p:pic>
        <p:nvPicPr>
          <p:cNvPr id="36866" name="Picture 2" descr="D:\Pavel\Courses\Materials\Course.ALG 2019\Alg-06 Arrays (part II)\Lecture\Figures\mergesort\mergeso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3829051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3" descr="D:\Pavel\Courses\Materials\Course.ALG 2019\Alg-06 Arrays (part II)\Lecture\Figures\mergesort\mergesort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D:\Pavel\Courses\Materials\Course.ALG 2019\Alg-06 Arrays (part II)\Lecture\Figures\mergesort\mergesort-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3590925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Picture 5" descr="D:\Pavel\Courses\Materials\Course.ALG 2019\Alg-06 Arrays (part II)\Lecture\Figures\mergesort\mergesort-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54639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925057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До изчерпване на единия от масивите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Останалите елементи прехвърляме директно</a:t>
            </a:r>
            <a:endParaRPr lang="bg-BG" dirty="0"/>
          </a:p>
        </p:txBody>
      </p:sp>
      <p:pic>
        <p:nvPicPr>
          <p:cNvPr id="37890" name="Picture 2" descr="D:\Pavel\Courses\Materials\Course.ALG 2019\Alg-06 Arrays (part II)\Lecture\Figures\mergesort\mergesort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1" name="Picture 3" descr="D:\Pavel\Courses\Materials\Course.ALG 2019\Alg-06 Arrays (part II)\Lecture\Figures\mergesort\mergesort-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19200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D:\Pavel\Courses\Materials\Course.ALG 2019\Alg-06 Arrays (part II)\Lecture\Figures\mergesort\mergesort-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16388"/>
            <a:ext cx="3829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576795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Сортиране на масив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Първа фаза</a:t>
            </a:r>
          </a:p>
          <a:p>
            <a:pPr lvl="1"/>
            <a:r>
              <a:rPr lang="bg-BG" dirty="0" smtClean="0"/>
              <a:t>Разделяне на </a:t>
            </a:r>
            <a:r>
              <a:rPr lang="bg-BG" dirty="0" err="1" smtClean="0"/>
              <a:t>подмасиви</a:t>
            </a:r>
            <a:endParaRPr lang="bg-BG" dirty="0"/>
          </a:p>
        </p:txBody>
      </p:sp>
      <p:pic>
        <p:nvPicPr>
          <p:cNvPr id="38915" name="Picture 3" descr="D:\Pavel\Courses\Materials\Course.ALG 2019\Alg-06 Arrays (part II)\Lecture\Figures\mergesort\mergesort-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25" y="2514600"/>
            <a:ext cx="61341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254080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 на Шел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Shell sort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9712686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Втора фаза</a:t>
            </a:r>
          </a:p>
          <a:p>
            <a:pPr lvl="1"/>
            <a:r>
              <a:rPr lang="bg-BG" dirty="0" smtClean="0"/>
              <a:t>Сливане на сортирани </a:t>
            </a:r>
            <a:r>
              <a:rPr lang="bg-BG" dirty="0" err="1" smtClean="0"/>
              <a:t>подмасиви</a:t>
            </a:r>
            <a:r>
              <a:rPr lang="bg-BG" dirty="0" smtClean="0"/>
              <a:t> в сортиран масив</a:t>
            </a:r>
            <a:endParaRPr lang="bg-BG" dirty="0"/>
          </a:p>
        </p:txBody>
      </p:sp>
      <p:pic>
        <p:nvPicPr>
          <p:cNvPr id="39938" name="Picture 2" descr="D:\Pavel\Courses\Materials\Course.ALG 2019\Alg-06 Arrays (part II)\Lecture\Figures\mergesort\mergesort-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681" y="1600200"/>
            <a:ext cx="611505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6778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Движение на елементите</a:t>
            </a:r>
          </a:p>
          <a:p>
            <a:pPr lvl="1"/>
            <a:r>
              <a:rPr lang="bg-BG" dirty="0" smtClean="0"/>
              <a:t>Големите скокове са в последните стъпки – при сливането на големите </a:t>
            </a:r>
            <a:r>
              <a:rPr lang="bg-BG" dirty="0" err="1" smtClean="0"/>
              <a:t>подмасиви</a:t>
            </a:r>
            <a:endParaRPr lang="bg-BG" dirty="0"/>
          </a:p>
        </p:txBody>
      </p:sp>
      <p:pic>
        <p:nvPicPr>
          <p:cNvPr id="40962" name="Picture 2" descr="D:\Pavel\Courses\Materials\Course.ALG 2019\Alg-06 Arrays (part II)\Lecture\Figures\mergesort\mergesort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899" y="2019300"/>
            <a:ext cx="6134101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0371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Рекурсивно сортиране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сортиране</a:t>
                </a:r>
                <a:r>
                  <a:rPr lang="bg-BG" dirty="0"/>
                  <a:t>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err="1"/>
                  <a:t>,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тогава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⌊"/>
                        <m:endChr m:val="⌋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 err="1">
                                <a:latin typeface="Cambria Math"/>
                              </a:rPr>
                              <m:t>𝑖</m:t>
                            </m:r>
                            <m:r>
                              <a:rPr lang="bg-BG" i="1" dirty="0">
                                <a:latin typeface="Cambria Math"/>
                              </a:rPr>
                              <m:t>+</m:t>
                            </m:r>
                            <m:r>
                              <a:rPr lang="en-US" i="1" dirty="0" err="1">
                                <a:latin typeface="Cambria Math"/>
                              </a:rPr>
                              <m:t>𝑗</m:t>
                            </m:r>
                          </m:num>
                          <m:den>
                            <m:r>
                              <a:rPr lang="bg-BG" i="1" dirty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𝑚</m:t>
                        </m:r>
                        <m:r>
                          <a:rPr lang="bg-BG" b="0" i="1" dirty="0" smtClean="0">
                            <a:latin typeface="Cambria Math"/>
                          </a:rPr>
                          <m:t>+1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1660525" lvl="1" indent="0">
                  <a:buNone/>
                </a:pPr>
                <a:r>
                  <a:rPr lang="bg-BG" dirty="0" smtClean="0"/>
                  <a:t>сливане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en-US" dirty="0"/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smtClean="0"/>
                  <a:t>сортиране  чрез сливане( </a:t>
                </a:r>
                <a:r>
                  <a:rPr lang="en-US" dirty="0" smtClean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/>
                  <a:t>сортиране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0</m:t>
                    </m:r>
                    <m:r>
                      <a:rPr lang="en-US" i="1" dirty="0" err="1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−1)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81200" y="2667000"/>
            <a:ext cx="381000" cy="1982492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600200" y="2286000"/>
            <a:ext cx="381000" cy="2595966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600200" y="5562600"/>
            <a:ext cx="381000" cy="45720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85018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Сливане на масиви</a:t>
                </a:r>
              </a:p>
              <a:p>
                <a:pPr lvl="1"/>
                <a:r>
                  <a:rPr lang="bg-BG" dirty="0"/>
                  <a:t>Първият </a:t>
                </a:r>
                <a:r>
                  <a:rPr lang="bg-BG" dirty="0" err="1"/>
                  <a:t>подмасив</a:t>
                </a:r>
                <a:r>
                  <a:rPr lang="bg-BG" dirty="0"/>
                  <a:t> </a:t>
                </a:r>
                <a:r>
                  <a:rPr lang="bg-BG" dirty="0" smtClean="0"/>
                  <a:t>е</a:t>
                </a:r>
                <a:r>
                  <a:rPr lang="en-US" dirty="0" smtClean="0"/>
                  <a:t> </a:t>
                </a:r>
                <a:r>
                  <a:rPr lang="bg-BG" dirty="0" smtClean="0"/>
                  <a:t>от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Вторият </a:t>
                </a:r>
                <a:r>
                  <a:rPr lang="bg-BG" dirty="0" err="1" smtClean="0"/>
                  <a:t>подмасив</a:t>
                </a:r>
                <a:r>
                  <a:rPr lang="bg-BG" dirty="0" smtClean="0"/>
                  <a:t> е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endParaRPr lang="en-US" dirty="0"/>
              </a:p>
              <a:p>
                <a:pPr lvl="1"/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сливане(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m</m:t>
                    </m:r>
                    <m:r>
                      <a:rPr lang="en-US" b="0" i="0" dirty="0" smtClean="0">
                        <a:latin typeface="Cambria Math"/>
                      </a:rPr>
                      <m:t>, 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1195388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ляво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195388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b="0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195388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1953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ляво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дясно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marL="223361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ляво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</m:oMath>
                </a14:m>
                <a:r>
                  <a:rPr lang="en-US" dirty="0" smtClean="0"/>
                  <a:t>+1</a:t>
                </a:r>
                <a:endParaRPr lang="bg-BG" dirty="0" smtClean="0"/>
              </a:p>
              <a:p>
                <a:pPr marL="223361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b="0" i="1" dirty="0" smtClean="0">
                                <a:latin typeface="Cambria Math"/>
                              </a:rPr>
                              <m:t>дясно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+1</m:t>
                    </m:r>
                  </m:oMath>
                </a14:m>
                <a:endParaRPr lang="bg-BG" i="1" dirty="0" smtClean="0">
                  <a:latin typeface="Cambria Math"/>
                </a:endParaRP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2233613" lvl="1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524000" y="2743200"/>
            <a:ext cx="381000" cy="43434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981200" y="4495800"/>
            <a:ext cx="381000" cy="1905000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514600" y="4900167"/>
            <a:ext cx="381000" cy="1035684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23804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1953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≤</m:t>
                    </m:r>
                    <m:r>
                      <a:rPr lang="en-US" i="1" dirty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:</a:t>
                </a:r>
                <a:endParaRPr lang="en-US" dirty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ляво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 smtClean="0"/>
                  <a:t> 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ляво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11953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дясно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≤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дясно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/>
                  <a:t> </a:t>
                </a:r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дясно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+1</a:t>
                </a:r>
                <a:endParaRPr lang="bg-BG" dirty="0"/>
              </a:p>
              <a:p>
                <a:pPr marL="2233613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524000" y="-152400"/>
            <a:ext cx="381000" cy="4429932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963056" y="838200"/>
            <a:ext cx="381000" cy="1331563"/>
            <a:chOff x="1143000" y="1297719"/>
            <a:chExt cx="228600" cy="396008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965702" y="2615339"/>
            <a:ext cx="381000" cy="1460715"/>
            <a:chOff x="1143000" y="1297719"/>
            <a:chExt cx="228600" cy="396008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29630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Други алгоритми за сортиране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4771128"/>
      </p:ext>
    </p:extLst>
  </p:cSld>
  <p:clrMapOvr>
    <a:masterClrMapping/>
  </p:clrMapOvr>
  <p:transition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Други алгоритми за 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Пирамидално сортиране</a:t>
            </a:r>
          </a:p>
          <a:p>
            <a:pPr lvl="1"/>
            <a:r>
              <a:rPr lang="bg-BG" dirty="0" smtClean="0"/>
              <a:t>Сортира се на две фази</a:t>
            </a:r>
          </a:p>
          <a:p>
            <a:pPr lvl="1"/>
            <a:r>
              <a:rPr lang="bg-BG" dirty="0" smtClean="0"/>
              <a:t>Първата фаза изгражда пирамида като във върха е най-големият елемент</a:t>
            </a:r>
          </a:p>
          <a:p>
            <a:pPr lvl="1"/>
            <a:r>
              <a:rPr lang="bg-BG" dirty="0" smtClean="0"/>
              <a:t>Втората фаза обхожда пирамидата и генерира сортиран масив</a:t>
            </a:r>
          </a:p>
          <a:p>
            <a:r>
              <a:rPr lang="bg-BG" dirty="0" smtClean="0"/>
              <a:t>Сортиране по кутии</a:t>
            </a:r>
          </a:p>
          <a:p>
            <a:pPr lvl="1"/>
            <a:r>
              <a:rPr lang="bg-BG" dirty="0" smtClean="0"/>
              <a:t>Числата се разпределят в отделни кутии, според стойността им</a:t>
            </a:r>
          </a:p>
          <a:p>
            <a:pPr lvl="1"/>
            <a:r>
              <a:rPr lang="bg-BG" dirty="0" err="1" smtClean="0"/>
              <a:t>Просле</a:t>
            </a:r>
            <a:r>
              <a:rPr lang="bg-BG" dirty="0" smtClean="0"/>
              <a:t> се проверява по колко числа има в кутия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76443603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Сортиране с клатене</a:t>
            </a:r>
          </a:p>
          <a:p>
            <a:pPr lvl="1"/>
            <a:r>
              <a:rPr lang="bg-BG" dirty="0" smtClean="0"/>
              <a:t>Подобно на сортиране по метода на мехурчето</a:t>
            </a:r>
          </a:p>
          <a:p>
            <a:pPr lvl="1"/>
            <a:r>
              <a:rPr lang="bg-BG" dirty="0" smtClean="0"/>
              <a:t>Редува се сортиране в едната и в другата посока</a:t>
            </a:r>
          </a:p>
          <a:p>
            <a:r>
              <a:rPr lang="bg-BG" dirty="0" smtClean="0"/>
              <a:t>Сортиране – пасианс</a:t>
            </a:r>
          </a:p>
          <a:p>
            <a:pPr lvl="1"/>
            <a:r>
              <a:rPr lang="bg-BG" dirty="0" smtClean="0"/>
              <a:t>Тегли се стойност от масива като от тесте</a:t>
            </a:r>
          </a:p>
          <a:p>
            <a:pPr lvl="1"/>
            <a:r>
              <a:rPr lang="bg-BG" dirty="0" smtClean="0"/>
              <a:t>Поставя се отгоре на тестето или в ново тесте</a:t>
            </a:r>
          </a:p>
          <a:p>
            <a:r>
              <a:rPr lang="bg-BG" dirty="0" smtClean="0"/>
              <a:t>Сортиране на Тим</a:t>
            </a:r>
          </a:p>
          <a:p>
            <a:pPr lvl="1"/>
            <a:r>
              <a:rPr lang="bg-BG" dirty="0" smtClean="0"/>
              <a:t>Комбинирано сортиране с вмъкване и сливане</a:t>
            </a:r>
          </a:p>
          <a:p>
            <a:pPr lvl="1"/>
            <a:r>
              <a:rPr lang="bg-BG" dirty="0" smtClean="0"/>
              <a:t>Намира подредени </a:t>
            </a:r>
            <a:r>
              <a:rPr lang="bg-BG" dirty="0" err="1" smtClean="0"/>
              <a:t>подмасиви</a:t>
            </a:r>
            <a:r>
              <a:rPr lang="bg-BG" dirty="0" smtClean="0"/>
              <a:t> и ги ползва наготово</a:t>
            </a:r>
          </a:p>
          <a:p>
            <a:r>
              <a:rPr lang="bg-BG" dirty="0"/>
              <a:t>Блоково </a:t>
            </a:r>
            <a:r>
              <a:rPr lang="bg-BG" dirty="0" smtClean="0"/>
              <a:t>сортиране</a:t>
            </a:r>
          </a:p>
          <a:p>
            <a:pPr lvl="1"/>
            <a:r>
              <a:rPr lang="bg-BG" dirty="0" smtClean="0"/>
              <a:t>Друго комбинирано сортиране с вмъкване и сливане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57958818"/>
      </p:ext>
    </p:extLst>
  </p:cSld>
  <p:clrMapOvr>
    <a:masterClrMapping/>
  </p:clrMapOvr>
  <p:transition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Сортиране по метода на гребена</a:t>
            </a:r>
          </a:p>
          <a:p>
            <a:pPr lvl="1"/>
            <a:r>
              <a:rPr lang="bg-BG" dirty="0" smtClean="0"/>
              <a:t>Вариант на сортиране по метода с мехурчето</a:t>
            </a:r>
          </a:p>
          <a:p>
            <a:pPr lvl="1"/>
            <a:r>
              <a:rPr lang="bg-BG" dirty="0" smtClean="0"/>
              <a:t>Ползват се по-големи стъпки, които намаляват до 1</a:t>
            </a:r>
          </a:p>
          <a:p>
            <a:r>
              <a:rPr lang="bg-BG" dirty="0" err="1" smtClean="0"/>
              <a:t>Интро-сорт</a:t>
            </a:r>
            <a:endParaRPr lang="bg-BG" dirty="0" smtClean="0"/>
          </a:p>
          <a:p>
            <a:pPr lvl="1"/>
            <a:r>
              <a:rPr lang="bg-BG" dirty="0" smtClean="0"/>
              <a:t>Започва сортиране като при бързото сортиране</a:t>
            </a:r>
          </a:p>
          <a:p>
            <a:pPr lvl="1"/>
            <a:r>
              <a:rPr lang="bg-BG" dirty="0" smtClean="0"/>
              <a:t>При по-малки </a:t>
            </a:r>
            <a:r>
              <a:rPr lang="bg-BG" dirty="0" err="1" smtClean="0"/>
              <a:t>подмасиви</a:t>
            </a:r>
            <a:r>
              <a:rPr lang="bg-BG" dirty="0" smtClean="0"/>
              <a:t> превключва към пирамидално сортиране</a:t>
            </a:r>
          </a:p>
          <a:p>
            <a:r>
              <a:rPr lang="bg-BG" dirty="0" smtClean="0"/>
              <a:t>Сортиране </a:t>
            </a:r>
            <a:r>
              <a:rPr lang="bg-BG" dirty="0"/>
              <a:t>с двоично </a:t>
            </a:r>
            <a:r>
              <a:rPr lang="bg-BG" dirty="0" smtClean="0"/>
              <a:t>дърво</a:t>
            </a:r>
          </a:p>
          <a:p>
            <a:pPr lvl="1"/>
            <a:r>
              <a:rPr lang="bg-BG" dirty="0" smtClean="0"/>
              <a:t>Прехвърля елементите от масива в двоично дърво</a:t>
            </a:r>
          </a:p>
          <a:p>
            <a:pPr lvl="1"/>
            <a:r>
              <a:rPr lang="bg-BG" dirty="0" smtClean="0"/>
              <a:t>После го обхожда и ги връща в масива</a:t>
            </a:r>
            <a:endParaRPr lang="bg-BG" dirty="0"/>
          </a:p>
          <a:p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60301491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Спагетно сортиране</a:t>
                </a:r>
              </a:p>
              <a:p>
                <a:pPr lvl="1"/>
                <a:r>
                  <a:rPr lang="bg-BG" dirty="0" smtClean="0"/>
                  <a:t>Има ниска сложност –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Изисква поддръжка на пълен </a:t>
                </a:r>
                <a:r>
                  <a:rPr lang="bg-BG" dirty="0" err="1" smtClean="0"/>
                  <a:t>паралелелизъм</a:t>
                </a:r>
                <a:endParaRPr lang="bg-BG" dirty="0" smtClean="0"/>
              </a:p>
              <a:p>
                <a:r>
                  <a:rPr lang="bg-BG" dirty="0" smtClean="0"/>
                  <a:t>Библиотечно сортиране</a:t>
                </a:r>
              </a:p>
              <a:p>
                <a:pPr lvl="1"/>
                <a:r>
                  <a:rPr lang="bg-BG" dirty="0" smtClean="0"/>
                  <a:t>Елементите се разполагат разредени, за да има места за вмъкване на следващи елементи</a:t>
                </a:r>
              </a:p>
              <a:p>
                <a:r>
                  <a:rPr lang="bg-BG" dirty="0" smtClean="0"/>
                  <a:t>Спящо сортиране (</a:t>
                </a:r>
                <a:r>
                  <a:rPr lang="bg-BG" dirty="0" err="1" smtClean="0"/>
                  <a:t>слийп</a:t>
                </a:r>
                <a:r>
                  <a:rPr lang="bg-BG" dirty="0" smtClean="0"/>
                  <a:t> сорт)</a:t>
                </a:r>
              </a:p>
              <a:p>
                <a:pPr lvl="1"/>
                <a:r>
                  <a:rPr lang="bg-BG" dirty="0" smtClean="0"/>
                  <a:t>Стойност се показва постепенно като ниво на вода</a:t>
                </a:r>
              </a:p>
              <a:p>
                <a:pPr lvl="1"/>
                <a:r>
                  <a:rPr lang="bg-BG" dirty="0" smtClean="0"/>
                  <a:t>Елементите се сортират според кога попаднат под нивото на водата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52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9097018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и идея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История</a:t>
            </a:r>
          </a:p>
          <a:p>
            <a:pPr lvl="1"/>
            <a:r>
              <a:rPr lang="bg-BG" dirty="0" smtClean="0"/>
              <a:t>Предложен от Доналд Шел през 1959 г</a:t>
            </a:r>
          </a:p>
          <a:p>
            <a:pPr lvl="1"/>
            <a:r>
              <a:rPr lang="bg-BG" dirty="0" smtClean="0"/>
              <a:t>Често се нарича </a:t>
            </a:r>
            <a:r>
              <a:rPr lang="bg-BG" dirty="0" err="1" smtClean="0"/>
              <a:t>шелсорт</a:t>
            </a:r>
            <a:r>
              <a:rPr lang="bg-BG" dirty="0" smtClean="0"/>
              <a:t> (</a:t>
            </a:r>
            <a:r>
              <a:rPr lang="en-US" dirty="0" err="1" smtClean="0"/>
              <a:t>shellsort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Масивът се разделя на няколко части</a:t>
            </a:r>
          </a:p>
          <a:p>
            <a:pPr lvl="1"/>
            <a:r>
              <a:rPr lang="bg-BG" dirty="0" smtClean="0"/>
              <a:t>Всяка се сортира отделно</a:t>
            </a:r>
          </a:p>
          <a:p>
            <a:pPr lvl="1"/>
            <a:r>
              <a:rPr lang="bg-BG" dirty="0" smtClean="0"/>
              <a:t>Някои от тях се обединяват и се сортират</a:t>
            </a:r>
          </a:p>
          <a:p>
            <a:pPr lvl="1"/>
            <a:r>
              <a:rPr lang="bg-BG" dirty="0" smtClean="0"/>
              <a:t>Това се повтаря до получаване на една част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62452780"/>
      </p:ext>
    </p:extLst>
  </p:cSld>
  <p:clrMapOvr>
    <a:masterClrMapping/>
  </p:clrMapOvr>
  <p:transition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Наивно сортиране</a:t>
            </a:r>
          </a:p>
          <a:p>
            <a:pPr lvl="1"/>
            <a:r>
              <a:rPr lang="bg-BG" dirty="0" smtClean="0"/>
              <a:t>Генерират се всички пермутации на елементите</a:t>
            </a:r>
          </a:p>
          <a:p>
            <a:pPr lvl="1"/>
            <a:r>
              <a:rPr lang="bg-BG" dirty="0" smtClean="0"/>
              <a:t>Проверява се при коя те са сортиране</a:t>
            </a:r>
          </a:p>
          <a:p>
            <a:r>
              <a:rPr lang="bg-BG" dirty="0" smtClean="0"/>
              <a:t>Случайно сортиране</a:t>
            </a:r>
          </a:p>
          <a:p>
            <a:pPr lvl="1"/>
            <a:r>
              <a:rPr lang="bg-BG" dirty="0" smtClean="0"/>
              <a:t>Избират се случайно два елемента и ако трябва им се разменят местата</a:t>
            </a:r>
          </a:p>
          <a:p>
            <a:pPr lvl="1"/>
            <a:r>
              <a:rPr lang="bg-BG" dirty="0" smtClean="0"/>
              <a:t>Периодично се проверява дали масивът е сортиран</a:t>
            </a:r>
          </a:p>
          <a:p>
            <a:r>
              <a:rPr lang="bg-BG" dirty="0" smtClean="0"/>
              <a:t>Сортиране на гнома</a:t>
            </a:r>
          </a:p>
          <a:p>
            <a:pPr lvl="1"/>
            <a:r>
              <a:rPr lang="bg-BG" dirty="0" smtClean="0"/>
              <a:t>С последователно търсене се намират два съседни елемента, които трябва да се обърнат</a:t>
            </a:r>
          </a:p>
          <a:p>
            <a:pPr lvl="1"/>
            <a:r>
              <a:rPr lang="bg-BG" dirty="0" smtClean="0"/>
              <a:t>След обръщане има голяма вероятност съседна двойка да изисква обръщане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0078356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Гладко сортиране</a:t>
            </a:r>
          </a:p>
          <a:p>
            <a:pPr lvl="1"/>
            <a:r>
              <a:rPr lang="bg-BG" dirty="0" smtClean="0"/>
              <a:t>Аналогично на пирамидалното сортиране</a:t>
            </a:r>
          </a:p>
          <a:p>
            <a:pPr lvl="1"/>
            <a:r>
              <a:rPr lang="bg-BG" dirty="0" smtClean="0"/>
              <a:t>Структурата на пирамидата е обратна – родителският елемент е след  подчинените елементи</a:t>
            </a:r>
          </a:p>
          <a:p>
            <a:r>
              <a:rPr lang="bg-BG" dirty="0" err="1" smtClean="0"/>
              <a:t>Интерполационно</a:t>
            </a:r>
            <a:r>
              <a:rPr lang="bg-BG" dirty="0" smtClean="0"/>
              <a:t> сортиране</a:t>
            </a:r>
          </a:p>
          <a:p>
            <a:pPr lvl="1"/>
            <a:r>
              <a:rPr lang="bg-BG" dirty="0" smtClean="0"/>
              <a:t>Според стойността на елемент и стойностите на краищата на </a:t>
            </a:r>
            <a:r>
              <a:rPr lang="bg-BG" dirty="0" err="1" smtClean="0"/>
              <a:t>подмасив</a:t>
            </a:r>
            <a:r>
              <a:rPr lang="bg-BG" dirty="0" smtClean="0"/>
              <a:t> се намира чрез интерполация приблизителното място на елемента</a:t>
            </a:r>
          </a:p>
          <a:p>
            <a:r>
              <a:rPr lang="bg-BG" dirty="0" smtClean="0"/>
              <a:t>Сортиране с бройни системи (азбучно сортиране)</a:t>
            </a:r>
          </a:p>
          <a:p>
            <a:pPr lvl="1"/>
            <a:r>
              <a:rPr lang="bg-BG" dirty="0" smtClean="0"/>
              <a:t>Сортират се числа според първата цифра от записа им в дадена бройна система</a:t>
            </a:r>
          </a:p>
          <a:p>
            <a:pPr lvl="1"/>
            <a:r>
              <a:rPr lang="bg-BG" dirty="0" smtClean="0"/>
              <a:t>За всяка еднаква първа цифра се сортират по втората и т.н.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33461733"/>
      </p:ext>
    </p:extLst>
  </p:cSld>
  <p:clrMapOvr>
    <a:masterClrMapping/>
  </p:clrMapOvr>
  <p:transition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6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Стъпки на сортиране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Първа стъпка</a:t>
            </a:r>
          </a:p>
          <a:p>
            <a:pPr lvl="1"/>
            <a:r>
              <a:rPr lang="bg-BG" dirty="0" smtClean="0"/>
              <a:t>Разделяме елементите на групи със някаква стъпка</a:t>
            </a:r>
          </a:p>
          <a:p>
            <a:pPr lvl="1"/>
            <a:r>
              <a:rPr lang="bg-BG" dirty="0"/>
              <a:t>Елементите в група са отдалечени един от друг на колкото е стъпката</a:t>
            </a:r>
          </a:p>
          <a:p>
            <a:pPr lvl="1"/>
            <a:r>
              <a:rPr lang="bg-BG" dirty="0" smtClean="0"/>
              <a:t>Например, при стъпка 8 групите са: </a:t>
            </a:r>
            <a:r>
              <a:rPr lang="en-US" dirty="0" smtClean="0"/>
              <a:t>[10,4]</a:t>
            </a:r>
            <a:r>
              <a:rPr lang="bg-BG" dirty="0" smtClean="0"/>
              <a:t>, </a:t>
            </a:r>
            <a:r>
              <a:rPr lang="en-US" dirty="0" smtClean="0"/>
              <a:t>[5,1]</a:t>
            </a:r>
            <a:r>
              <a:rPr lang="bg-BG" dirty="0" smtClean="0"/>
              <a:t>, …</a:t>
            </a:r>
          </a:p>
        </p:txBody>
      </p:sp>
      <p:pic>
        <p:nvPicPr>
          <p:cNvPr id="1027" name="Picture 3" descr="D:\Pavel\Courses\Materials\Course.ALG 2019\Alg-06 Arrays (part II)\Lecture\Figures\shellso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3771900"/>
            <a:ext cx="61150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814693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Втора стъпка</a:t>
            </a:r>
          </a:p>
          <a:p>
            <a:pPr lvl="1"/>
            <a:r>
              <a:rPr lang="bg-BG" dirty="0" smtClean="0"/>
              <a:t>Сортираме елементите във всяка група</a:t>
            </a:r>
          </a:p>
          <a:p>
            <a:pPr lvl="1"/>
            <a:r>
              <a:rPr lang="bg-BG" dirty="0" smtClean="0"/>
              <a:t>Например, 10 и 4 си разменят местата, а 2 и 3 – не </a:t>
            </a:r>
          </a:p>
          <a:p>
            <a:pPr lvl="1"/>
            <a:r>
              <a:rPr lang="bg-BG" dirty="0" smtClean="0"/>
              <a:t>Малките елементи се преместват с голям скок наляво, а големите – надясно</a:t>
            </a:r>
          </a:p>
        </p:txBody>
      </p:sp>
      <p:pic>
        <p:nvPicPr>
          <p:cNvPr id="2050" name="Picture 2" descr="D:\Pavel\Courses\Materials\Course.ALG 2019\Alg-06 Arrays (part II)\Lecture\Figures\shellsor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95600"/>
            <a:ext cx="61150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374791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Трета стъпка</a:t>
            </a:r>
          </a:p>
          <a:p>
            <a:pPr lvl="1"/>
            <a:r>
              <a:rPr lang="bg-BG" dirty="0" smtClean="0"/>
              <a:t>Разделяме елементите на групи с по-малка стъпка</a:t>
            </a:r>
          </a:p>
          <a:p>
            <a:pPr lvl="1"/>
            <a:r>
              <a:rPr lang="bg-BG" dirty="0" smtClean="0"/>
              <a:t>При стъпка 4 групите са: </a:t>
            </a:r>
            <a:r>
              <a:rPr lang="en-US" dirty="0" smtClean="0"/>
              <a:t>[4,8,10,9]</a:t>
            </a:r>
            <a:r>
              <a:rPr lang="bg-BG" dirty="0" smtClean="0"/>
              <a:t>, </a:t>
            </a:r>
            <a:r>
              <a:rPr lang="en-US" dirty="0" smtClean="0"/>
              <a:t>[1,0,5,18]</a:t>
            </a:r>
            <a:r>
              <a:rPr lang="bg-BG" dirty="0" smtClean="0"/>
              <a:t>…</a:t>
            </a:r>
            <a:endParaRPr lang="en-US" dirty="0" smtClean="0"/>
          </a:p>
          <a:p>
            <a:pPr lvl="1"/>
            <a:r>
              <a:rPr lang="bg-BG" dirty="0" smtClean="0"/>
              <a:t>Благодарение на предните стъпки, елементите в групите са почти сортирани</a:t>
            </a:r>
          </a:p>
        </p:txBody>
      </p:sp>
      <p:pic>
        <p:nvPicPr>
          <p:cNvPr id="3075" name="Picture 3" descr="D:\Pavel\Courses\Materials\Course.ALG 2019\Alg-06 Arrays (part II)\Lecture\Figures\shellsort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2895600"/>
            <a:ext cx="611505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114063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8848</TotalTime>
  <Words>2242</Words>
  <Application>Microsoft Office PowerPoint</Application>
  <PresentationFormat>On-screen Show (4:3)</PresentationFormat>
  <Paragraphs>435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Масиви (част II)</vt:lpstr>
      <vt:lpstr>Съдържание</vt:lpstr>
      <vt:lpstr>Сортиране на масиви</vt:lpstr>
      <vt:lpstr>Досега</vt:lpstr>
      <vt:lpstr>Сортиране на Шел</vt:lpstr>
      <vt:lpstr>История и идея</vt:lpstr>
      <vt:lpstr>Стъпки на сортиране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Характеристики</vt:lpstr>
      <vt:lpstr>PowerPoint Presentation</vt:lpstr>
      <vt:lpstr>Реализация</vt:lpstr>
      <vt:lpstr>PowerPoint Presentation</vt:lpstr>
      <vt:lpstr>Бързо сортиране</vt:lpstr>
      <vt:lpstr>История и идея</vt:lpstr>
      <vt:lpstr>Задачи</vt:lpstr>
      <vt:lpstr>PowerPoint Presentation</vt:lpstr>
      <vt:lpstr>PowerPoint Presentation</vt:lpstr>
      <vt:lpstr>PowerPoint Presentation</vt:lpstr>
      <vt:lpstr>Стъпки на сортиране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Характеристики</vt:lpstr>
      <vt:lpstr>Реализация</vt:lpstr>
      <vt:lpstr>PowerPoint Presentation</vt:lpstr>
      <vt:lpstr>Алтернативно бързо сортиране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Сортиране със сливане</vt:lpstr>
      <vt:lpstr>Идея</vt:lpstr>
      <vt:lpstr>Сливане на сортирани масиви</vt:lpstr>
      <vt:lpstr>PowerPoint Presentation</vt:lpstr>
      <vt:lpstr>PowerPoint Presentation</vt:lpstr>
      <vt:lpstr>PowerPoint Presentation</vt:lpstr>
      <vt:lpstr>Сортиране на масив</vt:lpstr>
      <vt:lpstr>PowerPoint Presentation</vt:lpstr>
      <vt:lpstr>PowerPoint Presentation</vt:lpstr>
      <vt:lpstr>Реализация</vt:lpstr>
      <vt:lpstr>PowerPoint Presentation</vt:lpstr>
      <vt:lpstr>PowerPoint Presentation</vt:lpstr>
      <vt:lpstr>Други алгоритми за сортиране</vt:lpstr>
      <vt:lpstr>Други алгоритми за сортиране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326</cp:revision>
  <dcterms:created xsi:type="dcterms:W3CDTF">2019-06-21T13:37:43Z</dcterms:created>
  <dcterms:modified xsi:type="dcterms:W3CDTF">2020-04-04T08:36:24Z</dcterms:modified>
</cp:coreProperties>
</file>