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66" r:id="rId5"/>
    <p:sldId id="269" r:id="rId6"/>
    <p:sldId id="268" r:id="rId7"/>
    <p:sldId id="265" r:id="rId8"/>
    <p:sldId id="272" r:id="rId9"/>
    <p:sldId id="259" r:id="rId10"/>
    <p:sldId id="267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7725-2573-46AB-B17D-F4F7033ACD33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084-C1AB-42C8-AE93-F9A9C819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8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7725-2573-46AB-B17D-F4F7033ACD33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084-C1AB-42C8-AE93-F9A9C819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6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7725-2573-46AB-B17D-F4F7033ACD33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084-C1AB-42C8-AE93-F9A9C819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7725-2573-46AB-B17D-F4F7033ACD33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084-C1AB-42C8-AE93-F9A9C819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19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7725-2573-46AB-B17D-F4F7033ACD33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084-C1AB-42C8-AE93-F9A9C819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0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7725-2573-46AB-B17D-F4F7033ACD33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084-C1AB-42C8-AE93-F9A9C819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5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7725-2573-46AB-B17D-F4F7033ACD33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084-C1AB-42C8-AE93-F9A9C819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6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7725-2573-46AB-B17D-F4F7033ACD33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084-C1AB-42C8-AE93-F9A9C819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5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7725-2573-46AB-B17D-F4F7033ACD33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084-C1AB-42C8-AE93-F9A9C819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1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7725-2573-46AB-B17D-F4F7033ACD33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084-C1AB-42C8-AE93-F9A9C819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5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7725-2573-46AB-B17D-F4F7033ACD33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084-C1AB-42C8-AE93-F9A9C819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5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27725-2573-46AB-B17D-F4F7033ACD33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D0084-C1AB-42C8-AE93-F9A9C819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9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Информационна система към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Факултет Математика и Информатика </a:t>
            </a:r>
          </a:p>
          <a:p>
            <a:pPr marL="0" indent="0">
              <a:buNone/>
            </a:pPr>
            <a:r>
              <a:rPr lang="bg-BG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 СУ „Климент Охридски“</a:t>
            </a:r>
          </a:p>
          <a:p>
            <a:pPr marL="0" indent="0">
              <a:buNone/>
            </a:pPr>
            <a:endParaRPr lang="bg-BG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r">
              <a:buNone/>
            </a:pPr>
            <a:endParaRPr lang="bg-BG" sz="10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r">
              <a:buNone/>
            </a:pPr>
            <a:endParaRPr lang="bg-BG" sz="10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r">
              <a:buNone/>
            </a:pPr>
            <a:endParaRPr lang="bg-BG" sz="10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r">
              <a:buNone/>
            </a:pPr>
            <a:endParaRPr lang="bg-BG" sz="1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r">
              <a:buNone/>
            </a:pPr>
            <a:r>
              <a:rPr lang="bg-BG" sz="1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ЕКИП:</a:t>
            </a:r>
            <a:endParaRPr lang="bg-BG" sz="1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r">
              <a:buNone/>
            </a:pPr>
            <a:r>
              <a:rPr lang="bg-BG" sz="1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Тодор Димитров, ФН 71152</a:t>
            </a:r>
          </a:p>
          <a:p>
            <a:pPr marL="0" indent="0" algn="r">
              <a:buNone/>
            </a:pPr>
            <a:r>
              <a:rPr lang="bg-BG" sz="1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Павел Димитров, ФН </a:t>
            </a:r>
            <a:r>
              <a:rPr lang="bg-BG" sz="1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71175</a:t>
            </a:r>
          </a:p>
          <a:p>
            <a:pPr marL="0" indent="0" algn="r">
              <a:buNone/>
            </a:pPr>
            <a:r>
              <a:rPr lang="bg-BG" sz="1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Христо Гергов, ФН 71172</a:t>
            </a:r>
          </a:p>
          <a:p>
            <a:pPr marL="0" indent="0" algn="r">
              <a:buNone/>
            </a:pPr>
            <a:r>
              <a:rPr lang="bg-BG" sz="1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Момчил </a:t>
            </a:r>
            <a:r>
              <a:rPr lang="bg-BG" sz="1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Линдров, ФН 71141</a:t>
            </a:r>
          </a:p>
          <a:p>
            <a:pPr marL="0" indent="0" algn="r">
              <a:buNone/>
            </a:pPr>
            <a:r>
              <a:rPr lang="bg-BG" sz="1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Диана Чанкова, ФН 71179</a:t>
            </a:r>
          </a:p>
          <a:p>
            <a:pPr marL="0" indent="0" algn="r">
              <a:buNone/>
            </a:pPr>
            <a:r>
              <a:rPr lang="bg-BG" sz="1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Николай Георгиев, ФН 71168</a:t>
            </a:r>
          </a:p>
          <a:p>
            <a:pPr marL="0" indent="0" algn="r">
              <a:buNone/>
            </a:pPr>
            <a:r>
              <a:rPr lang="bg-BG" sz="1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Светлин Младенов, ФН 71156</a:t>
            </a:r>
          </a:p>
          <a:p>
            <a:pPr marL="0" indent="0" algn="r">
              <a:buNone/>
            </a:pPr>
            <a:r>
              <a:rPr lang="bg-BG" sz="1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Стефан Енев, ФН 71136</a:t>
            </a:r>
          </a:p>
          <a:p>
            <a:pPr marL="0" indent="0" algn="r">
              <a:buNone/>
            </a:pPr>
            <a:r>
              <a:rPr lang="bg-BG" sz="1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Йордан Георгиев, ФН 71139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3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421" y="1988840"/>
            <a:ext cx="8640960" cy="3528392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Домейн и хостинг  - 150лв</a:t>
            </a:r>
            <a:r>
              <a:rPr lang="en-US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br>
              <a:rPr lang="en-US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Консумативи  </a:t>
            </a:r>
            <a:r>
              <a:rPr lang="ru-RU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(канцеларски материали, храна, тел. разговори) ;</a:t>
            </a:r>
            <a:br>
              <a:rPr lang="ru-RU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6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  2 х 20 дни х 5 лв + 6 х 20дни х 5лв + 50лв + 220лв  = </a:t>
            </a:r>
            <a:r>
              <a:rPr lang="ru-RU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1070 лв ;</a:t>
            </a:r>
            <a:br>
              <a:rPr lang="ru-RU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Непредвидени разходи  - 200лв;</a:t>
            </a:r>
            <a:b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*Внедряването </a:t>
            </a:r>
            <a:r>
              <a:rPr lang="ru-RU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включва и 4 часа обучение на служителите;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  <a:r>
              <a:rPr lang="bg-BG" sz="24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 страна </a:t>
            </a:r>
            <a:r>
              <a:rPr lang="bg-BG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университета :</a:t>
            </a:r>
            <a:br>
              <a:rPr lang="bg-BG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bg-BG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оборудвана стая с 10 броя комютри;</a:t>
            </a:r>
            <a:br>
              <a:rPr lang="bg-BG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bg-BG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сървъри;</a:t>
            </a:r>
            <a:br>
              <a:rPr lang="bg-BG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bg-BG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проектор;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5816" y="5301208"/>
            <a:ext cx="6400800" cy="1752600"/>
          </a:xfrm>
        </p:spPr>
        <p:txBody>
          <a:bodyPr/>
          <a:lstStyle/>
          <a:p>
            <a:r>
              <a:rPr lang="bg-BG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Крайна сума : </a:t>
            </a:r>
          </a:p>
          <a:p>
            <a:r>
              <a:rPr lang="bg-BG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7630 лв</a:t>
            </a:r>
            <a:endParaRPr lang="en-US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11099" y="26064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3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Примерен бюджет</a:t>
            </a:r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(2):</a:t>
            </a:r>
            <a:endParaRPr lang="en-US" sz="2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8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sz="3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Благодаря за вниманието!</a:t>
            </a:r>
            <a:endParaRPr lang="en-US" sz="3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4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080119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Дефиниция на проекта</a:t>
            </a:r>
            <a:endParaRPr lang="en-US" sz="3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064896" cy="388843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Web </a:t>
            </a:r>
            <a:r>
              <a:rPr lang="bg-BG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базирана система целяща да </a:t>
            </a:r>
            <a:r>
              <a:rPr lang="bg-BG" sz="24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автоматизира </a:t>
            </a:r>
            <a:r>
              <a:rPr lang="bg-BG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максимално административните </a:t>
            </a:r>
            <a:r>
              <a:rPr lang="bg-BG" sz="24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процеси във </a:t>
            </a:r>
            <a:r>
              <a:rPr lang="bg-BG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факултета. Основна </a:t>
            </a:r>
            <a:r>
              <a:rPr lang="bg-BG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поставена </a:t>
            </a:r>
            <a:r>
              <a:rPr lang="bg-BG" sz="24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пред системата, е да се улесни взаимодействието между </a:t>
            </a:r>
            <a:r>
              <a:rPr lang="bg-BG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администрацията </a:t>
            </a:r>
            <a:r>
              <a:rPr lang="bg-BG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външните </a:t>
            </a:r>
            <a:r>
              <a:rPr lang="bg-BG" sz="24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лица(студенти и преподаватели</a:t>
            </a:r>
            <a:r>
              <a:rPr lang="bg-BG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bg-BG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да подобри извършването на обичайни дейности и добави нови</a:t>
            </a:r>
            <a:r>
              <a:rPr lang="en-US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bg-BG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като класиране за </a:t>
            </a:r>
            <a:r>
              <a:rPr lang="bg-BG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стипендии</a:t>
            </a:r>
            <a:r>
              <a:rPr lang="en-US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bg-BG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повече информация за дисциплини </a:t>
            </a:r>
            <a:r>
              <a:rPr lang="bg-BG" sz="24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или контрол на съобщенията и др..</a:t>
            </a:r>
            <a:endParaRPr lang="en-US" sz="24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40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80120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Оценка на разходите</a:t>
            </a:r>
            <a:endParaRPr lang="en-US" sz="3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32465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Налични са :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</a:t>
            </a:r>
            <a:r>
              <a:rPr lang="ru-RU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работата (WBS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);</a:t>
            </a:r>
            <a:endParaRPr lang="ru-RU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Човешки 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ресурси;</a:t>
            </a:r>
            <a:endParaRPr lang="ru-RU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Опит </a:t>
            </a:r>
            <a:r>
              <a:rPr lang="ru-RU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 минали 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проекти;</a:t>
            </a:r>
            <a:endParaRPr lang="en-US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68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548680"/>
            <a:ext cx="6840760" cy="578495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Constructive Cost </a:t>
            </a:r>
            <a:r>
              <a:rPr lang="en-US" sz="3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Model </a:t>
            </a:r>
            <a:r>
              <a:rPr lang="en-US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(1)</a:t>
            </a:r>
            <a:endParaRPr lang="en-US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5869" y="2420888"/>
            <a:ext cx="6912768" cy="864096"/>
          </a:xfrm>
        </p:spPr>
        <p:txBody>
          <a:bodyPr>
            <a:normAutofit/>
          </a:bodyPr>
          <a:lstStyle/>
          <a:p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Малък екип (</a:t>
            </a:r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organic</a:t>
            </a:r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=&gt;</a:t>
            </a:r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 = 2.4 , B = 1.05;</a:t>
            </a:r>
            <a:endParaRPr lang="en-US" sz="2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95736" y="1501766"/>
            <a:ext cx="39853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Effort </a:t>
            </a:r>
            <a:r>
              <a:rPr lang="en-US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de-DE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PMs</a:t>
            </a:r>
            <a:r>
              <a:rPr lang="en-US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en-US" sz="2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A x (Size)</a:t>
            </a:r>
            <a:r>
              <a:rPr lang="en-US" sz="2000" b="1" baseline="30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sz="2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2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3068960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 &amp; scale factors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en-US"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en-US"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 · </a:t>
            </a:r>
            <a:r>
              <a:rPr lang="el-GR"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 </a:t>
            </a:r>
            <a:r>
              <a:rPr lang="en-US" sz="20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EAFi</a:t>
            </a:r>
            <a:endParaRPr lang="en-US" sz="20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DATA, </a:t>
            </a:r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CPLX, APEX, ACAP, PCAP, LTEX =&gt; A=</a:t>
            </a:r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0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EAF: Effort Adjustment Factor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 = B base </a:t>
            </a:r>
            <a:r>
              <a:rPr lang="en-US"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+ 0.01 · </a:t>
            </a:r>
            <a:r>
              <a:rPr lang="el-GR"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 </a:t>
            </a:r>
            <a:r>
              <a:rPr lang="en-US" sz="20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Sfi</a:t>
            </a:r>
            <a:endParaRPr lang="en-US" sz="20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Скаларни фактори : </a:t>
            </a:r>
            <a:endParaRPr lang="en-US" sz="20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Предимства - 2, Опит - 3, Екипност - 2, Гъвкавост - 2, Риск – 2 </a:t>
            </a:r>
            <a:endParaRPr lang="en-US" sz="20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=&gt; </a:t>
            </a:r>
            <a:r>
              <a:rPr lang="de-DE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=1,12</a:t>
            </a:r>
            <a:endParaRPr lang="en-US" sz="2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89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1560" y="1916832"/>
            <a:ext cx="61024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KSLOC = 1000 SLOC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SLOC </a:t>
            </a:r>
            <a:r>
              <a:rPr lang="en-US"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FP · </a:t>
            </a:r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LR</a:t>
            </a:r>
          </a:p>
          <a:p>
            <a:r>
              <a:rPr lang="en-US"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LR = Language Ratio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FP </a:t>
            </a:r>
            <a:r>
              <a:rPr lang="en-US"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UFP · VAF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UFP </a:t>
            </a:r>
            <a:r>
              <a:rPr lang="en-US"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Unadjusted Function </a:t>
            </a:r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Points</a:t>
            </a:r>
            <a:endParaRPr lang="en-US" sz="2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03648" y="548680"/>
            <a:ext cx="6840760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Constructive Cost Model </a:t>
            </a:r>
            <a:r>
              <a:rPr lang="en-US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(2)</a:t>
            </a:r>
            <a:endParaRPr lang="en-US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4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509936"/>
            <a:ext cx="4752528" cy="550912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Unadjusted Function Points 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060848"/>
            <a:ext cx="9036496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External Input (</a:t>
            </a:r>
            <a:r>
              <a:rPr lang="bg-BG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логически входове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de-D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Java ; </a:t>
            </a:r>
            <a:endParaRPr lang="bg-BG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External </a:t>
            </a:r>
            <a:r>
              <a:rPr lang="en-US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Output (</a:t>
            </a:r>
            <a:r>
              <a:rPr lang="bg-BG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логически изходи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Java ;</a:t>
            </a:r>
            <a:endParaRPr lang="bg-BG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Internal </a:t>
            </a:r>
            <a:r>
              <a:rPr lang="en-US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Logical File (</a:t>
            </a:r>
            <a:r>
              <a:rPr lang="bg-BG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вътрешна СД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SQL ;</a:t>
            </a:r>
            <a:endParaRPr lang="bg-BG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External </a:t>
            </a:r>
            <a:r>
              <a:rPr lang="en-US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Interface File (</a:t>
            </a:r>
            <a:r>
              <a:rPr lang="bg-BG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споделена СД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SQL ;</a:t>
            </a:r>
            <a:endParaRPr lang="bg-BG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External </a:t>
            </a:r>
            <a:r>
              <a:rPr lang="en-US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Inquiry (</a:t>
            </a:r>
            <a:r>
              <a:rPr lang="bg-BG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комбинация вход/изход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HTML/JavaScript, Java ;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g-BG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SLOC:</a:t>
            </a:r>
            <a:endParaRPr lang="en-US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Html/JavaScript – 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 * 50 = 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000;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SQL  - 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 * 30 = 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Java – </a:t>
            </a:r>
            <a:r>
              <a:rPr lang="bg-BG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 * 70 = 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56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00;</a:t>
            </a:r>
            <a:endParaRPr lang="en-US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Общо : 8 100 реда</a:t>
            </a:r>
            <a:endParaRPr lang="en-US" sz="2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03648" y="548680"/>
            <a:ext cx="6840760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Constructive Cost Model </a:t>
            </a:r>
            <a:r>
              <a:rPr lang="en-US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(3)</a:t>
            </a:r>
            <a:endParaRPr lang="en-US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635896" y="6165304"/>
            <a:ext cx="5329011" cy="5013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bg-BG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Обща сума : </a:t>
            </a:r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31,23 х 800лв </a:t>
            </a:r>
            <a:r>
              <a:rPr lang="bg-BG" sz="20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24 984лв </a:t>
            </a:r>
            <a:endParaRPr lang="en-US" sz="2000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635896" y="5661248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Effort (PMs) = </a:t>
            </a:r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x(</a:t>
            </a:r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8,100</a:t>
            </a:r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000" baseline="30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1,12</a:t>
            </a:r>
            <a:r>
              <a:rPr lang="en-US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31,23</a:t>
            </a:r>
            <a:endParaRPr lang="en-US" sz="2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17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WBS</a:t>
            </a:r>
            <a:endParaRPr lang="en-US" sz="4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872" y="6165304"/>
            <a:ext cx="4320480" cy="5400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sz="1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</a:t>
            </a:r>
            <a:r>
              <a:rPr lang="bg-BG" sz="1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точка за 20 часа по 7лв/ч</a:t>
            </a:r>
          </a:p>
          <a:p>
            <a:pPr marL="0" indent="0">
              <a:buNone/>
            </a:pPr>
            <a:r>
              <a:rPr lang="bg-BG" sz="28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Обща сума: 6510лв</a:t>
            </a:r>
            <a:endParaRPr lang="en-US" sz="28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4" y="1340768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Bottom</a:t>
            </a:r>
            <a:r>
              <a:rPr lang="en-US" sz="2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-UP</a:t>
            </a:r>
            <a:endParaRPr lang="en-US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02433"/>
            <a:ext cx="8640960" cy="421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671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2051720" y="2708920"/>
            <a:ext cx="5410944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de-D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Bottom UP  - 6 5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 лв</a:t>
            </a:r>
            <a:endParaRPr lang="de-DE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COCOMO 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- 24 984 </a:t>
            </a:r>
            <a:r>
              <a:rPr lang="bg-B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лв</a:t>
            </a:r>
            <a:endParaRPr lang="en-US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099" y="260648"/>
            <a:ext cx="9144000" cy="1143000"/>
          </a:xfrm>
        </p:spPr>
        <p:txBody>
          <a:bodyPr>
            <a:norm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Примерен бюджет</a:t>
            </a:r>
            <a:r>
              <a:rPr lang="bg-BG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(1):</a:t>
            </a:r>
            <a:endParaRPr lang="en-US" sz="2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036496" cy="439248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ru-RU" sz="19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endParaRPr lang="ru-RU" sz="18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955389"/>
              </p:ext>
            </p:extLst>
          </p:nvPr>
        </p:nvGraphicFramePr>
        <p:xfrm>
          <a:off x="971600" y="1628800"/>
          <a:ext cx="7200798" cy="4416502"/>
        </p:xfrm>
        <a:graphic>
          <a:graphicData uri="http://schemas.openxmlformats.org/drawingml/2006/table">
            <a:tbl>
              <a:tblPr firstRow="1" firstCol="1" bandRow="1"/>
              <a:tblGrid>
                <a:gridCol w="2105145"/>
                <a:gridCol w="1897807"/>
                <a:gridCol w="2131898"/>
                <a:gridCol w="1065948"/>
              </a:tblGrid>
              <a:tr h="3478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C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b="1" dirty="0" smtClean="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Задачи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C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b="1" dirty="0" smtClean="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Участници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C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b="1" dirty="0" smtClean="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Ценообразуване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C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b="1" dirty="0" smtClean="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Цена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804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bg-BG" sz="10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. Анализ  на изискванията и проектиране на системата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bg-BG" sz="10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разработчика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bg-BG" sz="10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60 часа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x  </a:t>
                      </a:r>
                      <a:r>
                        <a:rPr lang="bg-BG" sz="10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7 лв)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bg-BG" sz="10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840лв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2.1 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Разработка на БД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разработчика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20 часа </a:t>
                      </a:r>
                      <a:r>
                        <a:rPr lang="en-US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7 лв)</a:t>
                      </a:r>
                      <a:r>
                        <a:rPr lang="en-US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280лв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94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2.2 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Разработка на модулите на системата (кодене)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6 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разработчика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160 часа </a:t>
                      </a:r>
                      <a:r>
                        <a:rPr lang="en-US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5 лв) </a:t>
                      </a:r>
                      <a:r>
                        <a:rPr lang="en-US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4800лв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41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. Запълване на БД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разработчика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40 часа  х 2 лв) х 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160 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лв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. Тестване на системата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разработчика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20 часа </a:t>
                      </a:r>
                      <a:r>
                        <a:rPr lang="en-US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3,5 лв) </a:t>
                      </a:r>
                      <a:r>
                        <a:rPr lang="en-US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140лв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. Внедряване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разработчика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20 часа </a:t>
                      </a:r>
                      <a:r>
                        <a:rPr lang="en-US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3,5 лв ) </a:t>
                      </a:r>
                      <a:r>
                        <a:rPr lang="en-US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bg-BG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140лв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203">
                <a:tc gridSpan="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Обща сума </a:t>
                      </a:r>
                      <a:r>
                        <a:rPr lang="bg-BG" sz="2000" b="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: 6360лв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1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514</Words>
  <Application>Microsoft Office PowerPoint</Application>
  <PresentationFormat>On-screen Show (4:3)</PresentationFormat>
  <Paragraphs>136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Дефиниция на проекта</vt:lpstr>
      <vt:lpstr>Оценка на разходите</vt:lpstr>
      <vt:lpstr>Constructive Cost Model (1)</vt:lpstr>
      <vt:lpstr>PowerPoint Presentation</vt:lpstr>
      <vt:lpstr>PowerPoint Presentation</vt:lpstr>
      <vt:lpstr>WBS</vt:lpstr>
      <vt:lpstr>PowerPoint Presentation</vt:lpstr>
      <vt:lpstr>Примерен бюджет(1):</vt:lpstr>
      <vt:lpstr>Домейн и хостинг  - 150лв; Консумативи  (канцеларски материали, храна, тел. разговори) ; -   2 х 20 дни х 5 лв + 6 х 20дни х 5лв + 50лв + 220лв  = 1070 лв ; Непредвидени разходи  - 200лв;  *Внедряването – включва и 4 часа обучение на служителите; *От страна на университета : - оборудвана стая с 10 броя комютри; - сървъри; - проектор; 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Дефиниция на проекта</dc:title>
  <dc:creator>Diana</dc:creator>
  <cp:lastModifiedBy>Diana</cp:lastModifiedBy>
  <cp:revision>46</cp:revision>
  <dcterms:created xsi:type="dcterms:W3CDTF">2011-11-06T20:22:45Z</dcterms:created>
  <dcterms:modified xsi:type="dcterms:W3CDTF">2011-11-08T19:42:10Z</dcterms:modified>
</cp:coreProperties>
</file>