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07" r:id="rId1"/>
  </p:sldMasterIdLst>
  <p:notesMasterIdLst>
    <p:notesMasterId r:id="rId69"/>
  </p:notesMasterIdLst>
  <p:sldIdLst>
    <p:sldId id="296" r:id="rId2"/>
    <p:sldId id="327" r:id="rId3"/>
    <p:sldId id="379" r:id="rId4"/>
    <p:sldId id="380" r:id="rId5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  <p:sldId id="389" r:id="rId14"/>
    <p:sldId id="390" r:id="rId15"/>
    <p:sldId id="392" r:id="rId16"/>
    <p:sldId id="393" r:id="rId17"/>
    <p:sldId id="394" r:id="rId18"/>
    <p:sldId id="395" r:id="rId19"/>
    <p:sldId id="396" r:id="rId20"/>
    <p:sldId id="397" r:id="rId21"/>
    <p:sldId id="398" r:id="rId22"/>
    <p:sldId id="399" r:id="rId23"/>
    <p:sldId id="403" r:id="rId24"/>
    <p:sldId id="400" r:id="rId25"/>
    <p:sldId id="401" r:id="rId26"/>
    <p:sldId id="402" r:id="rId27"/>
    <p:sldId id="405" r:id="rId28"/>
    <p:sldId id="404" r:id="rId29"/>
    <p:sldId id="406" r:id="rId30"/>
    <p:sldId id="407" r:id="rId31"/>
    <p:sldId id="408" r:id="rId32"/>
    <p:sldId id="409" r:id="rId33"/>
    <p:sldId id="423" r:id="rId34"/>
    <p:sldId id="424" r:id="rId35"/>
    <p:sldId id="425" r:id="rId36"/>
    <p:sldId id="426" r:id="rId37"/>
    <p:sldId id="427" r:id="rId38"/>
    <p:sldId id="428" r:id="rId39"/>
    <p:sldId id="429" r:id="rId40"/>
    <p:sldId id="430" r:id="rId41"/>
    <p:sldId id="414" r:id="rId42"/>
    <p:sldId id="422" r:id="rId43"/>
    <p:sldId id="431" r:id="rId44"/>
    <p:sldId id="415" r:id="rId45"/>
    <p:sldId id="432" r:id="rId46"/>
    <p:sldId id="433" r:id="rId47"/>
    <p:sldId id="434" r:id="rId48"/>
    <p:sldId id="416" r:id="rId49"/>
    <p:sldId id="435" r:id="rId50"/>
    <p:sldId id="436" r:id="rId51"/>
    <p:sldId id="437" r:id="rId52"/>
    <p:sldId id="410" r:id="rId53"/>
    <p:sldId id="412" r:id="rId54"/>
    <p:sldId id="438" r:id="rId55"/>
    <p:sldId id="439" r:id="rId56"/>
    <p:sldId id="440" r:id="rId57"/>
    <p:sldId id="413" r:id="rId58"/>
    <p:sldId id="441" r:id="rId59"/>
    <p:sldId id="442" r:id="rId60"/>
    <p:sldId id="443" r:id="rId61"/>
    <p:sldId id="444" r:id="rId62"/>
    <p:sldId id="445" r:id="rId63"/>
    <p:sldId id="446" r:id="rId64"/>
    <p:sldId id="448" r:id="rId65"/>
    <p:sldId id="447" r:id="rId66"/>
    <p:sldId id="326" r:id="rId67"/>
    <p:sldId id="378" r:id="rId6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388C"/>
    <a:srgbClr val="FFCCFF"/>
    <a:srgbClr val="FFFFFF"/>
    <a:srgbClr val="000000"/>
    <a:srgbClr val="FF00FF"/>
    <a:srgbClr val="000066"/>
    <a:srgbClr val="A1BD63"/>
    <a:srgbClr val="0066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8" autoAdjust="0"/>
    <p:restoredTop sz="88482" autoAdjust="0"/>
  </p:normalViewPr>
  <p:slideViewPr>
    <p:cSldViewPr>
      <p:cViewPr>
        <p:scale>
          <a:sx n="100" d="100"/>
          <a:sy n="100" d="100"/>
        </p:scale>
        <p:origin x="154" y="-30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56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ED2C-851F-4193-8C04-09F342F60FD1}" type="datetimeFigureOut">
              <a:rPr lang="bg-BG" smtClean="0"/>
              <a:pPr/>
              <a:t>17.9.2020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DF07EE-69FA-4824-B30A-1662B7D73DD1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627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DF07EE-69FA-4824-B30A-1662B7D73DD1}" type="slidenum">
              <a:rPr lang="bg-BG" smtClean="0"/>
              <a:pPr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12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-76200" y="3319552"/>
            <a:ext cx="9296400" cy="338048"/>
            <a:chOff x="0" y="3200400"/>
            <a:chExt cx="9144000" cy="140495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3200400"/>
              <a:ext cx="9144000" cy="45719"/>
            </a:xfrm>
            <a:prstGeom prst="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3247556"/>
              <a:ext cx="9144000" cy="4571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95176"/>
              <a:ext cx="9144000" cy="45719"/>
            </a:xfrm>
            <a:prstGeom prst="rect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263221"/>
            <a:ext cx="9143999" cy="594779"/>
          </a:xfrm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marL="457200" indent="-457200">
              <a:buFontTx/>
              <a:buNone/>
              <a:defRPr lang="en-US" sz="2000" b="0" cap="none" spc="0" baseline="0" dirty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marL="0" lvl="0" indent="0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</a:pPr>
            <a:r>
              <a:rPr lang="en-US" dirty="0"/>
              <a:t>Click to edit</a:t>
            </a:r>
            <a:r>
              <a:rPr lang="bg-BG" dirty="0"/>
              <a:t> </a:t>
            </a:r>
            <a:r>
              <a:rPr lang="en-US" dirty="0"/>
              <a:t>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648200"/>
            <a:ext cx="9143999" cy="762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5400" b="1" kern="1200" spc="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Заглавие на темата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0" y="1795552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2000" baseline="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115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115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115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2400"/>
            <a:ext cx="9143999" cy="6858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bg-BG" sz="3600" b="0" kern="1200" spc="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bg-BG" dirty="0"/>
              <a:t>НОМЕР НА ТЕМАТА</a:t>
            </a:r>
          </a:p>
        </p:txBody>
      </p:sp>
      <p:sp>
        <p:nvSpPr>
          <p:cNvPr id="7" name="Freeform 6"/>
          <p:cNvSpPr/>
          <p:nvPr userDrawn="1"/>
        </p:nvSpPr>
        <p:spPr>
          <a:xfrm>
            <a:off x="3958373" y="2057399"/>
            <a:ext cx="1182919" cy="533401"/>
          </a:xfrm>
          <a:custGeom>
            <a:avLst/>
            <a:gdLst>
              <a:gd name="connsiteX0" fmla="*/ 0 w 1130531"/>
              <a:gd name="connsiteY0" fmla="*/ 0 h 665019"/>
              <a:gd name="connsiteX1" fmla="*/ 581891 w 1130531"/>
              <a:gd name="connsiteY1" fmla="*/ 665019 h 665019"/>
              <a:gd name="connsiteX2" fmla="*/ 1130531 w 1130531"/>
              <a:gd name="connsiteY2" fmla="*/ 83128 h 665019"/>
              <a:gd name="connsiteX0" fmla="*/ 0 w 1130531"/>
              <a:gd name="connsiteY0" fmla="*/ 0 h 532016"/>
              <a:gd name="connsiteX1" fmla="*/ 581891 w 1130531"/>
              <a:gd name="connsiteY1" fmla="*/ 532016 h 532016"/>
              <a:gd name="connsiteX2" fmla="*/ 1130531 w 1130531"/>
              <a:gd name="connsiteY2" fmla="*/ 83128 h 532016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30531"/>
              <a:gd name="connsiteY0" fmla="*/ 0 h 609601"/>
              <a:gd name="connsiteX1" fmla="*/ 581891 w 1130531"/>
              <a:gd name="connsiteY1" fmla="*/ 609601 h 609601"/>
              <a:gd name="connsiteX2" fmla="*/ 1130531 w 1130531"/>
              <a:gd name="connsiteY2" fmla="*/ 83128 h 609601"/>
              <a:gd name="connsiteX0" fmla="*/ 0 w 1156725"/>
              <a:gd name="connsiteY0" fmla="*/ 0 h 588169"/>
              <a:gd name="connsiteX1" fmla="*/ 608085 w 1156725"/>
              <a:gd name="connsiteY1" fmla="*/ 588169 h 588169"/>
              <a:gd name="connsiteX2" fmla="*/ 1156725 w 1156725"/>
              <a:gd name="connsiteY2" fmla="*/ 61696 h 588169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56725"/>
              <a:gd name="connsiteY0" fmla="*/ 0 h 631032"/>
              <a:gd name="connsiteX1" fmla="*/ 608085 w 1156725"/>
              <a:gd name="connsiteY1" fmla="*/ 631032 h 631032"/>
              <a:gd name="connsiteX2" fmla="*/ 1156725 w 1156725"/>
              <a:gd name="connsiteY2" fmla="*/ 61696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  <a:gd name="connsiteX0" fmla="*/ 0 w 1182919"/>
              <a:gd name="connsiteY0" fmla="*/ 0 h 631032"/>
              <a:gd name="connsiteX1" fmla="*/ 608085 w 1182919"/>
              <a:gd name="connsiteY1" fmla="*/ 631032 h 631032"/>
              <a:gd name="connsiteX2" fmla="*/ 1182919 w 1182919"/>
              <a:gd name="connsiteY2" fmla="*/ 66458 h 631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919" h="631032">
                <a:moveTo>
                  <a:pt x="0" y="0"/>
                </a:moveTo>
                <a:cubicBezTo>
                  <a:pt x="145691" y="298233"/>
                  <a:pt x="264231" y="445844"/>
                  <a:pt x="608085" y="631032"/>
                </a:cubicBezTo>
                <a:cubicBezTo>
                  <a:pt x="934447" y="459437"/>
                  <a:pt x="1046019" y="298147"/>
                  <a:pt x="1182919" y="664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3" name="Picture 2" descr="D:\Pavel\Courses\Materials\Course.ALG 2019\logo-bg.emf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22"/>
          <a:stretch/>
        </p:blipFill>
        <p:spPr bwMode="auto">
          <a:xfrm>
            <a:off x="3445626" y="1066800"/>
            <a:ext cx="2312117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91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1802296" y="2743200"/>
            <a:ext cx="7036904" cy="685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bg-BG" sz="4800" b="1" kern="1200" dirty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2231047"/>
            <a:ext cx="2362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12844" y="1676400"/>
            <a:ext cx="3773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accent1"/>
                </a:solidFill>
                <a:latin typeface="Arial Black" panose="020B0A04020102020204" pitchFamily="34" charset="0"/>
              </a:rPr>
              <a:t>VR</a:t>
            </a:r>
            <a:r>
              <a:rPr lang="en-US" sz="900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  <a:r>
              <a:rPr lang="en-US" sz="4800" dirty="0" err="1">
                <a:solidFill>
                  <a:srgbClr val="FF388C"/>
                </a:solidFill>
                <a:latin typeface="Arial Black" panose="020B0A04020102020204" pitchFamily="34" charset="0"/>
              </a:rPr>
              <a:t>AR</a:t>
            </a:r>
            <a:r>
              <a:rPr lang="en-US" sz="4800" dirty="0" err="1">
                <a:solidFill>
                  <a:schemeClr val="tx1"/>
                </a:solidFill>
                <a:latin typeface="Arial Black" panose="020B0A04020102020204" pitchFamily="34" charset="0"/>
              </a:rPr>
              <a:t>XR</a:t>
            </a:r>
            <a:endParaRPr lang="bg-BG" sz="4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828800" y="3429000"/>
            <a:ext cx="7036904" cy="3200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457200" indent="-45720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Char char="•"/>
              <a:defRPr lang="bg-BG" sz="3200" b="0" kern="1200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dirty="0" err="1"/>
              <a:t>Abc</a:t>
            </a:r>
            <a:endParaRPr lang="bg-BG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-76200" y="2431253"/>
            <a:ext cx="9296400" cy="90464"/>
            <a:chOff x="0" y="3189594"/>
            <a:chExt cx="9144000" cy="13684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70228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28600"/>
            <a:ext cx="9144000" cy="645195"/>
          </a:xfrm>
        </p:spPr>
        <p:txBody>
          <a:bodyPr>
            <a:noAutofit/>
          </a:bodyPr>
          <a:lstStyle>
            <a:lvl1pPr marL="914400" indent="0" algn="l">
              <a:defRPr sz="4800" b="1" spc="0">
                <a:ln w="3175"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bg-BG" dirty="0"/>
              <a:t>Заглавие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1219200"/>
            <a:ext cx="8153400" cy="5562600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lang="en-US" sz="3600" b="1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b="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</a:defRPr>
            </a:lvl2pPr>
            <a:lvl3pPr marL="914400" indent="0"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>
              <a:buNone/>
              <a:defRPr lang="en-US" sz="2000" dirty="0" smtClean="0">
                <a:ln>
                  <a:noFill/>
                </a:ln>
                <a:effectLst/>
                <a:latin typeface="Candara" panose="020E0502030303020204" pitchFamily="34" charset="0"/>
              </a:defRPr>
            </a:lvl4pPr>
            <a:lvl5pPr marL="1828800" indent="0">
              <a:buNone/>
              <a:defRPr lang="bg-BG" sz="1800" dirty="0">
                <a:ln>
                  <a:noFill/>
                </a:ln>
                <a:effectLst/>
                <a:latin typeface="Candara" panose="020E05020303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341245"/>
            <a:ext cx="914400" cy="45720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Arial Black" panose="020B0A04020102020204" pitchFamily="34" charset="0"/>
              </a:rPr>
              <a:t>V</a:t>
            </a:r>
            <a:r>
              <a:rPr lang="en-US" sz="2400" dirty="0">
                <a:solidFill>
                  <a:srgbClr val="FF388C"/>
                </a:solidFill>
                <a:latin typeface="Arial Black" panose="020B0A04020102020204" pitchFamily="34" charset="0"/>
              </a:rPr>
              <a:t>A</a:t>
            </a:r>
            <a:r>
              <a:rPr lang="en-US" sz="2400" dirty="0">
                <a:solidFill>
                  <a:schemeClr val="tx1"/>
                </a:solidFill>
                <a:latin typeface="Arial Black" panose="020B0A04020102020204" pitchFamily="34" charset="0"/>
              </a:rPr>
              <a:t>X</a:t>
            </a:r>
            <a:endParaRPr lang="bg-BG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76200" y="838200"/>
            <a:ext cx="9296400" cy="90464"/>
            <a:chOff x="0" y="3189594"/>
            <a:chExt cx="9144000" cy="13684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189594"/>
              <a:ext cx="9144000" cy="27665"/>
            </a:xfrm>
            <a:prstGeom prst="rect">
              <a:avLst/>
            </a:prstGeom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244186"/>
              <a:ext cx="9144000" cy="27665"/>
            </a:xfrm>
            <a:prstGeom prst="rect">
              <a:avLst/>
            </a:prstGeom>
            <a:solidFill>
              <a:srgbClr val="FF388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3298777"/>
              <a:ext cx="9144000" cy="27665"/>
            </a:xfrm>
            <a:prstGeom prst="rect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73666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14400" y="228600"/>
            <a:ext cx="8153400" cy="65532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3600" b="1" kern="1200" spc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chemeClr val="tx1">
                  <a:lumMod val="75000"/>
                  <a:lumOff val="25000"/>
                </a:schemeClr>
              </a:buClr>
              <a:buSzPct val="70000"/>
              <a:buFont typeface="Wingdings" panose="05000000000000000000" pitchFamily="2" charset="2"/>
              <a:buChar char="§"/>
              <a:defRPr lang="en-US" sz="2800" kern="1200" dirty="0" smtClean="0">
                <a:ln w="317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2pPr>
            <a:lvl3pPr marL="738188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4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en-US" sz="2000" kern="12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bg-BG" sz="2000" kern="120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ndara" panose="020E0502030303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>
              <a:buClrTx/>
            </a:pPr>
            <a:r>
              <a:rPr lang="en-US" dirty="0"/>
              <a:t>Second level</a:t>
            </a:r>
          </a:p>
          <a:p>
            <a:pPr marL="738188" lvl="2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0" y="6518689"/>
            <a:ext cx="531049" cy="365125"/>
          </a:xfrm>
          <a:prstGeom prst="rect">
            <a:avLst/>
          </a:prstGeom>
        </p:spPr>
        <p:txBody>
          <a:bodyPr vert="horz" lIns="45720" tIns="137160" rIns="0" bIns="91440" rtlCol="0" anchor="ctr"/>
          <a:lstStyle>
            <a:defPPr>
              <a:defRPr lang="en-US"/>
            </a:defPPr>
            <a:lvl1pPr>
              <a:defRPr sz="1200" b="1" cap="none" spc="0">
                <a:ln w="3175">
                  <a:noFill/>
                  <a:prstDash val="solid"/>
                </a:ln>
                <a:gradFill flip="none" rotWithShape="1">
                  <a:gsLst>
                    <a:gs pos="0">
                      <a:schemeClr val="bg2">
                        <a:tint val="85000"/>
                        <a:satMod val="155000"/>
                        <a:tint val="66000"/>
                        <a:satMod val="160000"/>
                      </a:schemeClr>
                    </a:gs>
                    <a:gs pos="50000">
                      <a:schemeClr val="bg2">
                        <a:tint val="85000"/>
                        <a:satMod val="155000"/>
                        <a:tint val="44500"/>
                        <a:satMod val="160000"/>
                      </a:schemeClr>
                    </a:gs>
                    <a:gs pos="100000">
                      <a:schemeClr val="bg2">
                        <a:tint val="85000"/>
                        <a:satMod val="155000"/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fld id="{8B37D5FE-740C-46F5-801A-FA5477D9711F}" type="slidenum">
              <a:rPr lang="en-US" sz="1100" b="0" smtClean="0">
                <a:latin typeface="Arial" panose="020B0604020202020204" pitchFamily="34" charset="0"/>
                <a:cs typeface="Arial" panose="020B0604020202020204" pitchFamily="34" charset="0"/>
              </a:rPr>
              <a:pPr lvl="0"/>
              <a:t>‹#›</a:t>
            </a:fld>
            <a:endParaRPr lang="en-US" sz="11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4753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39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647B6-4DF4-4BA6-B689-C87DB92DA6DB}" type="datetimeFigureOut">
              <a:rPr lang="bg-BG" smtClean="0"/>
              <a:t>17.9.2020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287EB-2210-4948-9944-027BD576363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34732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3" r:id="rId2"/>
    <p:sldLayoutId id="2147483825" r:id="rId3"/>
    <p:sldLayoutId id="2147483824" r:id="rId4"/>
    <p:sldLayoutId id="214748380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localhost/Examples/E1102%20Data%20URI.html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33" Type="http://schemas.openxmlformats.org/officeDocument/2006/relationships/image" Target="../media/image55.png"/><Relationship Id="rId2" Type="http://schemas.openxmlformats.org/officeDocument/2006/relationships/image" Target="../media/image23.jp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29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32" Type="http://schemas.openxmlformats.org/officeDocument/2006/relationships/image" Target="../media/image54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31" Type="http://schemas.openxmlformats.org/officeDocument/2006/relationships/image" Target="../media/image53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Relationship Id="rId30" Type="http://schemas.openxmlformats.org/officeDocument/2006/relationships/image" Target="../media/image52.png"/><Relationship Id="rId8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tilingtextures.com/stone-wall-with-mortar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Examples/E1104%20Wrong%20UV%20coordinates.html" TargetMode="Externa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3" Type="http://schemas.openxmlformats.org/officeDocument/2006/relationships/image" Target="../media/image70.png"/><Relationship Id="rId21" Type="http://schemas.openxmlformats.org/officeDocument/2006/relationships/image" Target="../media/image88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" Type="http://schemas.openxmlformats.org/officeDocument/2006/relationships/image" Target="../media/image58.jpg"/><Relationship Id="rId16" Type="http://schemas.openxmlformats.org/officeDocument/2006/relationships/image" Target="../media/image83.png"/><Relationship Id="rId20" Type="http://schemas.openxmlformats.org/officeDocument/2006/relationships/image" Target="../media/image8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localhost/Examples/E1105%20Correct%20UV%20coordinates.html" TargetMode="Externa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://localhost/Examples/E1106%20Texture%20on%20sphere.html" TargetMode="Externa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visibleearth.nasa.gov/images/57730/the-blue-marble-land-surface-ocean-color-and-sea-ice" TargetMode="External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://localhost/Examples/E1107%20Earth.html" TargetMode="Externa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microsoft.com/office/2007/relationships/hdphoto" Target="../media/hdphoto3.wdp"/><Relationship Id="rId2" Type="http://schemas.openxmlformats.org/officeDocument/2006/relationships/hyperlink" Target="http://localhost/Examples/E1108%20Pixelization%20and%20noise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png"/><Relationship Id="rId5" Type="http://schemas.microsoft.com/office/2007/relationships/hdphoto" Target="../media/hdphoto2.wdp"/><Relationship Id="rId4" Type="http://schemas.openxmlformats.org/officeDocument/2006/relationships/image" Target="../media/image9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18" Type="http://schemas.openxmlformats.org/officeDocument/2006/relationships/image" Target="../media/image114.png"/><Relationship Id="rId3" Type="http://schemas.openxmlformats.org/officeDocument/2006/relationships/image" Target="../media/image95.jpeg"/><Relationship Id="rId7" Type="http://schemas.openxmlformats.org/officeDocument/2006/relationships/image" Target="../media/image26.jpeg"/><Relationship Id="rId12" Type="http://schemas.openxmlformats.org/officeDocument/2006/relationships/image" Target="../media/image108.png"/><Relationship Id="rId17" Type="http://schemas.openxmlformats.org/officeDocument/2006/relationships/image" Target="../media/image113.png"/><Relationship Id="rId2" Type="http://schemas.openxmlformats.org/officeDocument/2006/relationships/image" Target="../media/image94.jpeg"/><Relationship Id="rId16" Type="http://schemas.openxmlformats.org/officeDocument/2006/relationships/image" Target="../media/image112.png"/><Relationship Id="rId20" Type="http://schemas.openxmlformats.org/officeDocument/2006/relationships/image" Target="../media/image1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jpeg"/><Relationship Id="rId11" Type="http://schemas.openxmlformats.org/officeDocument/2006/relationships/image" Target="../media/image101.jpeg"/><Relationship Id="rId5" Type="http://schemas.openxmlformats.org/officeDocument/2006/relationships/image" Target="../media/image97.jpeg"/><Relationship Id="rId15" Type="http://schemas.openxmlformats.org/officeDocument/2006/relationships/image" Target="../media/image111.png"/><Relationship Id="rId10" Type="http://schemas.openxmlformats.org/officeDocument/2006/relationships/image" Target="../media/image100.jpeg"/><Relationship Id="rId19" Type="http://schemas.openxmlformats.org/officeDocument/2006/relationships/image" Target="../media/image115.png"/><Relationship Id="rId4" Type="http://schemas.openxmlformats.org/officeDocument/2006/relationships/image" Target="../media/image96.jpeg"/><Relationship Id="rId9" Type="http://schemas.openxmlformats.org/officeDocument/2006/relationships/image" Target="../media/image99.jpeg"/><Relationship Id="rId14" Type="http://schemas.openxmlformats.org/officeDocument/2006/relationships/image" Target="../media/image1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hyperlink" Target="http://localhost/Examples/E1109%20No%20pixelization%20and%20noise.html" TargetMode="Externa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3.jpeg"/><Relationship Id="rId18" Type="http://schemas.openxmlformats.org/officeDocument/2006/relationships/image" Target="../media/image118.jpeg"/><Relationship Id="rId26" Type="http://schemas.openxmlformats.org/officeDocument/2006/relationships/image" Target="../media/image126.jpeg"/><Relationship Id="rId21" Type="http://schemas.openxmlformats.org/officeDocument/2006/relationships/image" Target="../media/image121.jpeg"/><Relationship Id="rId34" Type="http://schemas.openxmlformats.org/officeDocument/2006/relationships/image" Target="../media/image134.jpeg"/><Relationship Id="rId7" Type="http://schemas.openxmlformats.org/officeDocument/2006/relationships/image" Target="../media/image107.jpeg"/><Relationship Id="rId12" Type="http://schemas.openxmlformats.org/officeDocument/2006/relationships/image" Target="../media/image112.jpeg"/><Relationship Id="rId17" Type="http://schemas.openxmlformats.org/officeDocument/2006/relationships/image" Target="../media/image117.jpeg"/><Relationship Id="rId25" Type="http://schemas.openxmlformats.org/officeDocument/2006/relationships/image" Target="../media/image125.jpeg"/><Relationship Id="rId33" Type="http://schemas.openxmlformats.org/officeDocument/2006/relationships/image" Target="../media/image133.jpeg"/><Relationship Id="rId38" Type="http://schemas.openxmlformats.org/officeDocument/2006/relationships/image" Target="../media/image154.png"/><Relationship Id="rId2" Type="http://schemas.openxmlformats.org/officeDocument/2006/relationships/image" Target="../media/image26.jpeg"/><Relationship Id="rId16" Type="http://schemas.openxmlformats.org/officeDocument/2006/relationships/image" Target="../media/image116.jpeg"/><Relationship Id="rId20" Type="http://schemas.openxmlformats.org/officeDocument/2006/relationships/image" Target="../media/image120.jpeg"/><Relationship Id="rId29" Type="http://schemas.openxmlformats.org/officeDocument/2006/relationships/image" Target="../media/image1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6.jpeg"/><Relationship Id="rId11" Type="http://schemas.openxmlformats.org/officeDocument/2006/relationships/image" Target="../media/image111.jpeg"/><Relationship Id="rId24" Type="http://schemas.openxmlformats.org/officeDocument/2006/relationships/image" Target="../media/image124.jpeg"/><Relationship Id="rId32" Type="http://schemas.openxmlformats.org/officeDocument/2006/relationships/image" Target="../media/image132.jpeg"/><Relationship Id="rId37" Type="http://schemas.openxmlformats.org/officeDocument/2006/relationships/image" Target="../media/image153.png"/><Relationship Id="rId5" Type="http://schemas.openxmlformats.org/officeDocument/2006/relationships/image" Target="../media/image105.jpeg"/><Relationship Id="rId15" Type="http://schemas.openxmlformats.org/officeDocument/2006/relationships/image" Target="../media/image115.jpeg"/><Relationship Id="rId23" Type="http://schemas.openxmlformats.org/officeDocument/2006/relationships/image" Target="../media/image123.jpeg"/><Relationship Id="rId28" Type="http://schemas.openxmlformats.org/officeDocument/2006/relationships/image" Target="../media/image128.jpeg"/><Relationship Id="rId36" Type="http://schemas.openxmlformats.org/officeDocument/2006/relationships/image" Target="../media/image152.png"/><Relationship Id="rId10" Type="http://schemas.openxmlformats.org/officeDocument/2006/relationships/image" Target="../media/image110.jpeg"/><Relationship Id="rId19" Type="http://schemas.openxmlformats.org/officeDocument/2006/relationships/image" Target="../media/image119.jpeg"/><Relationship Id="rId31" Type="http://schemas.openxmlformats.org/officeDocument/2006/relationships/image" Target="../media/image131.jpeg"/><Relationship Id="rId4" Type="http://schemas.openxmlformats.org/officeDocument/2006/relationships/image" Target="../media/image104.jpeg"/><Relationship Id="rId9" Type="http://schemas.openxmlformats.org/officeDocument/2006/relationships/image" Target="../media/image109.jpeg"/><Relationship Id="rId14" Type="http://schemas.openxmlformats.org/officeDocument/2006/relationships/image" Target="../media/image114.jpeg"/><Relationship Id="rId22" Type="http://schemas.openxmlformats.org/officeDocument/2006/relationships/image" Target="../media/image122.jpeg"/><Relationship Id="rId27" Type="http://schemas.openxmlformats.org/officeDocument/2006/relationships/image" Target="../media/image127.jpeg"/><Relationship Id="rId30" Type="http://schemas.openxmlformats.org/officeDocument/2006/relationships/image" Target="../media/image130.jpeg"/><Relationship Id="rId35" Type="http://schemas.openxmlformats.org/officeDocument/2006/relationships/image" Target="../media/image135.jpeg"/><Relationship Id="rId8" Type="http://schemas.openxmlformats.org/officeDocument/2006/relationships/image" Target="../media/image108.jpeg"/><Relationship Id="rId3" Type="http://schemas.openxmlformats.org/officeDocument/2006/relationships/image" Target="../media/image10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hyperlink" Target="http://localhost/Examples/E1110%20Anisotropy.html" TargetMode="Externa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hyperlink" Target="http://localhost/Examples/E1111%20Transparent%20texture.html" TargetMode="Externa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hyperlink" Target="http://localhost/Examples/E1112%20Bumps.html" TargetMode="Externa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13" Type="http://schemas.openxmlformats.org/officeDocument/2006/relationships/image" Target="../media/image172.png"/><Relationship Id="rId3" Type="http://schemas.openxmlformats.org/officeDocument/2006/relationships/image" Target="../media/image162.png"/><Relationship Id="rId7" Type="http://schemas.openxmlformats.org/officeDocument/2006/relationships/image" Target="../media/image144.jpeg"/><Relationship Id="rId12" Type="http://schemas.openxmlformats.org/officeDocument/2006/relationships/image" Target="../media/image171.png"/><Relationship Id="rId2" Type="http://schemas.openxmlformats.org/officeDocument/2006/relationships/hyperlink" Target="http://www.humus.name/index.php?page=Textures&amp;ID=20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3.jpeg"/><Relationship Id="rId11" Type="http://schemas.openxmlformats.org/officeDocument/2006/relationships/image" Target="../media/image170.png"/><Relationship Id="rId5" Type="http://schemas.openxmlformats.org/officeDocument/2006/relationships/image" Target="../media/image142.jpeg"/><Relationship Id="rId15" Type="http://schemas.openxmlformats.org/officeDocument/2006/relationships/image" Target="../media/image174.png"/><Relationship Id="rId10" Type="http://schemas.openxmlformats.org/officeDocument/2006/relationships/image" Target="../media/image169.png"/><Relationship Id="rId4" Type="http://schemas.openxmlformats.org/officeDocument/2006/relationships/image" Target="../media/image141.jpeg"/><Relationship Id="rId9" Type="http://schemas.openxmlformats.org/officeDocument/2006/relationships/image" Target="../media/image146.jpeg"/><Relationship Id="rId14" Type="http://schemas.openxmlformats.org/officeDocument/2006/relationships/image" Target="../media/image17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hyperlink" Target="http://localhost/Examples/E1113%20Cube%20texture.html" TargetMode="Externa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hyperlink" Target="Examples/E1114%20Canvas%20texture.html" TargetMode="Externa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hyperlink" Target="Examples/E1115%20Noise.html" TargetMode="Externa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7" Type="http://schemas.openxmlformats.org/officeDocument/2006/relationships/image" Target="../media/image160.png"/><Relationship Id="rId2" Type="http://schemas.openxmlformats.org/officeDocument/2006/relationships/hyperlink" Target="https://github.com/joeiddon/perlin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9.png"/><Relationship Id="rId5" Type="http://schemas.openxmlformats.org/officeDocument/2006/relationships/image" Target="../media/image158.png"/><Relationship Id="rId4" Type="http://schemas.openxmlformats.org/officeDocument/2006/relationships/hyperlink" Target="Examples/E1116%20Perlin%20noise.html" TargetMode="Externa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Examples/E1117%20Perlin%20terrain%204.html" TargetMode="External"/><Relationship Id="rId13" Type="http://schemas.openxmlformats.org/officeDocument/2006/relationships/image" Target="../media/image177.png"/><Relationship Id="rId3" Type="http://schemas.openxmlformats.org/officeDocument/2006/relationships/image" Target="../media/image163.png"/><Relationship Id="rId7" Type="http://schemas.openxmlformats.org/officeDocument/2006/relationships/image" Target="../media/image165.png"/><Relationship Id="rId12" Type="http://schemas.openxmlformats.org/officeDocument/2006/relationships/image" Target="../media/image176.png"/><Relationship Id="rId2" Type="http://schemas.openxmlformats.org/officeDocument/2006/relationships/hyperlink" Target="Examples/E1117%20Perlin%20terrain%201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Examples/E1117%20Perlin%20terrain%203.html" TargetMode="External"/><Relationship Id="rId11" Type="http://schemas.openxmlformats.org/officeDocument/2006/relationships/image" Target="../media/image168.png"/><Relationship Id="rId5" Type="http://schemas.openxmlformats.org/officeDocument/2006/relationships/image" Target="../media/image164.png"/><Relationship Id="rId10" Type="http://schemas.openxmlformats.org/officeDocument/2006/relationships/image" Target="../media/image167.png"/><Relationship Id="rId4" Type="http://schemas.openxmlformats.org/officeDocument/2006/relationships/hyperlink" Target="Examples/E1117%20Perlin%20terrain%202.html" TargetMode="External"/><Relationship Id="rId9" Type="http://schemas.openxmlformats.org/officeDocument/2006/relationships/image" Target="../media/image16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hyperlink" Target="Examples/E1117%20Perlin%20terrain%201234.html" TargetMode="Externa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hyperlink" Target="Examples/E1118%20Island.html" TargetMode="Externa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pixabay.com/illustrations/texture-abstract-structure-color-1909992/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localhost/Examples/E1101%20Texture%20on%20cube.html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/>
              <a:t>доц. д-р Павел Бойчев    </a:t>
            </a:r>
            <a:r>
              <a:rPr lang="bg-BG" noProof="0" dirty="0" err="1"/>
              <a:t>КИТ-ФМИ-СУ</a:t>
            </a:r>
            <a:r>
              <a:rPr lang="bg-BG" noProof="0" dirty="0"/>
              <a:t>    20</a:t>
            </a:r>
            <a:r>
              <a:rPr lang="en-US" noProof="0" dirty="0"/>
              <a:t>20</a:t>
            </a:r>
            <a:endParaRPr lang="bg-BG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bg-BG" noProof="0" dirty="0"/>
              <a:t>Текстури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bg-BG" noProof="0" dirty="0"/>
              <a:t>Тема №</a:t>
            </a:r>
            <a:r>
              <a:rPr lang="en-US" noProof="0" dirty="0"/>
              <a:t>11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4247130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647A68-3FFF-4A15-9DC4-E9EBEE5505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Внимание</a:t>
            </a:r>
          </a:p>
          <a:p>
            <a:pPr lvl="1"/>
            <a:r>
              <a:rPr lang="bg-BG" dirty="0"/>
              <a:t>Заради политика на сигурност (</a:t>
            </a:r>
            <a:r>
              <a:rPr lang="en-US" dirty="0">
                <a:solidFill>
                  <a:srgbClr val="FF388C"/>
                </a:solidFill>
              </a:rPr>
              <a:t>same-origin policy</a:t>
            </a:r>
            <a:r>
              <a:rPr lang="en-US" dirty="0"/>
              <a:t>) </a:t>
            </a:r>
            <a:r>
              <a:rPr lang="bg-BG" dirty="0"/>
              <a:t>локално прочетени файлове не могат да се използват за текстури</a:t>
            </a:r>
          </a:p>
          <a:p>
            <a:pPr lvl="1"/>
            <a:r>
              <a:rPr lang="bg-BG" dirty="0"/>
              <a:t>Възможни решения са: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Пускане от онлайн място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Пускане през локален уеб сървър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Програмно генериране на текстура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С </a:t>
            </a:r>
            <a:r>
              <a:rPr lang="en-US" dirty="0"/>
              <a:t>URL</a:t>
            </a:r>
            <a:r>
              <a:rPr lang="bg-BG" dirty="0"/>
              <a:t> адрес с вграден ресурс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След настройки на флаговете на браузера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Чрез стар браузър без </a:t>
            </a:r>
            <a:r>
              <a:rPr lang="en-US" dirty="0"/>
              <a:t>CORS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27190323"/>
      </p:ext>
    </p:extLst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F53EF94-B6AD-48BF-86CC-31684E3CC836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Вградени текстури</a:t>
                </a:r>
              </a:p>
              <a:p>
                <a:pPr lvl="1"/>
                <a:r>
                  <a:rPr lang="bg-BG" dirty="0"/>
                  <a:t>Използва се технологията </a:t>
                </a:r>
                <a:r>
                  <a:rPr lang="en-US" dirty="0">
                    <a:solidFill>
                      <a:srgbClr val="FF388C"/>
                    </a:solidFill>
                  </a:rPr>
                  <a:t>Data URI</a:t>
                </a:r>
              </a:p>
              <a:p>
                <a:pPr lvl="1"/>
                <a:r>
                  <a:rPr lang="bg-BG" dirty="0"/>
                  <a:t>В уеб адрес вместо адрес към ресурс се поставя самият ресурс (в текстов вид)</a:t>
                </a:r>
              </a:p>
              <a:p>
                <a:pPr lvl="1"/>
                <a:r>
                  <a:rPr lang="bg-BG" dirty="0"/>
                  <a:t>Няма проблем с локално ползване, но има ограничение за дължина на такъв текст</a:t>
                </a:r>
              </a:p>
              <a:p>
                <a:pPr lvl="1"/>
                <a:r>
                  <a:rPr lang="bg-BG" dirty="0"/>
                  <a:t>Приложимо е са малки картинки</a:t>
                </a:r>
              </a:p>
              <a:p>
                <a:r>
                  <a:rPr lang="bg-BG" dirty="0"/>
                  <a:t>Кодиране на картинка</a:t>
                </a:r>
              </a:p>
              <a:p>
                <a:pPr lvl="1"/>
                <a:r>
                  <a:rPr lang="bg-BG" dirty="0"/>
                  <a:t>Има много онлайн сайтове за това</a:t>
                </a:r>
              </a:p>
              <a:p>
                <a:pPr lvl="1"/>
                <a:r>
                  <a:rPr lang="bg-BG" dirty="0"/>
                  <a:t>Предварително смаляваме картинката до </a:t>
                </a:r>
                <a14:m>
                  <m:oMath xmlns:m="http://schemas.openxmlformats.org/officeDocument/2006/math">
                    <m:r>
                      <a:rPr lang="bg-BG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128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bg-BG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128</m:t>
                    </m:r>
                  </m:oMath>
                </a14:m>
                <a:r>
                  <a:rPr lang="bg-BG" dirty="0"/>
                  <a:t> пиксела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F53EF94-B6AD-48BF-86CC-31684E3CC83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703795"/>
      </p:ext>
    </p:extLst>
  </p:cSld>
  <p:clrMapOvr>
    <a:masterClrMapping/>
  </p:clrMapOvr>
  <p:transition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47BF54C-5EF9-4C28-B282-6EA7E9BA1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Конвертираната картинка изглежда така:</a:t>
            </a:r>
          </a:p>
          <a:p>
            <a:pPr lvl="1"/>
            <a:endParaRPr lang="bg-BG" dirty="0"/>
          </a:p>
          <a:p>
            <a:pPr marL="457200" lvl="1" indent="0">
              <a:buNone/>
            </a:pPr>
            <a:r>
              <a:rPr lang="en-US" dirty="0" err="1">
                <a:solidFill>
                  <a:srgbClr val="FF388C"/>
                </a:solidFill>
                <a:latin typeface="Consolas" panose="020B0609020204030204" pitchFamily="49" charset="0"/>
              </a:rPr>
              <a:t>data:image</a:t>
            </a:r>
            <a:r>
              <a:rPr lang="en-US" dirty="0">
                <a:solidFill>
                  <a:srgbClr val="FF388C"/>
                </a:solidFill>
                <a:latin typeface="Consolas" panose="020B0609020204030204" pitchFamily="49" charset="0"/>
              </a:rPr>
              <a:t>/jpeg;base64,/9j/4AAQSkZJRgABAQEBLAEsAAD/4QAiRXhpZgAATU0AKgAAAAgAAQESAAMAAAABAAEAAAAAAAD/2wBDAAIBAQIBAQICAgICAgICAwUDAwMDAwYEBAMFBwYHBwcGBwcICQsJCAgKCAcHCg0KCgsMDAwMBwkODw0MDgsMDAz/2wBDAQICAgMDAwYDAwYMCAcIDAwMDAwMDAwMDAwMDAwMDAwMDAwMDAwMDAwMDAwMDAwMDAwMDAwMDAwMDAwMDAwMDAz/</a:t>
            </a:r>
            <a:r>
              <a:rPr lang="en-US" dirty="0" err="1">
                <a:solidFill>
                  <a:srgbClr val="FF388C"/>
                </a:solidFill>
                <a:latin typeface="Consolas" panose="020B0609020204030204" pitchFamily="49" charset="0"/>
              </a:rPr>
              <a:t>wAARCACAAIADASIAAhEBA</a:t>
            </a:r>
            <a:br>
              <a:rPr lang="bg-BG" dirty="0">
                <a:solidFill>
                  <a:srgbClr val="FF388C"/>
                </a:solidFill>
                <a:latin typeface="Consolas" panose="020B0609020204030204" pitchFamily="49" charset="0"/>
              </a:rPr>
            </a:br>
            <a:r>
              <a:rPr lang="bg-BG" dirty="0">
                <a:solidFill>
                  <a:srgbClr val="FF388C"/>
                </a:solidFill>
                <a:latin typeface="Consolas" panose="020B0609020204030204" pitchFamily="49" charset="0"/>
              </a:rPr>
              <a:t>: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FF388C"/>
                </a:solidFill>
                <a:latin typeface="Consolas" panose="020B0609020204030204" pitchFamily="49" charset="0"/>
              </a:rPr>
              <a:t>IyVLmv8AClaVOz93VuTsrLRbcp+M57m/DtN+1wsp3mqcqrsrxqu/vJ3+C6bi2m+WcU05SaP/2Q==</a:t>
            </a:r>
            <a:endParaRPr lang="bg-BG" dirty="0">
              <a:solidFill>
                <a:srgbClr val="FF388C"/>
              </a:solidFill>
              <a:latin typeface="Consolas" panose="020B0609020204030204" pitchFamily="49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3190117-2B33-44C5-869E-6B4489F53418}"/>
              </a:ext>
            </a:extLst>
          </p:cNvPr>
          <p:cNvGrpSpPr/>
          <p:nvPr/>
        </p:nvGrpSpPr>
        <p:grpSpPr>
          <a:xfrm>
            <a:off x="1752600" y="4953000"/>
            <a:ext cx="3011309" cy="685801"/>
            <a:chOff x="-2469595" y="3370464"/>
            <a:chExt cx="3011309" cy="1211739"/>
          </a:xfrm>
        </p:grpSpPr>
        <p:sp>
          <p:nvSpPr>
            <p:cNvPr id="4" name="Text Placeholder 2">
              <a:extLst>
                <a:ext uri="{FF2B5EF4-FFF2-40B4-BE49-F238E27FC236}">
                  <a16:creationId xmlns:a16="http://schemas.microsoft.com/office/drawing/2014/main" id="{98360A72-46E9-4F93-AA36-63162F9DA8C0}"/>
                </a:ext>
              </a:extLst>
            </p:cNvPr>
            <p:cNvSpPr txBox="1">
              <a:spLocks/>
            </p:cNvSpPr>
            <p:nvPr/>
          </p:nvSpPr>
          <p:spPr>
            <a:xfrm>
              <a:off x="-1768273" y="3370466"/>
              <a:ext cx="2309987" cy="1211737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Тука има още много подобен текст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54A52F3D-119D-4253-97F5-6DB02170F9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469595" y="3370464"/>
              <a:ext cx="217311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491525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26649-0B10-414F-B885-A73B0C22AF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Текстура като данни</a:t>
            </a:r>
          </a:p>
          <a:p>
            <a:pPr lvl="1"/>
            <a:r>
              <a:rPr lang="bg-BG" dirty="0"/>
              <a:t>Не се чете от външен файл и не предизвиква свързани с </a:t>
            </a:r>
            <a:r>
              <a:rPr lang="en-US" dirty="0"/>
              <a:t>CORS</a:t>
            </a:r>
            <a:r>
              <a:rPr lang="bg-BG" dirty="0"/>
              <a:t> грешки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BAE70747-7A78-48C7-98E2-24D9E7F94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05000"/>
            <a:ext cx="6400800" cy="422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11121"/>
      </p:ext>
    </p:extLst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FDFEB-11CC-4368-A8B5-2F26AA866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err="1"/>
              <a:t>Безшевност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B50A45-329B-49DB-970B-FF3560BAF2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Безшевна текстура</a:t>
            </a:r>
            <a:endParaRPr lang="en-US" dirty="0"/>
          </a:p>
          <a:p>
            <a:pPr lvl="1"/>
            <a:r>
              <a:rPr lang="bg-BG" dirty="0"/>
              <a:t>Предназначена да се долепя до себе си без видим ръб на снаждане</a:t>
            </a:r>
          </a:p>
          <a:p>
            <a:pPr lvl="1"/>
            <a:r>
              <a:rPr lang="bg-BG" dirty="0"/>
              <a:t>Има видим ръб, само ако е желан ефект</a:t>
            </a:r>
          </a:p>
          <a:p>
            <a:pPr lvl="1"/>
            <a:r>
              <a:rPr lang="bg-BG" dirty="0"/>
              <a:t>На английски: </a:t>
            </a:r>
            <a:r>
              <a:rPr lang="en-US" dirty="0">
                <a:solidFill>
                  <a:srgbClr val="FF388C"/>
                </a:solidFill>
              </a:rPr>
              <a:t>seamless</a:t>
            </a:r>
          </a:p>
          <a:p>
            <a:r>
              <a:rPr lang="bg-BG" dirty="0"/>
              <a:t>Употреба</a:t>
            </a:r>
          </a:p>
          <a:p>
            <a:pPr lvl="1"/>
            <a:r>
              <a:rPr lang="bg-BG" dirty="0"/>
              <a:t>За големи повърхности с еднотипна шарка, като стена, тротоар, пръст, паркет, ливада…</a:t>
            </a:r>
          </a:p>
        </p:txBody>
      </p:sp>
    </p:spTree>
    <p:extLst>
      <p:ext uri="{BB962C8B-B14F-4D97-AF65-F5344CB8AC3E}">
        <p14:creationId xmlns:p14="http://schemas.microsoft.com/office/powerpoint/2010/main" val="1720944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>
            <a:extLst>
              <a:ext uri="{FF2B5EF4-FFF2-40B4-BE49-F238E27FC236}">
                <a16:creationId xmlns:a16="http://schemas.microsoft.com/office/drawing/2014/main" id="{8A3520A0-B5CE-4752-9BBD-6420384CD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721" y="1560582"/>
            <a:ext cx="560070" cy="64667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745903-9EE6-4D86-943B-480F8E518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982" y="2842261"/>
            <a:ext cx="347685" cy="883465"/>
          </a:xfrm>
          <a:prstGeom prst="rect">
            <a:avLst/>
          </a:prstGeom>
        </p:spPr>
      </p:pic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268C0AC4-3E64-4833-82E4-6890487D18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Хоризонтално, вертикално и пълно долепяне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8CA63FA-5B1D-4371-87C1-3E1BFE0210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847" y="2209800"/>
            <a:ext cx="3657600" cy="36576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A652312-C391-4FA6-9E55-15D1BFBB14EF}"/>
              </a:ext>
            </a:extLst>
          </p:cNvPr>
          <p:cNvGrpSpPr/>
          <p:nvPr/>
        </p:nvGrpSpPr>
        <p:grpSpPr>
          <a:xfrm>
            <a:off x="762000" y="3063018"/>
            <a:ext cx="2075272" cy="662708"/>
            <a:chOff x="-1768273" y="3370466"/>
            <a:chExt cx="2556683" cy="1170936"/>
          </a:xfrm>
        </p:grpSpPr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id="{0B913334-A666-48AF-9211-7C04D5375DF3}"/>
                </a:ext>
              </a:extLst>
            </p:cNvPr>
            <p:cNvSpPr txBox="1">
              <a:spLocks/>
            </p:cNvSpPr>
            <p:nvPr/>
          </p:nvSpPr>
          <p:spPr>
            <a:xfrm>
              <a:off x="-1768273" y="3370466"/>
              <a:ext cx="2028358" cy="1170936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Хоризонтално долепяне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EA75B83-4CE8-4620-B052-4A08C6F36F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746255" y="3370466"/>
              <a:ext cx="2534665" cy="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DB5C2FA6-F386-4BA9-96DB-5F513683D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828" y="3802380"/>
            <a:ext cx="185928" cy="472441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2E33D8EF-4C83-43FE-84F6-536EDC2E4D99}"/>
              </a:ext>
            </a:extLst>
          </p:cNvPr>
          <p:cNvSpPr/>
          <p:nvPr/>
        </p:nvSpPr>
        <p:spPr>
          <a:xfrm>
            <a:off x="6455592" y="2842261"/>
            <a:ext cx="394855" cy="815340"/>
          </a:xfrm>
          <a:prstGeom prst="rect">
            <a:avLst/>
          </a:prstGeom>
          <a:solidFill>
            <a:srgbClr val="FF388C">
              <a:alpha val="30196"/>
            </a:srgbClr>
          </a:solidFill>
          <a:ln w="12700">
            <a:solidFill>
              <a:srgbClr val="FF388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0A8371-C4F8-40C3-A808-EE6C337C8992}"/>
              </a:ext>
            </a:extLst>
          </p:cNvPr>
          <p:cNvSpPr/>
          <p:nvPr/>
        </p:nvSpPr>
        <p:spPr>
          <a:xfrm>
            <a:off x="4717400" y="5181600"/>
            <a:ext cx="595192" cy="685800"/>
          </a:xfrm>
          <a:prstGeom prst="rect">
            <a:avLst/>
          </a:prstGeom>
          <a:solidFill>
            <a:srgbClr val="FF388C">
              <a:alpha val="30196"/>
            </a:srgbClr>
          </a:solidFill>
          <a:ln w="12700">
            <a:solidFill>
              <a:srgbClr val="FF388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48B3970-4D7D-4B62-AD86-515822E4CB05}"/>
              </a:ext>
            </a:extLst>
          </p:cNvPr>
          <p:cNvGrpSpPr/>
          <p:nvPr/>
        </p:nvGrpSpPr>
        <p:grpSpPr>
          <a:xfrm>
            <a:off x="5288791" y="1066800"/>
            <a:ext cx="2026409" cy="662708"/>
            <a:chOff x="-2548607" y="3370466"/>
            <a:chExt cx="2496485" cy="1170936"/>
          </a:xfrm>
        </p:grpSpPr>
        <p:sp>
          <p:nvSpPr>
            <p:cNvPr id="58" name="Text Placeholder 2">
              <a:extLst>
                <a:ext uri="{FF2B5EF4-FFF2-40B4-BE49-F238E27FC236}">
                  <a16:creationId xmlns:a16="http://schemas.microsoft.com/office/drawing/2014/main" id="{5E278068-5E5A-493E-AA0E-2F32D787CD98}"/>
                </a:ext>
              </a:extLst>
            </p:cNvPr>
            <p:cNvSpPr txBox="1">
              <a:spLocks/>
            </p:cNvSpPr>
            <p:nvPr/>
          </p:nvSpPr>
          <p:spPr>
            <a:xfrm>
              <a:off x="-1768273" y="3370466"/>
              <a:ext cx="1716151" cy="1170936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Вертикално долепяне</a:t>
              </a:r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40B50E53-09C9-4440-A51E-1087ADF84976}"/>
                </a:ext>
              </a:extLst>
            </p:cNvPr>
            <p:cNvCxnSpPr>
              <a:cxnSpLocks/>
            </p:cNvCxnSpPr>
            <p:nvPr/>
          </p:nvCxnSpPr>
          <p:spPr>
            <a:xfrm>
              <a:off x="-2548607" y="4541402"/>
              <a:ext cx="2496485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59928478"/>
      </p:ext>
    </p:extLst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44000E1-6C8F-411F-A23F-8AB61188F6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600200"/>
            <a:ext cx="3657600" cy="365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A6FA04-C937-4DF6-85C0-4A14543350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1605699"/>
            <a:ext cx="3657600" cy="3657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BA236D-CFF1-4CC8-9FE0-8227A5C3D3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7600" y="1600200"/>
            <a:ext cx="3657600" cy="36576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29E1FDC-E00D-4A52-9022-6F20AF518452}"/>
              </a:ext>
            </a:extLst>
          </p:cNvPr>
          <p:cNvGrpSpPr/>
          <p:nvPr/>
        </p:nvGrpSpPr>
        <p:grpSpPr>
          <a:xfrm>
            <a:off x="-914400" y="6848573"/>
            <a:ext cx="10972800" cy="3670955"/>
            <a:chOff x="-914400" y="6858000"/>
            <a:chExt cx="10972800" cy="367095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F4F30BD-7F40-47D8-8FD0-C721231FAD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6871355"/>
              <a:ext cx="3657600" cy="36576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6C0B5E5-508B-42EE-8141-7B4DA585D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0800" y="6871355"/>
              <a:ext cx="3657600" cy="36576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157346F-9106-4362-9E0C-A1FB9DA41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14400" y="6858000"/>
              <a:ext cx="3657600" cy="36576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B39922D-6096-4EC9-B587-6022D9567854}"/>
              </a:ext>
            </a:extLst>
          </p:cNvPr>
          <p:cNvGrpSpPr/>
          <p:nvPr/>
        </p:nvGrpSpPr>
        <p:grpSpPr>
          <a:xfrm>
            <a:off x="-990600" y="-3674883"/>
            <a:ext cx="10972800" cy="3661528"/>
            <a:chOff x="-914400" y="6867427"/>
            <a:chExt cx="10972800" cy="366152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BCCC5EE-0501-41C9-93BE-3E5F95A5B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6871355"/>
              <a:ext cx="3657600" cy="365760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17C5DD6-8B44-4903-89D7-920F3F42C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0800" y="6871355"/>
              <a:ext cx="3657600" cy="365760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02F8844-E083-4F1A-A192-30F4C0A6D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14400" y="6867427"/>
              <a:ext cx="3657600" cy="365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209791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3 -0.0006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2342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71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00833 0.236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C4CAB-4E9C-4FAF-87D2-EF5A1AE0E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Координати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B477F3F-CBAC-4802-9C22-FD778A07A811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 err="1"/>
                  <a:t>Текстурни</a:t>
                </a:r>
                <a:r>
                  <a:rPr lang="bg-BG" dirty="0"/>
                  <a:t> координати</a:t>
                </a:r>
              </a:p>
              <a:p>
                <a:pPr lvl="1"/>
                <a:r>
                  <a:rPr lang="bg-BG" dirty="0"/>
                  <a:t>Двумерни </a:t>
                </a:r>
                <a:r>
                  <a:rPr lang="bg-BG" dirty="0" err="1"/>
                  <a:t>текстурни</a:t>
                </a:r>
                <a:r>
                  <a:rPr lang="bg-BG" dirty="0"/>
                  <a:t> координати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bg-BG" dirty="0"/>
                  <a:t>, в някои системи е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Възможни са </a:t>
                </a:r>
                <a14:m>
                  <m:oMath xmlns:m="http://schemas.openxmlformats.org/officeDocument/2006/math">
                    <m:r>
                      <a:rPr lang="bg-BG" i="0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i="0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bg-BG" dirty="0"/>
                  <a:t> трансформации, които променят как текстурата се наслагва:</a:t>
                </a:r>
              </a:p>
              <a:p>
                <a:pPr lvl="1"/>
                <a:r>
                  <a:rPr lang="bg-BG" dirty="0"/>
                  <a:t>Транслацията „плъзга“ текстурата по повърхността</a:t>
                </a:r>
              </a:p>
              <a:p>
                <a:pPr lvl="1"/>
                <a:r>
                  <a:rPr lang="bg-BG" dirty="0"/>
                  <a:t>Мащабирането увеличава или смалява шарката</a:t>
                </a:r>
              </a:p>
              <a:p>
                <a:pPr lvl="1"/>
                <a:r>
                  <a:rPr lang="bg-BG" dirty="0"/>
                  <a:t>Ротацията я завърта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B477F3F-CBAC-4802-9C22-FD778A07A8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29599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5">
            <a:extLst>
              <a:ext uri="{FF2B5EF4-FFF2-40B4-BE49-F238E27FC236}">
                <a16:creationId xmlns:a16="http://schemas.microsoft.com/office/drawing/2014/main" id="{025868FB-A458-43C2-BFFF-E07A6ABA7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481" y="4343400"/>
            <a:ext cx="902063" cy="937671"/>
          </a:xfrm>
          <a:prstGeom prst="rect">
            <a:avLst/>
          </a:prstGeom>
          <a:solidFill>
            <a:srgbClr val="FFFFFF"/>
          </a:solidFill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CE2FF17-AD79-4DB6-9075-07DB87B6CD22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Външни координати</a:t>
                </a:r>
              </a:p>
              <a:p>
                <a:pPr lvl="1"/>
                <a:r>
                  <a:rPr lang="bg-BG" dirty="0"/>
                  <a:t>Стандартните координати са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0,1</m:t>
                        </m:r>
                      </m:e>
                    </m:d>
                  </m:oMath>
                </a14:m>
                <a:r>
                  <a:rPr lang="bg-BG" dirty="0"/>
                  <a:t>,</a:t>
                </a:r>
                <a:r>
                  <a:rPr lang="en-US" dirty="0"/>
                  <a:t> </a:t>
                </a:r>
                <a:r>
                  <a:rPr lang="bg-BG" dirty="0"/>
                  <a:t>но почти винаги се използват и външни координати</a:t>
                </a:r>
              </a:p>
              <a:p>
                <a:pPr lvl="1"/>
                <a:r>
                  <a:rPr lang="bg-BG" dirty="0"/>
                  <a:t>Параметри </a:t>
                </a:r>
                <a:r>
                  <a:rPr lang="en-US" dirty="0" err="1">
                    <a:solidFill>
                      <a:srgbClr val="FF388C"/>
                    </a:solidFill>
                  </a:rPr>
                  <a:t>wrapS</a:t>
                </a:r>
                <a:r>
                  <a:rPr lang="bg-BG" dirty="0"/>
                  <a:t> и </a:t>
                </a:r>
                <a:r>
                  <a:rPr lang="en-US" dirty="0" err="1">
                    <a:solidFill>
                      <a:srgbClr val="FF388C"/>
                    </a:solidFill>
                  </a:rPr>
                  <a:t>wrapT</a:t>
                </a:r>
                <a:r>
                  <a:rPr lang="bg-BG" dirty="0"/>
                  <a:t> определят как да се обработват външни координати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CE2FF17-AD79-4DB6-9075-07DB87B6CD2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3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EC3440A-E1B7-4E0D-BA99-893C0F6D4B0D}"/>
              </a:ext>
            </a:extLst>
          </p:cNvPr>
          <p:cNvCxnSpPr>
            <a:cxnSpLocks/>
          </p:cNvCxnSpPr>
          <p:nvPr/>
        </p:nvCxnSpPr>
        <p:spPr>
          <a:xfrm flipV="1">
            <a:off x="2743200" y="2819400"/>
            <a:ext cx="32208" cy="352443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2891B07-BA86-4074-8BCF-62508D1E8D94}"/>
              </a:ext>
            </a:extLst>
          </p:cNvPr>
          <p:cNvCxnSpPr>
            <a:cxnSpLocks/>
          </p:cNvCxnSpPr>
          <p:nvPr/>
        </p:nvCxnSpPr>
        <p:spPr>
          <a:xfrm>
            <a:off x="914400" y="5281074"/>
            <a:ext cx="7345301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B8F3262B-AB5F-4E61-B6F4-C8AB5B705C36}"/>
                  </a:ext>
                </a:extLst>
              </p:cNvPr>
              <p:cNvSpPr txBox="1"/>
              <p:nvPr/>
            </p:nvSpPr>
            <p:spPr>
              <a:xfrm>
                <a:off x="2303326" y="5252482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0,0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B8F3262B-AB5F-4E61-B6F4-C8AB5B705C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3326" y="5252482"/>
                <a:ext cx="515252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FAAEF918-D420-432E-AED2-09F366D2FE96}"/>
                  </a:ext>
                </a:extLst>
              </p:cNvPr>
              <p:cNvSpPr txBox="1"/>
              <p:nvPr/>
            </p:nvSpPr>
            <p:spPr>
              <a:xfrm>
                <a:off x="3613119" y="5234526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bg-BG" sz="1400" i="1" dirty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FAAEF918-D420-432E-AED2-09F366D2FE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3119" y="5234526"/>
                <a:ext cx="515252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54A3E8AC-86E1-46E2-A0CE-6703EA0624C7}"/>
                  </a:ext>
                </a:extLst>
              </p:cNvPr>
              <p:cNvSpPr txBox="1"/>
              <p:nvPr/>
            </p:nvSpPr>
            <p:spPr>
              <a:xfrm>
                <a:off x="7976031" y="5323513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54A3E8AC-86E1-46E2-A0CE-6703EA0624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6031" y="5323513"/>
                <a:ext cx="381000" cy="40312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7CA3FB3-F6C3-4E49-BEFA-CC54D86B271C}"/>
                  </a:ext>
                </a:extLst>
              </p:cNvPr>
              <p:cNvSpPr txBox="1"/>
              <p:nvPr/>
            </p:nvSpPr>
            <p:spPr>
              <a:xfrm>
                <a:off x="2394408" y="2815069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E7CA3FB3-F6C3-4E49-BEFA-CC54D86B27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4408" y="2815069"/>
                <a:ext cx="381000" cy="40312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6" name="Group 115">
            <a:extLst>
              <a:ext uri="{FF2B5EF4-FFF2-40B4-BE49-F238E27FC236}">
                <a16:creationId xmlns:a16="http://schemas.microsoft.com/office/drawing/2014/main" id="{11F7B7E9-93A3-4784-9345-DD1AE2560654}"/>
              </a:ext>
            </a:extLst>
          </p:cNvPr>
          <p:cNvGrpSpPr/>
          <p:nvPr/>
        </p:nvGrpSpPr>
        <p:grpSpPr>
          <a:xfrm>
            <a:off x="1676400" y="3431357"/>
            <a:ext cx="5766229" cy="2740843"/>
            <a:chOff x="1676400" y="3431357"/>
            <a:chExt cx="6096000" cy="2740843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B0DD28A0-FD5B-467C-A262-24C27BE92A3F}"/>
                </a:ext>
              </a:extLst>
            </p:cNvPr>
            <p:cNvCxnSpPr>
              <a:cxnSpLocks/>
            </p:cNvCxnSpPr>
            <p:nvPr/>
          </p:nvCxnSpPr>
          <p:spPr>
            <a:xfrm>
              <a:off x="1676400" y="6172200"/>
              <a:ext cx="609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6D33860E-3111-48C3-956C-311239E0815B}"/>
                </a:ext>
              </a:extLst>
            </p:cNvPr>
            <p:cNvCxnSpPr>
              <a:cxnSpLocks/>
            </p:cNvCxnSpPr>
            <p:nvPr/>
          </p:nvCxnSpPr>
          <p:spPr>
            <a:xfrm>
              <a:off x="1676400" y="3431357"/>
              <a:ext cx="609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E434DD5E-BFA2-4714-AB2D-02800F3A6D1E}"/>
                </a:ext>
              </a:extLst>
            </p:cNvPr>
            <p:cNvCxnSpPr>
              <a:cxnSpLocks/>
            </p:cNvCxnSpPr>
            <p:nvPr/>
          </p:nvCxnSpPr>
          <p:spPr>
            <a:xfrm>
              <a:off x="1676400" y="4343400"/>
              <a:ext cx="609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28FE4EA2-F79F-4407-BCC7-A586EF2481F4}"/>
              </a:ext>
            </a:extLst>
          </p:cNvPr>
          <p:cNvGrpSpPr/>
          <p:nvPr/>
        </p:nvGrpSpPr>
        <p:grpSpPr>
          <a:xfrm>
            <a:off x="1828800" y="3262008"/>
            <a:ext cx="5486400" cy="3074531"/>
            <a:chOff x="1828800" y="3262008"/>
            <a:chExt cx="5486400" cy="3074531"/>
          </a:xfrm>
        </p:grpSpPr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EACE255-F4B2-4947-8ACB-292076C28CA2}"/>
                </a:ext>
              </a:extLst>
            </p:cNvPr>
            <p:cNvCxnSpPr>
              <a:cxnSpLocks/>
            </p:cNvCxnSpPr>
            <p:nvPr/>
          </p:nvCxnSpPr>
          <p:spPr>
            <a:xfrm>
              <a:off x="1828800" y="3262008"/>
              <a:ext cx="0" cy="30745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0151FF3E-2BC1-4B89-9040-38EA8FC57AB6}"/>
                </a:ext>
              </a:extLst>
            </p:cNvPr>
            <p:cNvCxnSpPr>
              <a:cxnSpLocks/>
            </p:cNvCxnSpPr>
            <p:nvPr/>
          </p:nvCxnSpPr>
          <p:spPr>
            <a:xfrm>
              <a:off x="3657600" y="3262008"/>
              <a:ext cx="0" cy="30745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51C3CB20-CA0D-41BC-B8AE-FA1EED2A1A0E}"/>
                </a:ext>
              </a:extLst>
            </p:cNvPr>
            <p:cNvCxnSpPr>
              <a:cxnSpLocks/>
            </p:cNvCxnSpPr>
            <p:nvPr/>
          </p:nvCxnSpPr>
          <p:spPr>
            <a:xfrm>
              <a:off x="4562573" y="3262008"/>
              <a:ext cx="0" cy="30745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16DF20D-0484-491E-BE1C-7F9DF422AA95}"/>
                </a:ext>
              </a:extLst>
            </p:cNvPr>
            <p:cNvCxnSpPr>
              <a:cxnSpLocks/>
            </p:cNvCxnSpPr>
            <p:nvPr/>
          </p:nvCxnSpPr>
          <p:spPr>
            <a:xfrm>
              <a:off x="6391373" y="3262008"/>
              <a:ext cx="0" cy="30745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E589B4AC-2543-4C67-987F-751BF98A75B0}"/>
                </a:ext>
              </a:extLst>
            </p:cNvPr>
            <p:cNvCxnSpPr>
              <a:cxnSpLocks/>
            </p:cNvCxnSpPr>
            <p:nvPr/>
          </p:nvCxnSpPr>
          <p:spPr>
            <a:xfrm>
              <a:off x="5486400" y="3262008"/>
              <a:ext cx="0" cy="30745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8911496A-B6F0-443E-A67A-B40C60492BE3}"/>
                </a:ext>
              </a:extLst>
            </p:cNvPr>
            <p:cNvCxnSpPr>
              <a:cxnSpLocks/>
            </p:cNvCxnSpPr>
            <p:nvPr/>
          </p:nvCxnSpPr>
          <p:spPr>
            <a:xfrm>
              <a:off x="7315200" y="3262008"/>
              <a:ext cx="0" cy="30745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85B54E38-EB5D-468E-8D9E-99881BB20533}"/>
                  </a:ext>
                </a:extLst>
              </p:cNvPr>
              <p:cNvSpPr txBox="1"/>
              <p:nvPr/>
            </p:nvSpPr>
            <p:spPr>
              <a:xfrm>
                <a:off x="4306123" y="5122061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,0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85B54E38-EB5D-468E-8D9E-99881BB20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6123" y="5122061"/>
                <a:ext cx="515252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E1121578-7662-40AC-BA00-53122A7F783D}"/>
                  </a:ext>
                </a:extLst>
              </p:cNvPr>
              <p:cNvSpPr txBox="1"/>
              <p:nvPr/>
            </p:nvSpPr>
            <p:spPr>
              <a:xfrm>
                <a:off x="5202454" y="5122061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E1121578-7662-40AC-BA00-53122A7F7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454" y="5122061"/>
                <a:ext cx="515252" cy="3077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A231566E-48ED-4101-AD48-16A71429B39F}"/>
                  </a:ext>
                </a:extLst>
              </p:cNvPr>
              <p:cNvSpPr txBox="1"/>
              <p:nvPr/>
            </p:nvSpPr>
            <p:spPr>
              <a:xfrm>
                <a:off x="6126281" y="5122061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A231566E-48ED-4101-AD48-16A71429B3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281" y="5122061"/>
                <a:ext cx="515252" cy="3077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707F3BEE-1E77-4BD4-8832-CEA5CEC82396}"/>
                  </a:ext>
                </a:extLst>
              </p:cNvPr>
              <p:cNvSpPr txBox="1"/>
              <p:nvPr/>
            </p:nvSpPr>
            <p:spPr>
              <a:xfrm>
                <a:off x="1536319" y="5122061"/>
                <a:ext cx="623455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707F3BEE-1E77-4BD4-8832-CEA5CEC823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319" y="5122061"/>
                <a:ext cx="623455" cy="30777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7A065489-87D0-44FE-BBD2-CB256CF99EE8}"/>
                  </a:ext>
                </a:extLst>
              </p:cNvPr>
              <p:cNvSpPr txBox="1"/>
              <p:nvPr/>
            </p:nvSpPr>
            <p:spPr>
              <a:xfrm>
                <a:off x="7057574" y="5122061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7A065489-87D0-44FE-BBD2-CB256CF99E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7574" y="5122061"/>
                <a:ext cx="515252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AD3C92AD-2864-4D97-87A3-D1249C8C5350}"/>
                  </a:ext>
                </a:extLst>
              </p:cNvPr>
              <p:cNvSpPr txBox="1"/>
              <p:nvPr/>
            </p:nvSpPr>
            <p:spPr>
              <a:xfrm>
                <a:off x="2326871" y="4087135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bg-BG" sz="1400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AD3C92AD-2864-4D97-87A3-D1249C8C53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871" y="4087135"/>
                <a:ext cx="515252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4DB76C66-A2EB-404C-9BA9-61D9D40875F6}"/>
                  </a:ext>
                </a:extLst>
              </p:cNvPr>
              <p:cNvSpPr txBox="1"/>
              <p:nvPr/>
            </p:nvSpPr>
            <p:spPr>
              <a:xfrm>
                <a:off x="3608500" y="4082172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bg-BG" sz="1400" i="1" dirty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4DB76C66-A2EB-404C-9BA9-61D9D40875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500" y="4082172"/>
                <a:ext cx="515252" cy="3077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926FFA4A-9094-49E9-8852-61BCAC0F9DA6}"/>
                  </a:ext>
                </a:extLst>
              </p:cNvPr>
              <p:cNvSpPr txBox="1"/>
              <p:nvPr/>
            </p:nvSpPr>
            <p:spPr>
              <a:xfrm>
                <a:off x="4314805" y="4191000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926FFA4A-9094-49E9-8852-61BCAC0F9D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4805" y="4191000"/>
                <a:ext cx="515252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398BF649-1264-4B1E-9E27-659F64579C66}"/>
                  </a:ext>
                </a:extLst>
              </p:cNvPr>
              <p:cNvSpPr txBox="1"/>
              <p:nvPr/>
            </p:nvSpPr>
            <p:spPr>
              <a:xfrm>
                <a:off x="5211136" y="4191000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398BF649-1264-4B1E-9E27-659F64579C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1136" y="4191000"/>
                <a:ext cx="515252" cy="30777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5307060D-24E0-44C1-9920-78F4F9522B9A}"/>
                  </a:ext>
                </a:extLst>
              </p:cNvPr>
              <p:cNvSpPr txBox="1"/>
              <p:nvPr/>
            </p:nvSpPr>
            <p:spPr>
              <a:xfrm>
                <a:off x="6134963" y="4191000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5307060D-24E0-44C1-9920-78F4F9522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4963" y="4191000"/>
                <a:ext cx="515252" cy="30777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B485E402-E6A5-43F3-894E-2157E27F6ED3}"/>
                  </a:ext>
                </a:extLst>
              </p:cNvPr>
              <p:cNvSpPr txBox="1"/>
              <p:nvPr/>
            </p:nvSpPr>
            <p:spPr>
              <a:xfrm>
                <a:off x="1545001" y="4191000"/>
                <a:ext cx="623455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B485E402-E6A5-43F3-894E-2157E27F6E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5001" y="4191000"/>
                <a:ext cx="623455" cy="30777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D1FB2BC4-FE37-4B29-821F-55FCD3B3FB09}"/>
                  </a:ext>
                </a:extLst>
              </p:cNvPr>
              <p:cNvSpPr txBox="1"/>
              <p:nvPr/>
            </p:nvSpPr>
            <p:spPr>
              <a:xfrm>
                <a:off x="7066256" y="4191000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D1FB2BC4-FE37-4B29-821F-55FCD3B3F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6256" y="4191000"/>
                <a:ext cx="515252" cy="30777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89DEDBB4-DD3F-44A9-BBFB-E09B9B5F4404}"/>
                  </a:ext>
                </a:extLst>
              </p:cNvPr>
              <p:cNvSpPr txBox="1"/>
              <p:nvPr/>
            </p:nvSpPr>
            <p:spPr>
              <a:xfrm>
                <a:off x="2454543" y="3286192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89DEDBB4-DD3F-44A9-BBFB-E09B9B5F44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4543" y="3286192"/>
                <a:ext cx="515252" cy="30777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776F30B1-C67A-4BBB-BEBB-66E9F45D057F}"/>
                  </a:ext>
                </a:extLst>
              </p:cNvPr>
              <p:cNvSpPr txBox="1"/>
              <p:nvPr/>
            </p:nvSpPr>
            <p:spPr>
              <a:xfrm>
                <a:off x="3350874" y="3286192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776F30B1-C67A-4BBB-BEBB-66E9F45D05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0874" y="3286192"/>
                <a:ext cx="515252" cy="30777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0DB70D55-B50A-4796-8D54-AFC3E8A63262}"/>
                  </a:ext>
                </a:extLst>
              </p:cNvPr>
              <p:cNvSpPr txBox="1"/>
              <p:nvPr/>
            </p:nvSpPr>
            <p:spPr>
              <a:xfrm>
                <a:off x="4306123" y="3286192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0DB70D55-B50A-4796-8D54-AFC3E8A632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6123" y="3286192"/>
                <a:ext cx="515252" cy="307777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0835D7E8-DF12-404D-850B-8F21A0C48FCC}"/>
                  </a:ext>
                </a:extLst>
              </p:cNvPr>
              <p:cNvSpPr txBox="1"/>
              <p:nvPr/>
            </p:nvSpPr>
            <p:spPr>
              <a:xfrm>
                <a:off x="5202454" y="3286192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0835D7E8-DF12-404D-850B-8F21A0C48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2454" y="3286192"/>
                <a:ext cx="515252" cy="307777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C50A4FB1-ECB9-465C-9CF4-B25C72A171F6}"/>
                  </a:ext>
                </a:extLst>
              </p:cNvPr>
              <p:cNvSpPr txBox="1"/>
              <p:nvPr/>
            </p:nvSpPr>
            <p:spPr>
              <a:xfrm>
                <a:off x="6126281" y="3286192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C50A4FB1-ECB9-465C-9CF4-B25C72A171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281" y="3286192"/>
                <a:ext cx="515252" cy="307777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F18F0034-AD29-4D90-A478-A5D3FCE37256}"/>
                  </a:ext>
                </a:extLst>
              </p:cNvPr>
              <p:cNvSpPr txBox="1"/>
              <p:nvPr/>
            </p:nvSpPr>
            <p:spPr>
              <a:xfrm>
                <a:off x="1536319" y="3286192"/>
                <a:ext cx="623455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F18F0034-AD29-4D90-A478-A5D3FCE372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6319" y="3286192"/>
                <a:ext cx="623455" cy="307777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6F0AD537-9C93-4AF9-BAF4-15BBD6B63C72}"/>
                  </a:ext>
                </a:extLst>
              </p:cNvPr>
              <p:cNvSpPr txBox="1"/>
              <p:nvPr/>
            </p:nvSpPr>
            <p:spPr>
              <a:xfrm>
                <a:off x="7057574" y="3286192"/>
                <a:ext cx="515252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6F0AD537-9C93-4AF9-BAF4-15BBD6B63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7574" y="3286192"/>
                <a:ext cx="515252" cy="307777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44787A3B-13A4-41B9-A0EE-DC45BDA825D9}"/>
                  </a:ext>
                </a:extLst>
              </p:cNvPr>
              <p:cNvSpPr txBox="1"/>
              <p:nvPr/>
            </p:nvSpPr>
            <p:spPr>
              <a:xfrm>
                <a:off x="2437463" y="6029096"/>
                <a:ext cx="566777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44787A3B-13A4-41B9-A0EE-DC45BDA825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7463" y="6029096"/>
                <a:ext cx="566777" cy="307777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15F195FB-A198-436B-8176-8D919F66D3D5}"/>
                  </a:ext>
                </a:extLst>
              </p:cNvPr>
              <p:cNvSpPr txBox="1"/>
              <p:nvPr/>
            </p:nvSpPr>
            <p:spPr>
              <a:xfrm>
                <a:off x="3333794" y="6029096"/>
                <a:ext cx="566777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15F195FB-A198-436B-8176-8D919F66D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3794" y="6029096"/>
                <a:ext cx="566777" cy="307777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08FDF11F-9702-429D-9934-EA471C72336C}"/>
                  </a:ext>
                </a:extLst>
              </p:cNvPr>
              <p:cNvSpPr txBox="1"/>
              <p:nvPr/>
            </p:nvSpPr>
            <p:spPr>
              <a:xfrm>
                <a:off x="4289043" y="6029096"/>
                <a:ext cx="566777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08FDF11F-9702-429D-9934-EA471C7233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9043" y="6029096"/>
                <a:ext cx="566777" cy="307777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596801B4-2858-4D5B-BC5E-DFBB0611B3BE}"/>
                  </a:ext>
                </a:extLst>
              </p:cNvPr>
              <p:cNvSpPr txBox="1"/>
              <p:nvPr/>
            </p:nvSpPr>
            <p:spPr>
              <a:xfrm>
                <a:off x="5185374" y="6029096"/>
                <a:ext cx="566777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596801B4-2858-4D5B-BC5E-DFBB0611B3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5374" y="6029096"/>
                <a:ext cx="566777" cy="307777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94734A43-65EE-479B-8BD4-6CDFF0D7B08A}"/>
                  </a:ext>
                </a:extLst>
              </p:cNvPr>
              <p:cNvSpPr txBox="1"/>
              <p:nvPr/>
            </p:nvSpPr>
            <p:spPr>
              <a:xfrm>
                <a:off x="6109201" y="6029096"/>
                <a:ext cx="566777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94734A43-65EE-479B-8BD4-6CDFF0D7B0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201" y="6029096"/>
                <a:ext cx="566777" cy="307777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BD334F9D-94B0-45B0-BCF2-1D5ACA7BC7D1}"/>
                  </a:ext>
                </a:extLst>
              </p:cNvPr>
              <p:cNvSpPr txBox="1"/>
              <p:nvPr/>
            </p:nvSpPr>
            <p:spPr>
              <a:xfrm>
                <a:off x="1432392" y="6029096"/>
                <a:ext cx="829819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BD334F9D-94B0-45B0-BCF2-1D5ACA7BC7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2392" y="6029096"/>
                <a:ext cx="829819" cy="307777"/>
              </a:xfrm>
              <a:prstGeom prst="rect">
                <a:avLst/>
              </a:prstGeom>
              <a:blipFill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7D160DBC-4234-4CB3-8607-AFF0BAFCF549}"/>
                  </a:ext>
                </a:extLst>
              </p:cNvPr>
              <p:cNvSpPr txBox="1"/>
              <p:nvPr/>
            </p:nvSpPr>
            <p:spPr>
              <a:xfrm>
                <a:off x="7040494" y="6029096"/>
                <a:ext cx="566777" cy="30777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bg-BG" sz="1400" dirty="0"/>
              </a:p>
            </p:txBody>
          </p:sp>
        </mc:Choice>
        <mc:Fallback xmlns="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7D160DBC-4234-4CB3-8607-AFF0BAFCF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0494" y="6029096"/>
                <a:ext cx="566777" cy="307777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9396296"/>
      </p:ext>
    </p:extLst>
  </p:cSld>
  <p:clrMapOvr>
    <a:masterClrMapping/>
  </p:clrMapOvr>
  <p:transition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A9C3E95C-BA8E-470F-99F5-9267F58BF3F7}"/>
              </a:ext>
            </a:extLst>
          </p:cNvPr>
          <p:cNvGrpSpPr/>
          <p:nvPr/>
        </p:nvGrpSpPr>
        <p:grpSpPr>
          <a:xfrm>
            <a:off x="1371600" y="685800"/>
            <a:ext cx="6400800" cy="1600200"/>
            <a:chOff x="1828800" y="685800"/>
            <a:chExt cx="7315200" cy="18288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125DC25-9690-40C2-8332-AC4846A8C5C8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8800" y="685800"/>
              <a:ext cx="1828800" cy="18288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B9694D8-380D-4E6C-BCF4-F5628BD1ABFF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0" y="685800"/>
              <a:ext cx="1828800" cy="18288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0FEFF09-6AA4-4B29-839A-BA828A8AD663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400" y="685800"/>
              <a:ext cx="1828800" cy="18288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AC03171-E49B-4E9D-B742-5D74F1335C1C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685800"/>
              <a:ext cx="1828800" cy="1828800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AD82359-C696-4010-BD4F-B8EBE6C41D83}"/>
              </a:ext>
            </a:extLst>
          </p:cNvPr>
          <p:cNvGrpSpPr/>
          <p:nvPr/>
        </p:nvGrpSpPr>
        <p:grpSpPr>
          <a:xfrm>
            <a:off x="1371600" y="2628900"/>
            <a:ext cx="6400800" cy="1600200"/>
            <a:chOff x="1828800" y="2971800"/>
            <a:chExt cx="7315200" cy="18288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3C8C4C4-91AA-4508-B634-BE696C520CE6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8800" y="2971800"/>
              <a:ext cx="1828800" cy="18288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C91FCEC-E39F-4332-BBC2-21CC2B08C83C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657600" y="2971800"/>
              <a:ext cx="1828800" cy="18288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C58F4A7-0650-4EC3-94CA-3E9F3191148F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400" y="2971800"/>
              <a:ext cx="1828800" cy="18288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DB7F1C9-DA8B-48FA-ADD7-835399B21C45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15200" y="2971800"/>
              <a:ext cx="1828800" cy="182880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1B78D50-D5F8-483D-AE35-F17E3D19354B}"/>
              </a:ext>
            </a:extLst>
          </p:cNvPr>
          <p:cNvGrpSpPr/>
          <p:nvPr/>
        </p:nvGrpSpPr>
        <p:grpSpPr>
          <a:xfrm>
            <a:off x="1371600" y="4572000"/>
            <a:ext cx="6400800" cy="1600200"/>
            <a:chOff x="1828800" y="5257800"/>
            <a:chExt cx="7315200" cy="18288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7DBB6B1-6E18-4576-9DB5-FF3AD5CA30BF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8800" y="5257800"/>
              <a:ext cx="1828800" cy="182880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7C251A3-E997-48DA-8CF1-B03502B620BD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7600" y="5257800"/>
              <a:ext cx="5486400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4417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/>
              <a:t>В това занятие</a:t>
            </a:r>
            <a:endParaRPr lang="bg-BG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bg-BG" noProof="0" dirty="0"/>
              <a:t>Използване на текстури</a:t>
            </a:r>
          </a:p>
          <a:p>
            <a:r>
              <a:rPr lang="bg-BG" dirty="0"/>
              <a:t>Графични ефекти с текстури</a:t>
            </a:r>
            <a:endParaRPr lang="bg-BG" noProof="0" dirty="0"/>
          </a:p>
          <a:p>
            <a:r>
              <a:rPr lang="bg-BG" dirty="0"/>
              <a:t>Генериране на текстури</a:t>
            </a:r>
            <a:endParaRPr lang="bg-BG" sz="1800" noProof="0" dirty="0">
              <a:solidFill>
                <a:srgbClr val="FF38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218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1CA7BB-F30C-4323-987F-037862F8A3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Пример</a:t>
            </a:r>
          </a:p>
          <a:p>
            <a:pPr lvl="1"/>
            <a:r>
              <a:rPr lang="bg-BG" dirty="0"/>
              <a:t>Дълга не квадратна каменна стена</a:t>
            </a:r>
          </a:p>
          <a:p>
            <a:pPr lvl="1"/>
            <a:r>
              <a:rPr lang="bg-BG" dirty="0"/>
              <a:t>Квадратна текстура </a:t>
            </a:r>
            <a:r>
              <a:rPr lang="en-US" dirty="0">
                <a:hlinkClick r:id="rId2"/>
              </a:rPr>
              <a:t>www.tilingtextures.com/stone-wall-with-mortar</a:t>
            </a:r>
            <a:endParaRPr lang="bg-BG" dirty="0"/>
          </a:p>
          <a:p>
            <a:pPr lvl="1"/>
            <a:r>
              <a:rPr lang="bg-BG" dirty="0"/>
              <a:t>Текстурата ще бъде наложена многократно в хоризонтална посока с </a:t>
            </a:r>
            <a:r>
              <a:rPr lang="en-US" dirty="0" err="1">
                <a:solidFill>
                  <a:srgbClr val="FF388C"/>
                </a:solidFill>
              </a:rPr>
              <a:t>RepeatWrapping</a:t>
            </a:r>
            <a:endParaRPr lang="bg-BG" dirty="0">
              <a:solidFill>
                <a:srgbClr val="FF388C"/>
              </a:solidFill>
            </a:endParaRPr>
          </a:p>
          <a:p>
            <a:pPr lvl="2"/>
            <a:endParaRPr lang="bg-BG" dirty="0"/>
          </a:p>
          <a:p>
            <a:pPr lvl="1"/>
            <a:endParaRPr lang="bg-BG" dirty="0"/>
          </a:p>
        </p:txBody>
      </p:sp>
      <p:pic>
        <p:nvPicPr>
          <p:cNvPr id="2050" name="Picture 2" descr="stone wall with mortar - seamless texture">
            <a:extLst>
              <a:ext uri="{FF2B5EF4-FFF2-40B4-BE49-F238E27FC236}">
                <a16:creationId xmlns:a16="http://schemas.microsoft.com/office/drawing/2014/main" id="{1B6EE157-688C-4B75-9DCD-716906556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4290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637520"/>
      </p:ext>
    </p:extLst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CF6021F-C757-48FE-84DE-81F4DC55E494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Каменна стена</a:t>
                </a:r>
              </a:p>
              <a:p>
                <a:pPr lvl="1"/>
                <a:r>
                  <a:rPr lang="bg-BG" dirty="0"/>
                  <a:t>Размер на стената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500х50</m:t>
                    </m:r>
                  </m:oMath>
                </a14:m>
                <a:r>
                  <a:rPr lang="bg-BG" dirty="0"/>
                  <a:t> и текстурата се повтаря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10</m:t>
                    </m:r>
                  </m:oMath>
                </a14:m>
                <a:r>
                  <a:rPr lang="bg-BG" dirty="0"/>
                  <a:t> пъти хоризонтално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CF6021F-C757-48FE-84DE-81F4DC55E49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B0582D7A-0153-4EA4-B461-0A28A5BCC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21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118129"/>
      </p:ext>
    </p:extLst>
  </p:cSld>
  <p:clrMapOvr>
    <a:masterClrMapping/>
  </p:clrMapOvr>
  <p:transition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478D5C9-1E22-41CD-9B3F-009D2D43D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Дефиниране на координати</a:t>
            </a:r>
          </a:p>
          <a:p>
            <a:pPr lvl="1"/>
            <a:r>
              <a:rPr lang="bg-BG" dirty="0"/>
              <a:t>В </a:t>
            </a:r>
            <a:r>
              <a:rPr lang="en-US" dirty="0">
                <a:solidFill>
                  <a:srgbClr val="FF388C"/>
                </a:solidFill>
              </a:rPr>
              <a:t>Three.js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се създават автоматично</a:t>
            </a:r>
          </a:p>
          <a:p>
            <a:pPr lvl="1"/>
            <a:r>
              <a:rPr lang="bg-BG" dirty="0"/>
              <a:t>Проблем при нужда от други координати</a:t>
            </a:r>
          </a:p>
          <a:p>
            <a:pPr lvl="1"/>
            <a:r>
              <a:rPr lang="bg-BG" dirty="0"/>
              <a:t>Решение чрез ръчно определяне</a:t>
            </a:r>
          </a:p>
          <a:p>
            <a:r>
              <a:rPr lang="bg-BG" dirty="0"/>
              <a:t>Задача</a:t>
            </a:r>
          </a:p>
          <a:p>
            <a:pPr lvl="1"/>
            <a:r>
              <a:rPr lang="bg-BG" dirty="0"/>
              <a:t>Дебела каменна стена</a:t>
            </a:r>
          </a:p>
          <a:p>
            <a:pPr lvl="1"/>
            <a:r>
              <a:rPr lang="bg-BG" dirty="0"/>
              <a:t>Геометрично е паралелепипед с различни размери по трите измерения</a:t>
            </a:r>
          </a:p>
          <a:p>
            <a:pPr lvl="1"/>
            <a:r>
              <a:rPr lang="bg-BG" dirty="0"/>
              <a:t>Къде е проблемът?</a:t>
            </a:r>
          </a:p>
        </p:txBody>
      </p:sp>
    </p:spTree>
    <p:extLst>
      <p:ext uri="{BB962C8B-B14F-4D97-AF65-F5344CB8AC3E}">
        <p14:creationId xmlns:p14="http://schemas.microsoft.com/office/powerpoint/2010/main" val="2009877191"/>
      </p:ext>
    </p:extLst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674127B7-D67C-49EF-9591-E03F25EDE1F8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pPr lvl="1"/>
                <a:r>
                  <a:rPr lang="bg-BG" dirty="0"/>
                  <a:t>Демонстрация с размери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6×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1×</m:t>
                    </m:r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US" dirty="0"/>
              </a:p>
              <a:p>
                <a:pPr lvl="1"/>
                <a:r>
                  <a:rPr lang="bg-BG" dirty="0"/>
                  <a:t>Само голямата стена, която е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×2</m:t>
                    </m:r>
                  </m:oMath>
                </a14:m>
                <a:r>
                  <a:rPr lang="en-US" dirty="0"/>
                  <a:t> </a:t>
                </a:r>
                <a:r>
                  <a:rPr lang="bg-BG" dirty="0"/>
                  <a:t>е с правилен размер на текстурата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674127B7-D67C-49EF-9591-E03F25EDE1F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t="-93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0F1F0FE1-81FB-4A31-A689-FA6A7AF76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1981200"/>
            <a:ext cx="6400800" cy="421410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61DE51D-B50A-45EF-B450-54F54C3A16D7}"/>
              </a:ext>
            </a:extLst>
          </p:cNvPr>
          <p:cNvGrpSpPr/>
          <p:nvPr/>
        </p:nvGrpSpPr>
        <p:grpSpPr>
          <a:xfrm>
            <a:off x="4648200" y="4800600"/>
            <a:ext cx="1731380" cy="662708"/>
            <a:chOff x="-1872932" y="3370466"/>
            <a:chExt cx="2133017" cy="11709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 Placeholder 2">
                  <a:extLst>
                    <a:ext uri="{FF2B5EF4-FFF2-40B4-BE49-F238E27FC236}">
                      <a16:creationId xmlns:a16="http://schemas.microsoft.com/office/drawing/2014/main" id="{67C6EF54-028D-4EDE-ABEE-2EFD206035D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121920" y="3370466"/>
                  <a:ext cx="1382005" cy="1170936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bg-BG" sz="1800" b="0" dirty="0">
                      <a:solidFill>
                        <a:schemeClr val="bg1"/>
                      </a:solidFill>
                    </a:rPr>
                    <a:t>Добре е </a:t>
                  </a:r>
                  <a14:m>
                    <m:oMath xmlns:m="http://schemas.openxmlformats.org/officeDocument/2006/math"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×2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5" name="Text Placeholder 2">
                  <a:extLst>
                    <a:ext uri="{FF2B5EF4-FFF2-40B4-BE49-F238E27FC236}">
                      <a16:creationId xmlns:a16="http://schemas.microsoft.com/office/drawing/2014/main" id="{67C6EF54-028D-4EDE-ABEE-2EFD206035D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121920" y="3370466"/>
                  <a:ext cx="1382005" cy="1170936"/>
                </a:xfrm>
                <a:prstGeom prst="rect">
                  <a:avLst/>
                </a:prstGeom>
                <a:blipFill>
                  <a:blip r:embed="rId5"/>
                  <a:stretch>
                    <a:fillRect t="-5505" r="-7568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50DD070-C9DC-4ACD-8457-FB0AA41EBF94}"/>
                </a:ext>
              </a:extLst>
            </p:cNvPr>
            <p:cNvCxnSpPr>
              <a:cxnSpLocks/>
            </p:cNvCxnSpPr>
            <p:nvPr/>
          </p:nvCxnSpPr>
          <p:spPr>
            <a:xfrm>
              <a:off x="-1872932" y="3370466"/>
              <a:ext cx="2133017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1D2DBB4-C6B4-43CF-A852-53224B8339DD}"/>
              </a:ext>
            </a:extLst>
          </p:cNvPr>
          <p:cNvGrpSpPr/>
          <p:nvPr/>
        </p:nvGrpSpPr>
        <p:grpSpPr>
          <a:xfrm>
            <a:off x="1219200" y="4191000"/>
            <a:ext cx="2819400" cy="662708"/>
            <a:chOff x="-1403549" y="3370466"/>
            <a:chExt cx="3473429" cy="11709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 Placeholder 2">
                  <a:extLst>
                    <a:ext uri="{FF2B5EF4-FFF2-40B4-BE49-F238E27FC236}">
                      <a16:creationId xmlns:a16="http://schemas.microsoft.com/office/drawing/2014/main" id="{A5DBE7BC-4490-4070-8F44-2F07419D48F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403549" y="3370466"/>
                  <a:ext cx="1663634" cy="1170936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bg-BG" sz="1800" b="0" dirty="0">
                      <a:solidFill>
                        <a:schemeClr val="bg1"/>
                      </a:solidFill>
                    </a:rPr>
                    <a:t>Не е добре </a:t>
                  </a:r>
                  <a14:m>
                    <m:oMath xmlns:m="http://schemas.openxmlformats.org/officeDocument/2006/math"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×2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10" name="Text Placeholder 2">
                  <a:extLst>
                    <a:ext uri="{FF2B5EF4-FFF2-40B4-BE49-F238E27FC236}">
                      <a16:creationId xmlns:a16="http://schemas.microsoft.com/office/drawing/2014/main" id="{A5DBE7BC-4490-4070-8F44-2F07419D48F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403549" y="3370466"/>
                  <a:ext cx="1663634" cy="1170936"/>
                </a:xfrm>
                <a:prstGeom prst="rect">
                  <a:avLst/>
                </a:prstGeom>
                <a:blipFill>
                  <a:blip r:embed="rId6"/>
                  <a:stretch>
                    <a:fillRect t="-5505" r="-5830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46E3FF4-F5B5-4FFB-9D62-91011BCE6702}"/>
                </a:ext>
              </a:extLst>
            </p:cNvPr>
            <p:cNvCxnSpPr>
              <a:cxnSpLocks/>
            </p:cNvCxnSpPr>
            <p:nvPr/>
          </p:nvCxnSpPr>
          <p:spPr>
            <a:xfrm>
              <a:off x="-1403549" y="3370466"/>
              <a:ext cx="3473429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2F6099-064C-40EE-BDDC-E38807CC522D}"/>
                </a:ext>
              </a:extLst>
            </p:cNvPr>
            <p:cNvCxnSpPr>
              <a:cxnSpLocks/>
            </p:cNvCxnSpPr>
            <p:nvPr/>
          </p:nvCxnSpPr>
          <p:spPr>
            <a:xfrm>
              <a:off x="-1403549" y="4541402"/>
              <a:ext cx="2534664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623111572"/>
      </p:ext>
    </p:extLst>
  </p:cSld>
  <p:clrMapOvr>
    <a:masterClrMapping/>
  </p:clrMapOvr>
  <p:transition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B9959A-016F-4BCB-BB8D-6151C64085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Проблемът</a:t>
            </a:r>
          </a:p>
          <a:p>
            <a:pPr lvl="1"/>
            <a:r>
              <a:rPr lang="bg-BG" dirty="0"/>
              <a:t>Всяка стена (и противоположната ѝ) изисква индивидуален мащаб на текстурата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7379522C-58B1-4A57-895D-E90148A20C8B}"/>
              </a:ext>
            </a:extLst>
          </p:cNvPr>
          <p:cNvSpPr/>
          <p:nvPr/>
        </p:nvSpPr>
        <p:spPr>
          <a:xfrm>
            <a:off x="1981200" y="3124200"/>
            <a:ext cx="5793740" cy="2209800"/>
          </a:xfrm>
          <a:custGeom>
            <a:avLst/>
            <a:gdLst>
              <a:gd name="connsiteX0" fmla="*/ 0 w 5638800"/>
              <a:gd name="connsiteY0" fmla="*/ 321548 h 2209800"/>
              <a:gd name="connsiteX1" fmla="*/ 5317252 w 5638800"/>
              <a:gd name="connsiteY1" fmla="*/ 321548 h 2209800"/>
              <a:gd name="connsiteX2" fmla="*/ 5317252 w 5638800"/>
              <a:gd name="connsiteY2" fmla="*/ 2209800 h 2209800"/>
              <a:gd name="connsiteX3" fmla="*/ 0 w 5638800"/>
              <a:gd name="connsiteY3" fmla="*/ 2209800 h 2209800"/>
              <a:gd name="connsiteX4" fmla="*/ 0 w 5638800"/>
              <a:gd name="connsiteY4" fmla="*/ 321548 h 2209800"/>
              <a:gd name="connsiteX0" fmla="*/ 5317252 w 5638800"/>
              <a:gd name="connsiteY0" fmla="*/ 321548 h 2209800"/>
              <a:gd name="connsiteX1" fmla="*/ 5638800 w 5638800"/>
              <a:gd name="connsiteY1" fmla="*/ 0 h 2209800"/>
              <a:gd name="connsiteX2" fmla="*/ 5638800 w 5638800"/>
              <a:gd name="connsiteY2" fmla="*/ 1888252 h 2209800"/>
              <a:gd name="connsiteX3" fmla="*/ 5317252 w 5638800"/>
              <a:gd name="connsiteY3" fmla="*/ 2209800 h 2209800"/>
              <a:gd name="connsiteX4" fmla="*/ 5317252 w 5638800"/>
              <a:gd name="connsiteY4" fmla="*/ 321548 h 2209800"/>
              <a:gd name="connsiteX0" fmla="*/ 0 w 5638800"/>
              <a:gd name="connsiteY0" fmla="*/ 321548 h 2209800"/>
              <a:gd name="connsiteX1" fmla="*/ 321548 w 5638800"/>
              <a:gd name="connsiteY1" fmla="*/ 0 h 2209800"/>
              <a:gd name="connsiteX2" fmla="*/ 5638800 w 5638800"/>
              <a:gd name="connsiteY2" fmla="*/ 0 h 2209800"/>
              <a:gd name="connsiteX3" fmla="*/ 5317252 w 5638800"/>
              <a:gd name="connsiteY3" fmla="*/ 321548 h 2209800"/>
              <a:gd name="connsiteX4" fmla="*/ 0 w 5638800"/>
              <a:gd name="connsiteY4" fmla="*/ 321548 h 2209800"/>
              <a:gd name="connsiteX0" fmla="*/ 0 w 5638800"/>
              <a:gd name="connsiteY0" fmla="*/ 321548 h 2209800"/>
              <a:gd name="connsiteX1" fmla="*/ 321548 w 5638800"/>
              <a:gd name="connsiteY1" fmla="*/ 0 h 2209800"/>
              <a:gd name="connsiteX2" fmla="*/ 5638800 w 5638800"/>
              <a:gd name="connsiteY2" fmla="*/ 0 h 2209800"/>
              <a:gd name="connsiteX3" fmla="*/ 5638800 w 5638800"/>
              <a:gd name="connsiteY3" fmla="*/ 1888252 h 2209800"/>
              <a:gd name="connsiteX4" fmla="*/ 5317252 w 5638800"/>
              <a:gd name="connsiteY4" fmla="*/ 2209800 h 2209800"/>
              <a:gd name="connsiteX5" fmla="*/ 0 w 5638800"/>
              <a:gd name="connsiteY5" fmla="*/ 2209800 h 2209800"/>
              <a:gd name="connsiteX6" fmla="*/ 0 w 5638800"/>
              <a:gd name="connsiteY6" fmla="*/ 321548 h 2209800"/>
              <a:gd name="connsiteX7" fmla="*/ 0 w 5638800"/>
              <a:gd name="connsiteY7" fmla="*/ 321548 h 2209800"/>
              <a:gd name="connsiteX8" fmla="*/ 5317252 w 5638800"/>
              <a:gd name="connsiteY8" fmla="*/ 321548 h 2209800"/>
              <a:gd name="connsiteX9" fmla="*/ 5638800 w 5638800"/>
              <a:gd name="connsiteY9" fmla="*/ 0 h 2209800"/>
              <a:gd name="connsiteX10" fmla="*/ 5317252 w 5638800"/>
              <a:gd name="connsiteY10" fmla="*/ 321548 h 2209800"/>
              <a:gd name="connsiteX11" fmla="*/ 5317252 w 5638800"/>
              <a:gd name="connsiteY11" fmla="*/ 2209800 h 2209800"/>
              <a:gd name="connsiteX0" fmla="*/ 0 w 5638800"/>
              <a:gd name="connsiteY0" fmla="*/ 321548 h 2209800"/>
              <a:gd name="connsiteX1" fmla="*/ 5317252 w 5638800"/>
              <a:gd name="connsiteY1" fmla="*/ 321548 h 2209800"/>
              <a:gd name="connsiteX2" fmla="*/ 5317252 w 5638800"/>
              <a:gd name="connsiteY2" fmla="*/ 2209800 h 2209800"/>
              <a:gd name="connsiteX3" fmla="*/ 0 w 5638800"/>
              <a:gd name="connsiteY3" fmla="*/ 2209800 h 2209800"/>
              <a:gd name="connsiteX4" fmla="*/ 0 w 5638800"/>
              <a:gd name="connsiteY4" fmla="*/ 321548 h 2209800"/>
              <a:gd name="connsiteX0" fmla="*/ 5317252 w 5638800"/>
              <a:gd name="connsiteY0" fmla="*/ 321548 h 2209800"/>
              <a:gd name="connsiteX1" fmla="*/ 5638800 w 5638800"/>
              <a:gd name="connsiteY1" fmla="*/ 0 h 2209800"/>
              <a:gd name="connsiteX2" fmla="*/ 5638800 w 5638800"/>
              <a:gd name="connsiteY2" fmla="*/ 1888252 h 2209800"/>
              <a:gd name="connsiteX3" fmla="*/ 5317252 w 5638800"/>
              <a:gd name="connsiteY3" fmla="*/ 2209800 h 2209800"/>
              <a:gd name="connsiteX4" fmla="*/ 5317252 w 5638800"/>
              <a:gd name="connsiteY4" fmla="*/ 321548 h 2209800"/>
              <a:gd name="connsiteX0" fmla="*/ 0 w 5638800"/>
              <a:gd name="connsiteY0" fmla="*/ 321548 h 2209800"/>
              <a:gd name="connsiteX1" fmla="*/ 321548 w 5638800"/>
              <a:gd name="connsiteY1" fmla="*/ 0 h 2209800"/>
              <a:gd name="connsiteX2" fmla="*/ 5638800 w 5638800"/>
              <a:gd name="connsiteY2" fmla="*/ 0 h 2209800"/>
              <a:gd name="connsiteX3" fmla="*/ 5317252 w 5638800"/>
              <a:gd name="connsiteY3" fmla="*/ 321548 h 2209800"/>
              <a:gd name="connsiteX4" fmla="*/ 0 w 5638800"/>
              <a:gd name="connsiteY4" fmla="*/ 321548 h 2209800"/>
              <a:gd name="connsiteX0" fmla="*/ 0 w 5638800"/>
              <a:gd name="connsiteY0" fmla="*/ 321548 h 2209800"/>
              <a:gd name="connsiteX1" fmla="*/ 589403 w 5638800"/>
              <a:gd name="connsiteY1" fmla="*/ 0 h 2209800"/>
              <a:gd name="connsiteX2" fmla="*/ 5638800 w 5638800"/>
              <a:gd name="connsiteY2" fmla="*/ 0 h 2209800"/>
              <a:gd name="connsiteX3" fmla="*/ 5638800 w 5638800"/>
              <a:gd name="connsiteY3" fmla="*/ 1888252 h 2209800"/>
              <a:gd name="connsiteX4" fmla="*/ 5317252 w 5638800"/>
              <a:gd name="connsiteY4" fmla="*/ 2209800 h 2209800"/>
              <a:gd name="connsiteX5" fmla="*/ 0 w 5638800"/>
              <a:gd name="connsiteY5" fmla="*/ 2209800 h 2209800"/>
              <a:gd name="connsiteX6" fmla="*/ 0 w 5638800"/>
              <a:gd name="connsiteY6" fmla="*/ 321548 h 2209800"/>
              <a:gd name="connsiteX7" fmla="*/ 0 w 5638800"/>
              <a:gd name="connsiteY7" fmla="*/ 321548 h 2209800"/>
              <a:gd name="connsiteX8" fmla="*/ 5317252 w 5638800"/>
              <a:gd name="connsiteY8" fmla="*/ 321548 h 2209800"/>
              <a:gd name="connsiteX9" fmla="*/ 5638800 w 5638800"/>
              <a:gd name="connsiteY9" fmla="*/ 0 h 2209800"/>
              <a:gd name="connsiteX10" fmla="*/ 5317252 w 5638800"/>
              <a:gd name="connsiteY10" fmla="*/ 321548 h 2209800"/>
              <a:gd name="connsiteX11" fmla="*/ 5317252 w 5638800"/>
              <a:gd name="connsiteY11" fmla="*/ 2209800 h 2209800"/>
              <a:gd name="connsiteX0" fmla="*/ 0 w 5638800"/>
              <a:gd name="connsiteY0" fmla="*/ 321548 h 2209800"/>
              <a:gd name="connsiteX1" fmla="*/ 5317252 w 5638800"/>
              <a:gd name="connsiteY1" fmla="*/ 321548 h 2209800"/>
              <a:gd name="connsiteX2" fmla="*/ 5317252 w 5638800"/>
              <a:gd name="connsiteY2" fmla="*/ 2209800 h 2209800"/>
              <a:gd name="connsiteX3" fmla="*/ 0 w 5638800"/>
              <a:gd name="connsiteY3" fmla="*/ 2209800 h 2209800"/>
              <a:gd name="connsiteX4" fmla="*/ 0 w 5638800"/>
              <a:gd name="connsiteY4" fmla="*/ 321548 h 2209800"/>
              <a:gd name="connsiteX0" fmla="*/ 5317252 w 5638800"/>
              <a:gd name="connsiteY0" fmla="*/ 321548 h 2209800"/>
              <a:gd name="connsiteX1" fmla="*/ 5638800 w 5638800"/>
              <a:gd name="connsiteY1" fmla="*/ 0 h 2209800"/>
              <a:gd name="connsiteX2" fmla="*/ 5638800 w 5638800"/>
              <a:gd name="connsiteY2" fmla="*/ 1888252 h 2209800"/>
              <a:gd name="connsiteX3" fmla="*/ 5317252 w 5638800"/>
              <a:gd name="connsiteY3" fmla="*/ 2209800 h 2209800"/>
              <a:gd name="connsiteX4" fmla="*/ 5317252 w 5638800"/>
              <a:gd name="connsiteY4" fmla="*/ 321548 h 2209800"/>
              <a:gd name="connsiteX0" fmla="*/ 0 w 5638800"/>
              <a:gd name="connsiteY0" fmla="*/ 321548 h 2209800"/>
              <a:gd name="connsiteX1" fmla="*/ 585708 w 5638800"/>
              <a:gd name="connsiteY1" fmla="*/ 0 h 2209800"/>
              <a:gd name="connsiteX2" fmla="*/ 5638800 w 5638800"/>
              <a:gd name="connsiteY2" fmla="*/ 0 h 2209800"/>
              <a:gd name="connsiteX3" fmla="*/ 5317252 w 5638800"/>
              <a:gd name="connsiteY3" fmla="*/ 321548 h 2209800"/>
              <a:gd name="connsiteX4" fmla="*/ 0 w 5638800"/>
              <a:gd name="connsiteY4" fmla="*/ 321548 h 2209800"/>
              <a:gd name="connsiteX0" fmla="*/ 0 w 5638800"/>
              <a:gd name="connsiteY0" fmla="*/ 321548 h 2209800"/>
              <a:gd name="connsiteX1" fmla="*/ 589403 w 5638800"/>
              <a:gd name="connsiteY1" fmla="*/ 0 h 2209800"/>
              <a:gd name="connsiteX2" fmla="*/ 5638800 w 5638800"/>
              <a:gd name="connsiteY2" fmla="*/ 0 h 2209800"/>
              <a:gd name="connsiteX3" fmla="*/ 5638800 w 5638800"/>
              <a:gd name="connsiteY3" fmla="*/ 1888252 h 2209800"/>
              <a:gd name="connsiteX4" fmla="*/ 5317252 w 5638800"/>
              <a:gd name="connsiteY4" fmla="*/ 2209800 h 2209800"/>
              <a:gd name="connsiteX5" fmla="*/ 0 w 5638800"/>
              <a:gd name="connsiteY5" fmla="*/ 2209800 h 2209800"/>
              <a:gd name="connsiteX6" fmla="*/ 0 w 5638800"/>
              <a:gd name="connsiteY6" fmla="*/ 321548 h 2209800"/>
              <a:gd name="connsiteX7" fmla="*/ 0 w 5638800"/>
              <a:gd name="connsiteY7" fmla="*/ 321548 h 2209800"/>
              <a:gd name="connsiteX8" fmla="*/ 5317252 w 5638800"/>
              <a:gd name="connsiteY8" fmla="*/ 321548 h 2209800"/>
              <a:gd name="connsiteX9" fmla="*/ 5638800 w 5638800"/>
              <a:gd name="connsiteY9" fmla="*/ 0 h 2209800"/>
              <a:gd name="connsiteX10" fmla="*/ 5317252 w 5638800"/>
              <a:gd name="connsiteY10" fmla="*/ 321548 h 2209800"/>
              <a:gd name="connsiteX11" fmla="*/ 5317252 w 5638800"/>
              <a:gd name="connsiteY11" fmla="*/ 2209800 h 2209800"/>
              <a:gd name="connsiteX0" fmla="*/ 0 w 5641273"/>
              <a:gd name="connsiteY0" fmla="*/ 321548 h 2209800"/>
              <a:gd name="connsiteX1" fmla="*/ 5317252 w 5641273"/>
              <a:gd name="connsiteY1" fmla="*/ 321548 h 2209800"/>
              <a:gd name="connsiteX2" fmla="*/ 5317252 w 5641273"/>
              <a:gd name="connsiteY2" fmla="*/ 2209800 h 2209800"/>
              <a:gd name="connsiteX3" fmla="*/ 0 w 5641273"/>
              <a:gd name="connsiteY3" fmla="*/ 2209800 h 2209800"/>
              <a:gd name="connsiteX4" fmla="*/ 0 w 5641273"/>
              <a:gd name="connsiteY4" fmla="*/ 321548 h 2209800"/>
              <a:gd name="connsiteX0" fmla="*/ 5317252 w 5641273"/>
              <a:gd name="connsiteY0" fmla="*/ 321548 h 2209800"/>
              <a:gd name="connsiteX1" fmla="*/ 5638800 w 5641273"/>
              <a:gd name="connsiteY1" fmla="*/ 0 h 2209800"/>
              <a:gd name="connsiteX2" fmla="*/ 5638800 w 5641273"/>
              <a:gd name="connsiteY2" fmla="*/ 1888252 h 2209800"/>
              <a:gd name="connsiteX3" fmla="*/ 5317252 w 5641273"/>
              <a:gd name="connsiteY3" fmla="*/ 2209800 h 2209800"/>
              <a:gd name="connsiteX4" fmla="*/ 5317252 w 5641273"/>
              <a:gd name="connsiteY4" fmla="*/ 321548 h 2209800"/>
              <a:gd name="connsiteX0" fmla="*/ 0 w 5641273"/>
              <a:gd name="connsiteY0" fmla="*/ 321548 h 2209800"/>
              <a:gd name="connsiteX1" fmla="*/ 585708 w 5641273"/>
              <a:gd name="connsiteY1" fmla="*/ 0 h 2209800"/>
              <a:gd name="connsiteX2" fmla="*/ 5638800 w 5641273"/>
              <a:gd name="connsiteY2" fmla="*/ 0 h 2209800"/>
              <a:gd name="connsiteX3" fmla="*/ 5317252 w 5641273"/>
              <a:gd name="connsiteY3" fmla="*/ 321548 h 2209800"/>
              <a:gd name="connsiteX4" fmla="*/ 0 w 5641273"/>
              <a:gd name="connsiteY4" fmla="*/ 321548 h 2209800"/>
              <a:gd name="connsiteX0" fmla="*/ 0 w 5641273"/>
              <a:gd name="connsiteY0" fmla="*/ 321548 h 2209800"/>
              <a:gd name="connsiteX1" fmla="*/ 589403 w 5641273"/>
              <a:gd name="connsiteY1" fmla="*/ 0 h 2209800"/>
              <a:gd name="connsiteX2" fmla="*/ 5638800 w 5641273"/>
              <a:gd name="connsiteY2" fmla="*/ 0 h 2209800"/>
              <a:gd name="connsiteX3" fmla="*/ 5641273 w 5641273"/>
              <a:gd name="connsiteY3" fmla="*/ 1832372 h 2209800"/>
              <a:gd name="connsiteX4" fmla="*/ 5317252 w 5641273"/>
              <a:gd name="connsiteY4" fmla="*/ 2209800 h 2209800"/>
              <a:gd name="connsiteX5" fmla="*/ 0 w 5641273"/>
              <a:gd name="connsiteY5" fmla="*/ 2209800 h 2209800"/>
              <a:gd name="connsiteX6" fmla="*/ 0 w 5641273"/>
              <a:gd name="connsiteY6" fmla="*/ 321548 h 2209800"/>
              <a:gd name="connsiteX7" fmla="*/ 0 w 5641273"/>
              <a:gd name="connsiteY7" fmla="*/ 321548 h 2209800"/>
              <a:gd name="connsiteX8" fmla="*/ 5317252 w 5641273"/>
              <a:gd name="connsiteY8" fmla="*/ 321548 h 2209800"/>
              <a:gd name="connsiteX9" fmla="*/ 5638800 w 5641273"/>
              <a:gd name="connsiteY9" fmla="*/ 0 h 2209800"/>
              <a:gd name="connsiteX10" fmla="*/ 5317252 w 5641273"/>
              <a:gd name="connsiteY10" fmla="*/ 321548 h 2209800"/>
              <a:gd name="connsiteX11" fmla="*/ 5317252 w 5641273"/>
              <a:gd name="connsiteY11" fmla="*/ 2209800 h 2209800"/>
              <a:gd name="connsiteX0" fmla="*/ 0 w 5641273"/>
              <a:gd name="connsiteY0" fmla="*/ 321548 h 2209800"/>
              <a:gd name="connsiteX1" fmla="*/ 5317252 w 5641273"/>
              <a:gd name="connsiteY1" fmla="*/ 321548 h 2209800"/>
              <a:gd name="connsiteX2" fmla="*/ 5317252 w 5641273"/>
              <a:gd name="connsiteY2" fmla="*/ 2209800 h 2209800"/>
              <a:gd name="connsiteX3" fmla="*/ 0 w 5641273"/>
              <a:gd name="connsiteY3" fmla="*/ 2209800 h 2209800"/>
              <a:gd name="connsiteX4" fmla="*/ 0 w 5641273"/>
              <a:gd name="connsiteY4" fmla="*/ 321548 h 2209800"/>
              <a:gd name="connsiteX0" fmla="*/ 5317252 w 5641273"/>
              <a:gd name="connsiteY0" fmla="*/ 321548 h 2209800"/>
              <a:gd name="connsiteX1" fmla="*/ 5638800 w 5641273"/>
              <a:gd name="connsiteY1" fmla="*/ 0 h 2209800"/>
              <a:gd name="connsiteX2" fmla="*/ 5641273 w 5641273"/>
              <a:gd name="connsiteY2" fmla="*/ 1824752 h 2209800"/>
              <a:gd name="connsiteX3" fmla="*/ 5317252 w 5641273"/>
              <a:gd name="connsiteY3" fmla="*/ 2209800 h 2209800"/>
              <a:gd name="connsiteX4" fmla="*/ 5317252 w 5641273"/>
              <a:gd name="connsiteY4" fmla="*/ 321548 h 2209800"/>
              <a:gd name="connsiteX0" fmla="*/ 0 w 5641273"/>
              <a:gd name="connsiteY0" fmla="*/ 321548 h 2209800"/>
              <a:gd name="connsiteX1" fmla="*/ 585708 w 5641273"/>
              <a:gd name="connsiteY1" fmla="*/ 0 h 2209800"/>
              <a:gd name="connsiteX2" fmla="*/ 5638800 w 5641273"/>
              <a:gd name="connsiteY2" fmla="*/ 0 h 2209800"/>
              <a:gd name="connsiteX3" fmla="*/ 5317252 w 5641273"/>
              <a:gd name="connsiteY3" fmla="*/ 321548 h 2209800"/>
              <a:gd name="connsiteX4" fmla="*/ 0 w 5641273"/>
              <a:gd name="connsiteY4" fmla="*/ 321548 h 2209800"/>
              <a:gd name="connsiteX0" fmla="*/ 0 w 5641273"/>
              <a:gd name="connsiteY0" fmla="*/ 321548 h 2209800"/>
              <a:gd name="connsiteX1" fmla="*/ 589403 w 5641273"/>
              <a:gd name="connsiteY1" fmla="*/ 0 h 2209800"/>
              <a:gd name="connsiteX2" fmla="*/ 5638800 w 5641273"/>
              <a:gd name="connsiteY2" fmla="*/ 0 h 2209800"/>
              <a:gd name="connsiteX3" fmla="*/ 5641273 w 5641273"/>
              <a:gd name="connsiteY3" fmla="*/ 1832372 h 2209800"/>
              <a:gd name="connsiteX4" fmla="*/ 5317252 w 5641273"/>
              <a:gd name="connsiteY4" fmla="*/ 2209800 h 2209800"/>
              <a:gd name="connsiteX5" fmla="*/ 0 w 5641273"/>
              <a:gd name="connsiteY5" fmla="*/ 2209800 h 2209800"/>
              <a:gd name="connsiteX6" fmla="*/ 0 w 5641273"/>
              <a:gd name="connsiteY6" fmla="*/ 321548 h 2209800"/>
              <a:gd name="connsiteX7" fmla="*/ 0 w 5641273"/>
              <a:gd name="connsiteY7" fmla="*/ 321548 h 2209800"/>
              <a:gd name="connsiteX8" fmla="*/ 5317252 w 5641273"/>
              <a:gd name="connsiteY8" fmla="*/ 321548 h 2209800"/>
              <a:gd name="connsiteX9" fmla="*/ 5638800 w 5641273"/>
              <a:gd name="connsiteY9" fmla="*/ 0 h 2209800"/>
              <a:gd name="connsiteX10" fmla="*/ 5317252 w 5641273"/>
              <a:gd name="connsiteY10" fmla="*/ 321548 h 2209800"/>
              <a:gd name="connsiteX11" fmla="*/ 5317252 w 5641273"/>
              <a:gd name="connsiteY11" fmla="*/ 22098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41273" h="2209800" stroke="0" extrusionOk="0">
                <a:moveTo>
                  <a:pt x="0" y="321548"/>
                </a:moveTo>
                <a:lnTo>
                  <a:pt x="5317252" y="321548"/>
                </a:lnTo>
                <a:lnTo>
                  <a:pt x="5317252" y="2209800"/>
                </a:lnTo>
                <a:lnTo>
                  <a:pt x="0" y="2209800"/>
                </a:lnTo>
                <a:lnTo>
                  <a:pt x="0" y="321548"/>
                </a:lnTo>
                <a:close/>
              </a:path>
              <a:path w="5641273" h="2209800" fill="darkenLess" stroke="0" extrusionOk="0">
                <a:moveTo>
                  <a:pt x="5317252" y="321548"/>
                </a:moveTo>
                <a:lnTo>
                  <a:pt x="5638800" y="0"/>
                </a:lnTo>
                <a:cubicBezTo>
                  <a:pt x="5639624" y="608251"/>
                  <a:pt x="5640449" y="1216501"/>
                  <a:pt x="5641273" y="1824752"/>
                </a:cubicBezTo>
                <a:lnTo>
                  <a:pt x="5317252" y="2209800"/>
                </a:lnTo>
                <a:lnTo>
                  <a:pt x="5317252" y="321548"/>
                </a:lnTo>
                <a:close/>
              </a:path>
              <a:path w="5641273" h="2209800" fill="lightenLess" stroke="0" extrusionOk="0">
                <a:moveTo>
                  <a:pt x="0" y="321548"/>
                </a:moveTo>
                <a:lnTo>
                  <a:pt x="585708" y="0"/>
                </a:lnTo>
                <a:lnTo>
                  <a:pt x="5638800" y="0"/>
                </a:lnTo>
                <a:lnTo>
                  <a:pt x="5317252" y="321548"/>
                </a:lnTo>
                <a:lnTo>
                  <a:pt x="0" y="321548"/>
                </a:lnTo>
                <a:close/>
              </a:path>
              <a:path w="5641273" h="2209800" fill="none" extrusionOk="0">
                <a:moveTo>
                  <a:pt x="0" y="321548"/>
                </a:moveTo>
                <a:lnTo>
                  <a:pt x="589403" y="0"/>
                </a:lnTo>
                <a:lnTo>
                  <a:pt x="5638800" y="0"/>
                </a:lnTo>
                <a:cubicBezTo>
                  <a:pt x="5639624" y="610791"/>
                  <a:pt x="5640449" y="1221581"/>
                  <a:pt x="5641273" y="1832372"/>
                </a:cubicBezTo>
                <a:lnTo>
                  <a:pt x="5317252" y="2209800"/>
                </a:lnTo>
                <a:lnTo>
                  <a:pt x="0" y="2209800"/>
                </a:lnTo>
                <a:lnTo>
                  <a:pt x="0" y="321548"/>
                </a:lnTo>
                <a:close/>
                <a:moveTo>
                  <a:pt x="0" y="321548"/>
                </a:moveTo>
                <a:lnTo>
                  <a:pt x="5317252" y="321548"/>
                </a:lnTo>
                <a:lnTo>
                  <a:pt x="5638800" y="0"/>
                </a:lnTo>
                <a:moveTo>
                  <a:pt x="5317252" y="321548"/>
                </a:moveTo>
                <a:lnTo>
                  <a:pt x="5317252" y="2209800"/>
                </a:lnTo>
              </a:path>
            </a:pathLst>
          </a:custGeom>
          <a:solidFill>
            <a:schemeClr val="bg1">
              <a:lumMod val="95000"/>
              <a:alpha val="30196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EE5C57F-6258-41A4-AC7A-7DAB8E6AACB5}"/>
              </a:ext>
            </a:extLst>
          </p:cNvPr>
          <p:cNvCxnSpPr>
            <a:cxnSpLocks/>
          </p:cNvCxnSpPr>
          <p:nvPr/>
        </p:nvCxnSpPr>
        <p:spPr>
          <a:xfrm flipV="1">
            <a:off x="7452360" y="4038600"/>
            <a:ext cx="32004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7691AB-CE3F-4B9D-91E2-738244134D0B}"/>
              </a:ext>
            </a:extLst>
          </p:cNvPr>
          <p:cNvCxnSpPr>
            <a:cxnSpLocks/>
          </p:cNvCxnSpPr>
          <p:nvPr/>
        </p:nvCxnSpPr>
        <p:spPr>
          <a:xfrm>
            <a:off x="1981200" y="4343400"/>
            <a:ext cx="54711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CF6346-E557-4678-9D83-E878EFFCC2A4}"/>
              </a:ext>
            </a:extLst>
          </p:cNvPr>
          <p:cNvCxnSpPr>
            <a:cxnSpLocks/>
          </p:cNvCxnSpPr>
          <p:nvPr/>
        </p:nvCxnSpPr>
        <p:spPr>
          <a:xfrm>
            <a:off x="6553200" y="34290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085E36-5079-4BED-A349-624F93E0FC11}"/>
              </a:ext>
            </a:extLst>
          </p:cNvPr>
          <p:cNvCxnSpPr>
            <a:cxnSpLocks/>
          </p:cNvCxnSpPr>
          <p:nvPr/>
        </p:nvCxnSpPr>
        <p:spPr>
          <a:xfrm>
            <a:off x="5638800" y="34290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5AF9666-91B4-4ACD-AB47-029350142E0D}"/>
              </a:ext>
            </a:extLst>
          </p:cNvPr>
          <p:cNvCxnSpPr>
            <a:cxnSpLocks/>
          </p:cNvCxnSpPr>
          <p:nvPr/>
        </p:nvCxnSpPr>
        <p:spPr>
          <a:xfrm>
            <a:off x="4724400" y="34290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CEE6EE2-3D64-450B-A68E-A25FDD46270C}"/>
              </a:ext>
            </a:extLst>
          </p:cNvPr>
          <p:cNvCxnSpPr>
            <a:cxnSpLocks/>
          </p:cNvCxnSpPr>
          <p:nvPr/>
        </p:nvCxnSpPr>
        <p:spPr>
          <a:xfrm>
            <a:off x="3810000" y="34290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6621AB4-822D-4757-A084-2F23323605EA}"/>
              </a:ext>
            </a:extLst>
          </p:cNvPr>
          <p:cNvCxnSpPr>
            <a:cxnSpLocks/>
          </p:cNvCxnSpPr>
          <p:nvPr/>
        </p:nvCxnSpPr>
        <p:spPr>
          <a:xfrm>
            <a:off x="2895600" y="34290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0B19D3-31D6-4CBF-A49A-5F7AF48C443B}"/>
              </a:ext>
            </a:extLst>
          </p:cNvPr>
          <p:cNvCxnSpPr>
            <a:cxnSpLocks/>
          </p:cNvCxnSpPr>
          <p:nvPr/>
        </p:nvCxnSpPr>
        <p:spPr>
          <a:xfrm flipV="1">
            <a:off x="6555105" y="3126106"/>
            <a:ext cx="333375" cy="3143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20FAA2-F04D-416A-B8FC-80C4D20F74AA}"/>
              </a:ext>
            </a:extLst>
          </p:cNvPr>
          <p:cNvCxnSpPr>
            <a:cxnSpLocks/>
          </p:cNvCxnSpPr>
          <p:nvPr/>
        </p:nvCxnSpPr>
        <p:spPr>
          <a:xfrm flipV="1">
            <a:off x="2895600" y="3124200"/>
            <a:ext cx="450850" cy="3219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970C521-F457-4D41-ADE9-715F2A840E3F}"/>
              </a:ext>
            </a:extLst>
          </p:cNvPr>
          <p:cNvCxnSpPr>
            <a:cxnSpLocks/>
          </p:cNvCxnSpPr>
          <p:nvPr/>
        </p:nvCxnSpPr>
        <p:spPr>
          <a:xfrm flipV="1">
            <a:off x="3810000" y="3124200"/>
            <a:ext cx="381000" cy="32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56140DF-99B6-40A0-94D4-1B3004DD3577}"/>
              </a:ext>
            </a:extLst>
          </p:cNvPr>
          <p:cNvCxnSpPr>
            <a:cxnSpLocks/>
          </p:cNvCxnSpPr>
          <p:nvPr/>
        </p:nvCxnSpPr>
        <p:spPr>
          <a:xfrm flipV="1">
            <a:off x="4724400" y="3124200"/>
            <a:ext cx="380999" cy="3219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65E706E-10D0-4517-A71D-212F4A93503C}"/>
              </a:ext>
            </a:extLst>
          </p:cNvPr>
          <p:cNvCxnSpPr>
            <a:cxnSpLocks/>
          </p:cNvCxnSpPr>
          <p:nvPr/>
        </p:nvCxnSpPr>
        <p:spPr>
          <a:xfrm flipV="1">
            <a:off x="5636895" y="3124200"/>
            <a:ext cx="382903" cy="3181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E536862-7279-47C3-AD7D-D394B2400C42}"/>
              </a:ext>
            </a:extLst>
          </p:cNvPr>
          <p:cNvGrpSpPr/>
          <p:nvPr/>
        </p:nvGrpSpPr>
        <p:grpSpPr>
          <a:xfrm>
            <a:off x="651510" y="4835237"/>
            <a:ext cx="1750060" cy="662708"/>
            <a:chOff x="-1121920" y="3370466"/>
            <a:chExt cx="2156030" cy="11709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 Placeholder 2">
                  <a:extLst>
                    <a:ext uri="{FF2B5EF4-FFF2-40B4-BE49-F238E27FC236}">
                      <a16:creationId xmlns:a16="http://schemas.microsoft.com/office/drawing/2014/main" id="{D19F5FFF-33D8-40FA-A162-42C6589030D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121920" y="3370466"/>
                  <a:ext cx="1382005" cy="1170936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bg-BG" sz="1800" b="0" dirty="0">
                      <a:solidFill>
                        <a:schemeClr val="bg1"/>
                      </a:solidFill>
                    </a:rPr>
                    <a:t>Отпред е </a:t>
                  </a:r>
                  <a14:m>
                    <m:oMath xmlns:m="http://schemas.openxmlformats.org/officeDocument/2006/math"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×2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1" name="Text Placeholder 2">
                  <a:extLst>
                    <a:ext uri="{FF2B5EF4-FFF2-40B4-BE49-F238E27FC236}">
                      <a16:creationId xmlns:a16="http://schemas.microsoft.com/office/drawing/2014/main" id="{D19F5FFF-33D8-40FA-A162-42C6589030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121920" y="3370466"/>
                  <a:ext cx="1382005" cy="1170936"/>
                </a:xfrm>
                <a:prstGeom prst="rect">
                  <a:avLst/>
                </a:prstGeom>
                <a:blipFill>
                  <a:blip r:embed="rId2"/>
                  <a:stretch>
                    <a:fillRect l="-3243" t="-4545" r="-7568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8EB4174-FAA0-4A11-868E-C0F88658663C}"/>
                </a:ext>
              </a:extLst>
            </p:cNvPr>
            <p:cNvCxnSpPr>
              <a:cxnSpLocks/>
            </p:cNvCxnSpPr>
            <p:nvPr/>
          </p:nvCxnSpPr>
          <p:spPr>
            <a:xfrm>
              <a:off x="-1121920" y="3370466"/>
              <a:ext cx="215603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9A84BC4-B584-4420-9433-485B1DAA3301}"/>
              </a:ext>
            </a:extLst>
          </p:cNvPr>
          <p:cNvGrpSpPr/>
          <p:nvPr/>
        </p:nvGrpSpPr>
        <p:grpSpPr>
          <a:xfrm>
            <a:off x="3384550" y="2197765"/>
            <a:ext cx="1121780" cy="1070262"/>
            <a:chOff x="-1121920" y="3370466"/>
            <a:chExt cx="1382005" cy="189104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 Placeholder 2">
                  <a:extLst>
                    <a:ext uri="{FF2B5EF4-FFF2-40B4-BE49-F238E27FC236}">
                      <a16:creationId xmlns:a16="http://schemas.microsoft.com/office/drawing/2014/main" id="{CBA59DD8-AC2E-49F5-885C-536C7DDD0A6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121920" y="3370466"/>
                  <a:ext cx="1382005" cy="1170936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bg-BG" sz="1800" b="0" dirty="0">
                      <a:solidFill>
                        <a:schemeClr val="bg1"/>
                      </a:solidFill>
                    </a:rPr>
                    <a:t>Отгоре е </a:t>
                  </a:r>
                  <a14:m>
                    <m:oMath xmlns:m="http://schemas.openxmlformats.org/officeDocument/2006/math"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6" name="Text Placeholder 2">
                  <a:extLst>
                    <a:ext uri="{FF2B5EF4-FFF2-40B4-BE49-F238E27FC236}">
                      <a16:creationId xmlns:a16="http://schemas.microsoft.com/office/drawing/2014/main" id="{CBA59DD8-AC2E-49F5-885C-536C7DDD0A6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121920" y="3370466"/>
                  <a:ext cx="1382005" cy="1170936"/>
                </a:xfrm>
                <a:prstGeom prst="rect">
                  <a:avLst/>
                </a:prstGeom>
                <a:blipFill>
                  <a:blip r:embed="rId3"/>
                  <a:stretch>
                    <a:fillRect t="-5505" r="-8108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046671A-CA86-47F3-BF5C-1CA7D0442375}"/>
                </a:ext>
              </a:extLst>
            </p:cNvPr>
            <p:cNvCxnSpPr>
              <a:cxnSpLocks/>
            </p:cNvCxnSpPr>
            <p:nvPr/>
          </p:nvCxnSpPr>
          <p:spPr>
            <a:xfrm>
              <a:off x="260085" y="3370466"/>
              <a:ext cx="0" cy="189104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6597383-5C3A-4BD7-9CF1-34D78F30052C}"/>
              </a:ext>
            </a:extLst>
          </p:cNvPr>
          <p:cNvGrpSpPr/>
          <p:nvPr/>
        </p:nvGrpSpPr>
        <p:grpSpPr>
          <a:xfrm>
            <a:off x="6248401" y="4829708"/>
            <a:ext cx="1345752" cy="1336473"/>
            <a:chOff x="-1397847" y="2179994"/>
            <a:chExt cx="1657933" cy="236140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 Placeholder 2">
                  <a:extLst>
                    <a:ext uri="{FF2B5EF4-FFF2-40B4-BE49-F238E27FC236}">
                      <a16:creationId xmlns:a16="http://schemas.microsoft.com/office/drawing/2014/main" id="{95838510-7F31-4FFE-A983-96A1B7A7A32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397847" y="3370466"/>
                  <a:ext cx="1657932" cy="1170936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bg-BG" sz="1800" b="0" dirty="0">
                      <a:solidFill>
                        <a:schemeClr val="bg1"/>
                      </a:solidFill>
                    </a:rPr>
                    <a:t>Отстрани е </a:t>
                  </a:r>
                  <a14:m>
                    <m:oMath xmlns:m="http://schemas.openxmlformats.org/officeDocument/2006/math"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46" name="Text Placeholder 2">
                  <a:extLst>
                    <a:ext uri="{FF2B5EF4-FFF2-40B4-BE49-F238E27FC236}">
                      <a16:creationId xmlns:a16="http://schemas.microsoft.com/office/drawing/2014/main" id="{95838510-7F31-4FFE-A983-96A1B7A7A3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397847" y="3370466"/>
                  <a:ext cx="1657932" cy="1170936"/>
                </a:xfrm>
                <a:prstGeom prst="rect">
                  <a:avLst/>
                </a:prstGeom>
                <a:blipFill>
                  <a:blip r:embed="rId4"/>
                  <a:stretch>
                    <a:fillRect l="-3604" t="-5455" r="-2703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C92B31E5-FE36-429F-8623-14F9088904B4}"/>
                </a:ext>
              </a:extLst>
            </p:cNvPr>
            <p:cNvCxnSpPr>
              <a:cxnSpLocks/>
            </p:cNvCxnSpPr>
            <p:nvPr/>
          </p:nvCxnSpPr>
          <p:spPr>
            <a:xfrm>
              <a:off x="260085" y="2179994"/>
              <a:ext cx="1" cy="236140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500870190"/>
      </p:ext>
    </p:extLst>
  </p:cSld>
  <p:clrMapOvr>
    <a:masterClrMapping/>
  </p:clrMapOvr>
  <p:transition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F2D89F4-FAFB-4757-914E-736B55F67F3F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Решения</a:t>
                </a:r>
              </a:p>
              <a:p>
                <a:pPr lvl="1"/>
                <a:r>
                  <a:rPr lang="bg-BG" dirty="0"/>
                  <a:t>Шест отделни плоскости с различни мащаби</a:t>
                </a:r>
              </a:p>
              <a:p>
                <a:pPr lvl="1"/>
                <a:r>
                  <a:rPr lang="bg-BG" dirty="0"/>
                  <a:t>Три паралелепипеда леко отместени</a:t>
                </a:r>
              </a:p>
              <a:p>
                <a:pPr lvl="1"/>
                <a:r>
                  <a:rPr lang="bg-BG" dirty="0"/>
                  <a:t>Най-добро: променени </a:t>
                </a:r>
                <a:r>
                  <a:rPr lang="bg-BG" dirty="0" err="1"/>
                  <a:t>текстурни</a:t>
                </a:r>
                <a:r>
                  <a:rPr lang="bg-BG" dirty="0"/>
                  <a:t> координати</a:t>
                </a:r>
              </a:p>
              <a:p>
                <a:r>
                  <a:rPr lang="bg-BG" dirty="0" err="1"/>
                  <a:t>Текстурни</a:t>
                </a:r>
                <a:r>
                  <a:rPr lang="bg-BG" dirty="0"/>
                  <a:t> координати</a:t>
                </a:r>
              </a:p>
              <a:p>
                <a:pPr lvl="1"/>
                <a:r>
                  <a:rPr lang="bg-BG" dirty="0" err="1"/>
                  <a:t>Връховете</a:t>
                </a:r>
                <a:r>
                  <a:rPr lang="bg-BG" dirty="0"/>
                  <a:t> в </a:t>
                </a:r>
                <a:r>
                  <a:rPr lang="en-US" dirty="0">
                    <a:solidFill>
                      <a:srgbClr val="FF388C"/>
                    </a:solidFill>
                  </a:rPr>
                  <a:t>Geometry</a:t>
                </a:r>
                <a:r>
                  <a:rPr lang="bg-BG" dirty="0"/>
                  <a:t> и </a:t>
                </a:r>
                <a:r>
                  <a:rPr lang="en-US" dirty="0" err="1">
                    <a:solidFill>
                      <a:srgbClr val="FF388C"/>
                    </a:solidFill>
                  </a:rPr>
                  <a:t>BufferGeometry</a:t>
                </a:r>
                <a:r>
                  <a:rPr lang="bg-BG" dirty="0"/>
                  <a:t> освен координати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 dirty="0" err="1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d>
                  </m:oMath>
                </a14:m>
                <a:r>
                  <a:rPr lang="bg-BG" dirty="0"/>
                  <a:t> имат и </a:t>
                </a:r>
                <a:r>
                  <a:rPr lang="bg-BG" dirty="0" err="1"/>
                  <a:t>текстурни</a:t>
                </a:r>
                <a:r>
                  <a:rPr lang="bg-BG" dirty="0"/>
                  <a:t> координати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err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i="1" dirty="0" err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err="1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Те определят коя част от картинката се залепя на съответния връх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F2D89F4-FAFB-4757-914E-736B55F67F3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44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1736204"/>
      </p:ext>
    </p:extLst>
  </p:cSld>
  <p:clrMapOvr>
    <a:masterClrMapping/>
  </p:clrMapOvr>
  <p:transition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extLst>
              <a:ext uri="{FF2B5EF4-FFF2-40B4-BE49-F238E27FC236}">
                <a16:creationId xmlns:a16="http://schemas.microsoft.com/office/drawing/2014/main" id="{629501A7-4EE5-45E3-BE20-C79593844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60" y="2763519"/>
            <a:ext cx="904240" cy="84025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E5EB4542-456B-4FFC-A808-F3BBA2E98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961" y="5180340"/>
            <a:ext cx="929640" cy="9906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52F5879D-B740-48E1-BA44-5171CCD98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5181601"/>
            <a:ext cx="911860" cy="990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1B9959A-016F-4BCB-BB8D-6151C640852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Проблемът</a:t>
                </a:r>
              </a:p>
              <a:p>
                <a:pPr lvl="1"/>
                <a:r>
                  <a:rPr lang="bg-BG" dirty="0"/>
                  <a:t>Всяка стена (и противоположната ѝ) изисква индивидуален мащаб на текстурата</a:t>
                </a:r>
              </a:p>
              <a:p>
                <a:pPr lvl="1"/>
                <a:r>
                  <a:rPr lang="bg-BG" dirty="0"/>
                  <a:t>Ние си избираме коя ос 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</m:acc>
                  </m:oMath>
                </a14:m>
                <a:r>
                  <a:rPr lang="bg-BG" dirty="0"/>
                  <a:t> и коя 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</m:acc>
                  </m:oMath>
                </a14:m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1B9959A-016F-4BCB-BB8D-6151C640852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3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ube 2">
            <a:extLst>
              <a:ext uri="{FF2B5EF4-FFF2-40B4-BE49-F238E27FC236}">
                <a16:creationId xmlns:a16="http://schemas.microsoft.com/office/drawing/2014/main" id="{7379522C-58B1-4A57-895D-E90148A20C8B}"/>
              </a:ext>
            </a:extLst>
          </p:cNvPr>
          <p:cNvSpPr/>
          <p:nvPr/>
        </p:nvSpPr>
        <p:spPr>
          <a:xfrm>
            <a:off x="990600" y="3962400"/>
            <a:ext cx="5793740" cy="2209800"/>
          </a:xfrm>
          <a:custGeom>
            <a:avLst/>
            <a:gdLst>
              <a:gd name="connsiteX0" fmla="*/ 0 w 5638800"/>
              <a:gd name="connsiteY0" fmla="*/ 321548 h 2209800"/>
              <a:gd name="connsiteX1" fmla="*/ 5317252 w 5638800"/>
              <a:gd name="connsiteY1" fmla="*/ 321548 h 2209800"/>
              <a:gd name="connsiteX2" fmla="*/ 5317252 w 5638800"/>
              <a:gd name="connsiteY2" fmla="*/ 2209800 h 2209800"/>
              <a:gd name="connsiteX3" fmla="*/ 0 w 5638800"/>
              <a:gd name="connsiteY3" fmla="*/ 2209800 h 2209800"/>
              <a:gd name="connsiteX4" fmla="*/ 0 w 5638800"/>
              <a:gd name="connsiteY4" fmla="*/ 321548 h 2209800"/>
              <a:gd name="connsiteX0" fmla="*/ 5317252 w 5638800"/>
              <a:gd name="connsiteY0" fmla="*/ 321548 h 2209800"/>
              <a:gd name="connsiteX1" fmla="*/ 5638800 w 5638800"/>
              <a:gd name="connsiteY1" fmla="*/ 0 h 2209800"/>
              <a:gd name="connsiteX2" fmla="*/ 5638800 w 5638800"/>
              <a:gd name="connsiteY2" fmla="*/ 1888252 h 2209800"/>
              <a:gd name="connsiteX3" fmla="*/ 5317252 w 5638800"/>
              <a:gd name="connsiteY3" fmla="*/ 2209800 h 2209800"/>
              <a:gd name="connsiteX4" fmla="*/ 5317252 w 5638800"/>
              <a:gd name="connsiteY4" fmla="*/ 321548 h 2209800"/>
              <a:gd name="connsiteX0" fmla="*/ 0 w 5638800"/>
              <a:gd name="connsiteY0" fmla="*/ 321548 h 2209800"/>
              <a:gd name="connsiteX1" fmla="*/ 321548 w 5638800"/>
              <a:gd name="connsiteY1" fmla="*/ 0 h 2209800"/>
              <a:gd name="connsiteX2" fmla="*/ 5638800 w 5638800"/>
              <a:gd name="connsiteY2" fmla="*/ 0 h 2209800"/>
              <a:gd name="connsiteX3" fmla="*/ 5317252 w 5638800"/>
              <a:gd name="connsiteY3" fmla="*/ 321548 h 2209800"/>
              <a:gd name="connsiteX4" fmla="*/ 0 w 5638800"/>
              <a:gd name="connsiteY4" fmla="*/ 321548 h 2209800"/>
              <a:gd name="connsiteX0" fmla="*/ 0 w 5638800"/>
              <a:gd name="connsiteY0" fmla="*/ 321548 h 2209800"/>
              <a:gd name="connsiteX1" fmla="*/ 321548 w 5638800"/>
              <a:gd name="connsiteY1" fmla="*/ 0 h 2209800"/>
              <a:gd name="connsiteX2" fmla="*/ 5638800 w 5638800"/>
              <a:gd name="connsiteY2" fmla="*/ 0 h 2209800"/>
              <a:gd name="connsiteX3" fmla="*/ 5638800 w 5638800"/>
              <a:gd name="connsiteY3" fmla="*/ 1888252 h 2209800"/>
              <a:gd name="connsiteX4" fmla="*/ 5317252 w 5638800"/>
              <a:gd name="connsiteY4" fmla="*/ 2209800 h 2209800"/>
              <a:gd name="connsiteX5" fmla="*/ 0 w 5638800"/>
              <a:gd name="connsiteY5" fmla="*/ 2209800 h 2209800"/>
              <a:gd name="connsiteX6" fmla="*/ 0 w 5638800"/>
              <a:gd name="connsiteY6" fmla="*/ 321548 h 2209800"/>
              <a:gd name="connsiteX7" fmla="*/ 0 w 5638800"/>
              <a:gd name="connsiteY7" fmla="*/ 321548 h 2209800"/>
              <a:gd name="connsiteX8" fmla="*/ 5317252 w 5638800"/>
              <a:gd name="connsiteY8" fmla="*/ 321548 h 2209800"/>
              <a:gd name="connsiteX9" fmla="*/ 5638800 w 5638800"/>
              <a:gd name="connsiteY9" fmla="*/ 0 h 2209800"/>
              <a:gd name="connsiteX10" fmla="*/ 5317252 w 5638800"/>
              <a:gd name="connsiteY10" fmla="*/ 321548 h 2209800"/>
              <a:gd name="connsiteX11" fmla="*/ 5317252 w 5638800"/>
              <a:gd name="connsiteY11" fmla="*/ 2209800 h 2209800"/>
              <a:gd name="connsiteX0" fmla="*/ 0 w 5638800"/>
              <a:gd name="connsiteY0" fmla="*/ 321548 h 2209800"/>
              <a:gd name="connsiteX1" fmla="*/ 5317252 w 5638800"/>
              <a:gd name="connsiteY1" fmla="*/ 321548 h 2209800"/>
              <a:gd name="connsiteX2" fmla="*/ 5317252 w 5638800"/>
              <a:gd name="connsiteY2" fmla="*/ 2209800 h 2209800"/>
              <a:gd name="connsiteX3" fmla="*/ 0 w 5638800"/>
              <a:gd name="connsiteY3" fmla="*/ 2209800 h 2209800"/>
              <a:gd name="connsiteX4" fmla="*/ 0 w 5638800"/>
              <a:gd name="connsiteY4" fmla="*/ 321548 h 2209800"/>
              <a:gd name="connsiteX0" fmla="*/ 5317252 w 5638800"/>
              <a:gd name="connsiteY0" fmla="*/ 321548 h 2209800"/>
              <a:gd name="connsiteX1" fmla="*/ 5638800 w 5638800"/>
              <a:gd name="connsiteY1" fmla="*/ 0 h 2209800"/>
              <a:gd name="connsiteX2" fmla="*/ 5638800 w 5638800"/>
              <a:gd name="connsiteY2" fmla="*/ 1888252 h 2209800"/>
              <a:gd name="connsiteX3" fmla="*/ 5317252 w 5638800"/>
              <a:gd name="connsiteY3" fmla="*/ 2209800 h 2209800"/>
              <a:gd name="connsiteX4" fmla="*/ 5317252 w 5638800"/>
              <a:gd name="connsiteY4" fmla="*/ 321548 h 2209800"/>
              <a:gd name="connsiteX0" fmla="*/ 0 w 5638800"/>
              <a:gd name="connsiteY0" fmla="*/ 321548 h 2209800"/>
              <a:gd name="connsiteX1" fmla="*/ 321548 w 5638800"/>
              <a:gd name="connsiteY1" fmla="*/ 0 h 2209800"/>
              <a:gd name="connsiteX2" fmla="*/ 5638800 w 5638800"/>
              <a:gd name="connsiteY2" fmla="*/ 0 h 2209800"/>
              <a:gd name="connsiteX3" fmla="*/ 5317252 w 5638800"/>
              <a:gd name="connsiteY3" fmla="*/ 321548 h 2209800"/>
              <a:gd name="connsiteX4" fmla="*/ 0 w 5638800"/>
              <a:gd name="connsiteY4" fmla="*/ 321548 h 2209800"/>
              <a:gd name="connsiteX0" fmla="*/ 0 w 5638800"/>
              <a:gd name="connsiteY0" fmla="*/ 321548 h 2209800"/>
              <a:gd name="connsiteX1" fmla="*/ 589403 w 5638800"/>
              <a:gd name="connsiteY1" fmla="*/ 0 h 2209800"/>
              <a:gd name="connsiteX2" fmla="*/ 5638800 w 5638800"/>
              <a:gd name="connsiteY2" fmla="*/ 0 h 2209800"/>
              <a:gd name="connsiteX3" fmla="*/ 5638800 w 5638800"/>
              <a:gd name="connsiteY3" fmla="*/ 1888252 h 2209800"/>
              <a:gd name="connsiteX4" fmla="*/ 5317252 w 5638800"/>
              <a:gd name="connsiteY4" fmla="*/ 2209800 h 2209800"/>
              <a:gd name="connsiteX5" fmla="*/ 0 w 5638800"/>
              <a:gd name="connsiteY5" fmla="*/ 2209800 h 2209800"/>
              <a:gd name="connsiteX6" fmla="*/ 0 w 5638800"/>
              <a:gd name="connsiteY6" fmla="*/ 321548 h 2209800"/>
              <a:gd name="connsiteX7" fmla="*/ 0 w 5638800"/>
              <a:gd name="connsiteY7" fmla="*/ 321548 h 2209800"/>
              <a:gd name="connsiteX8" fmla="*/ 5317252 w 5638800"/>
              <a:gd name="connsiteY8" fmla="*/ 321548 h 2209800"/>
              <a:gd name="connsiteX9" fmla="*/ 5638800 w 5638800"/>
              <a:gd name="connsiteY9" fmla="*/ 0 h 2209800"/>
              <a:gd name="connsiteX10" fmla="*/ 5317252 w 5638800"/>
              <a:gd name="connsiteY10" fmla="*/ 321548 h 2209800"/>
              <a:gd name="connsiteX11" fmla="*/ 5317252 w 5638800"/>
              <a:gd name="connsiteY11" fmla="*/ 2209800 h 2209800"/>
              <a:gd name="connsiteX0" fmla="*/ 0 w 5638800"/>
              <a:gd name="connsiteY0" fmla="*/ 321548 h 2209800"/>
              <a:gd name="connsiteX1" fmla="*/ 5317252 w 5638800"/>
              <a:gd name="connsiteY1" fmla="*/ 321548 h 2209800"/>
              <a:gd name="connsiteX2" fmla="*/ 5317252 w 5638800"/>
              <a:gd name="connsiteY2" fmla="*/ 2209800 h 2209800"/>
              <a:gd name="connsiteX3" fmla="*/ 0 w 5638800"/>
              <a:gd name="connsiteY3" fmla="*/ 2209800 h 2209800"/>
              <a:gd name="connsiteX4" fmla="*/ 0 w 5638800"/>
              <a:gd name="connsiteY4" fmla="*/ 321548 h 2209800"/>
              <a:gd name="connsiteX0" fmla="*/ 5317252 w 5638800"/>
              <a:gd name="connsiteY0" fmla="*/ 321548 h 2209800"/>
              <a:gd name="connsiteX1" fmla="*/ 5638800 w 5638800"/>
              <a:gd name="connsiteY1" fmla="*/ 0 h 2209800"/>
              <a:gd name="connsiteX2" fmla="*/ 5638800 w 5638800"/>
              <a:gd name="connsiteY2" fmla="*/ 1888252 h 2209800"/>
              <a:gd name="connsiteX3" fmla="*/ 5317252 w 5638800"/>
              <a:gd name="connsiteY3" fmla="*/ 2209800 h 2209800"/>
              <a:gd name="connsiteX4" fmla="*/ 5317252 w 5638800"/>
              <a:gd name="connsiteY4" fmla="*/ 321548 h 2209800"/>
              <a:gd name="connsiteX0" fmla="*/ 0 w 5638800"/>
              <a:gd name="connsiteY0" fmla="*/ 321548 h 2209800"/>
              <a:gd name="connsiteX1" fmla="*/ 585708 w 5638800"/>
              <a:gd name="connsiteY1" fmla="*/ 0 h 2209800"/>
              <a:gd name="connsiteX2" fmla="*/ 5638800 w 5638800"/>
              <a:gd name="connsiteY2" fmla="*/ 0 h 2209800"/>
              <a:gd name="connsiteX3" fmla="*/ 5317252 w 5638800"/>
              <a:gd name="connsiteY3" fmla="*/ 321548 h 2209800"/>
              <a:gd name="connsiteX4" fmla="*/ 0 w 5638800"/>
              <a:gd name="connsiteY4" fmla="*/ 321548 h 2209800"/>
              <a:gd name="connsiteX0" fmla="*/ 0 w 5638800"/>
              <a:gd name="connsiteY0" fmla="*/ 321548 h 2209800"/>
              <a:gd name="connsiteX1" fmla="*/ 589403 w 5638800"/>
              <a:gd name="connsiteY1" fmla="*/ 0 h 2209800"/>
              <a:gd name="connsiteX2" fmla="*/ 5638800 w 5638800"/>
              <a:gd name="connsiteY2" fmla="*/ 0 h 2209800"/>
              <a:gd name="connsiteX3" fmla="*/ 5638800 w 5638800"/>
              <a:gd name="connsiteY3" fmla="*/ 1888252 h 2209800"/>
              <a:gd name="connsiteX4" fmla="*/ 5317252 w 5638800"/>
              <a:gd name="connsiteY4" fmla="*/ 2209800 h 2209800"/>
              <a:gd name="connsiteX5" fmla="*/ 0 w 5638800"/>
              <a:gd name="connsiteY5" fmla="*/ 2209800 h 2209800"/>
              <a:gd name="connsiteX6" fmla="*/ 0 w 5638800"/>
              <a:gd name="connsiteY6" fmla="*/ 321548 h 2209800"/>
              <a:gd name="connsiteX7" fmla="*/ 0 w 5638800"/>
              <a:gd name="connsiteY7" fmla="*/ 321548 h 2209800"/>
              <a:gd name="connsiteX8" fmla="*/ 5317252 w 5638800"/>
              <a:gd name="connsiteY8" fmla="*/ 321548 h 2209800"/>
              <a:gd name="connsiteX9" fmla="*/ 5638800 w 5638800"/>
              <a:gd name="connsiteY9" fmla="*/ 0 h 2209800"/>
              <a:gd name="connsiteX10" fmla="*/ 5317252 w 5638800"/>
              <a:gd name="connsiteY10" fmla="*/ 321548 h 2209800"/>
              <a:gd name="connsiteX11" fmla="*/ 5317252 w 5638800"/>
              <a:gd name="connsiteY11" fmla="*/ 2209800 h 2209800"/>
              <a:gd name="connsiteX0" fmla="*/ 0 w 5641273"/>
              <a:gd name="connsiteY0" fmla="*/ 321548 h 2209800"/>
              <a:gd name="connsiteX1" fmla="*/ 5317252 w 5641273"/>
              <a:gd name="connsiteY1" fmla="*/ 321548 h 2209800"/>
              <a:gd name="connsiteX2" fmla="*/ 5317252 w 5641273"/>
              <a:gd name="connsiteY2" fmla="*/ 2209800 h 2209800"/>
              <a:gd name="connsiteX3" fmla="*/ 0 w 5641273"/>
              <a:gd name="connsiteY3" fmla="*/ 2209800 h 2209800"/>
              <a:gd name="connsiteX4" fmla="*/ 0 w 5641273"/>
              <a:gd name="connsiteY4" fmla="*/ 321548 h 2209800"/>
              <a:gd name="connsiteX0" fmla="*/ 5317252 w 5641273"/>
              <a:gd name="connsiteY0" fmla="*/ 321548 h 2209800"/>
              <a:gd name="connsiteX1" fmla="*/ 5638800 w 5641273"/>
              <a:gd name="connsiteY1" fmla="*/ 0 h 2209800"/>
              <a:gd name="connsiteX2" fmla="*/ 5638800 w 5641273"/>
              <a:gd name="connsiteY2" fmla="*/ 1888252 h 2209800"/>
              <a:gd name="connsiteX3" fmla="*/ 5317252 w 5641273"/>
              <a:gd name="connsiteY3" fmla="*/ 2209800 h 2209800"/>
              <a:gd name="connsiteX4" fmla="*/ 5317252 w 5641273"/>
              <a:gd name="connsiteY4" fmla="*/ 321548 h 2209800"/>
              <a:gd name="connsiteX0" fmla="*/ 0 w 5641273"/>
              <a:gd name="connsiteY0" fmla="*/ 321548 h 2209800"/>
              <a:gd name="connsiteX1" fmla="*/ 585708 w 5641273"/>
              <a:gd name="connsiteY1" fmla="*/ 0 h 2209800"/>
              <a:gd name="connsiteX2" fmla="*/ 5638800 w 5641273"/>
              <a:gd name="connsiteY2" fmla="*/ 0 h 2209800"/>
              <a:gd name="connsiteX3" fmla="*/ 5317252 w 5641273"/>
              <a:gd name="connsiteY3" fmla="*/ 321548 h 2209800"/>
              <a:gd name="connsiteX4" fmla="*/ 0 w 5641273"/>
              <a:gd name="connsiteY4" fmla="*/ 321548 h 2209800"/>
              <a:gd name="connsiteX0" fmla="*/ 0 w 5641273"/>
              <a:gd name="connsiteY0" fmla="*/ 321548 h 2209800"/>
              <a:gd name="connsiteX1" fmla="*/ 589403 w 5641273"/>
              <a:gd name="connsiteY1" fmla="*/ 0 h 2209800"/>
              <a:gd name="connsiteX2" fmla="*/ 5638800 w 5641273"/>
              <a:gd name="connsiteY2" fmla="*/ 0 h 2209800"/>
              <a:gd name="connsiteX3" fmla="*/ 5641273 w 5641273"/>
              <a:gd name="connsiteY3" fmla="*/ 1832372 h 2209800"/>
              <a:gd name="connsiteX4" fmla="*/ 5317252 w 5641273"/>
              <a:gd name="connsiteY4" fmla="*/ 2209800 h 2209800"/>
              <a:gd name="connsiteX5" fmla="*/ 0 w 5641273"/>
              <a:gd name="connsiteY5" fmla="*/ 2209800 h 2209800"/>
              <a:gd name="connsiteX6" fmla="*/ 0 w 5641273"/>
              <a:gd name="connsiteY6" fmla="*/ 321548 h 2209800"/>
              <a:gd name="connsiteX7" fmla="*/ 0 w 5641273"/>
              <a:gd name="connsiteY7" fmla="*/ 321548 h 2209800"/>
              <a:gd name="connsiteX8" fmla="*/ 5317252 w 5641273"/>
              <a:gd name="connsiteY8" fmla="*/ 321548 h 2209800"/>
              <a:gd name="connsiteX9" fmla="*/ 5638800 w 5641273"/>
              <a:gd name="connsiteY9" fmla="*/ 0 h 2209800"/>
              <a:gd name="connsiteX10" fmla="*/ 5317252 w 5641273"/>
              <a:gd name="connsiteY10" fmla="*/ 321548 h 2209800"/>
              <a:gd name="connsiteX11" fmla="*/ 5317252 w 5641273"/>
              <a:gd name="connsiteY11" fmla="*/ 2209800 h 2209800"/>
              <a:gd name="connsiteX0" fmla="*/ 0 w 5641273"/>
              <a:gd name="connsiteY0" fmla="*/ 321548 h 2209800"/>
              <a:gd name="connsiteX1" fmla="*/ 5317252 w 5641273"/>
              <a:gd name="connsiteY1" fmla="*/ 321548 h 2209800"/>
              <a:gd name="connsiteX2" fmla="*/ 5317252 w 5641273"/>
              <a:gd name="connsiteY2" fmla="*/ 2209800 h 2209800"/>
              <a:gd name="connsiteX3" fmla="*/ 0 w 5641273"/>
              <a:gd name="connsiteY3" fmla="*/ 2209800 h 2209800"/>
              <a:gd name="connsiteX4" fmla="*/ 0 w 5641273"/>
              <a:gd name="connsiteY4" fmla="*/ 321548 h 2209800"/>
              <a:gd name="connsiteX0" fmla="*/ 5317252 w 5641273"/>
              <a:gd name="connsiteY0" fmla="*/ 321548 h 2209800"/>
              <a:gd name="connsiteX1" fmla="*/ 5638800 w 5641273"/>
              <a:gd name="connsiteY1" fmla="*/ 0 h 2209800"/>
              <a:gd name="connsiteX2" fmla="*/ 5641273 w 5641273"/>
              <a:gd name="connsiteY2" fmla="*/ 1824752 h 2209800"/>
              <a:gd name="connsiteX3" fmla="*/ 5317252 w 5641273"/>
              <a:gd name="connsiteY3" fmla="*/ 2209800 h 2209800"/>
              <a:gd name="connsiteX4" fmla="*/ 5317252 w 5641273"/>
              <a:gd name="connsiteY4" fmla="*/ 321548 h 2209800"/>
              <a:gd name="connsiteX0" fmla="*/ 0 w 5641273"/>
              <a:gd name="connsiteY0" fmla="*/ 321548 h 2209800"/>
              <a:gd name="connsiteX1" fmla="*/ 585708 w 5641273"/>
              <a:gd name="connsiteY1" fmla="*/ 0 h 2209800"/>
              <a:gd name="connsiteX2" fmla="*/ 5638800 w 5641273"/>
              <a:gd name="connsiteY2" fmla="*/ 0 h 2209800"/>
              <a:gd name="connsiteX3" fmla="*/ 5317252 w 5641273"/>
              <a:gd name="connsiteY3" fmla="*/ 321548 h 2209800"/>
              <a:gd name="connsiteX4" fmla="*/ 0 w 5641273"/>
              <a:gd name="connsiteY4" fmla="*/ 321548 h 2209800"/>
              <a:gd name="connsiteX0" fmla="*/ 0 w 5641273"/>
              <a:gd name="connsiteY0" fmla="*/ 321548 h 2209800"/>
              <a:gd name="connsiteX1" fmla="*/ 589403 w 5641273"/>
              <a:gd name="connsiteY1" fmla="*/ 0 h 2209800"/>
              <a:gd name="connsiteX2" fmla="*/ 5638800 w 5641273"/>
              <a:gd name="connsiteY2" fmla="*/ 0 h 2209800"/>
              <a:gd name="connsiteX3" fmla="*/ 5641273 w 5641273"/>
              <a:gd name="connsiteY3" fmla="*/ 1832372 h 2209800"/>
              <a:gd name="connsiteX4" fmla="*/ 5317252 w 5641273"/>
              <a:gd name="connsiteY4" fmla="*/ 2209800 h 2209800"/>
              <a:gd name="connsiteX5" fmla="*/ 0 w 5641273"/>
              <a:gd name="connsiteY5" fmla="*/ 2209800 h 2209800"/>
              <a:gd name="connsiteX6" fmla="*/ 0 w 5641273"/>
              <a:gd name="connsiteY6" fmla="*/ 321548 h 2209800"/>
              <a:gd name="connsiteX7" fmla="*/ 0 w 5641273"/>
              <a:gd name="connsiteY7" fmla="*/ 321548 h 2209800"/>
              <a:gd name="connsiteX8" fmla="*/ 5317252 w 5641273"/>
              <a:gd name="connsiteY8" fmla="*/ 321548 h 2209800"/>
              <a:gd name="connsiteX9" fmla="*/ 5638800 w 5641273"/>
              <a:gd name="connsiteY9" fmla="*/ 0 h 2209800"/>
              <a:gd name="connsiteX10" fmla="*/ 5317252 w 5641273"/>
              <a:gd name="connsiteY10" fmla="*/ 321548 h 2209800"/>
              <a:gd name="connsiteX11" fmla="*/ 5317252 w 5641273"/>
              <a:gd name="connsiteY11" fmla="*/ 22098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41273" h="2209800" stroke="0" extrusionOk="0">
                <a:moveTo>
                  <a:pt x="0" y="321548"/>
                </a:moveTo>
                <a:lnTo>
                  <a:pt x="5317252" y="321548"/>
                </a:lnTo>
                <a:lnTo>
                  <a:pt x="5317252" y="2209800"/>
                </a:lnTo>
                <a:lnTo>
                  <a:pt x="0" y="2209800"/>
                </a:lnTo>
                <a:lnTo>
                  <a:pt x="0" y="321548"/>
                </a:lnTo>
                <a:close/>
              </a:path>
              <a:path w="5641273" h="2209800" fill="darkenLess" stroke="0" extrusionOk="0">
                <a:moveTo>
                  <a:pt x="5317252" y="321548"/>
                </a:moveTo>
                <a:lnTo>
                  <a:pt x="5638800" y="0"/>
                </a:lnTo>
                <a:cubicBezTo>
                  <a:pt x="5639624" y="608251"/>
                  <a:pt x="5640449" y="1216501"/>
                  <a:pt x="5641273" y="1824752"/>
                </a:cubicBezTo>
                <a:lnTo>
                  <a:pt x="5317252" y="2209800"/>
                </a:lnTo>
                <a:lnTo>
                  <a:pt x="5317252" y="321548"/>
                </a:lnTo>
                <a:close/>
              </a:path>
              <a:path w="5641273" h="2209800" fill="lightenLess" stroke="0" extrusionOk="0">
                <a:moveTo>
                  <a:pt x="0" y="321548"/>
                </a:moveTo>
                <a:lnTo>
                  <a:pt x="585708" y="0"/>
                </a:lnTo>
                <a:lnTo>
                  <a:pt x="5638800" y="0"/>
                </a:lnTo>
                <a:lnTo>
                  <a:pt x="5317252" y="321548"/>
                </a:lnTo>
                <a:lnTo>
                  <a:pt x="0" y="321548"/>
                </a:lnTo>
                <a:close/>
              </a:path>
              <a:path w="5641273" h="2209800" fill="none" extrusionOk="0">
                <a:moveTo>
                  <a:pt x="0" y="321548"/>
                </a:moveTo>
                <a:lnTo>
                  <a:pt x="589403" y="0"/>
                </a:lnTo>
                <a:lnTo>
                  <a:pt x="5638800" y="0"/>
                </a:lnTo>
                <a:cubicBezTo>
                  <a:pt x="5639624" y="610791"/>
                  <a:pt x="5640449" y="1221581"/>
                  <a:pt x="5641273" y="1832372"/>
                </a:cubicBezTo>
                <a:lnTo>
                  <a:pt x="5317252" y="2209800"/>
                </a:lnTo>
                <a:lnTo>
                  <a:pt x="0" y="2209800"/>
                </a:lnTo>
                <a:lnTo>
                  <a:pt x="0" y="321548"/>
                </a:lnTo>
                <a:close/>
                <a:moveTo>
                  <a:pt x="0" y="321548"/>
                </a:moveTo>
                <a:lnTo>
                  <a:pt x="5317252" y="321548"/>
                </a:lnTo>
                <a:lnTo>
                  <a:pt x="5638800" y="0"/>
                </a:lnTo>
                <a:moveTo>
                  <a:pt x="5317252" y="321548"/>
                </a:moveTo>
                <a:lnTo>
                  <a:pt x="5317252" y="2209800"/>
                </a:lnTo>
              </a:path>
            </a:pathLst>
          </a:custGeom>
          <a:solidFill>
            <a:schemeClr val="bg1">
              <a:lumMod val="95000"/>
              <a:alpha val="30196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EE5C57F-6258-41A4-AC7A-7DAB8E6AACB5}"/>
              </a:ext>
            </a:extLst>
          </p:cNvPr>
          <p:cNvCxnSpPr>
            <a:cxnSpLocks/>
          </p:cNvCxnSpPr>
          <p:nvPr/>
        </p:nvCxnSpPr>
        <p:spPr>
          <a:xfrm flipV="1">
            <a:off x="6461760" y="4876800"/>
            <a:ext cx="32004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7691AB-CE3F-4B9D-91E2-738244134D0B}"/>
              </a:ext>
            </a:extLst>
          </p:cNvPr>
          <p:cNvCxnSpPr>
            <a:cxnSpLocks/>
          </p:cNvCxnSpPr>
          <p:nvPr/>
        </p:nvCxnSpPr>
        <p:spPr>
          <a:xfrm>
            <a:off x="990600" y="5181600"/>
            <a:ext cx="54711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CF6346-E557-4678-9D83-E878EFFCC2A4}"/>
              </a:ext>
            </a:extLst>
          </p:cNvPr>
          <p:cNvCxnSpPr>
            <a:cxnSpLocks/>
          </p:cNvCxnSpPr>
          <p:nvPr/>
        </p:nvCxnSpPr>
        <p:spPr>
          <a:xfrm>
            <a:off x="5562600" y="42672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085E36-5079-4BED-A349-624F93E0FC11}"/>
              </a:ext>
            </a:extLst>
          </p:cNvPr>
          <p:cNvCxnSpPr>
            <a:cxnSpLocks/>
          </p:cNvCxnSpPr>
          <p:nvPr/>
        </p:nvCxnSpPr>
        <p:spPr>
          <a:xfrm>
            <a:off x="4648200" y="42672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5AF9666-91B4-4ACD-AB47-029350142E0D}"/>
              </a:ext>
            </a:extLst>
          </p:cNvPr>
          <p:cNvCxnSpPr>
            <a:cxnSpLocks/>
          </p:cNvCxnSpPr>
          <p:nvPr/>
        </p:nvCxnSpPr>
        <p:spPr>
          <a:xfrm>
            <a:off x="3733800" y="42672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CEE6EE2-3D64-450B-A68E-A25FDD46270C}"/>
              </a:ext>
            </a:extLst>
          </p:cNvPr>
          <p:cNvCxnSpPr>
            <a:cxnSpLocks/>
          </p:cNvCxnSpPr>
          <p:nvPr/>
        </p:nvCxnSpPr>
        <p:spPr>
          <a:xfrm>
            <a:off x="2819400" y="42672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6621AB4-822D-4757-A084-2F23323605EA}"/>
              </a:ext>
            </a:extLst>
          </p:cNvPr>
          <p:cNvCxnSpPr>
            <a:cxnSpLocks/>
          </p:cNvCxnSpPr>
          <p:nvPr/>
        </p:nvCxnSpPr>
        <p:spPr>
          <a:xfrm>
            <a:off x="1905000" y="4267200"/>
            <a:ext cx="0" cy="190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0B19D3-31D6-4CBF-A49A-5F7AF48C443B}"/>
              </a:ext>
            </a:extLst>
          </p:cNvPr>
          <p:cNvCxnSpPr>
            <a:cxnSpLocks/>
          </p:cNvCxnSpPr>
          <p:nvPr/>
        </p:nvCxnSpPr>
        <p:spPr>
          <a:xfrm flipV="1">
            <a:off x="5564505" y="3964306"/>
            <a:ext cx="333375" cy="3143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20FAA2-F04D-416A-B8FC-80C4D20F74AA}"/>
              </a:ext>
            </a:extLst>
          </p:cNvPr>
          <p:cNvCxnSpPr>
            <a:cxnSpLocks/>
          </p:cNvCxnSpPr>
          <p:nvPr/>
        </p:nvCxnSpPr>
        <p:spPr>
          <a:xfrm flipV="1">
            <a:off x="1905000" y="3962400"/>
            <a:ext cx="450850" cy="3219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970C521-F457-4D41-ADE9-715F2A840E3F}"/>
              </a:ext>
            </a:extLst>
          </p:cNvPr>
          <p:cNvCxnSpPr>
            <a:cxnSpLocks/>
          </p:cNvCxnSpPr>
          <p:nvPr/>
        </p:nvCxnSpPr>
        <p:spPr>
          <a:xfrm flipV="1">
            <a:off x="2819400" y="3962400"/>
            <a:ext cx="381000" cy="32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56140DF-99B6-40A0-94D4-1B3004DD3577}"/>
              </a:ext>
            </a:extLst>
          </p:cNvPr>
          <p:cNvCxnSpPr>
            <a:cxnSpLocks/>
          </p:cNvCxnSpPr>
          <p:nvPr/>
        </p:nvCxnSpPr>
        <p:spPr>
          <a:xfrm flipV="1">
            <a:off x="3733800" y="3962400"/>
            <a:ext cx="380999" cy="3219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65E706E-10D0-4517-A71D-212F4A93503C}"/>
              </a:ext>
            </a:extLst>
          </p:cNvPr>
          <p:cNvCxnSpPr>
            <a:cxnSpLocks/>
          </p:cNvCxnSpPr>
          <p:nvPr/>
        </p:nvCxnSpPr>
        <p:spPr>
          <a:xfrm flipV="1">
            <a:off x="4646295" y="3962400"/>
            <a:ext cx="382903" cy="3181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33D4CD5-FDA7-41C9-8CDC-CF316BD2DD07}"/>
                  </a:ext>
                </a:extLst>
              </p:cNvPr>
              <p:cNvSpPr txBox="1"/>
              <p:nvPr/>
            </p:nvSpPr>
            <p:spPr>
              <a:xfrm>
                <a:off x="990600" y="5881784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0,0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33D4CD5-FDA7-41C9-8CDC-CF316BD2D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5881784"/>
                <a:ext cx="515252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6A37F53-7B4C-4D46-A363-62E086653AAD}"/>
                  </a:ext>
                </a:extLst>
              </p:cNvPr>
              <p:cNvSpPr txBox="1"/>
              <p:nvPr/>
            </p:nvSpPr>
            <p:spPr>
              <a:xfrm>
                <a:off x="5964058" y="5873103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6A37F53-7B4C-4D46-A363-62E086653A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4058" y="5873103"/>
                <a:ext cx="515252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B09097F-333E-416E-B756-D806DB36D97E}"/>
                  </a:ext>
                </a:extLst>
              </p:cNvPr>
              <p:cNvSpPr txBox="1"/>
              <p:nvPr/>
            </p:nvSpPr>
            <p:spPr>
              <a:xfrm>
                <a:off x="1008749" y="4273954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6B09097F-333E-416E-B756-D806DB36D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749" y="4273954"/>
                <a:ext cx="515252" cy="3077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1BAAC0A-2F6F-493C-A52A-A08012B16AC9}"/>
                  </a:ext>
                </a:extLst>
              </p:cNvPr>
              <p:cNvSpPr txBox="1"/>
              <p:nvPr/>
            </p:nvSpPr>
            <p:spPr>
              <a:xfrm>
                <a:off x="5991056" y="4273954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1BAAC0A-2F6F-493C-A52A-A08012B16A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1056" y="4273954"/>
                <a:ext cx="515252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ECA1C1E2-EAF8-4648-BFEE-8BBB66F5B35D}"/>
              </a:ext>
            </a:extLst>
          </p:cNvPr>
          <p:cNvSpPr/>
          <p:nvPr/>
        </p:nvSpPr>
        <p:spPr>
          <a:xfrm>
            <a:off x="990600" y="2758988"/>
            <a:ext cx="5471160" cy="838200"/>
          </a:xfrm>
          <a:prstGeom prst="rect">
            <a:avLst/>
          </a:prstGeom>
          <a:solidFill>
            <a:schemeClr val="bg1">
              <a:lumMod val="95000"/>
              <a:alpha val="30196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B4E8C6A-F446-4633-A748-B3CC749429F6}"/>
              </a:ext>
            </a:extLst>
          </p:cNvPr>
          <p:cNvCxnSpPr>
            <a:cxnSpLocks/>
          </p:cNvCxnSpPr>
          <p:nvPr/>
        </p:nvCxnSpPr>
        <p:spPr>
          <a:xfrm>
            <a:off x="1905000" y="2758988"/>
            <a:ext cx="0" cy="83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A481C0E-570F-440F-BDD8-083A2A5A97E9}"/>
              </a:ext>
            </a:extLst>
          </p:cNvPr>
          <p:cNvCxnSpPr>
            <a:cxnSpLocks/>
          </p:cNvCxnSpPr>
          <p:nvPr/>
        </p:nvCxnSpPr>
        <p:spPr>
          <a:xfrm flipH="1">
            <a:off x="5562600" y="2758988"/>
            <a:ext cx="1905" cy="83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5847FBE-D396-46ED-90E0-1A37BD95EF03}"/>
              </a:ext>
            </a:extLst>
          </p:cNvPr>
          <p:cNvCxnSpPr>
            <a:cxnSpLocks/>
          </p:cNvCxnSpPr>
          <p:nvPr/>
        </p:nvCxnSpPr>
        <p:spPr>
          <a:xfrm>
            <a:off x="4650105" y="2758988"/>
            <a:ext cx="0" cy="83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AA0D2D0-0DD5-4508-A275-AC94EA35CEC4}"/>
              </a:ext>
            </a:extLst>
          </p:cNvPr>
          <p:cNvCxnSpPr>
            <a:cxnSpLocks/>
            <a:endCxn id="4" idx="2"/>
          </p:cNvCxnSpPr>
          <p:nvPr/>
        </p:nvCxnSpPr>
        <p:spPr>
          <a:xfrm flipH="1">
            <a:off x="3726180" y="2758988"/>
            <a:ext cx="9526" cy="83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09EFA79-FB66-4A91-A417-CACAE73C3EA9}"/>
              </a:ext>
            </a:extLst>
          </p:cNvPr>
          <p:cNvCxnSpPr>
            <a:cxnSpLocks/>
          </p:cNvCxnSpPr>
          <p:nvPr/>
        </p:nvCxnSpPr>
        <p:spPr>
          <a:xfrm flipH="1">
            <a:off x="2819400" y="2758988"/>
            <a:ext cx="1905" cy="83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DE64415-1601-4C97-B3A5-687D2C280057}"/>
                  </a:ext>
                </a:extLst>
              </p:cNvPr>
              <p:cNvSpPr txBox="1"/>
              <p:nvPr/>
            </p:nvSpPr>
            <p:spPr>
              <a:xfrm>
                <a:off x="990600" y="3293751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0,0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DE64415-1601-4C97-B3A5-687D2C2800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3293751"/>
                <a:ext cx="515252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1B77D825-E589-48BD-8270-622F119332CB}"/>
                  </a:ext>
                </a:extLst>
              </p:cNvPr>
              <p:cNvSpPr txBox="1"/>
              <p:nvPr/>
            </p:nvSpPr>
            <p:spPr>
              <a:xfrm>
                <a:off x="1000125" y="2748263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1B77D825-E589-48BD-8270-622F11933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125" y="2748263"/>
                <a:ext cx="515252" cy="3077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0E29401-76A3-4D6C-B3A6-A3B25130D2B5}"/>
                  </a:ext>
                </a:extLst>
              </p:cNvPr>
              <p:cNvSpPr txBox="1"/>
              <p:nvPr/>
            </p:nvSpPr>
            <p:spPr>
              <a:xfrm>
                <a:off x="5991768" y="3318128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0E29401-76A3-4D6C-B3A6-A3B25130D2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1768" y="3318128"/>
                <a:ext cx="515252" cy="3077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9238CB3-4E05-4A31-9A2B-04CF1D14FEEC}"/>
                  </a:ext>
                </a:extLst>
              </p:cNvPr>
              <p:cNvSpPr txBox="1"/>
              <p:nvPr/>
            </p:nvSpPr>
            <p:spPr>
              <a:xfrm>
                <a:off x="5991056" y="2768856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9238CB3-4E05-4A31-9A2B-04CF1D14F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1056" y="2768856"/>
                <a:ext cx="515252" cy="30777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ectangle 49">
            <a:extLst>
              <a:ext uri="{FF2B5EF4-FFF2-40B4-BE49-F238E27FC236}">
                <a16:creationId xmlns:a16="http://schemas.microsoft.com/office/drawing/2014/main" id="{46C8CF8C-D5AE-4D6E-932B-EDD3081ABED9}"/>
              </a:ext>
            </a:extLst>
          </p:cNvPr>
          <p:cNvSpPr/>
          <p:nvPr/>
        </p:nvSpPr>
        <p:spPr>
          <a:xfrm>
            <a:off x="7293351" y="4261269"/>
            <a:ext cx="934858" cy="1910931"/>
          </a:xfrm>
          <a:prstGeom prst="rect">
            <a:avLst/>
          </a:prstGeom>
          <a:solidFill>
            <a:schemeClr val="bg1">
              <a:lumMod val="95000"/>
              <a:alpha val="30196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1D40C33-AD7B-4E9B-B5CA-11F4CCF03E69}"/>
              </a:ext>
            </a:extLst>
          </p:cNvPr>
          <p:cNvCxnSpPr>
            <a:cxnSpLocks/>
          </p:cNvCxnSpPr>
          <p:nvPr/>
        </p:nvCxnSpPr>
        <p:spPr>
          <a:xfrm>
            <a:off x="7293351" y="5181600"/>
            <a:ext cx="9348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65EBABF-952A-4170-AF80-6327208A2F16}"/>
                  </a:ext>
                </a:extLst>
              </p:cNvPr>
              <p:cNvSpPr txBox="1"/>
              <p:nvPr/>
            </p:nvSpPr>
            <p:spPr>
              <a:xfrm>
                <a:off x="7293351" y="5864423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0,0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65EBABF-952A-4170-AF80-6327208A2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3351" y="5864423"/>
                <a:ext cx="515252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0CE7173-2219-4FAF-AD65-A47BC572BFC4}"/>
                  </a:ext>
                </a:extLst>
              </p:cNvPr>
              <p:cNvSpPr txBox="1"/>
              <p:nvPr/>
            </p:nvSpPr>
            <p:spPr>
              <a:xfrm>
                <a:off x="7293351" y="4273954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0CE7173-2219-4FAF-AD65-A47BC572BF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3351" y="4273954"/>
                <a:ext cx="515252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51210B4C-AC52-489C-ABCB-F94FBA6B8E60}"/>
                  </a:ext>
                </a:extLst>
              </p:cNvPr>
              <p:cNvSpPr txBox="1"/>
              <p:nvPr/>
            </p:nvSpPr>
            <p:spPr>
              <a:xfrm>
                <a:off x="7792858" y="5864422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,0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51210B4C-AC52-489C-ABCB-F94FBA6B8E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2858" y="5864422"/>
                <a:ext cx="515252" cy="3077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EE0F931-1F40-4F2B-A608-1FCC94B991E5}"/>
                  </a:ext>
                </a:extLst>
              </p:cNvPr>
              <p:cNvSpPr txBox="1"/>
              <p:nvPr/>
            </p:nvSpPr>
            <p:spPr>
              <a:xfrm>
                <a:off x="7765161" y="4273954"/>
                <a:ext cx="5152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sz="140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bg-BG" sz="1400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sz="1400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bg-BG" sz="1400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EE0F931-1F40-4F2B-A608-1FCC94B99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5161" y="4273954"/>
                <a:ext cx="515252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C4C9F6E3-4B8B-49DC-9E49-D1FB65BBC459}"/>
              </a:ext>
            </a:extLst>
          </p:cNvPr>
          <p:cNvCxnSpPr>
            <a:cxnSpLocks/>
            <a:stCxn id="3" idx="4"/>
          </p:cNvCxnSpPr>
          <p:nvPr/>
        </p:nvCxnSpPr>
        <p:spPr>
          <a:xfrm flipV="1">
            <a:off x="6451562" y="6172199"/>
            <a:ext cx="482638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3622E35E-83A2-4DA1-93D6-43C9AB5B3848}"/>
                  </a:ext>
                </a:extLst>
              </p:cNvPr>
              <p:cNvSpPr txBox="1"/>
              <p:nvPr/>
            </p:nvSpPr>
            <p:spPr>
              <a:xfrm>
                <a:off x="8396860" y="5825429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3622E35E-83A2-4DA1-93D6-43C9AB5B38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860" y="5825429"/>
                <a:ext cx="381000" cy="40312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6E2EF68-2311-4164-82EC-427C81CB2C6A}"/>
                  </a:ext>
                </a:extLst>
              </p:cNvPr>
              <p:cNvSpPr txBox="1"/>
              <p:nvPr/>
            </p:nvSpPr>
            <p:spPr>
              <a:xfrm>
                <a:off x="7290039" y="3759773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6E2EF68-2311-4164-82EC-427C81CB2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0039" y="3759773"/>
                <a:ext cx="381000" cy="40312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E89FC53B-27FD-49A8-A4B5-5B20D986746D}"/>
              </a:ext>
            </a:extLst>
          </p:cNvPr>
          <p:cNvCxnSpPr>
            <a:cxnSpLocks/>
          </p:cNvCxnSpPr>
          <p:nvPr/>
        </p:nvCxnSpPr>
        <p:spPr>
          <a:xfrm flipV="1">
            <a:off x="6468506" y="3593995"/>
            <a:ext cx="482638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F38A519-EB39-4D10-966D-08F55FCA23A2}"/>
              </a:ext>
            </a:extLst>
          </p:cNvPr>
          <p:cNvCxnSpPr>
            <a:cxnSpLocks/>
          </p:cNvCxnSpPr>
          <p:nvPr/>
        </p:nvCxnSpPr>
        <p:spPr>
          <a:xfrm flipV="1">
            <a:off x="8204725" y="6170940"/>
            <a:ext cx="482638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1A3A04F2-4A75-4611-BE11-8321DC766F8E}"/>
                  </a:ext>
                </a:extLst>
              </p:cNvPr>
              <p:cNvSpPr txBox="1"/>
              <p:nvPr/>
            </p:nvSpPr>
            <p:spPr>
              <a:xfrm>
                <a:off x="6670040" y="5794856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1A3A04F2-4A75-4611-BE11-8321DC766F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0040" y="5794856"/>
                <a:ext cx="381000" cy="403124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C8C78554-037C-47D1-B3EE-BFAC5EB4F4FD}"/>
                  </a:ext>
                </a:extLst>
              </p:cNvPr>
              <p:cNvSpPr txBox="1"/>
              <p:nvPr/>
            </p:nvSpPr>
            <p:spPr>
              <a:xfrm>
                <a:off x="6660883" y="3246077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C8C78554-037C-47D1-B3EE-BFAC5EB4F4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883" y="3246077"/>
                <a:ext cx="381000" cy="403124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699A738D-70ED-4FFF-8C7F-4D52D680F691}"/>
              </a:ext>
            </a:extLst>
          </p:cNvPr>
          <p:cNvCxnSpPr>
            <a:cxnSpLocks/>
          </p:cNvCxnSpPr>
          <p:nvPr/>
        </p:nvCxnSpPr>
        <p:spPr>
          <a:xfrm flipV="1">
            <a:off x="985658" y="2327020"/>
            <a:ext cx="0" cy="44183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CBC42ED-6D5A-491A-B197-F502B4A353D7}"/>
              </a:ext>
            </a:extLst>
          </p:cNvPr>
          <p:cNvCxnSpPr>
            <a:cxnSpLocks/>
          </p:cNvCxnSpPr>
          <p:nvPr/>
        </p:nvCxnSpPr>
        <p:spPr>
          <a:xfrm flipV="1">
            <a:off x="992261" y="3838699"/>
            <a:ext cx="0" cy="44183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9C4D107-0C43-44B7-874F-86B912399A5A}"/>
              </a:ext>
            </a:extLst>
          </p:cNvPr>
          <p:cNvCxnSpPr>
            <a:cxnSpLocks/>
          </p:cNvCxnSpPr>
          <p:nvPr/>
        </p:nvCxnSpPr>
        <p:spPr>
          <a:xfrm flipV="1">
            <a:off x="7297321" y="3819433"/>
            <a:ext cx="0" cy="44183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5A69EFF-BC39-42DE-9331-00E73B69C7C6}"/>
                  </a:ext>
                </a:extLst>
              </p:cNvPr>
              <p:cNvSpPr txBox="1"/>
              <p:nvPr/>
            </p:nvSpPr>
            <p:spPr>
              <a:xfrm>
                <a:off x="972053" y="3750057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5A69EFF-BC39-42DE-9331-00E73B69C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053" y="3750057"/>
                <a:ext cx="381000" cy="403124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27D5ED55-BE6A-4A15-ADF2-AB948E68EBED}"/>
                  </a:ext>
                </a:extLst>
              </p:cNvPr>
              <p:cNvSpPr txBox="1"/>
              <p:nvPr/>
            </p:nvSpPr>
            <p:spPr>
              <a:xfrm>
                <a:off x="1000125" y="2273380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27D5ED55-BE6A-4A15-ADF2-AB948E68EB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125" y="2273380"/>
                <a:ext cx="381000" cy="403124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8196309"/>
      </p:ext>
    </p:extLst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3B828E6-E0CF-4D89-8205-4198704DA7A9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Реализация</a:t>
                </a:r>
              </a:p>
              <a:p>
                <a:pPr lvl="1"/>
                <a:r>
                  <a:rPr lang="bg-BG" dirty="0"/>
                  <a:t>Използва се </a:t>
                </a:r>
                <a:r>
                  <a:rPr lang="en-US" dirty="0" err="1">
                    <a:solidFill>
                      <a:srgbClr val="FF388C"/>
                    </a:solidFill>
                  </a:rPr>
                  <a:t>BufferGeometry</a:t>
                </a:r>
                <a:r>
                  <a:rPr lang="en-US" dirty="0"/>
                  <a:t> </a:t>
                </a:r>
                <a:r>
                  <a:rPr lang="bg-BG" dirty="0"/>
                  <a:t>и отделните атрибути са пакетирани в масиви</a:t>
                </a:r>
              </a:p>
              <a:p>
                <a:pPr lvl="1"/>
                <a:r>
                  <a:rPr lang="bg-BG" dirty="0"/>
                  <a:t>Атрибут извличаме с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getAttribute</a:t>
                </a:r>
                <a:r>
                  <a:rPr lang="en-US" dirty="0"/>
                  <a:t> </a:t>
                </a:r>
                <a:r>
                  <a:rPr lang="bg-BG" dirty="0"/>
                  <a:t>и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getX</a:t>
                </a:r>
                <a:r>
                  <a:rPr lang="en-US" dirty="0"/>
                  <a:t>,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getY</a:t>
                </a:r>
                <a:r>
                  <a:rPr lang="bg-BG" dirty="0"/>
                  <a:t> и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getZ</a:t>
                </a:r>
                <a:r>
                  <a:rPr lang="en-US" dirty="0"/>
                  <a:t>,</a:t>
                </a:r>
                <a:r>
                  <a:rPr lang="bg-BG" dirty="0"/>
                  <a:t> а го променяме със </a:t>
                </a:r>
                <a:r>
                  <a:rPr lang="en-US" dirty="0" err="1">
                    <a:solidFill>
                      <a:srgbClr val="FF388C"/>
                    </a:solidFill>
                  </a:rPr>
                  <a:t>setXY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Атрибутът </a:t>
                </a:r>
                <a:r>
                  <a:rPr lang="en-US" dirty="0">
                    <a:solidFill>
                      <a:srgbClr val="FF388C"/>
                    </a:solidFill>
                  </a:rPr>
                  <a:t>normal</a:t>
                </a:r>
                <a:r>
                  <a:rPr lang="bg-BG" dirty="0">
                    <a:solidFill>
                      <a:srgbClr val="FF388C"/>
                    </a:solidFill>
                  </a:rPr>
                  <a:t> </a:t>
                </a:r>
                <a:r>
                  <a:rPr lang="bg-BG" dirty="0"/>
                  <a:t>е с нормалните вектори, а атрибутът </a:t>
                </a:r>
                <a:r>
                  <a:rPr lang="en-US" dirty="0" err="1">
                    <a:solidFill>
                      <a:srgbClr val="FF388C"/>
                    </a:solidFill>
                  </a:rPr>
                  <a:t>uv</a:t>
                </a:r>
                <a:r>
                  <a:rPr lang="bg-BG" dirty="0"/>
                  <a:t> е с </a:t>
                </a:r>
                <a:r>
                  <a:rPr lang="bg-BG" dirty="0" err="1"/>
                  <a:t>текстурните</a:t>
                </a:r>
                <a:r>
                  <a:rPr lang="bg-BG" dirty="0"/>
                  <a:t> координати</a:t>
                </a:r>
              </a:p>
              <a:p>
                <a:pPr lvl="1"/>
                <a:r>
                  <a:rPr lang="bg-BG" dirty="0"/>
                  <a:t>От нормалния вектор се разбира към коя стена принадлежи връх</a:t>
                </a:r>
              </a:p>
              <a:p>
                <a:pPr lvl="1"/>
                <a:r>
                  <a:rPr lang="bg-BG" dirty="0" err="1"/>
                  <a:t>Текстурните</a:t>
                </a:r>
                <a:r>
                  <a:rPr lang="bg-BG" dirty="0"/>
                  <a:t> координати са от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e>
                    </m:d>
                  </m:oMath>
                </a14:m>
                <a:r>
                  <a:rPr lang="bg-BG" dirty="0"/>
                  <a:t> до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1,1</m:t>
                        </m:r>
                      </m:e>
                    </m:d>
                  </m:oMath>
                </a14:m>
                <a:r>
                  <a:rPr lang="bg-BG" dirty="0"/>
                  <a:t>, но според стената ги умножаваме с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</a:t>
                </a:r>
                <a:r>
                  <a:rPr lang="bg-BG" dirty="0"/>
                  <a:t>и </a:t>
                </a:r>
                <a14:m>
                  <m:oMath xmlns:m="http://schemas.openxmlformats.org/officeDocument/2006/math">
                    <m:r>
                      <a:rPr lang="en-US" i="1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bg-BG" dirty="0"/>
                  <a:t> и стават пак от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e>
                    </m:d>
                  </m:oMath>
                </a14:m>
                <a:r>
                  <a:rPr lang="en-US" dirty="0"/>
                  <a:t>,</a:t>
                </a:r>
                <a:r>
                  <a:rPr lang="bg-BG" dirty="0"/>
                  <a:t> но до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F3B828E6-E0CF-4D89-8205-4198704DA7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1069191"/>
      </p:ext>
    </p:extLst>
  </p:cSld>
  <p:clrMapOvr>
    <a:masterClrMapping/>
  </p:clrMapOvr>
  <p:transition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566CF5-1B27-44F2-9370-9AB00602D9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Наслагване на текстура с определени от нас </a:t>
            </a:r>
            <a:r>
              <a:rPr lang="bg-BG" dirty="0" err="1"/>
              <a:t>текстурни</a:t>
            </a:r>
            <a:r>
              <a:rPr lang="bg-BG" dirty="0"/>
              <a:t> координати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05AA6182-6431-4BE6-B726-0A39F388A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600200"/>
            <a:ext cx="6400800" cy="421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78527"/>
      </p:ext>
    </p:extLst>
  </p:cSld>
  <p:clrMapOvr>
    <a:masterClrMapping/>
  </p:clrMapOvr>
  <p:transition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96363-8390-4542-A188-B15BA5B82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Сфера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C1CA9-B634-4DAE-BC0D-6972EA3AF8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Текстура върху сфера</a:t>
            </a:r>
          </a:p>
          <a:p>
            <a:pPr lvl="1"/>
            <a:r>
              <a:rPr lang="bg-BG" dirty="0"/>
              <a:t>Правоъгълен фрагмент не може да се наложи „красиво“ върху сфера</a:t>
            </a:r>
          </a:p>
          <a:p>
            <a:pPr lvl="1"/>
            <a:r>
              <a:rPr lang="bg-BG" dirty="0"/>
              <a:t>Около екватора изглежда добре</a:t>
            </a:r>
          </a:p>
          <a:p>
            <a:pPr lvl="1"/>
            <a:r>
              <a:rPr lang="bg-BG" dirty="0"/>
              <a:t>Около полюсите се свива в една точка</a:t>
            </a:r>
          </a:p>
          <a:p>
            <a:pPr lvl="1"/>
            <a:r>
              <a:rPr lang="bg-BG" dirty="0"/>
              <a:t>Топологичен проблем, не може да се реши с ръчно променяне на </a:t>
            </a:r>
            <a:r>
              <a:rPr lang="bg-BG" dirty="0" err="1"/>
              <a:t>текстурните</a:t>
            </a:r>
            <a:r>
              <a:rPr lang="bg-BG" dirty="0"/>
              <a:t> координати</a:t>
            </a:r>
          </a:p>
        </p:txBody>
      </p:sp>
    </p:spTree>
    <p:extLst>
      <p:ext uri="{BB962C8B-B14F-4D97-AF65-F5344CB8AC3E}">
        <p14:creationId xmlns:p14="http://schemas.microsoft.com/office/powerpoint/2010/main" val="3500826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F657BE-1B7A-4813-BD81-DE178EC89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Текстури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ED4E41-B44E-4F19-8A32-E63BE61B07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702497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0DA21A-131D-472E-A903-2FED3680CB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Илюстрация</a:t>
            </a:r>
          </a:p>
          <a:p>
            <a:pPr lvl="1"/>
            <a:r>
              <a:rPr lang="bg-BG" dirty="0"/>
              <a:t>Около полюсите текстурата се свива апокалиптично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2DE6C6FD-9535-4A71-B8FA-982A0F973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58099"/>
            <a:ext cx="6400800" cy="421410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60A92E5-E444-454C-8251-86DCC35F5B42}"/>
              </a:ext>
            </a:extLst>
          </p:cNvPr>
          <p:cNvGrpSpPr/>
          <p:nvPr/>
        </p:nvGrpSpPr>
        <p:grpSpPr>
          <a:xfrm>
            <a:off x="5147622" y="3895426"/>
            <a:ext cx="3026780" cy="348673"/>
            <a:chOff x="-3468833" y="3370466"/>
            <a:chExt cx="3728918" cy="616069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68550FB4-7848-4D9A-8A69-6AC43FB7FC6B}"/>
                </a:ext>
              </a:extLst>
            </p:cNvPr>
            <p:cNvSpPr txBox="1">
              <a:spLocks/>
            </p:cNvSpPr>
            <p:nvPr/>
          </p:nvSpPr>
          <p:spPr>
            <a:xfrm>
              <a:off x="-798431" y="3370466"/>
              <a:ext cx="1058516" cy="61606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Полюс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B29E9ED-2385-4B82-BE29-E1D15D50F6A4}"/>
                </a:ext>
              </a:extLst>
            </p:cNvPr>
            <p:cNvCxnSpPr>
              <a:cxnSpLocks/>
            </p:cNvCxnSpPr>
            <p:nvPr/>
          </p:nvCxnSpPr>
          <p:spPr>
            <a:xfrm>
              <a:off x="-3468833" y="3370466"/>
              <a:ext cx="3728918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542219914"/>
      </p:ext>
    </p:extLst>
  </p:cSld>
  <p:clrMapOvr>
    <a:masterClrMapping/>
  </p:clrMapOvr>
  <p:transition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2717563-618E-4A7A-AA09-04C524A3036B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Решение</a:t>
                </a:r>
              </a:p>
              <a:p>
                <a:pPr lvl="1"/>
                <a:r>
                  <a:rPr lang="bg-BG" dirty="0"/>
                  <a:t>Специални </a:t>
                </a:r>
                <a:r>
                  <a:rPr lang="bg-BG" dirty="0" err="1">
                    <a:solidFill>
                      <a:srgbClr val="FF388C"/>
                    </a:solidFill>
                  </a:rPr>
                  <a:t>равноинтервални</a:t>
                </a:r>
                <a:r>
                  <a:rPr lang="bg-BG" dirty="0"/>
                  <a:t> текстури с пропорции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2:1</m:t>
                    </m:r>
                  </m:oMath>
                </a14:m>
                <a:r>
                  <a:rPr lang="bg-BG" dirty="0"/>
                  <a:t>, които са конкретно за сфери (</a:t>
                </a:r>
                <a:r>
                  <a:rPr lang="en-US" dirty="0">
                    <a:solidFill>
                      <a:srgbClr val="FF388C"/>
                    </a:solidFill>
                  </a:rPr>
                  <a:t>equirectangular</a:t>
                </a:r>
                <a:r>
                  <a:rPr lang="en-US" dirty="0"/>
                  <a:t>, </a:t>
                </a:r>
                <a:r>
                  <a:rPr lang="en-US" dirty="0">
                    <a:solidFill>
                      <a:srgbClr val="FF388C"/>
                    </a:solidFill>
                  </a:rPr>
                  <a:t>equidistant</a:t>
                </a:r>
                <a:r>
                  <a:rPr lang="en-US" dirty="0"/>
                  <a:t>)</a:t>
                </a:r>
                <a:endParaRPr lang="bg-BG" dirty="0"/>
              </a:p>
              <a:p>
                <a:pPr lvl="1"/>
                <a:r>
                  <a:rPr lang="bg-BG" dirty="0"/>
                  <a:t>В горния</a:t>
                </a:r>
                <a:r>
                  <a:rPr lang="en-US" dirty="0"/>
                  <a:t> </a:t>
                </a:r>
                <a:r>
                  <a:rPr lang="bg-BG" dirty="0"/>
                  <a:t>и долния си край са разпънати, за да се компенсира свиването в полюсите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2717563-618E-4A7A-AA09-04C524A303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14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2F65C2E2-3C0F-4770-87BA-495F172B60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429000"/>
            <a:ext cx="5486400" cy="2743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55686190"/>
      </p:ext>
    </p:extLst>
  </p:cSld>
  <p:clrMapOvr>
    <a:masterClrMapping/>
  </p:clrMapOvr>
  <p:transition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A6CFAA-F04D-4689-A6D9-839582D808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Модел на Земята</a:t>
            </a:r>
          </a:p>
          <a:p>
            <a:pPr lvl="1"/>
            <a:r>
              <a:rPr lang="bg-BG" dirty="0" err="1"/>
              <a:t>Равноинтервална</a:t>
            </a:r>
            <a:r>
              <a:rPr lang="bg-BG" dirty="0"/>
              <a:t> текстура на земята, наложена върху сфера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EF005093-9AAE-46B9-8E44-BF699CE8F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58095"/>
            <a:ext cx="6400800" cy="421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51591"/>
      </p:ext>
    </p:extLst>
  </p:cSld>
  <p:clrMapOvr>
    <a:masterClrMapping/>
  </p:clrMapOvr>
  <p:transition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7CDDC-809D-4A9B-B7F7-BC5C2BE0C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Изглаждане на текстури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A9309A-1479-4A07-949A-1E26D88E7C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1219200"/>
            <a:ext cx="8153400" cy="5562600"/>
          </a:xfrm>
        </p:spPr>
        <p:txBody>
          <a:bodyPr>
            <a:normAutofit/>
          </a:bodyPr>
          <a:lstStyle/>
          <a:p>
            <a:r>
              <a:rPr lang="bg-BG" dirty="0"/>
              <a:t>Визуално качество</a:t>
            </a:r>
          </a:p>
          <a:p>
            <a:pPr lvl="1"/>
            <a:r>
              <a:rPr lang="bg-BG" dirty="0" err="1"/>
              <a:t>Текстурните</a:t>
            </a:r>
            <a:r>
              <a:rPr lang="bg-BG" dirty="0"/>
              <a:t> изображения се наслагват върху наклонени или криви повърхности</a:t>
            </a:r>
          </a:p>
          <a:p>
            <a:pPr lvl="1"/>
            <a:r>
              <a:rPr lang="bg-BG" dirty="0"/>
              <a:t>Много рядко един </a:t>
            </a:r>
            <a:r>
              <a:rPr lang="bg-BG" dirty="0" err="1"/>
              <a:t>текстурен</a:t>
            </a:r>
            <a:r>
              <a:rPr lang="bg-BG" dirty="0"/>
              <a:t> пиксел съответства на един екранен пиксел</a:t>
            </a:r>
          </a:p>
          <a:p>
            <a:pPr lvl="1"/>
            <a:r>
              <a:rPr lang="bg-BG" dirty="0"/>
              <a:t>При гледане отблизо </a:t>
            </a:r>
            <a:r>
              <a:rPr lang="bg-BG" dirty="0" err="1"/>
              <a:t>текстурните</a:t>
            </a:r>
            <a:r>
              <a:rPr lang="bg-BG" dirty="0"/>
              <a:t> пиксели са големи и се получава </a:t>
            </a:r>
            <a:r>
              <a:rPr lang="bg-BG" dirty="0" err="1">
                <a:solidFill>
                  <a:srgbClr val="FF388C"/>
                </a:solidFill>
              </a:rPr>
              <a:t>пикселизация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При гледане отдалеч </a:t>
            </a:r>
            <a:r>
              <a:rPr lang="bg-BG" dirty="0" err="1"/>
              <a:t>текстурните</a:t>
            </a:r>
            <a:r>
              <a:rPr lang="bg-BG" dirty="0"/>
              <a:t> пиксели са малки и се получава </a:t>
            </a:r>
            <a:r>
              <a:rPr lang="bg-BG" dirty="0" err="1">
                <a:solidFill>
                  <a:srgbClr val="FF388C"/>
                </a:solidFill>
              </a:rPr>
              <a:t>текстурен</a:t>
            </a:r>
            <a:r>
              <a:rPr lang="bg-BG" dirty="0">
                <a:solidFill>
                  <a:srgbClr val="FF388C"/>
                </a:solidFill>
              </a:rPr>
              <a:t> шум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685860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1A5B4B-A62C-476F-A2F6-4A4CB5B9C8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Илюстрация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9BFA7E07-C298-4FEC-86C4-0E53A5A5A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967494"/>
            <a:ext cx="6400800" cy="421410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3679D2B-7294-4808-A92B-22C7914F7558}"/>
              </a:ext>
            </a:extLst>
          </p:cNvPr>
          <p:cNvGrpSpPr/>
          <p:nvPr/>
        </p:nvGrpSpPr>
        <p:grpSpPr>
          <a:xfrm>
            <a:off x="1594317" y="5569306"/>
            <a:ext cx="1621202" cy="571735"/>
            <a:chOff x="-1737196" y="2976339"/>
            <a:chExt cx="1997281" cy="1010196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F938465F-88F7-4501-A9C9-1B7A754904F1}"/>
                </a:ext>
              </a:extLst>
            </p:cNvPr>
            <p:cNvSpPr txBox="1">
              <a:spLocks/>
            </p:cNvSpPr>
            <p:nvPr/>
          </p:nvSpPr>
          <p:spPr>
            <a:xfrm>
              <a:off x="-1737196" y="3370466"/>
              <a:ext cx="1997281" cy="616069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 err="1">
                  <a:solidFill>
                    <a:schemeClr val="bg1"/>
                  </a:solidFill>
                </a:rPr>
                <a:t>Пикселизация</a:t>
              </a:r>
              <a:endParaRPr lang="bg-BG" sz="1800" b="0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05CED7F-CC8A-436C-A726-36871F6ED549}"/>
                </a:ext>
              </a:extLst>
            </p:cNvPr>
            <p:cNvCxnSpPr>
              <a:cxnSpLocks/>
            </p:cNvCxnSpPr>
            <p:nvPr/>
          </p:nvCxnSpPr>
          <p:spPr>
            <a:xfrm>
              <a:off x="-1737196" y="2976339"/>
              <a:ext cx="0" cy="101019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6F15B98-0185-4934-A787-E53E6AF7C581}"/>
              </a:ext>
            </a:extLst>
          </p:cNvPr>
          <p:cNvGrpSpPr/>
          <p:nvPr/>
        </p:nvGrpSpPr>
        <p:grpSpPr>
          <a:xfrm>
            <a:off x="6184623" y="423523"/>
            <a:ext cx="1722804" cy="1087942"/>
            <a:chOff x="-1737196" y="3370466"/>
            <a:chExt cx="2122452" cy="1922280"/>
          </a:xfrm>
        </p:grpSpPr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EDE36249-286E-4A4E-A259-5365D9018C4A}"/>
                </a:ext>
              </a:extLst>
            </p:cNvPr>
            <p:cNvSpPr txBox="1">
              <a:spLocks/>
            </p:cNvSpPr>
            <p:nvPr/>
          </p:nvSpPr>
          <p:spPr>
            <a:xfrm>
              <a:off x="-1737196" y="3370466"/>
              <a:ext cx="2122452" cy="710543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 err="1">
                  <a:solidFill>
                    <a:schemeClr val="bg1"/>
                  </a:solidFill>
                </a:rPr>
                <a:t>Текстурен</a:t>
              </a:r>
              <a:r>
                <a:rPr lang="bg-BG" sz="1800" b="0" dirty="0">
                  <a:solidFill>
                    <a:schemeClr val="bg1"/>
                  </a:solidFill>
                </a:rPr>
                <a:t> шум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A53A321-8EDE-4F5E-890B-FCECCA2FA2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5256" y="3370466"/>
              <a:ext cx="0" cy="192228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7" name="Picture 16">
            <a:hlinkClick r:id="rId2"/>
            <a:extLst>
              <a:ext uri="{FF2B5EF4-FFF2-40B4-BE49-F238E27FC236}">
                <a16:creationId xmlns:a16="http://schemas.microsoft.com/office/drawing/2014/main" id="{E233F1AF-D252-4514-B1D7-E5712ED1D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3733800"/>
            <a:ext cx="1835506" cy="18355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hlinkClick r:id="rId2"/>
            <a:extLst>
              <a:ext uri="{FF2B5EF4-FFF2-40B4-BE49-F238E27FC236}">
                <a16:creationId xmlns:a16="http://schemas.microsoft.com/office/drawing/2014/main" id="{06841855-CBE8-4EF7-828B-E908072359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2241" y="1517294"/>
            <a:ext cx="1835506" cy="18355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02416817"/>
      </p:ext>
    </p:extLst>
  </p:cSld>
  <p:clrMapOvr>
    <a:masterClrMapping/>
  </p:clrMapOvr>
  <p:transition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94D2B20-38E9-47CE-B6FE-52678F4FA321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Решение </a:t>
                </a:r>
                <a14:m>
                  <m:oMath xmlns:m="http://schemas.openxmlformats.org/officeDocument/2006/math">
                    <m:r>
                      <a:rPr lang="bg-BG" b="1" i="1" dirty="0" smtClean="0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bg-BG" dirty="0"/>
                  <a:t> </a:t>
                </a:r>
                <a:endParaRPr lang="en-US" dirty="0"/>
              </a:p>
              <a:p>
                <a:pPr lvl="1"/>
                <a:r>
                  <a:rPr lang="bg-BG" dirty="0"/>
                  <a:t>Текстура с подходяща резолюция</a:t>
                </a:r>
              </a:p>
              <a:p>
                <a:pPr lvl="1"/>
                <a:r>
                  <a:rPr lang="bg-BG" dirty="0"/>
                  <a:t>При гледане отблизо се ползва висока резолюция, а при гледане отдалеч – ниска</a:t>
                </a:r>
              </a:p>
              <a:p>
                <a:pPr lvl="1"/>
                <a:r>
                  <a:rPr lang="bg-BG" dirty="0"/>
                  <a:t>Трудно приложимо при големи зони</a:t>
                </a:r>
              </a:p>
              <a:p>
                <a:r>
                  <a:rPr lang="bg-BG" dirty="0"/>
                  <a:t>Решение </a:t>
                </a:r>
                <a14:m>
                  <m:oMath xmlns:m="http://schemas.openxmlformats.org/officeDocument/2006/math">
                    <m:r>
                      <a:rPr lang="bg-BG" b="1" i="1" dirty="0" smtClean="0"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endParaRPr lang="bg-BG" b="1" dirty="0"/>
              </a:p>
              <a:p>
                <a:pPr lvl="1"/>
                <a:r>
                  <a:rPr lang="bg-BG" dirty="0"/>
                  <a:t>Текстури</a:t>
                </a:r>
                <a:r>
                  <a:rPr lang="en-US" dirty="0"/>
                  <a:t> </a:t>
                </a:r>
                <a:r>
                  <a:rPr lang="bg-BG" dirty="0"/>
                  <a:t>с различна резолюция (</a:t>
                </a:r>
                <a:r>
                  <a:rPr lang="en-US" dirty="0">
                    <a:solidFill>
                      <a:srgbClr val="FF388C"/>
                    </a:solidFill>
                  </a:rPr>
                  <a:t>mipmap</a:t>
                </a:r>
                <a:r>
                  <a:rPr lang="en-US" dirty="0"/>
                  <a:t>)</a:t>
                </a:r>
                <a:endParaRPr lang="bg-BG" dirty="0"/>
              </a:p>
              <a:p>
                <a:pPr lvl="1"/>
                <a:r>
                  <a:rPr lang="bg-BG" dirty="0"/>
                  <a:t>Автоматично се избира подходяща по размер текстура за отделните </a:t>
                </a:r>
                <a:r>
                  <a:rPr lang="bg-BG" dirty="0" err="1"/>
                  <a:t>текстурни</a:t>
                </a:r>
                <a:r>
                  <a:rPr lang="bg-BG" dirty="0"/>
                  <a:t> зони</a:t>
                </a:r>
              </a:p>
              <a:p>
                <a:pPr lvl="1"/>
                <a:r>
                  <a:rPr lang="bg-BG" dirty="0"/>
                  <a:t>По-ниските резолюции могат да се генерират автоматично от базова текстура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94D2B20-38E9-47CE-B6FE-52678F4FA32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119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0711647"/>
      </p:ext>
    </p:extLst>
  </p:cSld>
  <p:clrMapOvr>
    <a:masterClrMapping/>
  </p:clrMapOvr>
  <p:transition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EC1865B-B38A-4869-B29D-8926AC6F94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581" y="3544608"/>
            <a:ext cx="64008" cy="64008"/>
          </a:xfrm>
          <a:prstGeom prst="rect">
            <a:avLst/>
          </a:prstGeom>
          <a:ln w="28575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EFC2B0-33E0-440E-B62A-BA9FB36342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279" y="3544430"/>
            <a:ext cx="118872" cy="118872"/>
          </a:xfrm>
          <a:prstGeom prst="rect">
            <a:avLst/>
          </a:prstGeom>
          <a:ln w="28575"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2C5630-62E0-4604-AFEA-CCE47FA57F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849" y="3188982"/>
            <a:ext cx="228600" cy="228600"/>
          </a:xfrm>
          <a:prstGeom prst="rect">
            <a:avLst/>
          </a:prstGeom>
          <a:ln w="28575"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F8B7B5-7F9E-46BA-B288-6EBD27DAD0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849" y="2622415"/>
            <a:ext cx="457200" cy="457200"/>
          </a:xfrm>
          <a:prstGeom prst="rect">
            <a:avLst/>
          </a:prstGeom>
          <a:ln w="28575"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895905-E083-431B-83BE-BA5E1417DB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645" y="1598648"/>
            <a:ext cx="914400" cy="914400"/>
          </a:xfrm>
          <a:prstGeom prst="rect">
            <a:avLst/>
          </a:prstGeom>
          <a:ln w="28575"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696D99-6BA4-4A5F-8C18-61A0E819E7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600200"/>
            <a:ext cx="3657600" cy="3657600"/>
          </a:xfrm>
          <a:prstGeom prst="rect">
            <a:avLst/>
          </a:prstGeom>
          <a:ln w="28575"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008E7E-969C-4ECB-9F5C-75978AAF33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643" y="1600200"/>
            <a:ext cx="1828800" cy="1828800"/>
          </a:xfrm>
          <a:prstGeom prst="rect">
            <a:avLst/>
          </a:prstGeom>
          <a:ln w="28575">
            <a:noFill/>
          </a:ln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967A506-C15E-49E4-8A8C-1FE34AE9A25C}"/>
              </a:ext>
            </a:extLst>
          </p:cNvPr>
          <p:cNvGrpSpPr/>
          <p:nvPr/>
        </p:nvGrpSpPr>
        <p:grpSpPr>
          <a:xfrm>
            <a:off x="1531971" y="833582"/>
            <a:ext cx="1234320" cy="762000"/>
            <a:chOff x="-1260567" y="3370466"/>
            <a:chExt cx="1520652" cy="13463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 Placeholder 2">
                  <a:extLst>
                    <a:ext uri="{FF2B5EF4-FFF2-40B4-BE49-F238E27FC236}">
                      <a16:creationId xmlns:a16="http://schemas.microsoft.com/office/drawing/2014/main" id="{84DBDB08-5B55-4E96-8DC3-6D905291826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60567" y="3370466"/>
                  <a:ext cx="1520651" cy="61606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right"/>
                      </m:oMathParaPr>
                      <m:oMath xmlns:m="http://schemas.openxmlformats.org/officeDocument/2006/math"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512</m:t>
                        </m:r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×512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 Placeholder 2">
                  <a:extLst>
                    <a:ext uri="{FF2B5EF4-FFF2-40B4-BE49-F238E27FC236}">
                      <a16:creationId xmlns:a16="http://schemas.microsoft.com/office/drawing/2014/main" id="{84DBDB08-5B55-4E96-8DC3-6D90529182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260567" y="3370466"/>
                  <a:ext cx="1520651" cy="61606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8E176FC-2DC9-45C5-A996-7C66AE0724D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0084" y="3370466"/>
              <a:ext cx="1" cy="134637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3CF38C0E-E92A-440A-841A-1C3583D841D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019" y="3543733"/>
            <a:ext cx="36576" cy="36576"/>
          </a:xfrm>
          <a:prstGeom prst="rect">
            <a:avLst/>
          </a:prstGeom>
          <a:ln w="28575"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6ABB9F-489B-4D8E-B336-112FB340F9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170" y="3546418"/>
            <a:ext cx="18288" cy="18288"/>
          </a:xfrm>
          <a:prstGeom prst="rect">
            <a:avLst/>
          </a:prstGeom>
          <a:ln w="28575">
            <a:noFill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350E780-25B0-43D4-96D5-BDD42316BE4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461" y="3550990"/>
            <a:ext cx="9144" cy="9144"/>
          </a:xfrm>
          <a:prstGeom prst="rect">
            <a:avLst/>
          </a:prstGeom>
          <a:ln w="28575">
            <a:noFill/>
          </a:ln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CDFA50F-D212-4CEE-B549-1B961A3FDE99}"/>
              </a:ext>
            </a:extLst>
          </p:cNvPr>
          <p:cNvGrpSpPr/>
          <p:nvPr/>
        </p:nvGrpSpPr>
        <p:grpSpPr>
          <a:xfrm>
            <a:off x="3976046" y="834136"/>
            <a:ext cx="1234320" cy="762000"/>
            <a:chOff x="-1260567" y="3370466"/>
            <a:chExt cx="1520652" cy="13463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 Placeholder 2">
                  <a:extLst>
                    <a:ext uri="{FF2B5EF4-FFF2-40B4-BE49-F238E27FC236}">
                      <a16:creationId xmlns:a16="http://schemas.microsoft.com/office/drawing/2014/main" id="{055342D9-57FA-4D67-9E68-DFB6682B0CD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60567" y="3370466"/>
                  <a:ext cx="1520651" cy="61606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right"/>
                      </m:oMathParaPr>
                      <m:oMath xmlns:m="http://schemas.openxmlformats.org/officeDocument/2006/math"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256×256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0" name="Text Placeholder 2">
                  <a:extLst>
                    <a:ext uri="{FF2B5EF4-FFF2-40B4-BE49-F238E27FC236}">
                      <a16:creationId xmlns:a16="http://schemas.microsoft.com/office/drawing/2014/main" id="{055342D9-57FA-4D67-9E68-DFB6682B0C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260567" y="3370466"/>
                  <a:ext cx="1520651" cy="616069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A82C205-3B75-4CD2-AE4D-7FBAE32458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0533" y="3370466"/>
              <a:ext cx="9552" cy="134637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5CB2B6B-B35E-4A51-AFB7-7AA06009E339}"/>
              </a:ext>
            </a:extLst>
          </p:cNvPr>
          <p:cNvGrpSpPr/>
          <p:nvPr/>
        </p:nvGrpSpPr>
        <p:grpSpPr>
          <a:xfrm>
            <a:off x="5783770" y="833582"/>
            <a:ext cx="1234319" cy="765066"/>
            <a:chOff x="-2522267" y="-2753499"/>
            <a:chExt cx="1520651" cy="13517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 Placeholder 2">
                  <a:extLst>
                    <a:ext uri="{FF2B5EF4-FFF2-40B4-BE49-F238E27FC236}">
                      <a16:creationId xmlns:a16="http://schemas.microsoft.com/office/drawing/2014/main" id="{3A93712D-8809-4CB8-9DA9-58BACD16523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2522267" y="-2753499"/>
                  <a:ext cx="1520651" cy="61606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128×128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7" name="Text Placeholder 2">
                  <a:extLst>
                    <a:ext uri="{FF2B5EF4-FFF2-40B4-BE49-F238E27FC236}">
                      <a16:creationId xmlns:a16="http://schemas.microsoft.com/office/drawing/2014/main" id="{3A93712D-8809-4CB8-9DA9-58BACD1652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522267" y="-2753499"/>
                  <a:ext cx="1520651" cy="61606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7228A5B-0ACB-448B-9AE7-83DE7AFE6A46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-1004381" y="-2753499"/>
              <a:ext cx="0" cy="135179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F591E60-9A31-4F8F-A625-F46B25506DB7}"/>
              </a:ext>
            </a:extLst>
          </p:cNvPr>
          <p:cNvGrpSpPr/>
          <p:nvPr/>
        </p:nvGrpSpPr>
        <p:grpSpPr>
          <a:xfrm>
            <a:off x="6988649" y="2503475"/>
            <a:ext cx="1947044" cy="355004"/>
            <a:chOff x="-2138627" y="3370466"/>
            <a:chExt cx="2398711" cy="62725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Placeholder 2">
                  <a:extLst>
                    <a:ext uri="{FF2B5EF4-FFF2-40B4-BE49-F238E27FC236}">
                      <a16:creationId xmlns:a16="http://schemas.microsoft.com/office/drawing/2014/main" id="{F06ED056-5513-4340-9CC3-5E56A3E9C07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931447" y="3370466"/>
                  <a:ext cx="1191531" cy="61606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64×64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Text Placeholder 2">
                  <a:extLst>
                    <a:ext uri="{FF2B5EF4-FFF2-40B4-BE49-F238E27FC236}">
                      <a16:creationId xmlns:a16="http://schemas.microsoft.com/office/drawing/2014/main" id="{F06ED056-5513-4340-9CC3-5E56A3E9C0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931447" y="3370466"/>
                  <a:ext cx="1191531" cy="616069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3D56735-50E2-4A26-A34D-DE5E192C86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2138627" y="3984533"/>
              <a:ext cx="2398711" cy="1318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8AC56D9-13D1-4094-9C07-B219E4F06A09}"/>
              </a:ext>
            </a:extLst>
          </p:cNvPr>
          <p:cNvGrpSpPr/>
          <p:nvPr/>
        </p:nvGrpSpPr>
        <p:grpSpPr>
          <a:xfrm>
            <a:off x="6781800" y="3252919"/>
            <a:ext cx="2153893" cy="339116"/>
            <a:chOff x="-1292714" y="3366479"/>
            <a:chExt cx="2653545" cy="59918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 Placeholder 2">
                  <a:extLst>
                    <a:ext uri="{FF2B5EF4-FFF2-40B4-BE49-F238E27FC236}">
                      <a16:creationId xmlns:a16="http://schemas.microsoft.com/office/drawing/2014/main" id="{844C4AF8-9D0C-4A0E-9955-3F3C7C22EFF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26196" y="3379697"/>
                  <a:ext cx="1234635" cy="585964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32×32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7" name="Text Placeholder 2">
                  <a:extLst>
                    <a:ext uri="{FF2B5EF4-FFF2-40B4-BE49-F238E27FC236}">
                      <a16:creationId xmlns:a16="http://schemas.microsoft.com/office/drawing/2014/main" id="{844C4AF8-9D0C-4A0E-9955-3F3C7C22EF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6196" y="3379697"/>
                  <a:ext cx="1234635" cy="585964"/>
                </a:xfrm>
                <a:prstGeom prst="rect">
                  <a:avLst/>
                </a:prstGeom>
                <a:blipFill>
                  <a:blip r:embed="rId15"/>
                  <a:stretch>
                    <a:fillRect b="-1818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9923C1B-DF86-43E2-8799-82864804CF8D}"/>
                </a:ext>
              </a:extLst>
            </p:cNvPr>
            <p:cNvCxnSpPr>
              <a:cxnSpLocks/>
            </p:cNvCxnSpPr>
            <p:nvPr/>
          </p:nvCxnSpPr>
          <p:spPr>
            <a:xfrm>
              <a:off x="-1292714" y="3366479"/>
              <a:ext cx="2653545" cy="203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A448553-5DAE-49A0-BB88-B3D0D5209C42}"/>
              </a:ext>
            </a:extLst>
          </p:cNvPr>
          <p:cNvGrpSpPr/>
          <p:nvPr/>
        </p:nvGrpSpPr>
        <p:grpSpPr>
          <a:xfrm>
            <a:off x="3829528" y="3661066"/>
            <a:ext cx="872012" cy="1966648"/>
            <a:chOff x="-814057" y="414445"/>
            <a:chExt cx="1074297" cy="347486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 Placeholder 2">
                  <a:extLst>
                    <a:ext uri="{FF2B5EF4-FFF2-40B4-BE49-F238E27FC236}">
                      <a16:creationId xmlns:a16="http://schemas.microsoft.com/office/drawing/2014/main" id="{E4365EAE-750A-43F6-A6AB-9BEB5E7E803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814057" y="3370468"/>
                  <a:ext cx="1074297" cy="518846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/>
                  <a14:m>
                    <m:oMathPara xmlns:m="http://schemas.openxmlformats.org/officeDocument/2006/math">
                      <m:oMathParaPr>
                        <m:jc m:val="right"/>
                      </m:oMathParaPr>
                      <m:oMath xmlns:m="http://schemas.openxmlformats.org/officeDocument/2006/math">
                        <m:r>
                          <a:rPr lang="en-US" sz="1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16×16</m:t>
                        </m:r>
                      </m:oMath>
                    </m:oMathPara>
                  </a14:m>
                  <a:endParaRPr lang="bg-BG" sz="16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43" name="Text Placeholder 2">
                  <a:extLst>
                    <a:ext uri="{FF2B5EF4-FFF2-40B4-BE49-F238E27FC236}">
                      <a16:creationId xmlns:a16="http://schemas.microsoft.com/office/drawing/2014/main" id="{E4365EAE-750A-43F6-A6AB-9BEB5E7E80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814057" y="3370468"/>
                  <a:ext cx="1074297" cy="518846"/>
                </a:xfrm>
                <a:prstGeom prst="rect">
                  <a:avLst/>
                </a:prstGeom>
                <a:blipFill>
                  <a:blip r:embed="rId16"/>
                  <a:stretch>
                    <a:fillRect b="-2041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6E7C8E2-BAA4-4FE9-8989-618B9E98DA5A}"/>
                </a:ext>
              </a:extLst>
            </p:cNvPr>
            <p:cNvCxnSpPr>
              <a:cxnSpLocks/>
            </p:cNvCxnSpPr>
            <p:nvPr/>
          </p:nvCxnSpPr>
          <p:spPr>
            <a:xfrm>
              <a:off x="260082" y="414445"/>
              <a:ext cx="0" cy="3474869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6062B2A-A97F-4ABB-8150-EFAD8FD21387}"/>
              </a:ext>
            </a:extLst>
          </p:cNvPr>
          <p:cNvGrpSpPr/>
          <p:nvPr/>
        </p:nvGrpSpPr>
        <p:grpSpPr>
          <a:xfrm>
            <a:off x="4946881" y="3595328"/>
            <a:ext cx="598241" cy="1795245"/>
            <a:chOff x="-481628" y="678007"/>
            <a:chExt cx="737018" cy="317201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 Placeholder 2">
                  <a:extLst>
                    <a:ext uri="{FF2B5EF4-FFF2-40B4-BE49-F238E27FC236}">
                      <a16:creationId xmlns:a16="http://schemas.microsoft.com/office/drawing/2014/main" id="{F048FB6F-F054-4F4E-A6F0-2C7F0A5CB39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480953" y="3370465"/>
                  <a:ext cx="736343" cy="479560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4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8×8</m:t>
                        </m:r>
                      </m:oMath>
                    </m:oMathPara>
                  </a14:m>
                  <a:endParaRPr lang="bg-BG" sz="14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51" name="Text Placeholder 2">
                  <a:extLst>
                    <a:ext uri="{FF2B5EF4-FFF2-40B4-BE49-F238E27FC236}">
                      <a16:creationId xmlns:a16="http://schemas.microsoft.com/office/drawing/2014/main" id="{F048FB6F-F054-4F4E-A6F0-2C7F0A5CB39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480953" y="3370465"/>
                  <a:ext cx="736343" cy="479560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EF7BF64-DE90-49B1-A41F-F32FD4AC08BF}"/>
                </a:ext>
              </a:extLst>
            </p:cNvPr>
            <p:cNvCxnSpPr>
              <a:cxnSpLocks/>
            </p:cNvCxnSpPr>
            <p:nvPr/>
          </p:nvCxnSpPr>
          <p:spPr>
            <a:xfrm>
              <a:off x="-481628" y="678007"/>
              <a:ext cx="0" cy="3172018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34717A4-1141-43E8-A3D8-7B5DF26F4E15}"/>
              </a:ext>
            </a:extLst>
          </p:cNvPr>
          <p:cNvGrpSpPr/>
          <p:nvPr/>
        </p:nvGrpSpPr>
        <p:grpSpPr>
          <a:xfrm>
            <a:off x="5157059" y="3581400"/>
            <a:ext cx="534137" cy="1183919"/>
            <a:chOff x="-437772" y="1701989"/>
            <a:chExt cx="658043" cy="209186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Text Placeholder 2">
                  <a:extLst>
                    <a:ext uri="{FF2B5EF4-FFF2-40B4-BE49-F238E27FC236}">
                      <a16:creationId xmlns:a16="http://schemas.microsoft.com/office/drawing/2014/main" id="{5A872BE7-A300-4996-B75D-023C99DC021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437772" y="3370468"/>
                  <a:ext cx="658043" cy="423388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2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4×4</m:t>
                        </m:r>
                      </m:oMath>
                    </m:oMathPara>
                  </a14:m>
                  <a:endParaRPr lang="bg-BG" sz="12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55" name="Text Placeholder 2">
                  <a:extLst>
                    <a:ext uri="{FF2B5EF4-FFF2-40B4-BE49-F238E27FC236}">
                      <a16:creationId xmlns:a16="http://schemas.microsoft.com/office/drawing/2014/main" id="{5A872BE7-A300-4996-B75D-023C99DC02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437772" y="3370468"/>
                  <a:ext cx="658043" cy="423388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072D49B-007E-43EC-A663-3D23C436AFA2}"/>
                </a:ext>
              </a:extLst>
            </p:cNvPr>
            <p:cNvCxnSpPr>
              <a:cxnSpLocks/>
            </p:cNvCxnSpPr>
            <p:nvPr/>
          </p:nvCxnSpPr>
          <p:spPr>
            <a:xfrm>
              <a:off x="-437772" y="1701989"/>
              <a:ext cx="0" cy="2091867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999BD6F-1849-48E2-A042-024266AE10BF}"/>
              </a:ext>
            </a:extLst>
          </p:cNvPr>
          <p:cNvGrpSpPr/>
          <p:nvPr/>
        </p:nvGrpSpPr>
        <p:grpSpPr>
          <a:xfrm>
            <a:off x="5342314" y="3562350"/>
            <a:ext cx="478220" cy="761285"/>
            <a:chOff x="-382813" y="2398717"/>
            <a:chExt cx="589154" cy="134511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Text Placeholder 2">
                  <a:extLst>
                    <a:ext uri="{FF2B5EF4-FFF2-40B4-BE49-F238E27FC236}">
                      <a16:creationId xmlns:a16="http://schemas.microsoft.com/office/drawing/2014/main" id="{5C3C788B-F6C9-4BCB-A9F3-2A52E3FBCEB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382812" y="3370468"/>
                  <a:ext cx="589153" cy="373364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0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2×2</m:t>
                        </m:r>
                      </m:oMath>
                    </m:oMathPara>
                  </a14:m>
                  <a:endParaRPr lang="bg-BG" sz="105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69" name="Text Placeholder 2">
                  <a:extLst>
                    <a:ext uri="{FF2B5EF4-FFF2-40B4-BE49-F238E27FC236}">
                      <a16:creationId xmlns:a16="http://schemas.microsoft.com/office/drawing/2014/main" id="{5C3C788B-F6C9-4BCB-A9F3-2A52E3FBCE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382812" y="3370468"/>
                  <a:ext cx="589153" cy="373364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B6A3B966-45E8-454E-BAF2-896B72FA170E}"/>
                </a:ext>
              </a:extLst>
            </p:cNvPr>
            <p:cNvCxnSpPr>
              <a:cxnSpLocks/>
              <a:endCxn id="69" idx="1"/>
            </p:cNvCxnSpPr>
            <p:nvPr/>
          </p:nvCxnSpPr>
          <p:spPr>
            <a:xfrm>
              <a:off x="-382813" y="2398717"/>
              <a:ext cx="1" cy="1158433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FF8D0C7-67E9-42AC-9C4F-82F32E6EC796}"/>
              </a:ext>
            </a:extLst>
          </p:cNvPr>
          <p:cNvGrpSpPr/>
          <p:nvPr/>
        </p:nvGrpSpPr>
        <p:grpSpPr>
          <a:xfrm>
            <a:off x="5505450" y="3553398"/>
            <a:ext cx="418238" cy="418361"/>
            <a:chOff x="-255172" y="2973052"/>
            <a:chExt cx="515258" cy="73920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Text Placeholder 2">
                  <a:extLst>
                    <a:ext uri="{FF2B5EF4-FFF2-40B4-BE49-F238E27FC236}">
                      <a16:creationId xmlns:a16="http://schemas.microsoft.com/office/drawing/2014/main" id="{6303E7A4-4D86-47A5-8F6C-B6E68010121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255172" y="3370468"/>
                  <a:ext cx="515258" cy="341788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1×1</m:t>
                        </m:r>
                      </m:oMath>
                    </m:oMathPara>
                  </a14:m>
                  <a:endParaRPr lang="bg-BG" sz="9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72" name="Text Placeholder 2">
                  <a:extLst>
                    <a:ext uri="{FF2B5EF4-FFF2-40B4-BE49-F238E27FC236}">
                      <a16:creationId xmlns:a16="http://schemas.microsoft.com/office/drawing/2014/main" id="{6303E7A4-4D86-47A5-8F6C-B6E6801012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55172" y="3370468"/>
                  <a:ext cx="515258" cy="341788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CEC02C12-158E-4876-A8F7-2C75AB1269F5}"/>
                </a:ext>
              </a:extLst>
            </p:cNvPr>
            <p:cNvCxnSpPr>
              <a:cxnSpLocks/>
              <a:endCxn id="72" idx="1"/>
            </p:cNvCxnSpPr>
            <p:nvPr/>
          </p:nvCxnSpPr>
          <p:spPr>
            <a:xfrm>
              <a:off x="-255172" y="2973052"/>
              <a:ext cx="0" cy="56831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421280385"/>
      </p:ext>
    </p:extLst>
  </p:cSld>
  <p:clrMapOvr>
    <a:masterClrMapping/>
  </p:clrMapOvr>
  <p:transition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175A0A-B71B-4BAD-B028-904DFD719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Прилагане на филтри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magFilter</a:t>
            </a:r>
            <a:r>
              <a:rPr lang="bg-BG" dirty="0"/>
              <a:t> при </a:t>
            </a:r>
            <a:r>
              <a:rPr lang="bg-BG" dirty="0" err="1"/>
              <a:t>пикселизация</a:t>
            </a:r>
            <a:r>
              <a:rPr lang="bg-BG" dirty="0"/>
              <a:t> (увеличаване)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minFilter</a:t>
            </a:r>
            <a:r>
              <a:rPr lang="bg-BG" dirty="0"/>
              <a:t> при </a:t>
            </a:r>
            <a:r>
              <a:rPr lang="bg-BG" dirty="0" err="1"/>
              <a:t>текстурен</a:t>
            </a:r>
            <a:r>
              <a:rPr lang="bg-BG" dirty="0"/>
              <a:t> шум (смаляване)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7D518B76-10C3-4047-90FD-ABB0A7FEE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58095"/>
            <a:ext cx="6400800" cy="421410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4FBBA4F-690C-4419-92A0-A59BAABB7FD8}"/>
              </a:ext>
            </a:extLst>
          </p:cNvPr>
          <p:cNvGrpSpPr/>
          <p:nvPr/>
        </p:nvGrpSpPr>
        <p:grpSpPr>
          <a:xfrm>
            <a:off x="7391400" y="3271061"/>
            <a:ext cx="1648690" cy="615138"/>
            <a:chOff x="-1771062" y="3370466"/>
            <a:chExt cx="2031146" cy="1086885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21786989-ACD7-40BE-AB6E-C1541D188943}"/>
                </a:ext>
              </a:extLst>
            </p:cNvPr>
            <p:cNvSpPr txBox="1">
              <a:spLocks/>
            </p:cNvSpPr>
            <p:nvPr/>
          </p:nvSpPr>
          <p:spPr>
            <a:xfrm>
              <a:off x="-1207804" y="3370466"/>
              <a:ext cx="1467888" cy="108688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Твърде замазано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FB2FA40-75C7-4557-9488-BAFAC4CA4DAD}"/>
                </a:ext>
              </a:extLst>
            </p:cNvPr>
            <p:cNvCxnSpPr>
              <a:cxnSpLocks/>
            </p:cNvCxnSpPr>
            <p:nvPr/>
          </p:nvCxnSpPr>
          <p:spPr>
            <a:xfrm>
              <a:off x="-1771062" y="3370466"/>
              <a:ext cx="2031146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693450098"/>
      </p:ext>
    </p:extLst>
  </p:cSld>
  <p:clrMapOvr>
    <a:masterClrMapping/>
  </p:clrMapOvr>
  <p:transition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0AEFB1C-86AF-47E5-9750-E1CD1033C8FC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Решение </a:t>
                </a:r>
                <a14:m>
                  <m:oMath xmlns:m="http://schemas.openxmlformats.org/officeDocument/2006/math">
                    <m:r>
                      <a:rPr lang="bg-BG" b="1" i="1" dirty="0" smtClean="0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 err="1"/>
                  <a:t>Анизотропично</a:t>
                </a:r>
                <a:r>
                  <a:rPr lang="bg-BG" dirty="0"/>
                  <a:t> филтриране (</a:t>
                </a:r>
                <a:r>
                  <a:rPr lang="ru-RU" dirty="0"/>
                  <a:t>анизотропия е свойството от различна характеристика по различните òси)</a:t>
                </a:r>
              </a:p>
              <a:p>
                <a:pPr lvl="1"/>
                <a:r>
                  <a:rPr lang="bg-BG" dirty="0"/>
                  <a:t>Различно филтриране според посоката</a:t>
                </a:r>
              </a:p>
              <a:p>
                <a:pPr lvl="1"/>
                <a:r>
                  <a:rPr lang="bg-BG" dirty="0"/>
                  <a:t>Най-силен ефект при текстури на силно наклонени повърхности</a:t>
                </a:r>
              </a:p>
              <a:p>
                <a:pPr lvl="1"/>
                <a:r>
                  <a:rPr lang="bg-BG" dirty="0"/>
                  <a:t>На английски: </a:t>
                </a:r>
                <a:r>
                  <a:rPr lang="en-GB" dirty="0">
                    <a:solidFill>
                      <a:srgbClr val="FF388C"/>
                    </a:solidFill>
                  </a:rPr>
                  <a:t>anisotropic filtering</a:t>
                </a:r>
                <a:r>
                  <a:rPr lang="bg-BG" dirty="0"/>
                  <a:t> </a:t>
                </a:r>
                <a:r>
                  <a:rPr lang="en-US" dirty="0"/>
                  <a:t>(</a:t>
                </a:r>
                <a:r>
                  <a:rPr lang="en-US" dirty="0">
                    <a:solidFill>
                      <a:srgbClr val="FF388C"/>
                    </a:solidFill>
                  </a:rPr>
                  <a:t>AF</a:t>
                </a:r>
                <a:r>
                  <a:rPr lang="en-US" dirty="0"/>
                  <a:t>)</a:t>
                </a:r>
                <a:endParaRPr lang="bg-BG" dirty="0"/>
              </a:p>
              <a:p>
                <a:pPr lvl="1"/>
                <a:r>
                  <a:rPr lang="bg-BG" dirty="0"/>
                  <a:t>Също могат да се генерират автоматично</a:t>
                </a:r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0AEFB1C-86AF-47E5-9750-E1CD1033C8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6520281"/>
      </p:ext>
    </p:extLst>
  </p:cSld>
  <p:clrMapOvr>
    <a:masterClrMapping/>
  </p:clrMapOvr>
  <p:transition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B28A016-4FD5-4FB8-AA25-AC50B91D1A81}"/>
              </a:ext>
            </a:extLst>
          </p:cNvPr>
          <p:cNvGrpSpPr/>
          <p:nvPr/>
        </p:nvGrpSpPr>
        <p:grpSpPr>
          <a:xfrm>
            <a:off x="571704" y="1637471"/>
            <a:ext cx="3928679" cy="3903913"/>
            <a:chOff x="881668" y="-199969"/>
            <a:chExt cx="7198599" cy="715321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92ED8B9-7CAC-42BF-BEBD-7A0E6FC20DA2}"/>
                </a:ext>
              </a:extLst>
            </p:cNvPr>
            <p:cNvGrpSpPr/>
            <p:nvPr/>
          </p:nvGrpSpPr>
          <p:grpSpPr>
            <a:xfrm>
              <a:off x="881668" y="-199969"/>
              <a:ext cx="7198599" cy="3657600"/>
              <a:chOff x="914400" y="1593767"/>
              <a:chExt cx="7198599" cy="3657600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D5696D99-6BA4-4A5F-8C18-61A0E819E7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119BE8B2-4030-4F48-AC14-838E28DB1F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A0509E29-B0FF-40F8-BDF9-2BA5C47B83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FB80B10C-B120-410C-A825-601A47C9D7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0E68FB6B-2639-4884-AD54-F36FE4135B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DFD7BD3B-BFA8-4DE8-AEE3-E2FA0A6032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2700">
                <a:noFill/>
              </a:ln>
            </p:spPr>
          </p:pic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0F4316A9-B454-4952-AF28-930C8F1D47EA}"/>
                </a:ext>
              </a:extLst>
            </p:cNvPr>
            <p:cNvGrpSpPr/>
            <p:nvPr/>
          </p:nvGrpSpPr>
          <p:grpSpPr>
            <a:xfrm>
              <a:off x="881668" y="3446603"/>
              <a:ext cx="7198599" cy="1842692"/>
              <a:chOff x="914400" y="1593767"/>
              <a:chExt cx="7198599" cy="3657600"/>
            </a:xfrm>
          </p:grpSpPr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9AD57A40-6C71-4DE5-A539-C9B5020574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1B9F4F57-AEF3-4DAF-8955-6B27EA82E7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2AABD591-6D36-488A-8FDD-3C77CB8074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AD5AD6E9-F934-4FD5-A6A2-1FDB35799A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62" name="Picture 61">
                <a:extLst>
                  <a:ext uri="{FF2B5EF4-FFF2-40B4-BE49-F238E27FC236}">
                    <a16:creationId xmlns:a16="http://schemas.microsoft.com/office/drawing/2014/main" id="{487589BD-7178-40CF-8316-078E0BC0B3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990F3FD4-FBD8-453F-BD2E-D2748FFB5F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2700">
                <a:noFill/>
              </a:ln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D8E0F0BD-5D44-4429-8A58-F2FAADD4E210}"/>
                </a:ext>
              </a:extLst>
            </p:cNvPr>
            <p:cNvGrpSpPr/>
            <p:nvPr/>
          </p:nvGrpSpPr>
          <p:grpSpPr>
            <a:xfrm>
              <a:off x="881668" y="5278267"/>
              <a:ext cx="7198599" cy="914400"/>
              <a:chOff x="914400" y="1593767"/>
              <a:chExt cx="7198599" cy="3657600"/>
            </a:xfrm>
          </p:grpSpPr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7F006637-9FF1-4F12-A249-0E9D84F93D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42DBBC37-05B7-469C-9141-3428343744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53601C8E-E0D2-48E7-BA60-DA40CB8D9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7363D4EB-C432-4BE7-A9C1-F3E13285FF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B20096F1-5798-437F-AD8E-4DA5FA8E4B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3DF79622-1CFC-4D84-8565-BDCD05C9CC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2700">
                <a:noFill/>
              </a:ln>
            </p:spPr>
          </p:pic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D5A81A3D-B7EE-4047-9341-F4560D91467F}"/>
                </a:ext>
              </a:extLst>
            </p:cNvPr>
            <p:cNvGrpSpPr/>
            <p:nvPr/>
          </p:nvGrpSpPr>
          <p:grpSpPr>
            <a:xfrm>
              <a:off x="881668" y="6181639"/>
              <a:ext cx="7198599" cy="466819"/>
              <a:chOff x="914400" y="1593767"/>
              <a:chExt cx="7198599" cy="3657600"/>
            </a:xfrm>
          </p:grpSpPr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8BB04682-C86C-43C5-96B6-B6C69A3F16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BDFFAD9B-F4B4-4C8A-A054-D0C62CB0EE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80" name="Picture 79">
                <a:extLst>
                  <a:ext uri="{FF2B5EF4-FFF2-40B4-BE49-F238E27FC236}">
                    <a16:creationId xmlns:a16="http://schemas.microsoft.com/office/drawing/2014/main" id="{C8F05758-D79F-45EE-A97F-A02D2C1472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81" name="Picture 80">
                <a:extLst>
                  <a:ext uri="{FF2B5EF4-FFF2-40B4-BE49-F238E27FC236}">
                    <a16:creationId xmlns:a16="http://schemas.microsoft.com/office/drawing/2014/main" id="{2D71AA66-17E6-4C44-9FE2-ECD1660FDB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C5BEF26E-CD91-4D77-8507-F69DCD2EB3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17A27867-A3B7-4EC7-A2E9-7E136825BD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2700">
                <a:noFill/>
              </a:ln>
            </p:spPr>
          </p:pic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8B0458C5-4D07-4CC2-8320-2A91FA1639B8}"/>
                </a:ext>
              </a:extLst>
            </p:cNvPr>
            <p:cNvGrpSpPr/>
            <p:nvPr/>
          </p:nvGrpSpPr>
          <p:grpSpPr>
            <a:xfrm>
              <a:off x="881668" y="6637430"/>
              <a:ext cx="7198599" cy="233410"/>
              <a:chOff x="914400" y="1593767"/>
              <a:chExt cx="7198599" cy="3657600"/>
            </a:xfrm>
          </p:grpSpPr>
          <p:pic>
            <p:nvPicPr>
              <p:cNvPr id="85" name="Picture 84">
                <a:extLst>
                  <a:ext uri="{FF2B5EF4-FFF2-40B4-BE49-F238E27FC236}">
                    <a16:creationId xmlns:a16="http://schemas.microsoft.com/office/drawing/2014/main" id="{54AA7EC7-75C7-438B-AC26-604857EDEA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86" name="Picture 85">
                <a:extLst>
                  <a:ext uri="{FF2B5EF4-FFF2-40B4-BE49-F238E27FC236}">
                    <a16:creationId xmlns:a16="http://schemas.microsoft.com/office/drawing/2014/main" id="{50AE001A-30AE-410F-9714-ADEF923537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87" name="Picture 86">
                <a:extLst>
                  <a:ext uri="{FF2B5EF4-FFF2-40B4-BE49-F238E27FC236}">
                    <a16:creationId xmlns:a16="http://schemas.microsoft.com/office/drawing/2014/main" id="{FB7DAA54-AA05-4FB6-A978-111D86F7D7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C0FF30D6-8674-4C19-B9B8-DDC73E3D6B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A7AC66F2-E42B-4944-9A8B-4EC37B44EC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CB0E4DE5-88F9-4793-8FD3-8C94ADF3D6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2700">
                <a:noFill/>
              </a:ln>
            </p:spPr>
          </p:pic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F0821221-6BB9-46D5-920F-DAC9F9DB5B17}"/>
                </a:ext>
              </a:extLst>
            </p:cNvPr>
            <p:cNvGrpSpPr/>
            <p:nvPr/>
          </p:nvGrpSpPr>
          <p:grpSpPr>
            <a:xfrm>
              <a:off x="881668" y="6859811"/>
              <a:ext cx="7198599" cy="93439"/>
              <a:chOff x="914400" y="1593767"/>
              <a:chExt cx="7198599" cy="3657600"/>
            </a:xfrm>
          </p:grpSpPr>
          <p:pic>
            <p:nvPicPr>
              <p:cNvPr id="92" name="Picture 91">
                <a:extLst>
                  <a:ext uri="{FF2B5EF4-FFF2-40B4-BE49-F238E27FC236}">
                    <a16:creationId xmlns:a16="http://schemas.microsoft.com/office/drawing/2014/main" id="{1F50AC5B-5F00-4050-9DE6-8F39507E67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93" name="Picture 92">
                <a:extLst>
                  <a:ext uri="{FF2B5EF4-FFF2-40B4-BE49-F238E27FC236}">
                    <a16:creationId xmlns:a16="http://schemas.microsoft.com/office/drawing/2014/main" id="{E6F8528F-1ED3-4B55-B41E-1B435D8F44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94" name="Picture 93">
                <a:extLst>
                  <a:ext uri="{FF2B5EF4-FFF2-40B4-BE49-F238E27FC236}">
                    <a16:creationId xmlns:a16="http://schemas.microsoft.com/office/drawing/2014/main" id="{371A6933-2E86-4406-B567-21EC874095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8FD7549B-854A-409B-8096-D3929CD64F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F8BCDB32-B778-423F-920A-AACC02A591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97" name="Picture 96">
                <a:extLst>
                  <a:ext uri="{FF2B5EF4-FFF2-40B4-BE49-F238E27FC236}">
                    <a16:creationId xmlns:a16="http://schemas.microsoft.com/office/drawing/2014/main" id="{FFC911C1-023C-4400-B02A-9DA48FAF0F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2700">
                <a:noFill/>
              </a:ln>
            </p:spPr>
          </p:pic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967A506-C15E-49E4-8A8C-1FE34AE9A25C}"/>
              </a:ext>
            </a:extLst>
          </p:cNvPr>
          <p:cNvGrpSpPr/>
          <p:nvPr/>
        </p:nvGrpSpPr>
        <p:grpSpPr>
          <a:xfrm>
            <a:off x="4438270" y="882137"/>
            <a:ext cx="1234320" cy="762000"/>
            <a:chOff x="-1260567" y="3370466"/>
            <a:chExt cx="1520652" cy="13463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 Placeholder 2">
                  <a:extLst>
                    <a:ext uri="{FF2B5EF4-FFF2-40B4-BE49-F238E27FC236}">
                      <a16:creationId xmlns:a16="http://schemas.microsoft.com/office/drawing/2014/main" id="{84DBDB08-5B55-4E96-8DC3-6D905291826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60567" y="3370466"/>
                  <a:ext cx="1520651" cy="61606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right"/>
                      </m:oMathParaPr>
                      <m:oMath xmlns:m="http://schemas.openxmlformats.org/officeDocument/2006/math"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512</m:t>
                        </m:r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×512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 Placeholder 2">
                  <a:extLst>
                    <a:ext uri="{FF2B5EF4-FFF2-40B4-BE49-F238E27FC236}">
                      <a16:creationId xmlns:a16="http://schemas.microsoft.com/office/drawing/2014/main" id="{84DBDB08-5B55-4E96-8DC3-6D90529182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260567" y="3370466"/>
                  <a:ext cx="1520651" cy="616069"/>
                </a:xfrm>
                <a:prstGeom prst="rect">
                  <a:avLst/>
                </a:prstGeom>
                <a:blipFill>
                  <a:blip r:embed="rId36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8E176FC-2DC9-45C5-A996-7C66AE0724D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0084" y="3370466"/>
              <a:ext cx="1" cy="134637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CDFA50F-D212-4CEE-B549-1B961A3FDE99}"/>
              </a:ext>
            </a:extLst>
          </p:cNvPr>
          <p:cNvGrpSpPr/>
          <p:nvPr/>
        </p:nvGrpSpPr>
        <p:grpSpPr>
          <a:xfrm>
            <a:off x="6027758" y="882137"/>
            <a:ext cx="1234320" cy="762000"/>
            <a:chOff x="-1260567" y="3370466"/>
            <a:chExt cx="1520652" cy="13463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 Placeholder 2">
                  <a:extLst>
                    <a:ext uri="{FF2B5EF4-FFF2-40B4-BE49-F238E27FC236}">
                      <a16:creationId xmlns:a16="http://schemas.microsoft.com/office/drawing/2014/main" id="{055342D9-57FA-4D67-9E68-DFB6682B0CD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260567" y="3370466"/>
                  <a:ext cx="1520651" cy="61606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right"/>
                      </m:oMathParaPr>
                      <m:oMath xmlns:m="http://schemas.openxmlformats.org/officeDocument/2006/math"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256</m:t>
                        </m:r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512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0" name="Text Placeholder 2">
                  <a:extLst>
                    <a:ext uri="{FF2B5EF4-FFF2-40B4-BE49-F238E27FC236}">
                      <a16:creationId xmlns:a16="http://schemas.microsoft.com/office/drawing/2014/main" id="{055342D9-57FA-4D67-9E68-DFB6682B0C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260567" y="3370466"/>
                  <a:ext cx="1520651" cy="616069"/>
                </a:xfrm>
                <a:prstGeom prst="rect">
                  <a:avLst/>
                </a:prstGeom>
                <a:blipFill>
                  <a:blip r:embed="rId37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A82C205-3B75-4CD2-AE4D-7FBAE32458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0533" y="3370466"/>
              <a:ext cx="9552" cy="134637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5CB2B6B-B35E-4A51-AFB7-7AA06009E339}"/>
              </a:ext>
            </a:extLst>
          </p:cNvPr>
          <p:cNvGrpSpPr/>
          <p:nvPr/>
        </p:nvGrpSpPr>
        <p:grpSpPr>
          <a:xfrm>
            <a:off x="7841737" y="882137"/>
            <a:ext cx="1234319" cy="734992"/>
            <a:chOff x="-2522267" y="-2753499"/>
            <a:chExt cx="1520651" cy="129865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 Placeholder 2">
                  <a:extLst>
                    <a:ext uri="{FF2B5EF4-FFF2-40B4-BE49-F238E27FC236}">
                      <a16:creationId xmlns:a16="http://schemas.microsoft.com/office/drawing/2014/main" id="{3A93712D-8809-4CB8-9DA9-58BACD16523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2522267" y="-2753499"/>
                  <a:ext cx="1520651" cy="61606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128</m:t>
                        </m:r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512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7" name="Text Placeholder 2">
                  <a:extLst>
                    <a:ext uri="{FF2B5EF4-FFF2-40B4-BE49-F238E27FC236}">
                      <a16:creationId xmlns:a16="http://schemas.microsoft.com/office/drawing/2014/main" id="{3A93712D-8809-4CB8-9DA9-58BACD1652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522267" y="-2753499"/>
                  <a:ext cx="1520651" cy="616069"/>
                </a:xfrm>
                <a:prstGeom prst="rect">
                  <a:avLst/>
                </a:prstGeom>
                <a:blipFill>
                  <a:blip r:embed="rId38"/>
                  <a:stretch>
                    <a:fillRect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7228A5B-0ACB-448B-9AE7-83DE7AFE6A46}"/>
                </a:ext>
              </a:extLst>
            </p:cNvPr>
            <p:cNvCxnSpPr>
              <a:cxnSpLocks/>
            </p:cNvCxnSpPr>
            <p:nvPr/>
          </p:nvCxnSpPr>
          <p:spPr>
            <a:xfrm>
              <a:off x="-2522267" y="-2753499"/>
              <a:ext cx="0" cy="1298655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7764D38E-134A-420C-8113-D1A1D924F8CE}"/>
              </a:ext>
            </a:extLst>
          </p:cNvPr>
          <p:cNvGrpSpPr/>
          <p:nvPr/>
        </p:nvGrpSpPr>
        <p:grpSpPr>
          <a:xfrm>
            <a:off x="4651901" y="1637471"/>
            <a:ext cx="3928679" cy="3903913"/>
            <a:chOff x="881668" y="-199969"/>
            <a:chExt cx="7198599" cy="7153219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DD535E8F-5FE4-4AD5-BF12-E687AD32F898}"/>
                </a:ext>
              </a:extLst>
            </p:cNvPr>
            <p:cNvGrpSpPr/>
            <p:nvPr/>
          </p:nvGrpSpPr>
          <p:grpSpPr>
            <a:xfrm>
              <a:off x="881668" y="-199969"/>
              <a:ext cx="7198599" cy="3657600"/>
              <a:chOff x="914400" y="1593767"/>
              <a:chExt cx="7198599" cy="3657600"/>
            </a:xfrm>
          </p:grpSpPr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538A292C-7843-4C58-93B6-8AACE57004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36" name="Picture 135">
                <a:extLst>
                  <a:ext uri="{FF2B5EF4-FFF2-40B4-BE49-F238E27FC236}">
                    <a16:creationId xmlns:a16="http://schemas.microsoft.com/office/drawing/2014/main" id="{6CCC4FCE-3E97-42D1-B876-10221EF4D0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305D4ABC-4BD8-49C4-9E57-89F6BA332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38" name="Picture 137">
                <a:extLst>
                  <a:ext uri="{FF2B5EF4-FFF2-40B4-BE49-F238E27FC236}">
                    <a16:creationId xmlns:a16="http://schemas.microsoft.com/office/drawing/2014/main" id="{6237815F-55E3-46A4-B4DA-4FF52F1DC0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39" name="Picture 138">
                <a:extLst>
                  <a:ext uri="{FF2B5EF4-FFF2-40B4-BE49-F238E27FC236}">
                    <a16:creationId xmlns:a16="http://schemas.microsoft.com/office/drawing/2014/main" id="{1B7BB69C-1D9A-4B9C-B082-020F902E6C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40" name="Picture 139">
                <a:extLst>
                  <a:ext uri="{FF2B5EF4-FFF2-40B4-BE49-F238E27FC236}">
                    <a16:creationId xmlns:a16="http://schemas.microsoft.com/office/drawing/2014/main" id="{EF4F518A-C197-46CC-B778-BCDE97461E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70652E97-CE4B-42E9-9C9B-E24121DDC27D}"/>
                </a:ext>
              </a:extLst>
            </p:cNvPr>
            <p:cNvGrpSpPr/>
            <p:nvPr/>
          </p:nvGrpSpPr>
          <p:grpSpPr>
            <a:xfrm>
              <a:off x="881668" y="3446603"/>
              <a:ext cx="7198599" cy="1842692"/>
              <a:chOff x="914400" y="1593767"/>
              <a:chExt cx="7198599" cy="3657600"/>
            </a:xfrm>
          </p:grpSpPr>
          <p:pic>
            <p:nvPicPr>
              <p:cNvPr id="129" name="Picture 128">
                <a:extLst>
                  <a:ext uri="{FF2B5EF4-FFF2-40B4-BE49-F238E27FC236}">
                    <a16:creationId xmlns:a16="http://schemas.microsoft.com/office/drawing/2014/main" id="{194693D7-56A3-4D8D-9920-5DFE8C54AA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30" name="Picture 129">
                <a:extLst>
                  <a:ext uri="{FF2B5EF4-FFF2-40B4-BE49-F238E27FC236}">
                    <a16:creationId xmlns:a16="http://schemas.microsoft.com/office/drawing/2014/main" id="{94B6D665-653E-4814-9B1A-3E24AFC579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D5567DB1-6AC0-4A16-9F26-A3A6E81A65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BAB2730C-89F6-4EDD-80EA-804A0D4043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33" name="Picture 132">
                <a:extLst>
                  <a:ext uri="{FF2B5EF4-FFF2-40B4-BE49-F238E27FC236}">
                    <a16:creationId xmlns:a16="http://schemas.microsoft.com/office/drawing/2014/main" id="{D823E0B8-B50C-4C18-83D0-663E90F9C5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6766997E-8FA8-4FB6-9B17-B17DFBCF28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155969B7-A918-4367-B401-9695891DEA5D}"/>
                </a:ext>
              </a:extLst>
            </p:cNvPr>
            <p:cNvGrpSpPr/>
            <p:nvPr/>
          </p:nvGrpSpPr>
          <p:grpSpPr>
            <a:xfrm>
              <a:off x="881668" y="5278267"/>
              <a:ext cx="7198599" cy="914400"/>
              <a:chOff x="914400" y="1593767"/>
              <a:chExt cx="7198599" cy="3657600"/>
            </a:xfrm>
          </p:grpSpPr>
          <p:pic>
            <p:nvPicPr>
              <p:cNvPr id="123" name="Picture 122">
                <a:extLst>
                  <a:ext uri="{FF2B5EF4-FFF2-40B4-BE49-F238E27FC236}">
                    <a16:creationId xmlns:a16="http://schemas.microsoft.com/office/drawing/2014/main" id="{D17420D4-1C97-4355-8E73-9DC7C4F63C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24" name="Picture 123">
                <a:extLst>
                  <a:ext uri="{FF2B5EF4-FFF2-40B4-BE49-F238E27FC236}">
                    <a16:creationId xmlns:a16="http://schemas.microsoft.com/office/drawing/2014/main" id="{42BE40AF-AE8A-4639-9263-0B5A040F9E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25" name="Picture 124">
                <a:extLst>
                  <a:ext uri="{FF2B5EF4-FFF2-40B4-BE49-F238E27FC236}">
                    <a16:creationId xmlns:a16="http://schemas.microsoft.com/office/drawing/2014/main" id="{C1AC9519-388E-4EC0-B246-062B984BC3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26" name="Picture 125">
                <a:extLst>
                  <a:ext uri="{FF2B5EF4-FFF2-40B4-BE49-F238E27FC236}">
                    <a16:creationId xmlns:a16="http://schemas.microsoft.com/office/drawing/2014/main" id="{02626B4B-DA3C-4BD0-B064-DE60ED1DB5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27" name="Picture 126">
                <a:extLst>
                  <a:ext uri="{FF2B5EF4-FFF2-40B4-BE49-F238E27FC236}">
                    <a16:creationId xmlns:a16="http://schemas.microsoft.com/office/drawing/2014/main" id="{A14A1A4D-B0B8-4EA8-9901-228A3FA9C8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28" name="Picture 127">
                <a:extLst>
                  <a:ext uri="{FF2B5EF4-FFF2-40B4-BE49-F238E27FC236}">
                    <a16:creationId xmlns:a16="http://schemas.microsoft.com/office/drawing/2014/main" id="{293F616E-D940-4D60-9047-8394F60058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36F8849B-582A-44D6-96BF-A2AA179D5DFE}"/>
                </a:ext>
              </a:extLst>
            </p:cNvPr>
            <p:cNvGrpSpPr/>
            <p:nvPr/>
          </p:nvGrpSpPr>
          <p:grpSpPr>
            <a:xfrm>
              <a:off x="881668" y="6181639"/>
              <a:ext cx="7198599" cy="466819"/>
              <a:chOff x="914400" y="1593767"/>
              <a:chExt cx="7198599" cy="3657600"/>
            </a:xfrm>
          </p:grpSpPr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8545A58C-CAFF-4016-89C1-30E78EBD6C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18" name="Picture 117">
                <a:extLst>
                  <a:ext uri="{FF2B5EF4-FFF2-40B4-BE49-F238E27FC236}">
                    <a16:creationId xmlns:a16="http://schemas.microsoft.com/office/drawing/2014/main" id="{2C967377-C23B-4E43-B545-D4D7D8DB4A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19" name="Picture 118">
                <a:extLst>
                  <a:ext uri="{FF2B5EF4-FFF2-40B4-BE49-F238E27FC236}">
                    <a16:creationId xmlns:a16="http://schemas.microsoft.com/office/drawing/2014/main" id="{77AFB492-82CB-423F-B045-46D0F93690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20" name="Picture 119">
                <a:extLst>
                  <a:ext uri="{FF2B5EF4-FFF2-40B4-BE49-F238E27FC236}">
                    <a16:creationId xmlns:a16="http://schemas.microsoft.com/office/drawing/2014/main" id="{062D36FF-589E-4234-88AA-988EFBA528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21" name="Picture 120">
                <a:extLst>
                  <a:ext uri="{FF2B5EF4-FFF2-40B4-BE49-F238E27FC236}">
                    <a16:creationId xmlns:a16="http://schemas.microsoft.com/office/drawing/2014/main" id="{77AF57D6-A558-4E01-B670-C498FB3AD2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22" name="Picture 121">
                <a:extLst>
                  <a:ext uri="{FF2B5EF4-FFF2-40B4-BE49-F238E27FC236}">
                    <a16:creationId xmlns:a16="http://schemas.microsoft.com/office/drawing/2014/main" id="{3BCBCB5E-AB50-4BAB-B7F5-88A0FC4E9F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BA32D762-09E3-4AE8-B920-73ABB79BC91C}"/>
                </a:ext>
              </a:extLst>
            </p:cNvPr>
            <p:cNvGrpSpPr/>
            <p:nvPr/>
          </p:nvGrpSpPr>
          <p:grpSpPr>
            <a:xfrm>
              <a:off x="881668" y="6637430"/>
              <a:ext cx="7198599" cy="233410"/>
              <a:chOff x="914400" y="1593767"/>
              <a:chExt cx="7198599" cy="3657600"/>
            </a:xfrm>
          </p:grpSpPr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00DF3222-1DC3-447A-BBA1-7718EA5519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53E7A634-EECB-4601-AF64-FF418D81F1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4E5BC9D7-BD03-47D9-A17C-93CBE4891D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999CFF1A-07E9-4A73-BDAA-5345AC41B1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401E4123-F21E-4996-B0D1-E884A8F209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16" name="Picture 115">
                <a:extLst>
                  <a:ext uri="{FF2B5EF4-FFF2-40B4-BE49-F238E27FC236}">
                    <a16:creationId xmlns:a16="http://schemas.microsoft.com/office/drawing/2014/main" id="{D178C8B6-24AD-406E-AD0E-BB6D5D9471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FADD702E-AB22-428C-846C-31877690FFEB}"/>
                </a:ext>
              </a:extLst>
            </p:cNvPr>
            <p:cNvGrpSpPr/>
            <p:nvPr/>
          </p:nvGrpSpPr>
          <p:grpSpPr>
            <a:xfrm>
              <a:off x="881668" y="6859811"/>
              <a:ext cx="7198599" cy="93439"/>
              <a:chOff x="914400" y="1593767"/>
              <a:chExt cx="7198599" cy="3657600"/>
            </a:xfrm>
          </p:grpSpPr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31660252-5C32-46C4-85C8-1619473F0A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400" y="1593767"/>
                <a:ext cx="3657600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65CBA37C-7FC3-4D24-B9F3-704CAC40D6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6246" y="1593767"/>
                <a:ext cx="1833128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9A63175B-6A97-46C5-B356-B6B23AD1B4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3620" y="1593767"/>
                <a:ext cx="916755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08" name="Picture 107">
                <a:extLst>
                  <a:ext uri="{FF2B5EF4-FFF2-40B4-BE49-F238E27FC236}">
                    <a16:creationId xmlns:a16="http://schemas.microsoft.com/office/drawing/2014/main" id="{6C48E023-5527-46D7-9476-BDC324EB7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04621" y="1593767"/>
                <a:ext cx="466944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09" name="Picture 108">
                <a:extLst>
                  <a:ext uri="{FF2B5EF4-FFF2-40B4-BE49-F238E27FC236}">
                    <a16:creationId xmlns:a16="http://schemas.microsoft.com/office/drawing/2014/main" id="{8298110F-EAC5-47FA-BAF9-3FF6F5BF76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65811" y="1593767"/>
                <a:ext cx="248453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98777453-AFFF-4789-8CB8-94997ECA05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510" y="1593767"/>
                <a:ext cx="104489" cy="3657600"/>
              </a:xfrm>
              <a:prstGeom prst="rect">
                <a:avLst/>
              </a:prstGeom>
              <a:ln w="19050">
                <a:solidFill>
                  <a:schemeClr val="bg1"/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624511300"/>
      </p:ext>
    </p:extLst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47D2E-C1E1-47EE-92F7-4502601B3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Текстура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621958-095F-4039-9E76-A6E6AF9776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Текстура</a:t>
            </a:r>
          </a:p>
          <a:p>
            <a:pPr lvl="1"/>
            <a:r>
              <a:rPr lang="bg-BG" dirty="0"/>
              <a:t>Повърхностна структура (англ. </a:t>
            </a:r>
            <a:r>
              <a:rPr lang="en-US" dirty="0">
                <a:solidFill>
                  <a:srgbClr val="FF388C"/>
                </a:solidFill>
              </a:rPr>
              <a:t>texture</a:t>
            </a:r>
            <a:r>
              <a:rPr lang="bg-BG" dirty="0"/>
              <a:t>)</a:t>
            </a:r>
          </a:p>
          <a:p>
            <a:pPr lvl="1"/>
            <a:r>
              <a:rPr lang="bg-BG" dirty="0"/>
              <a:t>В компютърната графика е изображение, наложено върху обект и приема ф</a:t>
            </a:r>
            <a:r>
              <a:rPr lang="en-US" dirty="0"/>
              <a:t>ò</a:t>
            </a:r>
            <a:r>
              <a:rPr lang="bg-BG" dirty="0" err="1"/>
              <a:t>рмата</a:t>
            </a:r>
            <a:r>
              <a:rPr lang="bg-BG" dirty="0"/>
              <a:t> му</a:t>
            </a:r>
          </a:p>
          <a:p>
            <a:r>
              <a:rPr lang="bg-BG" dirty="0"/>
              <a:t>Термини</a:t>
            </a:r>
          </a:p>
          <a:p>
            <a:pPr lvl="1"/>
            <a:r>
              <a:rPr lang="bg-BG" dirty="0"/>
              <a:t>Пиксел от текстура се нарича </a:t>
            </a:r>
            <a:r>
              <a:rPr lang="bg-BG" dirty="0" err="1"/>
              <a:t>тексел</a:t>
            </a:r>
            <a:r>
              <a:rPr lang="bg-BG" dirty="0"/>
              <a:t> (</a:t>
            </a:r>
            <a:r>
              <a:rPr lang="en-US" dirty="0" err="1"/>
              <a:t>texel</a:t>
            </a:r>
            <a:r>
              <a:rPr lang="bg-BG" dirty="0"/>
              <a:t>)</a:t>
            </a:r>
          </a:p>
          <a:p>
            <a:pPr lvl="1"/>
            <a:r>
              <a:rPr lang="bg-BG" dirty="0"/>
              <a:t>Извличане на </a:t>
            </a:r>
            <a:r>
              <a:rPr lang="bg-BG" dirty="0" err="1"/>
              <a:t>тексел</a:t>
            </a:r>
            <a:r>
              <a:rPr lang="bg-BG" dirty="0"/>
              <a:t> (</a:t>
            </a:r>
            <a:r>
              <a:rPr lang="en-US" dirty="0"/>
              <a:t>sampling)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746354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D5F28-933B-42BA-B0C6-8A6A645D9B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 err="1"/>
              <a:t>Анизотропичен</a:t>
            </a:r>
            <a:r>
              <a:rPr lang="bg-BG" dirty="0"/>
              <a:t> филтър</a:t>
            </a:r>
          </a:p>
          <a:p>
            <a:pPr lvl="1"/>
            <a:r>
              <a:rPr lang="bg-BG" dirty="0"/>
              <a:t>Използваме максималното поддържано ниво на </a:t>
            </a:r>
            <a:r>
              <a:rPr lang="bg-BG" dirty="0" err="1"/>
              <a:t>анизотропия</a:t>
            </a:r>
            <a:r>
              <a:rPr lang="bg-BG" dirty="0"/>
              <a:t> от </a:t>
            </a:r>
            <a:r>
              <a:rPr lang="en-US" dirty="0" err="1">
                <a:solidFill>
                  <a:srgbClr val="FF388C"/>
                </a:solidFill>
              </a:rPr>
              <a:t>getMaxAnisotropy</a:t>
            </a:r>
            <a:endParaRPr lang="bg-BG" dirty="0">
              <a:solidFill>
                <a:srgbClr val="FF388C"/>
              </a:solidFill>
            </a:endParaRP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B6EAE76D-A6BB-4557-95B5-2F2183735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21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006806"/>
      </p:ext>
    </p:extLst>
  </p:cSld>
  <p:clrMapOvr>
    <a:masterClrMapping/>
  </p:clrMapOvr>
  <p:transition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C2ED1E-058C-4BFB-8D1D-5CE4E6EE55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Графични ефекти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200998-9A0D-4A20-868D-802601C8B5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642895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B2756-F1DA-4BFC-80DC-963E60736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Карти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43F6B2-5DB7-49A2-A8E4-192045ECA8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Текстури и карти</a:t>
            </a:r>
          </a:p>
          <a:p>
            <a:pPr lvl="1"/>
            <a:r>
              <a:rPr lang="bg-BG" dirty="0"/>
              <a:t>Наслагването на текстура е </a:t>
            </a:r>
            <a:r>
              <a:rPr lang="en-US" dirty="0">
                <a:solidFill>
                  <a:srgbClr val="FF388C"/>
                </a:solidFill>
              </a:rPr>
              <a:t>mapping</a:t>
            </a:r>
          </a:p>
          <a:p>
            <a:pPr lvl="1"/>
            <a:r>
              <a:rPr lang="bg-BG" dirty="0"/>
              <a:t>Често текстурата се нарича </a:t>
            </a:r>
            <a:r>
              <a:rPr lang="bg-BG" dirty="0">
                <a:solidFill>
                  <a:srgbClr val="FF388C"/>
                </a:solidFill>
              </a:rPr>
              <a:t>карта</a:t>
            </a:r>
            <a:r>
              <a:rPr lang="bg-BG" dirty="0"/>
              <a:t> (</a:t>
            </a:r>
            <a:r>
              <a:rPr lang="en-US" dirty="0">
                <a:solidFill>
                  <a:srgbClr val="FF388C"/>
                </a:solidFill>
              </a:rPr>
              <a:t>map</a:t>
            </a:r>
            <a:r>
              <a:rPr lang="en-US" dirty="0"/>
              <a:t>)</a:t>
            </a:r>
            <a:endParaRPr lang="bg-BG" dirty="0"/>
          </a:p>
          <a:p>
            <a:pPr lvl="1"/>
            <a:r>
              <a:rPr lang="bg-BG" dirty="0"/>
              <a:t>Свойството за текстура в </a:t>
            </a:r>
            <a:r>
              <a:rPr lang="en-US" dirty="0">
                <a:solidFill>
                  <a:srgbClr val="FF388C"/>
                </a:solidFill>
              </a:rPr>
              <a:t>Three.js</a:t>
            </a:r>
            <a:r>
              <a:rPr lang="bg-BG" dirty="0">
                <a:solidFill>
                  <a:srgbClr val="FF388C"/>
                </a:solidFill>
              </a:rPr>
              <a:t> </a:t>
            </a:r>
            <a:r>
              <a:rPr lang="bg-BG" dirty="0"/>
              <a:t>също е </a:t>
            </a:r>
            <a:r>
              <a:rPr lang="en-US" dirty="0">
                <a:solidFill>
                  <a:srgbClr val="FF388C"/>
                </a:solidFill>
              </a:rPr>
              <a:t>map</a:t>
            </a:r>
          </a:p>
          <a:p>
            <a:pPr lvl="1"/>
            <a:r>
              <a:rPr lang="bg-BG" dirty="0"/>
              <a:t>Текстурите при графичните ефекти (дори и да не са свързани с цвят) също се наричат </a:t>
            </a:r>
            <a:r>
              <a:rPr lang="bg-BG" dirty="0">
                <a:solidFill>
                  <a:srgbClr val="FF388C"/>
                </a:solidFill>
              </a:rPr>
              <a:t>карти</a:t>
            </a:r>
          </a:p>
        </p:txBody>
      </p:sp>
    </p:spTree>
    <p:extLst>
      <p:ext uri="{BB962C8B-B14F-4D97-AF65-F5344CB8AC3E}">
        <p14:creationId xmlns:p14="http://schemas.microsoft.com/office/powerpoint/2010/main" val="24842667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6FA45AE-3000-4303-925A-615ECFAE9F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Карти в </a:t>
            </a:r>
            <a:r>
              <a:rPr lang="en-US" dirty="0"/>
              <a:t>Three.js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alphaMap</a:t>
            </a:r>
            <a:r>
              <a:rPr lang="en-US" dirty="0"/>
              <a:t> – </a:t>
            </a:r>
            <a:r>
              <a:rPr lang="bg-BG" dirty="0"/>
              <a:t>карта на прозрачност</a:t>
            </a:r>
            <a:endParaRPr lang="en-US" dirty="0"/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aoMap</a:t>
            </a:r>
            <a:r>
              <a:rPr lang="en-US" dirty="0"/>
              <a:t> </a:t>
            </a:r>
            <a:r>
              <a:rPr lang="bg-BG" dirty="0"/>
              <a:t>– карта на </a:t>
            </a:r>
            <a:r>
              <a:rPr lang="bg-BG" dirty="0" err="1"/>
              <a:t>засенченост</a:t>
            </a:r>
            <a:endParaRPr lang="bg-BG" dirty="0"/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bumpMap</a:t>
            </a:r>
            <a:r>
              <a:rPr lang="en-US" dirty="0"/>
              <a:t> – </a:t>
            </a:r>
            <a:r>
              <a:rPr lang="bg-BG" dirty="0"/>
              <a:t>карта на изпъкналост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displacementMap</a:t>
            </a:r>
            <a:r>
              <a:rPr lang="en-US" dirty="0"/>
              <a:t> –</a:t>
            </a:r>
            <a:r>
              <a:rPr lang="bg-BG" dirty="0"/>
              <a:t> карта на </a:t>
            </a:r>
            <a:r>
              <a:rPr lang="bg-BG" dirty="0" err="1"/>
              <a:t>отместеност</a:t>
            </a:r>
            <a:endParaRPr lang="bg-BG" dirty="0"/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emissiveMap</a:t>
            </a:r>
            <a:r>
              <a:rPr lang="en-US" dirty="0"/>
              <a:t> – </a:t>
            </a:r>
            <a:r>
              <a:rPr lang="bg-BG" dirty="0"/>
              <a:t>карта на излъчване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envMap</a:t>
            </a:r>
            <a:r>
              <a:rPr lang="en-US" dirty="0"/>
              <a:t> – </a:t>
            </a:r>
            <a:r>
              <a:rPr lang="bg-BG" dirty="0"/>
              <a:t>карта на обкръжение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lightMap</a:t>
            </a:r>
            <a:r>
              <a:rPr lang="en-US" dirty="0"/>
              <a:t> – </a:t>
            </a:r>
            <a:r>
              <a:rPr lang="bg-BG" dirty="0"/>
              <a:t>карта на осветеност</a:t>
            </a:r>
          </a:p>
          <a:p>
            <a:pPr lvl="1"/>
            <a:r>
              <a:rPr lang="en-US" dirty="0">
                <a:solidFill>
                  <a:srgbClr val="FF388C"/>
                </a:solidFill>
              </a:rPr>
              <a:t>map</a:t>
            </a:r>
            <a:r>
              <a:rPr lang="en-US" dirty="0"/>
              <a:t> –</a:t>
            </a:r>
            <a:r>
              <a:rPr lang="bg-BG" dirty="0"/>
              <a:t> карта на цвета (основна текстура)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normalMap</a:t>
            </a:r>
            <a:r>
              <a:rPr lang="en-US" dirty="0"/>
              <a:t> –</a:t>
            </a:r>
            <a:r>
              <a:rPr lang="bg-BG" dirty="0"/>
              <a:t> карта на нормали</a:t>
            </a:r>
          </a:p>
          <a:p>
            <a:pPr lvl="1"/>
            <a:r>
              <a:rPr lang="en-US" dirty="0" err="1">
                <a:solidFill>
                  <a:srgbClr val="FF388C"/>
                </a:solidFill>
              </a:rPr>
              <a:t>specularMap</a:t>
            </a:r>
            <a:r>
              <a:rPr lang="en-US" dirty="0"/>
              <a:t> – </a:t>
            </a:r>
            <a:r>
              <a:rPr lang="bg-BG" dirty="0"/>
              <a:t>карта на </a:t>
            </a:r>
            <a:r>
              <a:rPr lang="bg-BG" dirty="0" err="1"/>
              <a:t>огледалност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80505552"/>
      </p:ext>
    </p:extLst>
  </p:cSld>
  <p:clrMapOvr>
    <a:masterClrMapping/>
  </p:clrMapOvr>
  <p:transition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2257CD5-95EE-4B62-9302-C20B78C25766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Куб с дупки</a:t>
                </a:r>
              </a:p>
              <a:p>
                <a:pPr lvl="1"/>
                <a:r>
                  <a:rPr lang="bg-BG" dirty="0"/>
                  <a:t>Дадена е безшевна текстура за куб</a:t>
                </a:r>
              </a:p>
              <a:p>
                <a:pPr lvl="1"/>
                <a:r>
                  <a:rPr lang="bg-BG" dirty="0"/>
                  <a:t>Да се наложи по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bg-BG" dirty="0"/>
                  <a:t> копия на всяка стена</a:t>
                </a:r>
              </a:p>
              <a:p>
                <a:pPr lvl="1"/>
                <a:r>
                  <a:rPr lang="bg-BG" dirty="0"/>
                  <a:t>Бялата част трябва да е прозрачна и през нея да се вижда останалата част на куба</a:t>
                </a:r>
              </a:p>
              <a:p>
                <a:pPr lvl="1"/>
                <a:r>
                  <a:rPr lang="bg-BG" dirty="0"/>
                  <a:t>Картата за прозрачност е с черна, където е прозрачна, и бяла където е непрозрачна</a:t>
                </a:r>
              </a:p>
              <a:p>
                <a:pPr lvl="1"/>
                <a:endParaRPr lang="bg-BG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2257CD5-95EE-4B62-9302-C20B78C257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374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112F0B63-E02E-4BDC-907A-A5796F368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74" y="4343400"/>
            <a:ext cx="1828800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D05B638C-D5CD-41B6-A116-592ACCC0A0CB}"/>
              </a:ext>
            </a:extLst>
          </p:cNvPr>
          <p:cNvGrpSpPr/>
          <p:nvPr/>
        </p:nvGrpSpPr>
        <p:grpSpPr>
          <a:xfrm>
            <a:off x="6553200" y="5257800"/>
            <a:ext cx="2133600" cy="615138"/>
            <a:chOff x="-1958815" y="3370466"/>
            <a:chExt cx="2628544" cy="1086885"/>
          </a:xfrm>
        </p:grpSpPr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B2F00749-43C6-4DC9-8390-62DD93816D6A}"/>
                </a:ext>
              </a:extLst>
            </p:cNvPr>
            <p:cNvSpPr txBox="1">
              <a:spLocks/>
            </p:cNvSpPr>
            <p:nvPr/>
          </p:nvSpPr>
          <p:spPr>
            <a:xfrm>
              <a:off x="-1207804" y="3370466"/>
              <a:ext cx="1877533" cy="108688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Карта на прозрачност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A36A22E-50E8-41FF-99E8-F9BE4EEBC88A}"/>
                </a:ext>
              </a:extLst>
            </p:cNvPr>
            <p:cNvCxnSpPr>
              <a:cxnSpLocks/>
              <a:stCxn id="11" idx="3"/>
            </p:cNvCxnSpPr>
            <p:nvPr/>
          </p:nvCxnSpPr>
          <p:spPr>
            <a:xfrm>
              <a:off x="-1958815" y="3370466"/>
              <a:ext cx="2628544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3A1104D7-4D0B-496A-B9DE-FB577C7957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4343400"/>
            <a:ext cx="1828800" cy="18288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B698C7F-35FB-4414-98C2-8A9B1D3F0635}"/>
              </a:ext>
            </a:extLst>
          </p:cNvPr>
          <p:cNvGrpSpPr/>
          <p:nvPr/>
        </p:nvGrpSpPr>
        <p:grpSpPr>
          <a:xfrm>
            <a:off x="678874" y="5257800"/>
            <a:ext cx="1905000" cy="615138"/>
            <a:chOff x="-832296" y="3370466"/>
            <a:chExt cx="2346913" cy="1086885"/>
          </a:xfrm>
        </p:grpSpPr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29E247EF-9717-4D11-88F2-BDCE18BD579B}"/>
                </a:ext>
              </a:extLst>
            </p:cNvPr>
            <p:cNvSpPr txBox="1">
              <a:spLocks/>
            </p:cNvSpPr>
            <p:nvPr/>
          </p:nvSpPr>
          <p:spPr>
            <a:xfrm>
              <a:off x="-832296" y="3370466"/>
              <a:ext cx="1366187" cy="1086885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Основна текстура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BEC9D0F-12CF-4BD4-9963-BD015A90364A}"/>
                </a:ext>
              </a:extLst>
            </p:cNvPr>
            <p:cNvCxnSpPr>
              <a:cxnSpLocks/>
            </p:cNvCxnSpPr>
            <p:nvPr/>
          </p:nvCxnSpPr>
          <p:spPr>
            <a:xfrm>
              <a:off x="-832296" y="3370466"/>
              <a:ext cx="2346913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519984864"/>
      </p:ext>
    </p:extLst>
  </p:cSld>
  <p:clrMapOvr>
    <a:masterClrMapping/>
  </p:clrMapOvr>
  <p:transition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CAC5293-E809-451A-AD5C-E4E5B1C64E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Използвани са също и свойствата </a:t>
            </a:r>
            <a:r>
              <a:rPr lang="en-US" dirty="0">
                <a:solidFill>
                  <a:srgbClr val="FF388C"/>
                </a:solidFill>
              </a:rPr>
              <a:t>side</a:t>
            </a:r>
            <a:r>
              <a:rPr lang="en-US" dirty="0"/>
              <a:t>, </a:t>
            </a:r>
            <a:r>
              <a:rPr lang="en-US" dirty="0">
                <a:solidFill>
                  <a:srgbClr val="FF388C"/>
                </a:solidFill>
              </a:rPr>
              <a:t>transparent</a:t>
            </a:r>
            <a:r>
              <a:rPr lang="bg-BG" dirty="0"/>
              <a:t> и </a:t>
            </a:r>
            <a:r>
              <a:rPr lang="en-US" dirty="0" err="1">
                <a:solidFill>
                  <a:srgbClr val="FF388C"/>
                </a:solidFill>
              </a:rPr>
              <a:t>depthTest</a:t>
            </a:r>
            <a:endParaRPr lang="bg-BG" dirty="0"/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924A6C28-0316-4504-9572-90F85264A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21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481629"/>
      </p:ext>
    </p:extLst>
  </p:cSld>
  <p:clrMapOvr>
    <a:masterClrMapping/>
  </p:clrMapOvr>
  <p:transition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257CD5-95EE-4B62-9302-C20B78C257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Куб с издутини</a:t>
            </a:r>
          </a:p>
          <a:p>
            <a:pPr lvl="1"/>
            <a:r>
              <a:rPr lang="bg-BG" dirty="0"/>
              <a:t>Същата текстура с електронна схема</a:t>
            </a:r>
          </a:p>
          <a:p>
            <a:pPr lvl="1"/>
            <a:r>
              <a:rPr lang="bg-BG" dirty="0"/>
              <a:t>Да стои изпъкнала върху куба</a:t>
            </a:r>
          </a:p>
          <a:p>
            <a:r>
              <a:rPr lang="bg-BG" dirty="0"/>
              <a:t>Решение</a:t>
            </a:r>
          </a:p>
          <a:p>
            <a:pPr lvl="1"/>
            <a:r>
              <a:rPr lang="bg-BG" dirty="0"/>
              <a:t>Използваме негативната текстура като карта на изпъкналостта </a:t>
            </a:r>
            <a:r>
              <a:rPr lang="en-US" dirty="0" err="1">
                <a:solidFill>
                  <a:srgbClr val="FF388C"/>
                </a:solidFill>
              </a:rPr>
              <a:t>bumpMap</a:t>
            </a:r>
            <a:endParaRPr lang="en-US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Степента на изпъкналост се контролира с параметъра </a:t>
            </a:r>
            <a:r>
              <a:rPr lang="en-US" dirty="0" err="1"/>
              <a:t>bumpScale</a:t>
            </a:r>
            <a:endParaRPr lang="bg-BG" dirty="0"/>
          </a:p>
          <a:p>
            <a:pPr lvl="1"/>
            <a:r>
              <a:rPr lang="bg-BG" dirty="0"/>
              <a:t>Този подход не променя геометрията на куба, стените му остават плоски, но отразяването на светлината е като че ли има изпъкналости</a:t>
            </a:r>
          </a:p>
        </p:txBody>
      </p:sp>
    </p:spTree>
    <p:extLst>
      <p:ext uri="{BB962C8B-B14F-4D97-AF65-F5344CB8AC3E}">
        <p14:creationId xmlns:p14="http://schemas.microsoft.com/office/powerpoint/2010/main" val="1774048136"/>
      </p:ext>
    </p:extLst>
  </p:cSld>
  <p:clrMapOvr>
    <a:masterClrMapping/>
  </p:clrMapOvr>
  <p:transition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B80D97-C1A8-4389-BCDB-7232FD7CDF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Текстурата дефинира микрорелефа на стените на куба</a:t>
            </a:r>
          </a:p>
        </p:txBody>
      </p:sp>
      <p:pic>
        <p:nvPicPr>
          <p:cNvPr id="8" name="Picture 7">
            <a:hlinkClick r:id="rId2"/>
            <a:extLst>
              <a:ext uri="{FF2B5EF4-FFF2-40B4-BE49-F238E27FC236}">
                <a16:creationId xmlns:a16="http://schemas.microsoft.com/office/drawing/2014/main" id="{19FC4BEA-A6FA-4F8A-A337-639A452C6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21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748391"/>
      </p:ext>
    </p:extLst>
  </p:cSld>
  <p:clrMapOvr>
    <a:masterClrMapping/>
  </p:clrMapOvr>
  <p:transition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647A0-0BAA-4F2F-ACF1-0E4C3EE74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Кубични текстури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BD33D89F-7DE9-46A4-807C-C6EF913830A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/>
                  <a:t>Небесен куб (</a:t>
                </a:r>
                <a:r>
                  <a:rPr lang="en-US" dirty="0">
                    <a:solidFill>
                      <a:srgbClr val="FF388C"/>
                    </a:solidFill>
                  </a:rPr>
                  <a:t>skybox</a:t>
                </a:r>
                <a:r>
                  <a:rPr lang="en-US" dirty="0"/>
                  <a:t>)</a:t>
                </a:r>
              </a:p>
              <a:p>
                <a:pPr lvl="1"/>
                <a:r>
                  <a:rPr lang="bg-BG" dirty="0"/>
                  <a:t>Комплект от шест текстури, по една за всяка от стените на куб</a:t>
                </a:r>
                <a:r>
                  <a:rPr lang="en-US" dirty="0"/>
                  <a:t> –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bg-BG" b="0" dirty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bg-BG" b="0" dirty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bg-BG" b="0" dirty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bg-BG" b="0" dirty="0">
                    <a:latin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Z</m:t>
                        </m:r>
                      </m:e>
                      <m:sup>
                        <m: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bg-BG" dirty="0"/>
                  <a:t>и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i="0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Z</m:t>
                        </m:r>
                      </m:e>
                      <m:sup>
                        <m:r>
                          <a:rPr lang="bg-BG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endParaRPr lang="bg-BG" dirty="0"/>
              </a:p>
              <a:p>
                <a:pPr lvl="1"/>
                <a:r>
                  <a:rPr lang="bg-BG" dirty="0"/>
                  <a:t>Симулира околна среда (напр. звездно небе)</a:t>
                </a:r>
              </a:p>
              <a:p>
                <a:pPr lvl="1"/>
                <a:r>
                  <a:rPr lang="bg-BG" dirty="0"/>
                  <a:t>Бързо добавяне на детайли в далечината</a:t>
                </a:r>
              </a:p>
              <a:p>
                <a:pPr lvl="1"/>
                <a:r>
                  <a:rPr lang="bg-BG" dirty="0"/>
                  <a:t>Вариант с наслагване върху сфера – небесен купол (</a:t>
                </a:r>
                <a:r>
                  <a:rPr lang="en-US" dirty="0" err="1">
                    <a:solidFill>
                      <a:srgbClr val="FF388C"/>
                    </a:solidFill>
                  </a:rPr>
                  <a:t>skydome</a:t>
                </a:r>
                <a:r>
                  <a:rPr lang="en-US" dirty="0"/>
                  <a:t>)</a:t>
                </a:r>
                <a:endParaRPr lang="bg-BG" dirty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BD33D89F-7DE9-46A4-807C-C6EF913830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06818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82A8CF4B-E13E-4A17-A851-C694B159D966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Пример</a:t>
                </a:r>
              </a:p>
              <a:p>
                <a:pPr lvl="1"/>
                <a:r>
                  <a:rPr lang="bg-BG" dirty="0"/>
                  <a:t>Текстура на зимен парк от тук:</a:t>
                </a:r>
              </a:p>
              <a:p>
                <a:pPr lvl="2"/>
                <a:r>
                  <a:rPr lang="en-US" dirty="0">
                    <a:hlinkClick r:id="rId2"/>
                  </a:rPr>
                  <a:t>www.humus.name/index.php?page=Textures&amp;ID=20</a:t>
                </a:r>
                <a:endParaRPr lang="bg-BG" dirty="0"/>
              </a:p>
              <a:p>
                <a:pPr lvl="1"/>
                <a:r>
                  <a:rPr lang="bg-BG" dirty="0"/>
                  <a:t>Небето 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dirty="0"/>
                  <a:t>, </a:t>
                </a:r>
                <a:r>
                  <a:rPr lang="bg-BG" dirty="0"/>
                  <a:t>земята 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Y</m:t>
                        </m:r>
                      </m:e>
                      <m:sup>
                        <m:r>
                          <a:rPr lang="en-US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bg-BG" dirty="0"/>
                  <a:t>, хоризонтът е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X</m:t>
                    </m:r>
                  </m:oMath>
                </a14:m>
                <a:r>
                  <a:rPr lang="bg-BG" dirty="0"/>
                  <a:t> и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dirty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Z</m:t>
                    </m:r>
                  </m:oMath>
                </a14:m>
                <a:endParaRPr lang="bg-BG" dirty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82A8CF4B-E13E-4A17-A851-C694B159D9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3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3" descr="D:\Pavel\Courses\MATERIALS\Course.WebGL 2015-16\Lectures\WebGL-20 Textures II\Example 10 - Cubic texture\negx.jpg">
            <a:extLst>
              <a:ext uri="{FF2B5EF4-FFF2-40B4-BE49-F238E27FC236}">
                <a16:creationId xmlns:a16="http://schemas.microsoft.com/office/drawing/2014/main" id="{3F919BF3-D20C-46E9-B1DE-299EC027A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747964"/>
            <a:ext cx="1188720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D:\Pavel\Courses\MATERIALS\Course.WebGL 2015-16\Lectures\WebGL-20 Textures II\Example 10 - Cubic texture\negy.jpg">
            <a:extLst>
              <a:ext uri="{FF2B5EF4-FFF2-40B4-BE49-F238E27FC236}">
                <a16:creationId xmlns:a16="http://schemas.microsoft.com/office/drawing/2014/main" id="{30B437F9-BB30-4FA4-B7D9-EA0BAF027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713" y="4987590"/>
            <a:ext cx="1188720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D:\Pavel\Courses\MATERIALS\Course.WebGL 2015-16\Lectures\WebGL-20 Textures II\Example 10 - Cubic texture\negz.jpg">
            <a:extLst>
              <a:ext uri="{FF2B5EF4-FFF2-40B4-BE49-F238E27FC236}">
                <a16:creationId xmlns:a16="http://schemas.microsoft.com/office/drawing/2014/main" id="{C9A9737D-5D69-4355-964B-15E51B54A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713" y="3747964"/>
            <a:ext cx="1188720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D:\Pavel\Courses\MATERIALS\Course.WebGL 2015-16\Lectures\WebGL-20 Textures II\Example 10 - Cubic texture\posx.jpg">
            <a:extLst>
              <a:ext uri="{FF2B5EF4-FFF2-40B4-BE49-F238E27FC236}">
                <a16:creationId xmlns:a16="http://schemas.microsoft.com/office/drawing/2014/main" id="{692F00E4-2450-4123-957D-2A2883FF5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826" y="3747964"/>
            <a:ext cx="1188720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D:\Pavel\Courses\MATERIALS\Course.WebGL 2015-16\Lectures\WebGL-20 Textures II\Example 10 - Cubic texture\posy.jpg">
            <a:extLst>
              <a:ext uri="{FF2B5EF4-FFF2-40B4-BE49-F238E27FC236}">
                <a16:creationId xmlns:a16="http://schemas.microsoft.com/office/drawing/2014/main" id="{621F1B0A-F8AE-4174-88BD-18B4C74EC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713" y="2505364"/>
            <a:ext cx="1188720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D:\Pavel\Courses\MATERIALS\Course.WebGL 2015-16\Lectures\WebGL-20 Textures II\Example 10 - Cubic texture\posz.jpg">
            <a:extLst>
              <a:ext uri="{FF2B5EF4-FFF2-40B4-BE49-F238E27FC236}">
                <a16:creationId xmlns:a16="http://schemas.microsoft.com/office/drawing/2014/main" id="{87F80EF6-D386-41F8-A3EF-0DB480192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939" y="3747964"/>
            <a:ext cx="1188720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7F901FD-FFE9-4A66-A785-8A1A8DB19EEF}"/>
                  </a:ext>
                </a:extLst>
              </p:cNvPr>
              <p:cNvSpPr txBox="1"/>
              <p:nvPr/>
            </p:nvSpPr>
            <p:spPr>
              <a:xfrm>
                <a:off x="3563868" y="5776200"/>
                <a:ext cx="990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0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bg-BG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7F901FD-FFE9-4A66-A785-8A1A8DB19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68" y="5776200"/>
                <a:ext cx="990600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9026995-9566-41D9-A7EF-33167EFEEBA1}"/>
                  </a:ext>
                </a:extLst>
              </p:cNvPr>
              <p:cNvSpPr txBox="1"/>
              <p:nvPr/>
            </p:nvSpPr>
            <p:spPr>
              <a:xfrm>
                <a:off x="3563868" y="3293974"/>
                <a:ext cx="990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 dirty="0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b="0" i="0" dirty="0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Y</m:t>
                          </m:r>
                        </m:e>
                        <m:sup>
                          <m:r>
                            <a:rPr lang="en-US" sz="2000" b="0" i="0" dirty="0" smtClean="0"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bg-BG" sz="2000" dirty="0">
                  <a:solidFill>
                    <a:schemeClr val="bg1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9026995-9566-41D9-A7EF-33167EFEE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68" y="3293974"/>
                <a:ext cx="990600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320F6CF-8A12-4167-AC97-2F2E62F7A049}"/>
                  </a:ext>
                </a:extLst>
              </p:cNvPr>
              <p:cNvSpPr txBox="1"/>
              <p:nvPr/>
            </p:nvSpPr>
            <p:spPr>
              <a:xfrm>
                <a:off x="2331720" y="4536574"/>
                <a:ext cx="990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bg-BG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320F6CF-8A12-4167-AC97-2F2E62F7A0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1720" y="4536574"/>
                <a:ext cx="990600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86272-967C-4D81-8F78-FE7BF3BC1C26}"/>
                  </a:ext>
                </a:extLst>
              </p:cNvPr>
              <p:cNvSpPr txBox="1"/>
              <p:nvPr/>
            </p:nvSpPr>
            <p:spPr>
              <a:xfrm>
                <a:off x="4813946" y="4536574"/>
                <a:ext cx="990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e>
                        <m:sup>
                          <m:r>
                            <a:rPr lang="en-US" sz="20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bg-BG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A86272-967C-4D81-8F78-FE7BF3BC1C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3946" y="4536574"/>
                <a:ext cx="990600" cy="40011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FCBD041-8CA3-4279-B0F0-8C15A8F0F9FF}"/>
                  </a:ext>
                </a:extLst>
              </p:cNvPr>
              <p:cNvSpPr txBox="1"/>
              <p:nvPr/>
            </p:nvSpPr>
            <p:spPr>
              <a:xfrm>
                <a:off x="3572833" y="4532796"/>
                <a:ext cx="990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n-US" sz="20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bg-BG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FCBD041-8CA3-4279-B0F0-8C15A8F0F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2833" y="4532796"/>
                <a:ext cx="990600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B550BCF-16F5-48A7-AF9A-97976C911839}"/>
                  </a:ext>
                </a:extLst>
              </p:cNvPr>
              <p:cNvSpPr txBox="1"/>
              <p:nvPr/>
            </p:nvSpPr>
            <p:spPr>
              <a:xfrm>
                <a:off x="6055059" y="4529018"/>
                <a:ext cx="990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p>
                          <m:r>
                            <a:rPr lang="en-US" sz="20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bg-BG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B550BCF-16F5-48A7-AF9A-97976C9118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5059" y="4529018"/>
                <a:ext cx="990600" cy="40011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6196096"/>
      </p:ext>
    </p:extLst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D278BA-F57E-436D-A6F0-C40AF31A8E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Използване</a:t>
            </a:r>
          </a:p>
          <a:p>
            <a:pPr lvl="1"/>
            <a:r>
              <a:rPr lang="bg-BG" dirty="0"/>
              <a:t>Структура на материали 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дървен паркет, метална повърхност, кожа с рани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микрорелеф, грапавини, грайфери, резби</a:t>
            </a:r>
          </a:p>
          <a:p>
            <a:pPr lvl="1"/>
            <a:r>
              <a:rPr lang="bg-BG" dirty="0"/>
              <a:t>Повторяема структура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Тухлена стена, </a:t>
            </a:r>
            <a:r>
              <a:rPr lang="en-US" dirty="0"/>
              <a:t> </a:t>
            </a:r>
            <a:r>
              <a:rPr lang="bg-BG" dirty="0"/>
              <a:t>плочки в баня, прозорци на сграда</a:t>
            </a:r>
          </a:p>
          <a:p>
            <a:pPr lvl="1"/>
            <a:r>
              <a:rPr lang="bg-BG" dirty="0"/>
              <a:t>Фонови картинки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Картинки върху сфери, повърхности</a:t>
            </a:r>
          </a:p>
          <a:p>
            <a:pPr marL="1081088" lvl="2" indent="-342900">
              <a:buFont typeface="Candara" panose="020E0502030303020204" pitchFamily="34" charset="0"/>
              <a:buChar char="–"/>
            </a:pPr>
            <a:r>
              <a:rPr lang="bg-BG" dirty="0"/>
              <a:t>Небе с облаци, звезди, карти, …</a:t>
            </a:r>
          </a:p>
          <a:p>
            <a:endParaRPr lang="bg-BG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4B8A9A7-51F6-4FBA-8E25-A3EB568DBC62}"/>
              </a:ext>
            </a:extLst>
          </p:cNvPr>
          <p:cNvGrpSpPr/>
          <p:nvPr/>
        </p:nvGrpSpPr>
        <p:grpSpPr>
          <a:xfrm>
            <a:off x="2856344" y="2163620"/>
            <a:ext cx="3276597" cy="3657601"/>
            <a:chOff x="-1768273" y="-1880400"/>
            <a:chExt cx="3276597" cy="646260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A0298D2E-49B4-4767-979E-4BB6BE6E78AE}"/>
                </a:ext>
              </a:extLst>
            </p:cNvPr>
            <p:cNvSpPr txBox="1">
              <a:spLocks/>
            </p:cNvSpPr>
            <p:nvPr/>
          </p:nvSpPr>
          <p:spPr>
            <a:xfrm>
              <a:off x="-1768273" y="3370465"/>
              <a:ext cx="3276597" cy="121173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Видим релеф на геометрично плоска или гладка повърхност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042296C-5115-4C5E-AF87-75728F207D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768272" y="-1880400"/>
              <a:ext cx="1" cy="646260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825945253"/>
      </p:ext>
    </p:extLst>
  </p:cSld>
  <p:clrMapOvr>
    <a:masterClrMapping/>
  </p:clrMapOvr>
  <p:transition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3A9EC1F-23D3-459F-BB34-1B1E646300DB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Реализация</a:t>
                </a:r>
              </a:p>
              <a:p>
                <a:pPr lvl="1"/>
                <a:r>
                  <a:rPr lang="bg-BG" dirty="0"/>
                  <a:t>Същите шест текстури са налични и в примерите на </a:t>
                </a:r>
                <a:r>
                  <a:rPr lang="en-US" dirty="0">
                    <a:solidFill>
                      <a:srgbClr val="FF388C"/>
                    </a:solidFill>
                  </a:rPr>
                  <a:t>Three.js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Текстурите се зареждат с </a:t>
                </a:r>
                <a:r>
                  <a:rPr lang="en-US" dirty="0" err="1">
                    <a:solidFill>
                      <a:srgbClr val="FF388C"/>
                    </a:solidFill>
                  </a:rPr>
                  <a:t>CubeTextureLoader</a:t>
                </a:r>
                <a:r>
                  <a:rPr lang="bg-BG" dirty="0"/>
                  <a:t>, като се подава масив с имената им</a:t>
                </a:r>
              </a:p>
              <a:p>
                <a:pPr lvl="1"/>
                <a:r>
                  <a:rPr lang="bg-BG" dirty="0"/>
                  <a:t>Зрителният ъгъл е смален на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30</m:t>
                    </m:r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bg-BG" dirty="0"/>
                  <a:t>, за да не се получава изкривяване като при телефото</a:t>
                </a:r>
                <a:endParaRPr lang="en-US" dirty="0"/>
              </a:p>
              <a:p>
                <a:pPr lvl="1"/>
                <a:r>
                  <a:rPr lang="bg-BG" dirty="0"/>
                  <a:t>За интерактивно оглеждане с мишката отговаря </a:t>
                </a:r>
                <a:r>
                  <a:rPr lang="en-US" dirty="0">
                    <a:solidFill>
                      <a:srgbClr val="FF388C"/>
                    </a:solidFill>
                  </a:rPr>
                  <a:t>OrbitControls.js</a:t>
                </a:r>
                <a:endParaRPr lang="bg-BG" dirty="0">
                  <a:solidFill>
                    <a:srgbClr val="FF388C"/>
                  </a:solidFill>
                </a:endParaRP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A3A9EC1F-23D3-459F-BB34-1B1E646300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897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2926765"/>
      </p:ext>
    </p:extLst>
  </p:cSld>
  <p:clrMapOvr>
    <a:masterClrMapping/>
  </p:clrMapOvr>
  <p:transition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14A68F-EE9F-4C0C-A463-75AB9B6CA8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Цялата околна среда (сгради, дървета, земя) е реализирана като текстура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2275ADEB-EC35-43A0-93C4-C7E892BEF0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20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23907"/>
      </p:ext>
    </p:extLst>
  </p:cSld>
  <p:clrMapOvr>
    <a:masterClrMapping/>
  </p:clrMapOvr>
  <p:transition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EF62D9-27C2-4388-883A-A882F1D3B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Генериране на текстури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45F57-E56F-4062-8756-013B4941EA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253921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FECDD-1E61-4C83-9873-376DCFCD1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Канвас текстури</a:t>
            </a:r>
            <a:endParaRPr lang="bg-B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0CB2E-4697-4739-951A-8E74157CF0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Източник на текстури</a:t>
            </a:r>
          </a:p>
          <a:p>
            <a:pPr lvl="1"/>
            <a:r>
              <a:rPr lang="bg-BG" dirty="0"/>
              <a:t>Готови файлове снимани от реална сцена, генерирани софтуерно или ръчно</a:t>
            </a:r>
          </a:p>
          <a:p>
            <a:pPr lvl="1"/>
            <a:r>
              <a:rPr lang="bg-BG" dirty="0"/>
              <a:t>Кадър или видео от мобилна камера</a:t>
            </a:r>
          </a:p>
          <a:p>
            <a:pPr lvl="1"/>
            <a:r>
              <a:rPr lang="bg-BG" dirty="0"/>
              <a:t>Процедурни текстури, създадени еднократно в реално време от самата програма</a:t>
            </a:r>
          </a:p>
          <a:p>
            <a:pPr lvl="1"/>
            <a:r>
              <a:rPr lang="bg-BG" dirty="0" err="1"/>
              <a:t>Шейдърни</a:t>
            </a:r>
            <a:r>
              <a:rPr lang="bg-BG" dirty="0"/>
              <a:t> текстури, които се генерират от </a:t>
            </a:r>
            <a:r>
              <a:rPr lang="bg-BG" dirty="0" err="1"/>
              <a:t>шейдъри</a:t>
            </a:r>
            <a:r>
              <a:rPr lang="bg-BG" dirty="0"/>
              <a:t> на всеки кадър</a:t>
            </a:r>
          </a:p>
        </p:txBody>
      </p:sp>
    </p:spTree>
    <p:extLst>
      <p:ext uri="{BB962C8B-B14F-4D97-AF65-F5344CB8AC3E}">
        <p14:creationId xmlns:p14="http://schemas.microsoft.com/office/powerpoint/2010/main" val="28135433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8628037-A391-47C9-B5EA-A31AC47414F1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 err="1"/>
                  <a:t>Канвас</a:t>
                </a:r>
                <a:r>
                  <a:rPr lang="bg-BG" dirty="0"/>
                  <a:t> текстури</a:t>
                </a:r>
              </a:p>
              <a:p>
                <a:pPr lvl="1"/>
                <a:r>
                  <a:rPr lang="bg-BG" dirty="0"/>
                  <a:t>Процедурни текстури през </a:t>
                </a:r>
                <a:r>
                  <a:rPr lang="en-US" dirty="0">
                    <a:solidFill>
                      <a:srgbClr val="FF388C"/>
                    </a:solidFill>
                  </a:rPr>
                  <a:t>&lt;canvas&gt;</a:t>
                </a:r>
              </a:p>
              <a:p>
                <a:pPr lvl="1"/>
                <a:r>
                  <a:rPr lang="bg-BG" dirty="0"/>
                  <a:t>Елементът </a:t>
                </a:r>
                <a:r>
                  <a:rPr lang="en-US" dirty="0">
                    <a:solidFill>
                      <a:srgbClr val="FF388C"/>
                    </a:solidFill>
                  </a:rPr>
                  <a:t>&lt;canvas&gt;</a:t>
                </a:r>
                <a:r>
                  <a:rPr lang="bg-BG" dirty="0"/>
                  <a:t> освен за </a:t>
                </a:r>
                <a:r>
                  <a:rPr lang="en-US" dirty="0">
                    <a:solidFill>
                      <a:srgbClr val="FF388C"/>
                    </a:solidFill>
                  </a:rPr>
                  <a:t>WebGL</a:t>
                </a:r>
                <a:r>
                  <a:rPr lang="bg-BG" dirty="0"/>
                  <a:t> се използва и за двумерна графика</a:t>
                </a:r>
              </a:p>
              <a:p>
                <a:r>
                  <a:rPr lang="bg-BG" dirty="0"/>
                  <a:t>Общ алгоритъм</a:t>
                </a:r>
              </a:p>
              <a:p>
                <a:pPr lvl="1"/>
                <a:r>
                  <a:rPr lang="bg-BG" dirty="0"/>
                  <a:t>Използва се готов елемент </a:t>
                </a:r>
                <a:r>
                  <a:rPr lang="en-US" dirty="0">
                    <a:solidFill>
                      <a:srgbClr val="FF388C"/>
                    </a:solidFill>
                  </a:rPr>
                  <a:t>&lt;canvas&gt;</a:t>
                </a:r>
                <a:r>
                  <a:rPr lang="bg-BG" dirty="0"/>
                  <a:t> или се създава програмно</a:t>
                </a:r>
                <a:endParaRPr lang="en-US" dirty="0"/>
              </a:p>
              <a:p>
                <a:pPr lvl="1"/>
                <a:r>
                  <a:rPr lang="bg-BG" dirty="0"/>
                  <a:t>Активира се двумерен контекст с </a:t>
                </a:r>
                <a:r>
                  <a:rPr lang="en-US" dirty="0" err="1">
                    <a:solidFill>
                      <a:srgbClr val="FF388C"/>
                    </a:solidFill>
                  </a:rPr>
                  <a:t>getContext</a:t>
                </a:r>
                <a:endParaRPr lang="bg-BG" dirty="0">
                  <a:solidFill>
                    <a:srgbClr val="FF388C"/>
                  </a:solidFill>
                </a:endParaRPr>
              </a:p>
              <a:p>
                <a:pPr lvl="1"/>
                <a:r>
                  <a:rPr lang="bg-BG" dirty="0"/>
                  <a:t>В този контекст могат да се ползват функции за </a:t>
                </a:r>
                <a14:m>
                  <m:oMath xmlns:m="http://schemas.openxmlformats.org/officeDocument/2006/math">
                    <m:r>
                      <a:rPr lang="bg-BG" i="0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i="0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bg-BG" dirty="0"/>
                  <a:t> графика и се рисува картинка</a:t>
                </a:r>
              </a:p>
              <a:p>
                <a:pPr lvl="1"/>
                <a:r>
                  <a:rPr lang="bg-BG" dirty="0"/>
                  <a:t>Преобразува се в текстура за </a:t>
                </a:r>
                <a14:m>
                  <m:oMath xmlns:m="http://schemas.openxmlformats.org/officeDocument/2006/math">
                    <m:r>
                      <a:rPr lang="en-US" i="0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m:rPr>
                        <m:sty m:val="p"/>
                      </m:rPr>
                      <a:rPr lang="en-US" i="0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bg-BG" dirty="0"/>
                  <a:t> обекти</a:t>
                </a:r>
              </a:p>
            </p:txBody>
          </p:sp>
        </mc:Choice>
        <mc:Fallback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98628037-A391-47C9-B5EA-A31AC47414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6515087"/>
      </p:ext>
    </p:extLst>
  </p:cSld>
  <p:clrMapOvr>
    <a:masterClrMapping/>
  </p:clrMapOvr>
  <p:transition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DA9425-06E5-4525-A10E-FBDD60075F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Пример</a:t>
            </a:r>
          </a:p>
          <a:p>
            <a:pPr lvl="1"/>
            <a:r>
              <a:rPr lang="bg-BG" dirty="0"/>
              <a:t>Стиловете на рисуване на линии и запълване на форми е с </a:t>
            </a:r>
            <a:r>
              <a:rPr lang="en-US" dirty="0" err="1">
                <a:solidFill>
                  <a:srgbClr val="FF388C"/>
                </a:solidFill>
              </a:rPr>
              <a:t>lineStyle</a:t>
            </a:r>
            <a:r>
              <a:rPr lang="bg-BG" dirty="0"/>
              <a:t>, </a:t>
            </a:r>
            <a:r>
              <a:rPr lang="en-US" dirty="0" err="1">
                <a:solidFill>
                  <a:srgbClr val="FF388C"/>
                </a:solidFill>
              </a:rPr>
              <a:t>lineWidth</a:t>
            </a:r>
            <a:r>
              <a:rPr lang="bg-BG" dirty="0"/>
              <a:t>, </a:t>
            </a:r>
            <a:r>
              <a:rPr lang="en-US" dirty="0" err="1">
                <a:solidFill>
                  <a:srgbClr val="FF388C"/>
                </a:solidFill>
              </a:rPr>
              <a:t>fillStyle</a:t>
            </a:r>
            <a:endParaRPr lang="bg-BG" dirty="0"/>
          </a:p>
          <a:p>
            <a:pPr lvl="1"/>
            <a:r>
              <a:rPr lang="bg-BG" dirty="0"/>
              <a:t>Линии се рисуват със </a:t>
            </a:r>
            <a:r>
              <a:rPr lang="en-US" dirty="0">
                <a:solidFill>
                  <a:srgbClr val="FF388C"/>
                </a:solidFill>
              </a:rPr>
              <a:t>stroke</a:t>
            </a:r>
            <a:r>
              <a:rPr lang="bg-BG" dirty="0">
                <a:solidFill>
                  <a:srgbClr val="FF388C"/>
                </a:solidFill>
              </a:rPr>
              <a:t>…</a:t>
            </a:r>
            <a:r>
              <a:rPr lang="en-US" dirty="0"/>
              <a:t>,</a:t>
            </a:r>
            <a:r>
              <a:rPr lang="bg-BG" dirty="0"/>
              <a:t> а форми се запълват с </a:t>
            </a:r>
            <a:r>
              <a:rPr lang="en-US" dirty="0">
                <a:solidFill>
                  <a:srgbClr val="FF388C"/>
                </a:solidFill>
              </a:rPr>
              <a:t>fill...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r>
              <a:rPr lang="bg-BG" dirty="0"/>
              <a:t>Дефинирането на форма е с </a:t>
            </a:r>
            <a:r>
              <a:rPr lang="en-US" dirty="0" err="1">
                <a:solidFill>
                  <a:srgbClr val="FF388C"/>
                </a:solidFill>
              </a:rPr>
              <a:t>beginPath</a:t>
            </a:r>
            <a:endParaRPr lang="bg-BG" dirty="0">
              <a:solidFill>
                <a:srgbClr val="FF388C"/>
              </a:solidFill>
            </a:endParaRPr>
          </a:p>
          <a:p>
            <a:pPr lvl="1"/>
            <a:endParaRPr lang="bg-BG" dirty="0"/>
          </a:p>
          <a:p>
            <a:endParaRPr lang="bg-BG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5F7CCFA-F4DA-4118-958C-257633F8A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733800"/>
            <a:ext cx="2438400" cy="24384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484685"/>
      </p:ext>
    </p:extLst>
  </p:cSld>
  <p:clrMapOvr>
    <a:masterClrMapping/>
  </p:clrMapOvr>
  <p:transition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DEBC60-EBF0-4E76-B5CA-D2EA122C43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Текстурата е генерирана програмно</a:t>
            </a:r>
          </a:p>
          <a:p>
            <a:pPr lvl="1"/>
            <a:r>
              <a:rPr lang="bg-BG" dirty="0"/>
              <a:t>Няма проблеми с </a:t>
            </a:r>
            <a:r>
              <a:rPr lang="en-US" dirty="0">
                <a:solidFill>
                  <a:srgbClr val="FF388C"/>
                </a:solidFill>
              </a:rPr>
              <a:t>CORS</a:t>
            </a:r>
            <a:r>
              <a:rPr lang="bg-BG" dirty="0"/>
              <a:t> и </a:t>
            </a:r>
            <a:r>
              <a:rPr lang="en-US" dirty="0">
                <a:solidFill>
                  <a:srgbClr val="FF388C"/>
                </a:solidFill>
              </a:rPr>
              <a:t>SOP</a:t>
            </a:r>
            <a:endParaRPr lang="bg-BG" dirty="0">
              <a:solidFill>
                <a:srgbClr val="FF388C"/>
              </a:solidFill>
            </a:endParaRP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7E97382D-0283-417D-99F6-2DD9A8CCD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21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0530"/>
      </p:ext>
    </p:extLst>
  </p:cSld>
  <p:clrMapOvr>
    <a:masterClrMapping/>
  </p:clrMapOvr>
  <p:transition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464AD-E3D9-4F11-A0ED-A5464BC99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Шум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30569-B151-4EBD-98C0-272CC887F8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bg-BG" dirty="0"/>
              <a:t>Шум</a:t>
            </a:r>
          </a:p>
          <a:p>
            <a:pPr lvl="1"/>
            <a:r>
              <a:rPr lang="bg-BG" dirty="0"/>
              <a:t>Случайни, хаотични или неравномерни цветове и шарки</a:t>
            </a:r>
          </a:p>
          <a:p>
            <a:r>
              <a:rPr lang="bg-BG" dirty="0"/>
              <a:t>Градиентен шум</a:t>
            </a:r>
          </a:p>
          <a:p>
            <a:pPr lvl="1"/>
            <a:r>
              <a:rPr lang="bg-BG" dirty="0"/>
              <a:t>Съседни елементи имат подобно оцветяване</a:t>
            </a:r>
          </a:p>
          <a:p>
            <a:pPr lvl="1"/>
            <a:r>
              <a:rPr lang="bg-BG" dirty="0"/>
              <a:t>Локално има плавен преход на оцветяване</a:t>
            </a:r>
          </a:p>
          <a:p>
            <a:pPr lvl="1"/>
            <a:r>
              <a:rPr lang="bg-BG" dirty="0"/>
              <a:t>Хаотичността е на глобално ниво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62334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84B663-0AF1-4402-B8C5-6B25CB14E5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Пример</a:t>
            </a:r>
          </a:p>
          <a:p>
            <a:pPr lvl="1"/>
            <a:r>
              <a:rPr lang="bg-BG" dirty="0"/>
              <a:t>Текстура с шум – случайно оцветени пиксели с преобладаващ син оттенък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3100E1D5-D234-44CF-B586-32391103FA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20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970968"/>
      </p:ext>
    </p:extLst>
  </p:cSld>
  <p:clrMapOvr>
    <a:masterClrMapping/>
  </p:clrMapOvr>
  <p:transition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2F34E30-6940-491B-B2C9-377D9EBFB1A9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Шум на </a:t>
                </a:r>
                <a:r>
                  <a:rPr lang="bg-BG" dirty="0" err="1"/>
                  <a:t>Перлин</a:t>
                </a:r>
                <a:endParaRPr lang="bg-BG" dirty="0"/>
              </a:p>
              <a:p>
                <a:pPr lvl="1"/>
                <a:r>
                  <a:rPr lang="bg-BG" dirty="0"/>
                  <a:t>Предложен от Кен </a:t>
                </a:r>
                <a:r>
                  <a:rPr lang="bg-BG" dirty="0" err="1"/>
                  <a:t>Перлин</a:t>
                </a:r>
                <a:r>
                  <a:rPr lang="bg-BG" dirty="0"/>
                  <a:t> преди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 panose="02040503050406030204" pitchFamily="18" charset="0"/>
                      </a:rPr>
                      <m:t>40</m:t>
                    </m:r>
                  </m:oMath>
                </a14:m>
                <a:r>
                  <a:rPr lang="bg-BG" dirty="0"/>
                  <a:t> години</a:t>
                </a:r>
              </a:p>
              <a:p>
                <a:pPr lvl="1"/>
                <a:r>
                  <a:rPr lang="bg-BG" dirty="0"/>
                  <a:t>Плавен преход между случайни стойности</a:t>
                </a:r>
              </a:p>
              <a:p>
                <a:pPr lvl="1"/>
                <a:r>
                  <a:rPr lang="bg-BG" dirty="0"/>
                  <a:t>Съществуват алтернативни алгоритми с по-леки изчисления</a:t>
                </a:r>
              </a:p>
              <a:p>
                <a:r>
                  <a:rPr lang="bg-BG" dirty="0"/>
                  <a:t>Приложение</a:t>
                </a:r>
              </a:p>
              <a:p>
                <a:pPr lvl="1"/>
                <a:r>
                  <a:rPr lang="bg-BG" dirty="0"/>
                  <a:t>Оцветяване с преливащи петна</a:t>
                </a:r>
              </a:p>
              <a:p>
                <a:pPr lvl="1"/>
                <a:r>
                  <a:rPr lang="bg-BG" dirty="0"/>
                  <a:t>Надморската височина на терен</a:t>
                </a:r>
              </a:p>
              <a:p>
                <a:pPr lvl="1"/>
                <a:r>
                  <a:rPr lang="bg-BG" dirty="0"/>
                  <a:t>Разположение на сгради и паркове</a:t>
                </a:r>
              </a:p>
            </p:txBody>
          </p:sp>
        </mc:Choice>
        <mc:Fallback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2F34E30-6940-491B-B2C9-377D9EBFB1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5437429"/>
      </p:ext>
    </p:extLst>
  </p:cSld>
  <p:clrMapOvr>
    <a:masterClrMapping/>
  </p:clrMapOvr>
  <p:transition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>
            <a:extLst>
              <a:ext uri="{FF2B5EF4-FFF2-40B4-BE49-F238E27FC236}">
                <a16:creationId xmlns:a16="http://schemas.microsoft.com/office/drawing/2014/main" id="{C8493190-4079-4B6E-BAAB-B7F4DE7B4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594" y="3153148"/>
            <a:ext cx="4562841" cy="2566598"/>
          </a:xfrm>
          <a:prstGeom prst="rect">
            <a:avLst/>
          </a:prstGeom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B78CEA7F-151D-40B7-B17B-4E5B530F2456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Структура и координати</a:t>
                </a:r>
              </a:p>
              <a:p>
                <a:pPr lvl="1"/>
                <a:r>
                  <a:rPr lang="bg-BG" dirty="0"/>
                  <a:t>Винаги правоъгълно изображение</a:t>
                </a:r>
              </a:p>
              <a:p>
                <a:pPr lvl="1"/>
                <a:r>
                  <a:rPr lang="bg-BG" dirty="0"/>
                  <a:t>Собствена ортогонална координатна система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𝑈𝑉</m:t>
                    </m:r>
                  </m:oMath>
                </a14:m>
                <a:r>
                  <a:rPr lang="en-US" dirty="0"/>
                  <a:t> </a:t>
                </a:r>
                <a:r>
                  <a:rPr lang="bg-BG" dirty="0"/>
                  <a:t>от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e>
                    </m:d>
                  </m:oMath>
                </a14:m>
                <a:r>
                  <a:rPr lang="bg-BG" dirty="0"/>
                  <a:t> до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bg-BG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1,1</m:t>
                        </m:r>
                      </m:e>
                    </m:d>
                  </m:oMath>
                </a14:m>
                <a:r>
                  <a:rPr lang="bg-BG" dirty="0"/>
                  <a:t> независимо от размера</a:t>
                </a:r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B78CEA7F-151D-40B7-B17B-4E5B530F245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4"/>
                <a:stretch>
                  <a:fillRect l="-2242" t="-1488" r="-1271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F47C66F-26E7-419F-83E8-8016B8E4686F}"/>
              </a:ext>
            </a:extLst>
          </p:cNvPr>
          <p:cNvCxnSpPr>
            <a:cxnSpLocks/>
          </p:cNvCxnSpPr>
          <p:nvPr/>
        </p:nvCxnSpPr>
        <p:spPr>
          <a:xfrm flipV="1">
            <a:off x="2295155" y="2607740"/>
            <a:ext cx="0" cy="312016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C51BFB0-7A17-46DF-813D-A5FCE0AE2D1C}"/>
              </a:ext>
            </a:extLst>
          </p:cNvPr>
          <p:cNvCxnSpPr>
            <a:cxnSpLocks/>
          </p:cNvCxnSpPr>
          <p:nvPr/>
        </p:nvCxnSpPr>
        <p:spPr>
          <a:xfrm>
            <a:off x="2295155" y="5727900"/>
            <a:ext cx="5440301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05DCB51-3DCF-4197-AB0F-982A1D55013E}"/>
                  </a:ext>
                </a:extLst>
              </p:cNvPr>
              <p:cNvSpPr txBox="1"/>
              <p:nvPr/>
            </p:nvSpPr>
            <p:spPr>
              <a:xfrm>
                <a:off x="1950339" y="5791344"/>
                <a:ext cx="685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0,0</m:t>
                          </m:r>
                        </m:e>
                      </m:d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05DCB51-3DCF-4197-AB0F-982A1D550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0339" y="5791344"/>
                <a:ext cx="68580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DDA1573-85D0-4D59-94FE-62818D6910BD}"/>
                  </a:ext>
                </a:extLst>
              </p:cNvPr>
              <p:cNvSpPr txBox="1"/>
              <p:nvPr/>
            </p:nvSpPr>
            <p:spPr>
              <a:xfrm>
                <a:off x="6867155" y="2988059"/>
                <a:ext cx="685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bg-BG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DDA1573-85D0-4D59-94FE-62818D6910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7155" y="2988059"/>
                <a:ext cx="685800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9D26BAF-1ADC-4F8D-8926-02332B537481}"/>
                  </a:ext>
                </a:extLst>
              </p:cNvPr>
              <p:cNvSpPr txBox="1"/>
              <p:nvPr/>
            </p:nvSpPr>
            <p:spPr>
              <a:xfrm>
                <a:off x="6507862" y="5799944"/>
                <a:ext cx="685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bg-BG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9D26BAF-1ADC-4F8D-8926-02332B5374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7862" y="5799944"/>
                <a:ext cx="685800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D277609-D965-43F1-A749-64051EAF9F39}"/>
                  </a:ext>
                </a:extLst>
              </p:cNvPr>
              <p:cNvSpPr txBox="1"/>
              <p:nvPr/>
            </p:nvSpPr>
            <p:spPr>
              <a:xfrm>
                <a:off x="1565645" y="2981167"/>
                <a:ext cx="685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d>
                        <m:dPr>
                          <m:ctrlPr>
                            <a:rPr lang="bg-BG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bg-BG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bg-BG" i="1" dirty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bg-BG" b="0" i="1" dirty="0" smtClean="0">
                              <a:solidFill>
                                <a:srgbClr val="FF388C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bg-BG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D277609-D965-43F1-A749-64051EAF9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5645" y="2981167"/>
                <a:ext cx="685800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Oval 13">
            <a:extLst>
              <a:ext uri="{FF2B5EF4-FFF2-40B4-BE49-F238E27FC236}">
                <a16:creationId xmlns:a16="http://schemas.microsoft.com/office/drawing/2014/main" id="{EDE1C4D7-05FA-4D20-8177-623DB5F65438}"/>
              </a:ext>
            </a:extLst>
          </p:cNvPr>
          <p:cNvSpPr/>
          <p:nvPr/>
        </p:nvSpPr>
        <p:spPr>
          <a:xfrm>
            <a:off x="2229230" y="5661417"/>
            <a:ext cx="128016" cy="128016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271F5C-054A-4081-BDD6-0A49135B27ED}"/>
              </a:ext>
            </a:extLst>
          </p:cNvPr>
          <p:cNvSpPr/>
          <p:nvPr/>
        </p:nvSpPr>
        <p:spPr>
          <a:xfrm>
            <a:off x="2229230" y="3081009"/>
            <a:ext cx="128016" cy="128016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7BD7B3F-FFD7-4AC4-A39E-EE5AEAD96E54}"/>
              </a:ext>
            </a:extLst>
          </p:cNvPr>
          <p:cNvSpPr/>
          <p:nvPr/>
        </p:nvSpPr>
        <p:spPr>
          <a:xfrm>
            <a:off x="6814462" y="5669620"/>
            <a:ext cx="128016" cy="128016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8CB2E24-FA43-4A97-922D-93BC0B1BBABF}"/>
              </a:ext>
            </a:extLst>
          </p:cNvPr>
          <p:cNvSpPr/>
          <p:nvPr/>
        </p:nvSpPr>
        <p:spPr>
          <a:xfrm>
            <a:off x="6818999" y="3081009"/>
            <a:ext cx="128016" cy="128016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249DF11-4147-4744-A97D-18E7E778308E}"/>
                  </a:ext>
                </a:extLst>
              </p:cNvPr>
              <p:cNvSpPr txBox="1"/>
              <p:nvPr/>
            </p:nvSpPr>
            <p:spPr>
              <a:xfrm>
                <a:off x="7472554" y="5740555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249DF11-4147-4744-A97D-18E7E77830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2554" y="5740555"/>
                <a:ext cx="381000" cy="40312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189E086-7570-464A-8A96-B7FDF36485AE}"/>
                  </a:ext>
                </a:extLst>
              </p:cNvPr>
              <p:cNvSpPr txBox="1"/>
              <p:nvPr/>
            </p:nvSpPr>
            <p:spPr>
              <a:xfrm>
                <a:off x="1950339" y="2514600"/>
                <a:ext cx="381000" cy="403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</m:acc>
                    </m:oMath>
                  </m:oMathPara>
                </a14:m>
                <a:endParaRPr lang="bg-BG" dirty="0">
                  <a:solidFill>
                    <a:sysClr val="windowText" lastClr="000000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189E086-7570-464A-8A96-B7FDF3648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0339" y="2514600"/>
                <a:ext cx="381000" cy="40312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Group 49">
            <a:extLst>
              <a:ext uri="{FF2B5EF4-FFF2-40B4-BE49-F238E27FC236}">
                <a16:creationId xmlns:a16="http://schemas.microsoft.com/office/drawing/2014/main" id="{4F51B06F-C18C-48D9-B151-5E3CA02E5770}"/>
              </a:ext>
            </a:extLst>
          </p:cNvPr>
          <p:cNvGrpSpPr/>
          <p:nvPr/>
        </p:nvGrpSpPr>
        <p:grpSpPr>
          <a:xfrm>
            <a:off x="2286000" y="3154996"/>
            <a:ext cx="4572000" cy="2572904"/>
            <a:chOff x="5576709" y="174377"/>
            <a:chExt cx="4553690" cy="2586713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505CDAB-4E9E-4641-A5CE-AF80DBE5545D}"/>
                </a:ext>
              </a:extLst>
            </p:cNvPr>
            <p:cNvCxnSpPr/>
            <p:nvPr/>
          </p:nvCxnSpPr>
          <p:spPr>
            <a:xfrm>
              <a:off x="10130399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9A06E56-915E-44F2-A249-4E43DB941EE5}"/>
                </a:ext>
              </a:extLst>
            </p:cNvPr>
            <p:cNvCxnSpPr/>
            <p:nvPr/>
          </p:nvCxnSpPr>
          <p:spPr>
            <a:xfrm>
              <a:off x="9219661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103EA8D-EEE1-4576-A6A0-1227C739539C}"/>
                </a:ext>
              </a:extLst>
            </p:cNvPr>
            <p:cNvCxnSpPr/>
            <p:nvPr/>
          </p:nvCxnSpPr>
          <p:spPr>
            <a:xfrm>
              <a:off x="8764292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9BB3E6B-E562-43AF-A2C7-BBA97336560E}"/>
                </a:ext>
              </a:extLst>
            </p:cNvPr>
            <p:cNvCxnSpPr/>
            <p:nvPr/>
          </p:nvCxnSpPr>
          <p:spPr>
            <a:xfrm>
              <a:off x="8308923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15762F5-BB04-4540-9D47-80687727524D}"/>
                </a:ext>
              </a:extLst>
            </p:cNvPr>
            <p:cNvCxnSpPr/>
            <p:nvPr/>
          </p:nvCxnSpPr>
          <p:spPr>
            <a:xfrm>
              <a:off x="7853554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BBDE487-379B-4CD3-84C0-F6C87A6BA331}"/>
                </a:ext>
              </a:extLst>
            </p:cNvPr>
            <p:cNvCxnSpPr/>
            <p:nvPr/>
          </p:nvCxnSpPr>
          <p:spPr>
            <a:xfrm>
              <a:off x="7398185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B410B1-F1B4-4CFC-A2C5-85C442B17C27}"/>
                </a:ext>
              </a:extLst>
            </p:cNvPr>
            <p:cNvCxnSpPr/>
            <p:nvPr/>
          </p:nvCxnSpPr>
          <p:spPr>
            <a:xfrm>
              <a:off x="6942816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6995BCE-8083-45E4-91BB-A7859F7C84AB}"/>
                </a:ext>
              </a:extLst>
            </p:cNvPr>
            <p:cNvCxnSpPr/>
            <p:nvPr/>
          </p:nvCxnSpPr>
          <p:spPr>
            <a:xfrm>
              <a:off x="6487447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580747B-0F0E-48E9-AA34-EF327F61F4FE}"/>
                </a:ext>
              </a:extLst>
            </p:cNvPr>
            <p:cNvCxnSpPr/>
            <p:nvPr/>
          </p:nvCxnSpPr>
          <p:spPr>
            <a:xfrm>
              <a:off x="6032078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DB03B658-DEF5-4193-A3D4-C0104F3F09E6}"/>
                </a:ext>
              </a:extLst>
            </p:cNvPr>
            <p:cNvCxnSpPr/>
            <p:nvPr/>
          </p:nvCxnSpPr>
          <p:spPr>
            <a:xfrm>
              <a:off x="5576709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D21635C-2ED7-4589-9D15-1DCD5FE17A88}"/>
                </a:ext>
              </a:extLst>
            </p:cNvPr>
            <p:cNvCxnSpPr/>
            <p:nvPr/>
          </p:nvCxnSpPr>
          <p:spPr>
            <a:xfrm>
              <a:off x="9675030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A7B25D7-ACFA-4EA7-9ABA-3CD0BFC2B1CA}"/>
              </a:ext>
            </a:extLst>
          </p:cNvPr>
          <p:cNvGrpSpPr/>
          <p:nvPr/>
        </p:nvGrpSpPr>
        <p:grpSpPr>
          <a:xfrm rot="5400000">
            <a:off x="3286124" y="2148459"/>
            <a:ext cx="2571751" cy="4572001"/>
            <a:chOff x="5576709" y="174377"/>
            <a:chExt cx="4553690" cy="2586713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7890F81-6D59-4731-A0BA-D87F1E616276}"/>
                </a:ext>
              </a:extLst>
            </p:cNvPr>
            <p:cNvCxnSpPr/>
            <p:nvPr/>
          </p:nvCxnSpPr>
          <p:spPr>
            <a:xfrm>
              <a:off x="10130399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B91B127-37C0-4DD4-8F3F-DFD836DE3D0A}"/>
                </a:ext>
              </a:extLst>
            </p:cNvPr>
            <p:cNvCxnSpPr/>
            <p:nvPr/>
          </p:nvCxnSpPr>
          <p:spPr>
            <a:xfrm>
              <a:off x="9219661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82AFF1E4-8B69-4A66-91A3-DD7E47F372C6}"/>
                </a:ext>
              </a:extLst>
            </p:cNvPr>
            <p:cNvCxnSpPr/>
            <p:nvPr/>
          </p:nvCxnSpPr>
          <p:spPr>
            <a:xfrm>
              <a:off x="8764292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F2E8D2F2-7F7E-461C-BF5A-88BF8962623A}"/>
                </a:ext>
              </a:extLst>
            </p:cNvPr>
            <p:cNvCxnSpPr/>
            <p:nvPr/>
          </p:nvCxnSpPr>
          <p:spPr>
            <a:xfrm>
              <a:off x="8308923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C262090-3555-4466-9844-CD08C25044D5}"/>
                </a:ext>
              </a:extLst>
            </p:cNvPr>
            <p:cNvCxnSpPr/>
            <p:nvPr/>
          </p:nvCxnSpPr>
          <p:spPr>
            <a:xfrm>
              <a:off x="7853554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4456222-C151-449F-A902-3CD3B5FCB918}"/>
                </a:ext>
              </a:extLst>
            </p:cNvPr>
            <p:cNvCxnSpPr/>
            <p:nvPr/>
          </p:nvCxnSpPr>
          <p:spPr>
            <a:xfrm>
              <a:off x="7398185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E25A901-D9B4-4795-8450-51E3828A9844}"/>
                </a:ext>
              </a:extLst>
            </p:cNvPr>
            <p:cNvCxnSpPr/>
            <p:nvPr/>
          </p:nvCxnSpPr>
          <p:spPr>
            <a:xfrm>
              <a:off x="6942816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F00F43D-6B29-4923-9258-D9BCE4FC4BE1}"/>
                </a:ext>
              </a:extLst>
            </p:cNvPr>
            <p:cNvCxnSpPr/>
            <p:nvPr/>
          </p:nvCxnSpPr>
          <p:spPr>
            <a:xfrm>
              <a:off x="6487447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47B2A28-207C-4BE2-B46C-831DF6EBD577}"/>
                </a:ext>
              </a:extLst>
            </p:cNvPr>
            <p:cNvCxnSpPr/>
            <p:nvPr/>
          </p:nvCxnSpPr>
          <p:spPr>
            <a:xfrm>
              <a:off x="6032078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C11D6B9C-1433-45DD-A61D-235247B5E7A4}"/>
                </a:ext>
              </a:extLst>
            </p:cNvPr>
            <p:cNvCxnSpPr/>
            <p:nvPr/>
          </p:nvCxnSpPr>
          <p:spPr>
            <a:xfrm>
              <a:off x="5576709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192A3E3-2D5F-42BC-B8C4-62796EC352F8}"/>
                </a:ext>
              </a:extLst>
            </p:cNvPr>
            <p:cNvCxnSpPr/>
            <p:nvPr/>
          </p:nvCxnSpPr>
          <p:spPr>
            <a:xfrm>
              <a:off x="9675030" y="174377"/>
              <a:ext cx="0" cy="2586713"/>
            </a:xfrm>
            <a:prstGeom prst="line">
              <a:avLst/>
            </a:prstGeom>
            <a:ln w="63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1569B78-B361-4401-A9CA-1DC8FE8B18CB}"/>
              </a:ext>
            </a:extLst>
          </p:cNvPr>
          <p:cNvGrpSpPr/>
          <p:nvPr/>
        </p:nvGrpSpPr>
        <p:grpSpPr>
          <a:xfrm>
            <a:off x="6648901" y="4323831"/>
            <a:ext cx="2173110" cy="685801"/>
            <a:chOff x="-2469595" y="3370464"/>
            <a:chExt cx="2173110" cy="1211739"/>
          </a:xfrm>
        </p:grpSpPr>
        <p:sp>
          <p:nvSpPr>
            <p:cNvPr id="66" name="Text Placeholder 2">
              <a:extLst>
                <a:ext uri="{FF2B5EF4-FFF2-40B4-BE49-F238E27FC236}">
                  <a16:creationId xmlns:a16="http://schemas.microsoft.com/office/drawing/2014/main" id="{DCDA329F-3E9D-495E-9455-291E0BBD91DF}"/>
                </a:ext>
              </a:extLst>
            </p:cNvPr>
            <p:cNvSpPr txBox="1">
              <a:spLocks/>
            </p:cNvSpPr>
            <p:nvPr/>
          </p:nvSpPr>
          <p:spPr>
            <a:xfrm>
              <a:off x="-1768272" y="3370465"/>
              <a:ext cx="1471786" cy="1211738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bg-BG" sz="1800" b="0" dirty="0">
                  <a:solidFill>
                    <a:schemeClr val="bg1"/>
                  </a:solidFill>
                </a:rPr>
                <a:t>Мрежата не е квадратна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4A2E8C0A-43F3-4C5F-AFFA-268E2FD0A7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2469595" y="3370464"/>
              <a:ext cx="2173110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069825058"/>
      </p:ext>
    </p:extLst>
  </p:cSld>
  <p:clrMapOvr>
    <a:masterClrMapping/>
  </p:clrMapOvr>
  <p:transition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1F7FD3A0-3F0C-43EA-A324-F203A8A60E2C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Библиотека </a:t>
                </a:r>
                <a:r>
                  <a:rPr lang="en-US" dirty="0">
                    <a:solidFill>
                      <a:srgbClr val="FF388C"/>
                    </a:solidFill>
                  </a:rPr>
                  <a:t>perlin.js</a:t>
                </a:r>
                <a:endParaRPr lang="en-US" dirty="0"/>
              </a:p>
              <a:p>
                <a:pPr lvl="1"/>
                <a:r>
                  <a:rPr lang="bg-BG" dirty="0"/>
                  <a:t>Адрес </a:t>
                </a:r>
                <a:r>
                  <a:rPr lang="en-US" dirty="0">
                    <a:hlinkClick r:id="rId2"/>
                  </a:rPr>
                  <a:t>github.com/</a:t>
                </a:r>
                <a:r>
                  <a:rPr lang="en-US" dirty="0" err="1">
                    <a:hlinkClick r:id="rId2"/>
                  </a:rPr>
                  <a:t>joeiddon</a:t>
                </a:r>
                <a:r>
                  <a:rPr lang="en-US" dirty="0">
                    <a:hlinkClick r:id="rId2"/>
                  </a:rPr>
                  <a:t>/</a:t>
                </a:r>
                <a:r>
                  <a:rPr lang="en-US" dirty="0" err="1">
                    <a:hlinkClick r:id="rId2"/>
                  </a:rPr>
                  <a:t>perlin</a:t>
                </a:r>
                <a:endParaRPr lang="bg-BG" dirty="0"/>
              </a:p>
              <a:p>
                <a:pPr lvl="1"/>
                <a:r>
                  <a:rPr lang="bg-BG" dirty="0"/>
                  <a:t>Метод </a:t>
                </a:r>
                <a:r>
                  <a:rPr lang="en-US" dirty="0">
                    <a:solidFill>
                      <a:srgbClr val="FF388C"/>
                    </a:solidFill>
                  </a:rPr>
                  <a:t>get</a:t>
                </a:r>
                <a:r>
                  <a:rPr lang="en-US" dirty="0"/>
                  <a:t> </a:t>
                </a:r>
                <a:r>
                  <a:rPr lang="bg-BG" dirty="0" err="1"/>
                  <a:t>върща</a:t>
                </a:r>
                <a:r>
                  <a:rPr lang="bg-BG" dirty="0"/>
                  <a:t> стойност на шум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−1,1</m:t>
                        </m:r>
                      </m:e>
                    </m:d>
                  </m:oMath>
                </a14:m>
                <a:endParaRPr lang="en-US" dirty="0"/>
              </a:p>
              <a:p>
                <a:pPr lvl="1"/>
                <a:endParaRPr lang="en-US" dirty="0"/>
              </a:p>
              <a:p>
                <a:endParaRPr lang="bg-BG" dirty="0"/>
              </a:p>
            </p:txBody>
          </p:sp>
        </mc:Choice>
        <mc:Fallback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1F7FD3A0-3F0C-43EA-A324-F203A8A60E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3"/>
                <a:stretch>
                  <a:fillRect l="-2242" t="-148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hlinkClick r:id="rId4" action="ppaction://hlinkfile"/>
            <a:extLst>
              <a:ext uri="{FF2B5EF4-FFF2-40B4-BE49-F238E27FC236}">
                <a16:creationId xmlns:a16="http://schemas.microsoft.com/office/drawing/2014/main" id="{A5D3CD71-A376-496D-991D-DC9EE024CB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1981200"/>
            <a:ext cx="6400800" cy="419934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EE0CFED-08EA-45E7-BB75-F12B5DA47A90}"/>
              </a:ext>
            </a:extLst>
          </p:cNvPr>
          <p:cNvGrpSpPr/>
          <p:nvPr/>
        </p:nvGrpSpPr>
        <p:grpSpPr>
          <a:xfrm>
            <a:off x="7162800" y="4343400"/>
            <a:ext cx="1752600" cy="615138"/>
            <a:chOff x="-1489432" y="3370466"/>
            <a:chExt cx="2159161" cy="108688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Text Placeholder 2">
                  <a:extLst>
                    <a:ext uri="{FF2B5EF4-FFF2-40B4-BE49-F238E27FC236}">
                      <a16:creationId xmlns:a16="http://schemas.microsoft.com/office/drawing/2014/main" id="{22421B7C-ACF4-48C6-903A-B46FF942936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456790" y="3370466"/>
                  <a:ext cx="1126519" cy="1086885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bg-BG" sz="1800" b="0" dirty="0">
                      <a:solidFill>
                        <a:schemeClr val="bg1"/>
                      </a:solidFill>
                    </a:rPr>
                    <a:t>Мащаб </a:t>
                  </a:r>
                  <a14:m>
                    <m:oMath xmlns:m="http://schemas.openxmlformats.org/officeDocument/2006/math"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50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8" name="Text Placeholder 2">
                  <a:extLst>
                    <a:ext uri="{FF2B5EF4-FFF2-40B4-BE49-F238E27FC236}">
                      <a16:creationId xmlns:a16="http://schemas.microsoft.com/office/drawing/2014/main" id="{22421B7C-ACF4-48C6-903A-B46FF94293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456790" y="3370466"/>
                  <a:ext cx="1126519" cy="1086885"/>
                </a:xfrm>
                <a:prstGeom prst="rect">
                  <a:avLst/>
                </a:prstGeom>
                <a:blipFill>
                  <a:blip r:embed="rId6"/>
                  <a:stretch>
                    <a:fillRect l="-5960" t="-5941" r="-9272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76CEEBB-5891-44D5-8F2B-FEA2151B305E}"/>
                </a:ext>
              </a:extLst>
            </p:cNvPr>
            <p:cNvCxnSpPr>
              <a:cxnSpLocks/>
            </p:cNvCxnSpPr>
            <p:nvPr/>
          </p:nvCxnSpPr>
          <p:spPr>
            <a:xfrm>
              <a:off x="-1489432" y="3370466"/>
              <a:ext cx="2159161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1AC1DD2-816E-458A-A5B1-D99FB3F6FCF8}"/>
              </a:ext>
            </a:extLst>
          </p:cNvPr>
          <p:cNvGrpSpPr/>
          <p:nvPr/>
        </p:nvGrpSpPr>
        <p:grpSpPr>
          <a:xfrm>
            <a:off x="228600" y="4343400"/>
            <a:ext cx="1745674" cy="615138"/>
            <a:chOff x="-636010" y="3370466"/>
            <a:chExt cx="2150627" cy="108688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Text Placeholder 2">
                  <a:extLst>
                    <a:ext uri="{FF2B5EF4-FFF2-40B4-BE49-F238E27FC236}">
                      <a16:creationId xmlns:a16="http://schemas.microsoft.com/office/drawing/2014/main" id="{DD14E3E1-4C36-4DBB-8D19-306CF256A2C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636010" y="3370466"/>
                  <a:ext cx="1169901" cy="1086885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r>
                    <a:rPr lang="bg-BG" sz="1800" b="0" dirty="0">
                      <a:solidFill>
                        <a:schemeClr val="bg1"/>
                      </a:solidFill>
                    </a:rPr>
                    <a:t>Мащаб </a:t>
                  </a:r>
                  <a14:m>
                    <m:oMath xmlns:m="http://schemas.openxmlformats.org/officeDocument/2006/math">
                      <m:r>
                        <a:rPr lang="bg-BG" sz="18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bg-BG" sz="1800" b="0" i="1" dirty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11" name="Text Placeholder 2">
                  <a:extLst>
                    <a:ext uri="{FF2B5EF4-FFF2-40B4-BE49-F238E27FC236}">
                      <a16:creationId xmlns:a16="http://schemas.microsoft.com/office/drawing/2014/main" id="{DD14E3E1-4C36-4DBB-8D19-306CF256A2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636010" y="3370466"/>
                  <a:ext cx="1169901" cy="1086885"/>
                </a:xfrm>
                <a:prstGeom prst="rect">
                  <a:avLst/>
                </a:prstGeom>
                <a:blipFill>
                  <a:blip r:embed="rId7"/>
                  <a:stretch>
                    <a:fillRect l="-2564" t="-5941" r="-5128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3AFF14D-F68C-4032-B32D-6A0A1D2E82BB}"/>
                </a:ext>
              </a:extLst>
            </p:cNvPr>
            <p:cNvCxnSpPr>
              <a:cxnSpLocks/>
            </p:cNvCxnSpPr>
            <p:nvPr/>
          </p:nvCxnSpPr>
          <p:spPr>
            <a:xfrm>
              <a:off x="-636010" y="3370466"/>
              <a:ext cx="2150627" cy="0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290559264"/>
      </p:ext>
    </p:extLst>
  </p:cSld>
  <p:clrMapOvr>
    <a:masterClrMapping/>
  </p:clrMapOvr>
  <p:transition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F6BDF2-39E9-46BA-AE1C-2A2E2A739D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Мащаб</a:t>
            </a:r>
          </a:p>
          <a:p>
            <a:pPr lvl="1"/>
            <a:r>
              <a:rPr lang="bg-BG" dirty="0"/>
              <a:t>Разположението на „петната“ е относително равномерно</a:t>
            </a:r>
          </a:p>
          <a:p>
            <a:pPr lvl="1"/>
            <a:r>
              <a:rPr lang="bg-BG" dirty="0"/>
              <a:t>Постигането на една и дребна шарка става с мащабиране на координатите</a:t>
            </a:r>
          </a:p>
          <a:p>
            <a:r>
              <a:rPr lang="bg-BG" dirty="0"/>
              <a:t>Наслагване</a:t>
            </a:r>
          </a:p>
          <a:p>
            <a:pPr lvl="1"/>
            <a:r>
              <a:rPr lang="bg-BG" dirty="0"/>
              <a:t>Пример с генериране на терен</a:t>
            </a:r>
          </a:p>
          <a:p>
            <a:pPr lvl="1"/>
            <a:r>
              <a:rPr lang="bg-BG" dirty="0"/>
              <a:t>Шум с голям мащаб създава големите издигнати или снижени зони</a:t>
            </a:r>
          </a:p>
          <a:p>
            <a:pPr lvl="1"/>
            <a:r>
              <a:rPr lang="bg-BG" dirty="0"/>
              <a:t>Шум с малък мащаб създава дребни неравности</a:t>
            </a:r>
          </a:p>
        </p:txBody>
      </p:sp>
    </p:spTree>
    <p:extLst>
      <p:ext uri="{BB962C8B-B14F-4D97-AF65-F5344CB8AC3E}">
        <p14:creationId xmlns:p14="http://schemas.microsoft.com/office/powerpoint/2010/main" val="2561742671"/>
      </p:ext>
    </p:extLst>
  </p:cSld>
  <p:clrMapOvr>
    <a:masterClrMapping/>
  </p:clrMapOvr>
  <p:transition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D46355-19B4-4B42-A739-691D1E475D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tabLst>
                <a:tab pos="1773238" algn="l"/>
              </a:tabLst>
            </a:pPr>
            <a:r>
              <a:rPr lang="bg-BG" dirty="0"/>
              <a:t>Експерименти с четири мащаба</a:t>
            </a:r>
          </a:p>
        </p:txBody>
      </p:sp>
      <p:pic>
        <p:nvPicPr>
          <p:cNvPr id="4" name="Picture 3">
            <a:hlinkClick r:id="rId2" action="ppaction://hlinkfile"/>
            <a:extLst>
              <a:ext uri="{FF2B5EF4-FFF2-40B4-BE49-F238E27FC236}">
                <a16:creationId xmlns:a16="http://schemas.microsoft.com/office/drawing/2014/main" id="{B60EF920-B052-4741-A92E-B77B8482FF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219200"/>
            <a:ext cx="3657600" cy="2399627"/>
          </a:xfrm>
          <a:prstGeom prst="rect">
            <a:avLst/>
          </a:prstGeom>
        </p:spPr>
      </p:pic>
      <p:pic>
        <p:nvPicPr>
          <p:cNvPr id="5" name="Picture 4">
            <a:hlinkClick r:id="rId4" action="ppaction://hlinkfile"/>
            <a:extLst>
              <a:ext uri="{FF2B5EF4-FFF2-40B4-BE49-F238E27FC236}">
                <a16:creationId xmlns:a16="http://schemas.microsoft.com/office/drawing/2014/main" id="{C6BA072A-B4E9-4B73-96CA-5BF5D35D99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6655" y="1219200"/>
            <a:ext cx="3657600" cy="2399627"/>
          </a:xfrm>
          <a:prstGeom prst="rect">
            <a:avLst/>
          </a:prstGeom>
        </p:spPr>
      </p:pic>
      <p:pic>
        <p:nvPicPr>
          <p:cNvPr id="6" name="Picture 5">
            <a:hlinkClick r:id="rId6" action="ppaction://hlinkfile"/>
            <a:extLst>
              <a:ext uri="{FF2B5EF4-FFF2-40B4-BE49-F238E27FC236}">
                <a16:creationId xmlns:a16="http://schemas.microsoft.com/office/drawing/2014/main" id="{4EDACBA0-BFC2-4B86-9C96-43CF6E1060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00" y="3772573"/>
            <a:ext cx="3657600" cy="2399627"/>
          </a:xfrm>
          <a:prstGeom prst="rect">
            <a:avLst/>
          </a:prstGeom>
        </p:spPr>
      </p:pic>
      <p:pic>
        <p:nvPicPr>
          <p:cNvPr id="7" name="Picture 6">
            <a:hlinkClick r:id="rId8" action="ppaction://hlinkfile"/>
            <a:extLst>
              <a:ext uri="{FF2B5EF4-FFF2-40B4-BE49-F238E27FC236}">
                <a16:creationId xmlns:a16="http://schemas.microsoft.com/office/drawing/2014/main" id="{3C4F2E52-A869-4600-AE61-CE0C0C3DC0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36655" y="3772573"/>
            <a:ext cx="3657600" cy="239962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C450007-52BF-4379-AACA-5F87AE6FA23C}"/>
              </a:ext>
            </a:extLst>
          </p:cNvPr>
          <p:cNvGrpSpPr/>
          <p:nvPr/>
        </p:nvGrpSpPr>
        <p:grpSpPr>
          <a:xfrm>
            <a:off x="2743201" y="1981197"/>
            <a:ext cx="415635" cy="609599"/>
            <a:chOff x="-636010" y="3370464"/>
            <a:chExt cx="512052" cy="107709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Text Placeholder 2">
                  <a:extLst>
                    <a:ext uri="{FF2B5EF4-FFF2-40B4-BE49-F238E27FC236}">
                      <a16:creationId xmlns:a16="http://schemas.microsoft.com/office/drawing/2014/main" id="{428A5F2E-A92C-4E81-BDBF-5E01605BEB4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636010" y="3370464"/>
                  <a:ext cx="512052" cy="611991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bg-BG" sz="1800" b="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9" name="Text Placeholder 2">
                  <a:extLst>
                    <a:ext uri="{FF2B5EF4-FFF2-40B4-BE49-F238E27FC236}">
                      <a16:creationId xmlns:a16="http://schemas.microsoft.com/office/drawing/2014/main" id="{428A5F2E-A92C-4E81-BDBF-5E01605BEB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636010" y="3370464"/>
                  <a:ext cx="512052" cy="611991"/>
                </a:xfrm>
                <a:prstGeom prst="rect">
                  <a:avLst/>
                </a:prstGeom>
                <a:blipFill>
                  <a:blip r:embed="rId10"/>
                  <a:stretch>
                    <a:fillRect r="-1449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A1FC7EE-8D65-47E7-8161-37CBDD8FA943}"/>
                </a:ext>
              </a:extLst>
            </p:cNvPr>
            <p:cNvCxnSpPr>
              <a:cxnSpLocks/>
            </p:cNvCxnSpPr>
            <p:nvPr/>
          </p:nvCxnSpPr>
          <p:spPr>
            <a:xfrm>
              <a:off x="-636010" y="3370466"/>
              <a:ext cx="0" cy="107709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E720159-A219-4BAE-9145-BDBE4B80B403}"/>
              </a:ext>
            </a:extLst>
          </p:cNvPr>
          <p:cNvGrpSpPr/>
          <p:nvPr/>
        </p:nvGrpSpPr>
        <p:grpSpPr>
          <a:xfrm>
            <a:off x="2743201" y="4568190"/>
            <a:ext cx="267855" cy="609599"/>
            <a:chOff x="-636010" y="3370464"/>
            <a:chExt cx="329991" cy="107709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Text Placeholder 2">
                  <a:extLst>
                    <a:ext uri="{FF2B5EF4-FFF2-40B4-BE49-F238E27FC236}">
                      <a16:creationId xmlns:a16="http://schemas.microsoft.com/office/drawing/2014/main" id="{BF4C618A-CF13-4939-A079-2F79330F3DA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636009" y="3370464"/>
                  <a:ext cx="329990" cy="610556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13" name="Text Placeholder 2">
                  <a:extLst>
                    <a:ext uri="{FF2B5EF4-FFF2-40B4-BE49-F238E27FC236}">
                      <a16:creationId xmlns:a16="http://schemas.microsoft.com/office/drawing/2014/main" id="{BF4C618A-CF13-4939-A079-2F79330F3D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636009" y="3370464"/>
                  <a:ext cx="329990" cy="610556"/>
                </a:xfrm>
                <a:prstGeom prst="rect">
                  <a:avLst/>
                </a:prstGeom>
                <a:blipFill>
                  <a:blip r:embed="rId11"/>
                  <a:stretch>
                    <a:fillRect r="-8889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7D12F3C-FAD9-4CE5-8BB4-C81CB3E43CF1}"/>
                </a:ext>
              </a:extLst>
            </p:cNvPr>
            <p:cNvCxnSpPr>
              <a:cxnSpLocks/>
            </p:cNvCxnSpPr>
            <p:nvPr/>
          </p:nvCxnSpPr>
          <p:spPr>
            <a:xfrm>
              <a:off x="-636010" y="3370466"/>
              <a:ext cx="0" cy="107709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189C8CE-11CF-4603-BEFC-1EBBB686A172}"/>
              </a:ext>
            </a:extLst>
          </p:cNvPr>
          <p:cNvGrpSpPr/>
          <p:nvPr/>
        </p:nvGrpSpPr>
        <p:grpSpPr>
          <a:xfrm>
            <a:off x="6400800" y="1996438"/>
            <a:ext cx="415637" cy="609599"/>
            <a:chOff x="-636010" y="3370464"/>
            <a:chExt cx="512054" cy="107709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Text Placeholder 2">
                  <a:extLst>
                    <a:ext uri="{FF2B5EF4-FFF2-40B4-BE49-F238E27FC236}">
                      <a16:creationId xmlns:a16="http://schemas.microsoft.com/office/drawing/2014/main" id="{7D9DE2CC-7A83-4D2D-970A-8494150E8AD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636009" y="3370464"/>
                  <a:ext cx="512053" cy="595668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bg-BG" sz="1800" b="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16" name="Text Placeholder 2">
                  <a:extLst>
                    <a:ext uri="{FF2B5EF4-FFF2-40B4-BE49-F238E27FC236}">
                      <a16:creationId xmlns:a16="http://schemas.microsoft.com/office/drawing/2014/main" id="{7D9DE2CC-7A83-4D2D-970A-8494150E8A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636009" y="3370464"/>
                  <a:ext cx="512053" cy="595668"/>
                </a:xfrm>
                <a:prstGeom prst="rect">
                  <a:avLst/>
                </a:prstGeom>
                <a:blipFill>
                  <a:blip r:embed="rId12"/>
                  <a:stretch>
                    <a:fillRect r="-1449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C22C30B-B1D8-402D-8FEF-D21F83A4441D}"/>
                </a:ext>
              </a:extLst>
            </p:cNvPr>
            <p:cNvCxnSpPr>
              <a:cxnSpLocks/>
            </p:cNvCxnSpPr>
            <p:nvPr/>
          </p:nvCxnSpPr>
          <p:spPr>
            <a:xfrm>
              <a:off x="-636010" y="3370466"/>
              <a:ext cx="0" cy="107709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24A656E-814B-4F12-848D-12FFE6EE612F}"/>
              </a:ext>
            </a:extLst>
          </p:cNvPr>
          <p:cNvGrpSpPr/>
          <p:nvPr/>
        </p:nvGrpSpPr>
        <p:grpSpPr>
          <a:xfrm>
            <a:off x="6400799" y="4556760"/>
            <a:ext cx="600365" cy="609599"/>
            <a:chOff x="-636010" y="3370464"/>
            <a:chExt cx="739635" cy="107709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9" name="Text Placeholder 2">
                  <a:extLst>
                    <a:ext uri="{FF2B5EF4-FFF2-40B4-BE49-F238E27FC236}">
                      <a16:creationId xmlns:a16="http://schemas.microsoft.com/office/drawing/2014/main" id="{368AF51D-BC42-4468-82EE-29D40EB0666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636010" y="3370464"/>
                  <a:ext cx="739635" cy="614433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bg-BG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0.25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19" name="Text Placeholder 2">
                  <a:extLst>
                    <a:ext uri="{FF2B5EF4-FFF2-40B4-BE49-F238E27FC236}">
                      <a16:creationId xmlns:a16="http://schemas.microsoft.com/office/drawing/2014/main" id="{368AF51D-BC42-4468-82EE-29D40EB0666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636010" y="3370464"/>
                  <a:ext cx="739635" cy="614433"/>
                </a:xfrm>
                <a:prstGeom prst="rect">
                  <a:avLst/>
                </a:prstGeom>
                <a:blipFill>
                  <a:blip r:embed="rId13"/>
                  <a:stretch>
                    <a:fillRect r="-1010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2AB76B6-9A9F-4B3C-94D0-8D419A751C2C}"/>
                </a:ext>
              </a:extLst>
            </p:cNvPr>
            <p:cNvCxnSpPr>
              <a:cxnSpLocks/>
            </p:cNvCxnSpPr>
            <p:nvPr/>
          </p:nvCxnSpPr>
          <p:spPr>
            <a:xfrm>
              <a:off x="-636010" y="3370466"/>
              <a:ext cx="0" cy="107709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288111494"/>
      </p:ext>
    </p:extLst>
  </p:cSld>
  <p:clrMapOvr>
    <a:masterClrMapping/>
  </p:clrMapOvr>
  <p:transition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4EAE9B-D966-45E5-99E5-4379BC7A39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bg-BG" dirty="0"/>
              <a:t>Насложени са 4 слоя с шум на </a:t>
            </a:r>
            <a:r>
              <a:rPr lang="bg-BG" dirty="0" err="1"/>
              <a:t>Перлин</a:t>
            </a:r>
            <a:endParaRPr lang="bg-BG" dirty="0"/>
          </a:p>
          <a:p>
            <a:pPr lvl="1"/>
            <a:r>
              <a:rPr lang="bg-BG" dirty="0"/>
              <a:t>Всеки е с различен мащаб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582602C1-4D7D-45EC-8D97-84B369FD8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600200"/>
            <a:ext cx="6400800" cy="419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729660"/>
      </p:ext>
    </p:extLst>
  </p:cSld>
  <p:clrMapOvr>
    <a:masterClrMapping/>
  </p:clrMapOvr>
  <p:transition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C53C47C-DD78-49B2-82E2-D596A947FB45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Видоизменение</a:t>
                </a:r>
              </a:p>
              <a:p>
                <a:pPr lvl="1"/>
                <a:r>
                  <a:rPr lang="bg-BG" dirty="0"/>
                  <a:t>Генериране на остров и вълни</a:t>
                </a:r>
              </a:p>
              <a:p>
                <a:pPr lvl="1"/>
                <a:r>
                  <a:rPr lang="bg-BG" dirty="0"/>
                  <a:t>Водата е с шум на </a:t>
                </a:r>
                <a:r>
                  <a:rPr lang="bg-BG" dirty="0" err="1"/>
                  <a:t>Перлин</a:t>
                </a:r>
                <a:r>
                  <a:rPr lang="bg-BG" dirty="0"/>
                  <a:t>, но се добавя времето и се актуализира на всеки кадър</a:t>
                </a:r>
              </a:p>
              <a:p>
                <a:pPr lvl="1"/>
                <a:r>
                  <a:rPr lang="bg-BG" dirty="0"/>
                  <a:t>Островът е терен с шум на </a:t>
                </a:r>
                <a:r>
                  <a:rPr lang="bg-BG" dirty="0" err="1"/>
                  <a:t>Перлин</a:t>
                </a:r>
                <a:r>
                  <a:rPr lang="bg-BG" dirty="0"/>
                  <a:t>, но за да се подсили </a:t>
                </a:r>
                <a:r>
                  <a:rPr lang="bg-BG" dirty="0" err="1"/>
                  <a:t>островността</a:t>
                </a:r>
                <a:r>
                  <a:rPr lang="bg-BG" dirty="0"/>
                  <a:t>, </a:t>
                </a:r>
                <a:r>
                  <a:rPr lang="bg-BG" dirty="0" err="1"/>
                  <a:t>надморката</a:t>
                </a:r>
                <a:r>
                  <a:rPr lang="bg-BG" dirty="0"/>
                  <a:t> височина се умножава по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b="0" i="0" dirty="0" smtClean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0" dirty="0" smtClean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0" dirty="0" smtClean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b="0" i="0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b="0" i="0" dirty="0" smtClean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0" dirty="0" smtClean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0" dirty="0" smtClean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sty m:val="p"/>
                          </m:rP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𝑘𝑥</m:t>
                        </m:r>
                      </m:e>
                    </m:d>
                    <m:d>
                      <m:dPr>
                        <m:ctrl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i="1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dirty="0">
                                <a:solidFill>
                                  <a:srgbClr val="FF388C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sty m:val="p"/>
                          </m:rP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  <m:r>
                          <a:rPr lang="en-US" i="1" dirty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𝑘𝑧</m:t>
                        </m:r>
                      </m:e>
                    </m:d>
                  </m:oMath>
                </a14:m>
                <a:endParaRPr lang="bg-BG" dirty="0"/>
              </a:p>
            </p:txBody>
          </p:sp>
        </mc:Choice>
        <mc:Fallback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CC53C47C-DD78-49B2-82E2-D596A947FB4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2242" t="-1488" r="-239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50FE8BB-54A0-4331-ADFA-28D20A0BFB4C}"/>
              </a:ext>
            </a:extLst>
          </p:cNvPr>
          <p:cNvCxnSpPr>
            <a:cxnSpLocks/>
          </p:cNvCxnSpPr>
          <p:nvPr/>
        </p:nvCxnSpPr>
        <p:spPr>
          <a:xfrm flipV="1">
            <a:off x="4572000" y="4114800"/>
            <a:ext cx="0" cy="2057400"/>
          </a:xfrm>
          <a:prstGeom prst="straightConnector1">
            <a:avLst/>
          </a:prstGeom>
          <a:ln w="19050">
            <a:solidFill>
              <a:schemeClr val="tx1"/>
            </a:solidFill>
            <a:headEnd type="oval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EBFDFF3-3C99-49AD-A891-56DAEFA02488}"/>
              </a:ext>
            </a:extLst>
          </p:cNvPr>
          <p:cNvSpPr/>
          <p:nvPr/>
        </p:nvSpPr>
        <p:spPr>
          <a:xfrm>
            <a:off x="2133600" y="4725877"/>
            <a:ext cx="4882895" cy="1447545"/>
          </a:xfrm>
          <a:custGeom>
            <a:avLst/>
            <a:gdLst>
              <a:gd name="connsiteX0" fmla="*/ 0 w 5163127"/>
              <a:gd name="connsiteY0" fmla="*/ 1246962 h 1246962"/>
              <a:gd name="connsiteX1" fmla="*/ 2724727 w 5163127"/>
              <a:gd name="connsiteY1" fmla="*/ 53 h 1246962"/>
              <a:gd name="connsiteX2" fmla="*/ 5163127 w 5163127"/>
              <a:gd name="connsiteY2" fmla="*/ 1191544 h 1246962"/>
              <a:gd name="connsiteX3" fmla="*/ 5163127 w 5163127"/>
              <a:gd name="connsiteY3" fmla="*/ 1191544 h 1246962"/>
              <a:gd name="connsiteX0" fmla="*/ 0 w 5163127"/>
              <a:gd name="connsiteY0" fmla="*/ 1249264 h 1249264"/>
              <a:gd name="connsiteX1" fmla="*/ 1052945 w 5163127"/>
              <a:gd name="connsiteY1" fmla="*/ 898282 h 1249264"/>
              <a:gd name="connsiteX2" fmla="*/ 2724727 w 5163127"/>
              <a:gd name="connsiteY2" fmla="*/ 2355 h 1249264"/>
              <a:gd name="connsiteX3" fmla="*/ 5163127 w 5163127"/>
              <a:gd name="connsiteY3" fmla="*/ 1193846 h 1249264"/>
              <a:gd name="connsiteX4" fmla="*/ 5163127 w 5163127"/>
              <a:gd name="connsiteY4" fmla="*/ 1193846 h 1249264"/>
              <a:gd name="connsiteX0" fmla="*/ 0 w 5163127"/>
              <a:gd name="connsiteY0" fmla="*/ 1247532 h 1247532"/>
              <a:gd name="connsiteX1" fmla="*/ 1052945 w 5163127"/>
              <a:gd name="connsiteY1" fmla="*/ 896550 h 1247532"/>
              <a:gd name="connsiteX2" fmla="*/ 2724727 w 5163127"/>
              <a:gd name="connsiteY2" fmla="*/ 623 h 1247532"/>
              <a:gd name="connsiteX3" fmla="*/ 4137891 w 5163127"/>
              <a:gd name="connsiteY3" fmla="*/ 1044332 h 1247532"/>
              <a:gd name="connsiteX4" fmla="*/ 5163127 w 5163127"/>
              <a:gd name="connsiteY4" fmla="*/ 1192114 h 1247532"/>
              <a:gd name="connsiteX5" fmla="*/ 5163127 w 5163127"/>
              <a:gd name="connsiteY5" fmla="*/ 1192114 h 1247532"/>
              <a:gd name="connsiteX0" fmla="*/ 0 w 5041207"/>
              <a:gd name="connsiteY0" fmla="*/ 1448700 h 1448700"/>
              <a:gd name="connsiteX1" fmla="*/ 931025 w 5041207"/>
              <a:gd name="connsiteY1" fmla="*/ 896550 h 1448700"/>
              <a:gd name="connsiteX2" fmla="*/ 2602807 w 5041207"/>
              <a:gd name="connsiteY2" fmla="*/ 623 h 1448700"/>
              <a:gd name="connsiteX3" fmla="*/ 4015971 w 5041207"/>
              <a:gd name="connsiteY3" fmla="*/ 1044332 h 1448700"/>
              <a:gd name="connsiteX4" fmla="*/ 5041207 w 5041207"/>
              <a:gd name="connsiteY4" fmla="*/ 1192114 h 1448700"/>
              <a:gd name="connsiteX5" fmla="*/ 5041207 w 5041207"/>
              <a:gd name="connsiteY5" fmla="*/ 1192114 h 1448700"/>
              <a:gd name="connsiteX0" fmla="*/ 0 w 5041207"/>
              <a:gd name="connsiteY0" fmla="*/ 1451625 h 1451625"/>
              <a:gd name="connsiteX1" fmla="*/ 2602807 w 5041207"/>
              <a:gd name="connsiteY1" fmla="*/ 3548 h 1451625"/>
              <a:gd name="connsiteX2" fmla="*/ 4015971 w 5041207"/>
              <a:gd name="connsiteY2" fmla="*/ 1047257 h 1451625"/>
              <a:gd name="connsiteX3" fmla="*/ 5041207 w 5041207"/>
              <a:gd name="connsiteY3" fmla="*/ 1195039 h 1451625"/>
              <a:gd name="connsiteX4" fmla="*/ 5041207 w 5041207"/>
              <a:gd name="connsiteY4" fmla="*/ 1195039 h 1451625"/>
              <a:gd name="connsiteX0" fmla="*/ 0 w 5041207"/>
              <a:gd name="connsiteY0" fmla="*/ 1449365 h 1449365"/>
              <a:gd name="connsiteX1" fmla="*/ 2602807 w 5041207"/>
              <a:gd name="connsiteY1" fmla="*/ 1288 h 1449365"/>
              <a:gd name="connsiteX2" fmla="*/ 5041207 w 5041207"/>
              <a:gd name="connsiteY2" fmla="*/ 1192779 h 1449365"/>
              <a:gd name="connsiteX3" fmla="*/ 5041207 w 5041207"/>
              <a:gd name="connsiteY3" fmla="*/ 1192779 h 1449365"/>
              <a:gd name="connsiteX0" fmla="*/ 0 w 5208196"/>
              <a:gd name="connsiteY0" fmla="*/ 1449395 h 1449395"/>
              <a:gd name="connsiteX1" fmla="*/ 2602807 w 5208196"/>
              <a:gd name="connsiteY1" fmla="*/ 1318 h 1449395"/>
              <a:gd name="connsiteX2" fmla="*/ 5041207 w 5208196"/>
              <a:gd name="connsiteY2" fmla="*/ 1192809 h 1449395"/>
              <a:gd name="connsiteX3" fmla="*/ 4986343 w 5208196"/>
              <a:gd name="connsiteY3" fmla="*/ 1345209 h 1449395"/>
              <a:gd name="connsiteX0" fmla="*/ 0 w 4986343"/>
              <a:gd name="connsiteY0" fmla="*/ 1448284 h 1448284"/>
              <a:gd name="connsiteX1" fmla="*/ 2602807 w 4986343"/>
              <a:gd name="connsiteY1" fmla="*/ 207 h 1448284"/>
              <a:gd name="connsiteX2" fmla="*/ 4986343 w 4986343"/>
              <a:gd name="connsiteY2" fmla="*/ 1344098 h 1448284"/>
              <a:gd name="connsiteX0" fmla="*/ 0 w 5047303"/>
              <a:gd name="connsiteY0" fmla="*/ 1448078 h 1453620"/>
              <a:gd name="connsiteX1" fmla="*/ 2602807 w 5047303"/>
              <a:gd name="connsiteY1" fmla="*/ 1 h 1453620"/>
              <a:gd name="connsiteX2" fmla="*/ 5047303 w 5047303"/>
              <a:gd name="connsiteY2" fmla="*/ 1453620 h 1453620"/>
              <a:gd name="connsiteX0" fmla="*/ 0 w 5047303"/>
              <a:gd name="connsiteY0" fmla="*/ 1448078 h 1453641"/>
              <a:gd name="connsiteX1" fmla="*/ 2602807 w 5047303"/>
              <a:gd name="connsiteY1" fmla="*/ 1 h 1453641"/>
              <a:gd name="connsiteX2" fmla="*/ 5047303 w 5047303"/>
              <a:gd name="connsiteY2" fmla="*/ 1453620 h 1453641"/>
              <a:gd name="connsiteX0" fmla="*/ 0 w 5047303"/>
              <a:gd name="connsiteY0" fmla="*/ 1448078 h 1453641"/>
              <a:gd name="connsiteX1" fmla="*/ 2602807 w 5047303"/>
              <a:gd name="connsiteY1" fmla="*/ 1 h 1453641"/>
              <a:gd name="connsiteX2" fmla="*/ 5047303 w 5047303"/>
              <a:gd name="connsiteY2" fmla="*/ 1453620 h 1453641"/>
              <a:gd name="connsiteX0" fmla="*/ 0 w 5047303"/>
              <a:gd name="connsiteY0" fmla="*/ 1441982 h 1447545"/>
              <a:gd name="connsiteX1" fmla="*/ 2508289 w 5047303"/>
              <a:gd name="connsiteY1" fmla="*/ 1 h 1447545"/>
              <a:gd name="connsiteX2" fmla="*/ 5047303 w 5047303"/>
              <a:gd name="connsiteY2" fmla="*/ 1447524 h 144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47303" h="1447545">
                <a:moveTo>
                  <a:pt x="0" y="1441982"/>
                </a:moveTo>
                <a:cubicBezTo>
                  <a:pt x="1029932" y="1457291"/>
                  <a:pt x="1667072" y="-923"/>
                  <a:pt x="2508289" y="1"/>
                </a:cubicBezTo>
                <a:cubicBezTo>
                  <a:pt x="3349506" y="925"/>
                  <a:pt x="3874077" y="1454059"/>
                  <a:pt x="5047303" y="1447524"/>
                </a:cubicBezTo>
              </a:path>
            </a:pathLst>
          </a:custGeom>
          <a:noFill/>
          <a:ln w="15875">
            <a:solidFill>
              <a:srgbClr val="FF38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F388C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843F0D-A21B-4E85-B8AC-DE576EFD7DE7}"/>
              </a:ext>
            </a:extLst>
          </p:cNvPr>
          <p:cNvSpPr txBox="1"/>
          <p:nvPr/>
        </p:nvSpPr>
        <p:spPr>
          <a:xfrm>
            <a:off x="4303775" y="4419600"/>
            <a:ext cx="209353" cy="323165"/>
          </a:xfrm>
          <a:prstGeom prst="rect">
            <a:avLst/>
          </a:prstGeom>
          <a:noFill/>
        </p:spPr>
        <p:txBody>
          <a:bodyPr wrap="none" tIns="0" rIns="0" rtlCol="0">
            <a:spAutoFit/>
          </a:bodyPr>
          <a:lstStyle/>
          <a:p>
            <a:pPr algn="r"/>
            <a:r>
              <a:rPr lang="en-US" dirty="0"/>
              <a:t>1</a:t>
            </a:r>
            <a:endParaRPr lang="bg-BG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461087-7073-4797-B819-FEE615AEE059}"/>
              </a:ext>
            </a:extLst>
          </p:cNvPr>
          <p:cNvSpPr txBox="1"/>
          <p:nvPr/>
        </p:nvSpPr>
        <p:spPr>
          <a:xfrm>
            <a:off x="4299684" y="5867400"/>
            <a:ext cx="209353" cy="323165"/>
          </a:xfrm>
          <a:prstGeom prst="rect">
            <a:avLst/>
          </a:prstGeom>
          <a:noFill/>
        </p:spPr>
        <p:txBody>
          <a:bodyPr wrap="none" tIns="0" rIns="0" rtlCol="0">
            <a:spAutoFit/>
          </a:bodyPr>
          <a:lstStyle/>
          <a:p>
            <a:pPr algn="r"/>
            <a:r>
              <a:rPr lang="en-US" dirty="0"/>
              <a:t>0</a:t>
            </a:r>
            <a:endParaRPr lang="bg-BG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922162A-6463-4FBA-836B-E528C182D1CF}"/>
              </a:ext>
            </a:extLst>
          </p:cNvPr>
          <p:cNvSpPr/>
          <p:nvPr/>
        </p:nvSpPr>
        <p:spPr>
          <a:xfrm>
            <a:off x="2170177" y="4729825"/>
            <a:ext cx="4809743" cy="1105228"/>
          </a:xfrm>
          <a:custGeom>
            <a:avLst/>
            <a:gdLst>
              <a:gd name="connsiteX0" fmla="*/ 0 w 5163127"/>
              <a:gd name="connsiteY0" fmla="*/ 1246962 h 1246962"/>
              <a:gd name="connsiteX1" fmla="*/ 2724727 w 5163127"/>
              <a:gd name="connsiteY1" fmla="*/ 53 h 1246962"/>
              <a:gd name="connsiteX2" fmla="*/ 5163127 w 5163127"/>
              <a:gd name="connsiteY2" fmla="*/ 1191544 h 1246962"/>
              <a:gd name="connsiteX3" fmla="*/ 5163127 w 5163127"/>
              <a:gd name="connsiteY3" fmla="*/ 1191544 h 1246962"/>
              <a:gd name="connsiteX0" fmla="*/ 0 w 5163127"/>
              <a:gd name="connsiteY0" fmla="*/ 1249264 h 1249264"/>
              <a:gd name="connsiteX1" fmla="*/ 1052945 w 5163127"/>
              <a:gd name="connsiteY1" fmla="*/ 898282 h 1249264"/>
              <a:gd name="connsiteX2" fmla="*/ 2724727 w 5163127"/>
              <a:gd name="connsiteY2" fmla="*/ 2355 h 1249264"/>
              <a:gd name="connsiteX3" fmla="*/ 5163127 w 5163127"/>
              <a:gd name="connsiteY3" fmla="*/ 1193846 h 1249264"/>
              <a:gd name="connsiteX4" fmla="*/ 5163127 w 5163127"/>
              <a:gd name="connsiteY4" fmla="*/ 1193846 h 1249264"/>
              <a:gd name="connsiteX0" fmla="*/ 0 w 5163127"/>
              <a:gd name="connsiteY0" fmla="*/ 1247532 h 1247532"/>
              <a:gd name="connsiteX1" fmla="*/ 1052945 w 5163127"/>
              <a:gd name="connsiteY1" fmla="*/ 896550 h 1247532"/>
              <a:gd name="connsiteX2" fmla="*/ 2724727 w 5163127"/>
              <a:gd name="connsiteY2" fmla="*/ 623 h 1247532"/>
              <a:gd name="connsiteX3" fmla="*/ 4137891 w 5163127"/>
              <a:gd name="connsiteY3" fmla="*/ 1044332 h 1247532"/>
              <a:gd name="connsiteX4" fmla="*/ 5163127 w 5163127"/>
              <a:gd name="connsiteY4" fmla="*/ 1192114 h 1247532"/>
              <a:gd name="connsiteX5" fmla="*/ 5163127 w 5163127"/>
              <a:gd name="connsiteY5" fmla="*/ 1192114 h 1247532"/>
              <a:gd name="connsiteX0" fmla="*/ 0 w 5041207"/>
              <a:gd name="connsiteY0" fmla="*/ 1448700 h 1448700"/>
              <a:gd name="connsiteX1" fmla="*/ 931025 w 5041207"/>
              <a:gd name="connsiteY1" fmla="*/ 896550 h 1448700"/>
              <a:gd name="connsiteX2" fmla="*/ 2602807 w 5041207"/>
              <a:gd name="connsiteY2" fmla="*/ 623 h 1448700"/>
              <a:gd name="connsiteX3" fmla="*/ 4015971 w 5041207"/>
              <a:gd name="connsiteY3" fmla="*/ 1044332 h 1448700"/>
              <a:gd name="connsiteX4" fmla="*/ 5041207 w 5041207"/>
              <a:gd name="connsiteY4" fmla="*/ 1192114 h 1448700"/>
              <a:gd name="connsiteX5" fmla="*/ 5041207 w 5041207"/>
              <a:gd name="connsiteY5" fmla="*/ 1192114 h 1448700"/>
              <a:gd name="connsiteX0" fmla="*/ 0 w 5041207"/>
              <a:gd name="connsiteY0" fmla="*/ 1451625 h 1451625"/>
              <a:gd name="connsiteX1" fmla="*/ 2602807 w 5041207"/>
              <a:gd name="connsiteY1" fmla="*/ 3548 h 1451625"/>
              <a:gd name="connsiteX2" fmla="*/ 4015971 w 5041207"/>
              <a:gd name="connsiteY2" fmla="*/ 1047257 h 1451625"/>
              <a:gd name="connsiteX3" fmla="*/ 5041207 w 5041207"/>
              <a:gd name="connsiteY3" fmla="*/ 1195039 h 1451625"/>
              <a:gd name="connsiteX4" fmla="*/ 5041207 w 5041207"/>
              <a:gd name="connsiteY4" fmla="*/ 1195039 h 1451625"/>
              <a:gd name="connsiteX0" fmla="*/ 0 w 5041207"/>
              <a:gd name="connsiteY0" fmla="*/ 1449365 h 1449365"/>
              <a:gd name="connsiteX1" fmla="*/ 2602807 w 5041207"/>
              <a:gd name="connsiteY1" fmla="*/ 1288 h 1449365"/>
              <a:gd name="connsiteX2" fmla="*/ 5041207 w 5041207"/>
              <a:gd name="connsiteY2" fmla="*/ 1192779 h 1449365"/>
              <a:gd name="connsiteX3" fmla="*/ 5041207 w 5041207"/>
              <a:gd name="connsiteY3" fmla="*/ 1192779 h 1449365"/>
              <a:gd name="connsiteX0" fmla="*/ 0 w 5208196"/>
              <a:gd name="connsiteY0" fmla="*/ 1449395 h 1449395"/>
              <a:gd name="connsiteX1" fmla="*/ 2602807 w 5208196"/>
              <a:gd name="connsiteY1" fmla="*/ 1318 h 1449395"/>
              <a:gd name="connsiteX2" fmla="*/ 5041207 w 5208196"/>
              <a:gd name="connsiteY2" fmla="*/ 1192809 h 1449395"/>
              <a:gd name="connsiteX3" fmla="*/ 4986343 w 5208196"/>
              <a:gd name="connsiteY3" fmla="*/ 1345209 h 1449395"/>
              <a:gd name="connsiteX0" fmla="*/ 0 w 4986343"/>
              <a:gd name="connsiteY0" fmla="*/ 1448284 h 1448284"/>
              <a:gd name="connsiteX1" fmla="*/ 2602807 w 4986343"/>
              <a:gd name="connsiteY1" fmla="*/ 207 h 1448284"/>
              <a:gd name="connsiteX2" fmla="*/ 4986343 w 4986343"/>
              <a:gd name="connsiteY2" fmla="*/ 1344098 h 1448284"/>
              <a:gd name="connsiteX0" fmla="*/ 0 w 5047303"/>
              <a:gd name="connsiteY0" fmla="*/ 1448078 h 1453620"/>
              <a:gd name="connsiteX1" fmla="*/ 2602807 w 5047303"/>
              <a:gd name="connsiteY1" fmla="*/ 1 h 1453620"/>
              <a:gd name="connsiteX2" fmla="*/ 5047303 w 5047303"/>
              <a:gd name="connsiteY2" fmla="*/ 1453620 h 1453620"/>
              <a:gd name="connsiteX0" fmla="*/ 0 w 5047303"/>
              <a:gd name="connsiteY0" fmla="*/ 1448078 h 1453641"/>
              <a:gd name="connsiteX1" fmla="*/ 2602807 w 5047303"/>
              <a:gd name="connsiteY1" fmla="*/ 1 h 1453641"/>
              <a:gd name="connsiteX2" fmla="*/ 5047303 w 5047303"/>
              <a:gd name="connsiteY2" fmla="*/ 1453620 h 1453641"/>
              <a:gd name="connsiteX0" fmla="*/ 0 w 5047303"/>
              <a:gd name="connsiteY0" fmla="*/ 1448078 h 1453641"/>
              <a:gd name="connsiteX1" fmla="*/ 2602807 w 5047303"/>
              <a:gd name="connsiteY1" fmla="*/ 1 h 1453641"/>
              <a:gd name="connsiteX2" fmla="*/ 5047303 w 5047303"/>
              <a:gd name="connsiteY2" fmla="*/ 1453620 h 1453641"/>
              <a:gd name="connsiteX0" fmla="*/ 0 w 5047303"/>
              <a:gd name="connsiteY0" fmla="*/ 1441982 h 1447545"/>
              <a:gd name="connsiteX1" fmla="*/ 2508289 w 5047303"/>
              <a:gd name="connsiteY1" fmla="*/ 1 h 1447545"/>
              <a:gd name="connsiteX2" fmla="*/ 5047303 w 5047303"/>
              <a:gd name="connsiteY2" fmla="*/ 1447524 h 1447545"/>
              <a:gd name="connsiteX0" fmla="*/ 0 w 5009495"/>
              <a:gd name="connsiteY0" fmla="*/ 716787 h 1459968"/>
              <a:gd name="connsiteX1" fmla="*/ 2470481 w 5009495"/>
              <a:gd name="connsiteY1" fmla="*/ 12422 h 1459968"/>
              <a:gd name="connsiteX2" fmla="*/ 5009495 w 5009495"/>
              <a:gd name="connsiteY2" fmla="*/ 1459945 h 1459968"/>
              <a:gd name="connsiteX0" fmla="*/ 0 w 5009495"/>
              <a:gd name="connsiteY0" fmla="*/ 706568 h 1449748"/>
              <a:gd name="connsiteX1" fmla="*/ 598618 w 5009495"/>
              <a:gd name="connsiteY1" fmla="*/ 1110808 h 1449748"/>
              <a:gd name="connsiteX2" fmla="*/ 2470481 w 5009495"/>
              <a:gd name="connsiteY2" fmla="*/ 2203 h 1449748"/>
              <a:gd name="connsiteX3" fmla="*/ 5009495 w 5009495"/>
              <a:gd name="connsiteY3" fmla="*/ 1449726 h 1449748"/>
              <a:gd name="connsiteX0" fmla="*/ 0 w 5009495"/>
              <a:gd name="connsiteY0" fmla="*/ 749835 h 1493017"/>
              <a:gd name="connsiteX1" fmla="*/ 598618 w 5009495"/>
              <a:gd name="connsiteY1" fmla="*/ 1154075 h 1493017"/>
              <a:gd name="connsiteX2" fmla="*/ 1014501 w 5009495"/>
              <a:gd name="connsiteY2" fmla="*/ 434747 h 1493017"/>
              <a:gd name="connsiteX3" fmla="*/ 2470481 w 5009495"/>
              <a:gd name="connsiteY3" fmla="*/ 45470 h 1493017"/>
              <a:gd name="connsiteX4" fmla="*/ 5009495 w 5009495"/>
              <a:gd name="connsiteY4" fmla="*/ 1492993 h 1493017"/>
              <a:gd name="connsiteX0" fmla="*/ 0 w 5009495"/>
              <a:gd name="connsiteY0" fmla="*/ 724327 h 1467509"/>
              <a:gd name="connsiteX1" fmla="*/ 598618 w 5009495"/>
              <a:gd name="connsiteY1" fmla="*/ 1128567 h 1467509"/>
              <a:gd name="connsiteX2" fmla="*/ 1014501 w 5009495"/>
              <a:gd name="connsiteY2" fmla="*/ 409239 h 1467509"/>
              <a:gd name="connsiteX3" fmla="*/ 1606818 w 5009495"/>
              <a:gd name="connsiteY3" fmla="*/ 610408 h 1467509"/>
              <a:gd name="connsiteX4" fmla="*/ 2470481 w 5009495"/>
              <a:gd name="connsiteY4" fmla="*/ 19962 h 1467509"/>
              <a:gd name="connsiteX5" fmla="*/ 5009495 w 5009495"/>
              <a:gd name="connsiteY5" fmla="*/ 1467485 h 1467509"/>
              <a:gd name="connsiteX0" fmla="*/ 0 w 5009495"/>
              <a:gd name="connsiteY0" fmla="*/ 709564 h 1452745"/>
              <a:gd name="connsiteX1" fmla="*/ 598618 w 5009495"/>
              <a:gd name="connsiteY1" fmla="*/ 1113804 h 1452745"/>
              <a:gd name="connsiteX2" fmla="*/ 1014501 w 5009495"/>
              <a:gd name="connsiteY2" fmla="*/ 394476 h 1452745"/>
              <a:gd name="connsiteX3" fmla="*/ 1606818 w 5009495"/>
              <a:gd name="connsiteY3" fmla="*/ 595645 h 1452745"/>
              <a:gd name="connsiteX4" fmla="*/ 2104617 w 5009495"/>
              <a:gd name="connsiteY4" fmla="*/ 955309 h 1452745"/>
              <a:gd name="connsiteX5" fmla="*/ 2470481 w 5009495"/>
              <a:gd name="connsiteY5" fmla="*/ 5199 h 1452745"/>
              <a:gd name="connsiteX6" fmla="*/ 5009495 w 5009495"/>
              <a:gd name="connsiteY6" fmla="*/ 1452722 h 1452745"/>
              <a:gd name="connsiteX0" fmla="*/ 0 w 5009495"/>
              <a:gd name="connsiteY0" fmla="*/ 703500 h 1446681"/>
              <a:gd name="connsiteX1" fmla="*/ 598618 w 5009495"/>
              <a:gd name="connsiteY1" fmla="*/ 1107740 h 1446681"/>
              <a:gd name="connsiteX2" fmla="*/ 1014501 w 5009495"/>
              <a:gd name="connsiteY2" fmla="*/ 388412 h 1446681"/>
              <a:gd name="connsiteX3" fmla="*/ 1606818 w 5009495"/>
              <a:gd name="connsiteY3" fmla="*/ 589581 h 1446681"/>
              <a:gd name="connsiteX4" fmla="*/ 2104617 w 5009495"/>
              <a:gd name="connsiteY4" fmla="*/ 949245 h 1446681"/>
              <a:gd name="connsiteX5" fmla="*/ 2993485 w 5009495"/>
              <a:gd name="connsiteY5" fmla="*/ 5231 h 1446681"/>
              <a:gd name="connsiteX6" fmla="*/ 5009495 w 5009495"/>
              <a:gd name="connsiteY6" fmla="*/ 1446658 h 1446681"/>
              <a:gd name="connsiteX0" fmla="*/ 0 w 5009495"/>
              <a:gd name="connsiteY0" fmla="*/ 698284 h 1441442"/>
              <a:gd name="connsiteX1" fmla="*/ 598618 w 5009495"/>
              <a:gd name="connsiteY1" fmla="*/ 1102524 h 1441442"/>
              <a:gd name="connsiteX2" fmla="*/ 1014501 w 5009495"/>
              <a:gd name="connsiteY2" fmla="*/ 383196 h 1441442"/>
              <a:gd name="connsiteX3" fmla="*/ 1606818 w 5009495"/>
              <a:gd name="connsiteY3" fmla="*/ 584365 h 1441442"/>
              <a:gd name="connsiteX4" fmla="*/ 2104617 w 5009495"/>
              <a:gd name="connsiteY4" fmla="*/ 944029 h 1441442"/>
              <a:gd name="connsiteX5" fmla="*/ 2993485 w 5009495"/>
              <a:gd name="connsiteY5" fmla="*/ 15 h 1441442"/>
              <a:gd name="connsiteX6" fmla="*/ 3667328 w 5009495"/>
              <a:gd name="connsiteY6" fmla="*/ 968413 h 1441442"/>
              <a:gd name="connsiteX7" fmla="*/ 5009495 w 5009495"/>
              <a:gd name="connsiteY7" fmla="*/ 1441442 h 1441442"/>
              <a:gd name="connsiteX0" fmla="*/ 0 w 4971687"/>
              <a:gd name="connsiteY0" fmla="*/ 698284 h 1119412"/>
              <a:gd name="connsiteX1" fmla="*/ 598618 w 4971687"/>
              <a:gd name="connsiteY1" fmla="*/ 1102524 h 1119412"/>
              <a:gd name="connsiteX2" fmla="*/ 1014501 w 4971687"/>
              <a:gd name="connsiteY2" fmla="*/ 383196 h 1119412"/>
              <a:gd name="connsiteX3" fmla="*/ 1606818 w 4971687"/>
              <a:gd name="connsiteY3" fmla="*/ 584365 h 1119412"/>
              <a:gd name="connsiteX4" fmla="*/ 2104617 w 4971687"/>
              <a:gd name="connsiteY4" fmla="*/ 944029 h 1119412"/>
              <a:gd name="connsiteX5" fmla="*/ 2993485 w 4971687"/>
              <a:gd name="connsiteY5" fmla="*/ 15 h 1119412"/>
              <a:gd name="connsiteX6" fmla="*/ 3667328 w 4971687"/>
              <a:gd name="connsiteY6" fmla="*/ 968413 h 1119412"/>
              <a:gd name="connsiteX7" fmla="*/ 4971687 w 4971687"/>
              <a:gd name="connsiteY7" fmla="*/ 520946 h 1119412"/>
              <a:gd name="connsiteX0" fmla="*/ 0 w 4971687"/>
              <a:gd name="connsiteY0" fmla="*/ 699985 h 1121113"/>
              <a:gd name="connsiteX1" fmla="*/ 598618 w 4971687"/>
              <a:gd name="connsiteY1" fmla="*/ 1104225 h 1121113"/>
              <a:gd name="connsiteX2" fmla="*/ 1014501 w 4971687"/>
              <a:gd name="connsiteY2" fmla="*/ 384897 h 1121113"/>
              <a:gd name="connsiteX3" fmla="*/ 1606818 w 4971687"/>
              <a:gd name="connsiteY3" fmla="*/ 586066 h 1121113"/>
              <a:gd name="connsiteX4" fmla="*/ 2104617 w 4971687"/>
              <a:gd name="connsiteY4" fmla="*/ 945730 h 1121113"/>
              <a:gd name="connsiteX5" fmla="*/ 2993485 w 4971687"/>
              <a:gd name="connsiteY5" fmla="*/ 1716 h 1121113"/>
              <a:gd name="connsiteX6" fmla="*/ 4013897 w 4971687"/>
              <a:gd name="connsiteY6" fmla="*/ 732370 h 1121113"/>
              <a:gd name="connsiteX7" fmla="*/ 4971687 w 4971687"/>
              <a:gd name="connsiteY7" fmla="*/ 522647 h 1121113"/>
              <a:gd name="connsiteX0" fmla="*/ 0 w 4971687"/>
              <a:gd name="connsiteY0" fmla="*/ 699985 h 1121113"/>
              <a:gd name="connsiteX1" fmla="*/ 598618 w 4971687"/>
              <a:gd name="connsiteY1" fmla="*/ 1104225 h 1121113"/>
              <a:gd name="connsiteX2" fmla="*/ 1014501 w 4971687"/>
              <a:gd name="connsiteY2" fmla="*/ 384897 h 1121113"/>
              <a:gd name="connsiteX3" fmla="*/ 1959688 w 4971687"/>
              <a:gd name="connsiteY3" fmla="*/ 464146 h 1121113"/>
              <a:gd name="connsiteX4" fmla="*/ 2104617 w 4971687"/>
              <a:gd name="connsiteY4" fmla="*/ 945730 h 1121113"/>
              <a:gd name="connsiteX5" fmla="*/ 2993485 w 4971687"/>
              <a:gd name="connsiteY5" fmla="*/ 1716 h 1121113"/>
              <a:gd name="connsiteX6" fmla="*/ 4013897 w 4971687"/>
              <a:gd name="connsiteY6" fmla="*/ 732370 h 1121113"/>
              <a:gd name="connsiteX7" fmla="*/ 4971687 w 4971687"/>
              <a:gd name="connsiteY7" fmla="*/ 522647 h 1121113"/>
              <a:gd name="connsiteX0" fmla="*/ 0 w 4971687"/>
              <a:gd name="connsiteY0" fmla="*/ 699806 h 1120934"/>
              <a:gd name="connsiteX1" fmla="*/ 598618 w 4971687"/>
              <a:gd name="connsiteY1" fmla="*/ 1104046 h 1120934"/>
              <a:gd name="connsiteX2" fmla="*/ 1014501 w 4971687"/>
              <a:gd name="connsiteY2" fmla="*/ 384718 h 1120934"/>
              <a:gd name="connsiteX3" fmla="*/ 1959688 w 4971687"/>
              <a:gd name="connsiteY3" fmla="*/ 463967 h 1120934"/>
              <a:gd name="connsiteX4" fmla="*/ 2589814 w 4971687"/>
              <a:gd name="connsiteY4" fmla="*/ 933359 h 1120934"/>
              <a:gd name="connsiteX5" fmla="*/ 2993485 w 4971687"/>
              <a:gd name="connsiteY5" fmla="*/ 1537 h 1120934"/>
              <a:gd name="connsiteX6" fmla="*/ 4013897 w 4971687"/>
              <a:gd name="connsiteY6" fmla="*/ 732191 h 1120934"/>
              <a:gd name="connsiteX7" fmla="*/ 4971687 w 4971687"/>
              <a:gd name="connsiteY7" fmla="*/ 522468 h 1120934"/>
              <a:gd name="connsiteX0" fmla="*/ 0 w 4971687"/>
              <a:gd name="connsiteY0" fmla="*/ 699806 h 1120934"/>
              <a:gd name="connsiteX1" fmla="*/ 598618 w 4971687"/>
              <a:gd name="connsiteY1" fmla="*/ 1104046 h 1120934"/>
              <a:gd name="connsiteX2" fmla="*/ 1014501 w 4971687"/>
              <a:gd name="connsiteY2" fmla="*/ 384718 h 1120934"/>
              <a:gd name="connsiteX3" fmla="*/ 1959688 w 4971687"/>
              <a:gd name="connsiteY3" fmla="*/ 463967 h 1120934"/>
              <a:gd name="connsiteX4" fmla="*/ 2589814 w 4971687"/>
              <a:gd name="connsiteY4" fmla="*/ 933359 h 1120934"/>
              <a:gd name="connsiteX5" fmla="*/ 2993485 w 4971687"/>
              <a:gd name="connsiteY5" fmla="*/ 1537 h 1120934"/>
              <a:gd name="connsiteX6" fmla="*/ 4013897 w 4971687"/>
              <a:gd name="connsiteY6" fmla="*/ 732191 h 1120934"/>
              <a:gd name="connsiteX7" fmla="*/ 4971687 w 4971687"/>
              <a:gd name="connsiteY7" fmla="*/ 522468 h 1120934"/>
              <a:gd name="connsiteX0" fmla="*/ 0 w 4971687"/>
              <a:gd name="connsiteY0" fmla="*/ 699806 h 1120934"/>
              <a:gd name="connsiteX1" fmla="*/ 598618 w 4971687"/>
              <a:gd name="connsiteY1" fmla="*/ 1104046 h 1120934"/>
              <a:gd name="connsiteX2" fmla="*/ 1014501 w 4971687"/>
              <a:gd name="connsiteY2" fmla="*/ 384718 h 1120934"/>
              <a:gd name="connsiteX3" fmla="*/ 1959688 w 4971687"/>
              <a:gd name="connsiteY3" fmla="*/ 463967 h 1120934"/>
              <a:gd name="connsiteX4" fmla="*/ 2589814 w 4971687"/>
              <a:gd name="connsiteY4" fmla="*/ 933359 h 1120934"/>
              <a:gd name="connsiteX5" fmla="*/ 2993485 w 4971687"/>
              <a:gd name="connsiteY5" fmla="*/ 1537 h 1120934"/>
              <a:gd name="connsiteX6" fmla="*/ 4013897 w 4971687"/>
              <a:gd name="connsiteY6" fmla="*/ 732191 h 1120934"/>
              <a:gd name="connsiteX7" fmla="*/ 4971687 w 4971687"/>
              <a:gd name="connsiteY7" fmla="*/ 522468 h 1120934"/>
              <a:gd name="connsiteX0" fmla="*/ 0 w 4971687"/>
              <a:gd name="connsiteY0" fmla="*/ 699806 h 1120934"/>
              <a:gd name="connsiteX1" fmla="*/ 598618 w 4971687"/>
              <a:gd name="connsiteY1" fmla="*/ 1104046 h 1120934"/>
              <a:gd name="connsiteX2" fmla="*/ 1014501 w 4971687"/>
              <a:gd name="connsiteY2" fmla="*/ 384718 h 1120934"/>
              <a:gd name="connsiteX3" fmla="*/ 1959688 w 4971687"/>
              <a:gd name="connsiteY3" fmla="*/ 463967 h 1120934"/>
              <a:gd name="connsiteX4" fmla="*/ 2589814 w 4971687"/>
              <a:gd name="connsiteY4" fmla="*/ 933359 h 1120934"/>
              <a:gd name="connsiteX5" fmla="*/ 2993485 w 4971687"/>
              <a:gd name="connsiteY5" fmla="*/ 1537 h 1120934"/>
              <a:gd name="connsiteX6" fmla="*/ 4013897 w 4971687"/>
              <a:gd name="connsiteY6" fmla="*/ 732191 h 1120934"/>
              <a:gd name="connsiteX7" fmla="*/ 4971687 w 4971687"/>
              <a:gd name="connsiteY7" fmla="*/ 522468 h 1120934"/>
              <a:gd name="connsiteX0" fmla="*/ 0 w 4971687"/>
              <a:gd name="connsiteY0" fmla="*/ 699806 h 1120934"/>
              <a:gd name="connsiteX1" fmla="*/ 598618 w 4971687"/>
              <a:gd name="connsiteY1" fmla="*/ 1104046 h 1120934"/>
              <a:gd name="connsiteX2" fmla="*/ 1014501 w 4971687"/>
              <a:gd name="connsiteY2" fmla="*/ 384718 h 1120934"/>
              <a:gd name="connsiteX3" fmla="*/ 1959688 w 4971687"/>
              <a:gd name="connsiteY3" fmla="*/ 463967 h 1120934"/>
              <a:gd name="connsiteX4" fmla="*/ 2589814 w 4971687"/>
              <a:gd name="connsiteY4" fmla="*/ 933359 h 1120934"/>
              <a:gd name="connsiteX5" fmla="*/ 2993485 w 4971687"/>
              <a:gd name="connsiteY5" fmla="*/ 1537 h 1120934"/>
              <a:gd name="connsiteX6" fmla="*/ 4013897 w 4971687"/>
              <a:gd name="connsiteY6" fmla="*/ 732191 h 1120934"/>
              <a:gd name="connsiteX7" fmla="*/ 4971687 w 4971687"/>
              <a:gd name="connsiteY7" fmla="*/ 522468 h 1120934"/>
              <a:gd name="connsiteX0" fmla="*/ 0 w 4971687"/>
              <a:gd name="connsiteY0" fmla="*/ 699806 h 1105228"/>
              <a:gd name="connsiteX1" fmla="*/ 598618 w 4971687"/>
              <a:gd name="connsiteY1" fmla="*/ 1104046 h 1105228"/>
              <a:gd name="connsiteX2" fmla="*/ 1014501 w 4971687"/>
              <a:gd name="connsiteY2" fmla="*/ 384718 h 1105228"/>
              <a:gd name="connsiteX3" fmla="*/ 1959688 w 4971687"/>
              <a:gd name="connsiteY3" fmla="*/ 463967 h 1105228"/>
              <a:gd name="connsiteX4" fmla="*/ 2589814 w 4971687"/>
              <a:gd name="connsiteY4" fmla="*/ 933359 h 1105228"/>
              <a:gd name="connsiteX5" fmla="*/ 2993485 w 4971687"/>
              <a:gd name="connsiteY5" fmla="*/ 1537 h 1105228"/>
              <a:gd name="connsiteX6" fmla="*/ 4013897 w 4971687"/>
              <a:gd name="connsiteY6" fmla="*/ 732191 h 1105228"/>
              <a:gd name="connsiteX7" fmla="*/ 4971687 w 4971687"/>
              <a:gd name="connsiteY7" fmla="*/ 522468 h 1105228"/>
              <a:gd name="connsiteX0" fmla="*/ 0 w 4971687"/>
              <a:gd name="connsiteY0" fmla="*/ 699806 h 1105228"/>
              <a:gd name="connsiteX1" fmla="*/ 598618 w 4971687"/>
              <a:gd name="connsiteY1" fmla="*/ 1104046 h 1105228"/>
              <a:gd name="connsiteX2" fmla="*/ 1014501 w 4971687"/>
              <a:gd name="connsiteY2" fmla="*/ 384718 h 1105228"/>
              <a:gd name="connsiteX3" fmla="*/ 1959688 w 4971687"/>
              <a:gd name="connsiteY3" fmla="*/ 463967 h 1105228"/>
              <a:gd name="connsiteX4" fmla="*/ 2589814 w 4971687"/>
              <a:gd name="connsiteY4" fmla="*/ 933359 h 1105228"/>
              <a:gd name="connsiteX5" fmla="*/ 2993485 w 4971687"/>
              <a:gd name="connsiteY5" fmla="*/ 1537 h 1105228"/>
              <a:gd name="connsiteX6" fmla="*/ 4013897 w 4971687"/>
              <a:gd name="connsiteY6" fmla="*/ 732191 h 1105228"/>
              <a:gd name="connsiteX7" fmla="*/ 4971687 w 4971687"/>
              <a:gd name="connsiteY7" fmla="*/ 522468 h 1105228"/>
              <a:gd name="connsiteX0" fmla="*/ 0 w 4971687"/>
              <a:gd name="connsiteY0" fmla="*/ 699806 h 1105228"/>
              <a:gd name="connsiteX1" fmla="*/ 598618 w 4971687"/>
              <a:gd name="connsiteY1" fmla="*/ 1104046 h 1105228"/>
              <a:gd name="connsiteX2" fmla="*/ 1014501 w 4971687"/>
              <a:gd name="connsiteY2" fmla="*/ 384718 h 1105228"/>
              <a:gd name="connsiteX3" fmla="*/ 1959688 w 4971687"/>
              <a:gd name="connsiteY3" fmla="*/ 463967 h 1105228"/>
              <a:gd name="connsiteX4" fmla="*/ 2589814 w 4971687"/>
              <a:gd name="connsiteY4" fmla="*/ 933359 h 1105228"/>
              <a:gd name="connsiteX5" fmla="*/ 2993485 w 4971687"/>
              <a:gd name="connsiteY5" fmla="*/ 1537 h 1105228"/>
              <a:gd name="connsiteX6" fmla="*/ 4013897 w 4971687"/>
              <a:gd name="connsiteY6" fmla="*/ 732191 h 1105228"/>
              <a:gd name="connsiteX7" fmla="*/ 4971687 w 4971687"/>
              <a:gd name="connsiteY7" fmla="*/ 522468 h 1105228"/>
              <a:gd name="connsiteX0" fmla="*/ 0 w 4971687"/>
              <a:gd name="connsiteY0" fmla="*/ 699806 h 1105228"/>
              <a:gd name="connsiteX1" fmla="*/ 598618 w 4971687"/>
              <a:gd name="connsiteY1" fmla="*/ 1104046 h 1105228"/>
              <a:gd name="connsiteX2" fmla="*/ 1014501 w 4971687"/>
              <a:gd name="connsiteY2" fmla="*/ 384718 h 1105228"/>
              <a:gd name="connsiteX3" fmla="*/ 1959688 w 4971687"/>
              <a:gd name="connsiteY3" fmla="*/ 463967 h 1105228"/>
              <a:gd name="connsiteX4" fmla="*/ 2589814 w 4971687"/>
              <a:gd name="connsiteY4" fmla="*/ 933359 h 1105228"/>
              <a:gd name="connsiteX5" fmla="*/ 2993485 w 4971687"/>
              <a:gd name="connsiteY5" fmla="*/ 1537 h 1105228"/>
              <a:gd name="connsiteX6" fmla="*/ 4013897 w 4971687"/>
              <a:gd name="connsiteY6" fmla="*/ 732191 h 1105228"/>
              <a:gd name="connsiteX7" fmla="*/ 4971687 w 4971687"/>
              <a:gd name="connsiteY7" fmla="*/ 522468 h 1105228"/>
              <a:gd name="connsiteX0" fmla="*/ 0 w 4971687"/>
              <a:gd name="connsiteY0" fmla="*/ 699806 h 1105228"/>
              <a:gd name="connsiteX1" fmla="*/ 598618 w 4971687"/>
              <a:gd name="connsiteY1" fmla="*/ 1104046 h 1105228"/>
              <a:gd name="connsiteX2" fmla="*/ 1014501 w 4971687"/>
              <a:gd name="connsiteY2" fmla="*/ 384718 h 1105228"/>
              <a:gd name="connsiteX3" fmla="*/ 1959688 w 4971687"/>
              <a:gd name="connsiteY3" fmla="*/ 463967 h 1105228"/>
              <a:gd name="connsiteX4" fmla="*/ 2589814 w 4971687"/>
              <a:gd name="connsiteY4" fmla="*/ 933359 h 1105228"/>
              <a:gd name="connsiteX5" fmla="*/ 2993485 w 4971687"/>
              <a:gd name="connsiteY5" fmla="*/ 1537 h 1105228"/>
              <a:gd name="connsiteX6" fmla="*/ 4013897 w 4971687"/>
              <a:gd name="connsiteY6" fmla="*/ 732191 h 1105228"/>
              <a:gd name="connsiteX7" fmla="*/ 4971687 w 4971687"/>
              <a:gd name="connsiteY7" fmla="*/ 522468 h 110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1687" h="1105228">
                <a:moveTo>
                  <a:pt x="0" y="699806"/>
                </a:moveTo>
                <a:cubicBezTo>
                  <a:pt x="94519" y="687931"/>
                  <a:pt x="441087" y="1073249"/>
                  <a:pt x="598618" y="1104046"/>
                </a:cubicBezTo>
                <a:cubicBezTo>
                  <a:pt x="756149" y="1134843"/>
                  <a:pt x="859070" y="555406"/>
                  <a:pt x="1014501" y="384718"/>
                </a:cubicBezTo>
                <a:cubicBezTo>
                  <a:pt x="1169932" y="214030"/>
                  <a:pt x="1609969" y="833791"/>
                  <a:pt x="1959688" y="463967"/>
                </a:cubicBezTo>
                <a:cubicBezTo>
                  <a:pt x="2309407" y="94143"/>
                  <a:pt x="2445870" y="1031767"/>
                  <a:pt x="2589814" y="933359"/>
                </a:cubicBezTo>
                <a:cubicBezTo>
                  <a:pt x="2733758" y="834951"/>
                  <a:pt x="2756138" y="35065"/>
                  <a:pt x="2993485" y="1537"/>
                </a:cubicBezTo>
                <a:cubicBezTo>
                  <a:pt x="3230832" y="-31991"/>
                  <a:pt x="3677895" y="491953"/>
                  <a:pt x="4013897" y="732191"/>
                </a:cubicBezTo>
                <a:cubicBezTo>
                  <a:pt x="4349899" y="972429"/>
                  <a:pt x="4490691" y="217062"/>
                  <a:pt x="4971687" y="52246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F388C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B657C43-753F-487B-9EBA-3E7513F871FE}"/>
              </a:ext>
            </a:extLst>
          </p:cNvPr>
          <p:cNvGrpSpPr/>
          <p:nvPr/>
        </p:nvGrpSpPr>
        <p:grpSpPr>
          <a:xfrm>
            <a:off x="1751086" y="4273978"/>
            <a:ext cx="1447783" cy="815886"/>
            <a:chOff x="-729872" y="3370464"/>
            <a:chExt cx="1783634" cy="1441586"/>
          </a:xfrm>
        </p:grpSpPr>
        <p:sp>
          <p:nvSpPr>
            <p:cNvPr id="20" name="Text Placeholder 2">
              <a:extLst>
                <a:ext uri="{FF2B5EF4-FFF2-40B4-BE49-F238E27FC236}">
                  <a16:creationId xmlns:a16="http://schemas.microsoft.com/office/drawing/2014/main" id="{8E06C00F-E11B-4530-A2FD-4E94BEBB7118}"/>
                </a:ext>
              </a:extLst>
            </p:cNvPr>
            <p:cNvSpPr txBox="1">
              <a:spLocks/>
            </p:cNvSpPr>
            <p:nvPr/>
          </p:nvSpPr>
          <p:spPr>
            <a:xfrm>
              <a:off x="-729872" y="3370464"/>
              <a:ext cx="1783633" cy="610556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bg-BG" sz="1800" b="0" dirty="0">
                  <a:solidFill>
                    <a:schemeClr val="bg1"/>
                  </a:solidFill>
                </a:rPr>
                <a:t>Терен с шум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C545B1F-76E5-4930-846E-84D30A4944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3761" y="3370464"/>
              <a:ext cx="1" cy="1441586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F8892B5-EAF6-4E75-876D-8AA170F94DDD}"/>
              </a:ext>
            </a:extLst>
          </p:cNvPr>
          <p:cNvGrpSpPr/>
          <p:nvPr/>
        </p:nvGrpSpPr>
        <p:grpSpPr>
          <a:xfrm>
            <a:off x="6096000" y="4334822"/>
            <a:ext cx="1447783" cy="1500230"/>
            <a:chOff x="-729873" y="3370464"/>
            <a:chExt cx="1783634" cy="2650751"/>
          </a:xfrm>
        </p:grpSpPr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B11FEFBF-0E7D-4C42-BB25-719ED8B1115E}"/>
                </a:ext>
              </a:extLst>
            </p:cNvPr>
            <p:cNvSpPr txBox="1">
              <a:spLocks/>
            </p:cNvSpPr>
            <p:nvPr/>
          </p:nvSpPr>
          <p:spPr>
            <a:xfrm>
              <a:off x="-729872" y="3370464"/>
              <a:ext cx="1783633" cy="1092242"/>
            </a:xfrm>
            <a:prstGeom prst="rect">
              <a:avLst/>
            </a:prstGeom>
            <a:solidFill>
              <a:srgbClr val="FF388C"/>
            </a:solidFill>
            <a:ln w="3175">
              <a:solidFill>
                <a:srgbClr val="FF388C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3600" b="1" kern="1200" spc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Verdana" panose="020B0604030504040204" pitchFamily="34" charset="0"/>
                  <a:cs typeface="Arial" panose="020B0604020202020204" pitchFamily="34" charset="0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0000"/>
                <a:buFont typeface="Arial" panose="020B0604020202020204" pitchFamily="34" charset="0"/>
                <a:buChar char="•"/>
                <a:defRPr lang="en-US" sz="3200" kern="1200" dirty="0" smtClean="0">
                  <a:ln w="3175">
                    <a:noFill/>
                    <a:prstDash val="solid"/>
                  </a:ln>
                  <a:solidFill>
                    <a:schemeClr val="accent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en-US" sz="2400" kern="12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lang="bg-BG" sz="2400" kern="1200" dirty="0">
                  <a:ln>
                    <a:noFill/>
                  </a:ln>
                  <a:solidFill>
                    <a:schemeClr val="tx1"/>
                  </a:solidFill>
                  <a:effectLst/>
                  <a:latin typeface="Candara" panose="020E050203030302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/>
              <a:r>
                <a:rPr lang="bg-BG" sz="1800" b="0" dirty="0">
                  <a:solidFill>
                    <a:schemeClr val="bg1"/>
                  </a:solidFill>
                </a:rPr>
                <a:t>Профил на косинус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68D0709-3176-4530-AD85-FE3DD87C7DED}"/>
                </a:ext>
              </a:extLst>
            </p:cNvPr>
            <p:cNvCxnSpPr>
              <a:cxnSpLocks/>
            </p:cNvCxnSpPr>
            <p:nvPr/>
          </p:nvCxnSpPr>
          <p:spPr>
            <a:xfrm>
              <a:off x="-729873" y="3370464"/>
              <a:ext cx="0" cy="2650751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41B44FA-601B-452E-A141-D1145ADD8FB9}"/>
              </a:ext>
            </a:extLst>
          </p:cNvPr>
          <p:cNvCxnSpPr>
            <a:cxnSpLocks/>
          </p:cNvCxnSpPr>
          <p:nvPr/>
        </p:nvCxnSpPr>
        <p:spPr>
          <a:xfrm>
            <a:off x="1828800" y="6172200"/>
            <a:ext cx="548640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983762"/>
      </p:ext>
    </p:extLst>
  </p:cSld>
  <p:clrMapOvr>
    <a:masterClrMapping/>
  </p:clrMapOvr>
  <p:transition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CC82A77-4A66-4E80-A0A4-F24F9B1E0D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Остров (или група от острови) и море с вълни и отражения от вълните</a:t>
            </a:r>
          </a:p>
        </p:txBody>
      </p:sp>
      <p:pic>
        <p:nvPicPr>
          <p:cNvPr id="3" name="Picture 2">
            <a:hlinkClick r:id="rId2" action="ppaction://hlinkfile"/>
            <a:extLst>
              <a:ext uri="{FF2B5EF4-FFF2-40B4-BE49-F238E27FC236}">
                <a16:creationId xmlns:a16="http://schemas.microsoft.com/office/drawing/2014/main" id="{69892D46-9885-465B-9C33-7306B9708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981200"/>
            <a:ext cx="6400800" cy="419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494803"/>
      </p:ext>
    </p:extLst>
  </p:cSld>
  <p:clrMapOvr>
    <a:masterClrMapping/>
  </p:clrMapOvr>
  <p:transition>
    <p:push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/>
              <a:t>Въпроси и коментари</a:t>
            </a:r>
            <a:endParaRPr lang="bg-BG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12284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noProof="0" dirty="0"/>
              <a:t>Край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56875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F95083A-6A63-4010-B530-2572BFBBD614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pPr lvl="1"/>
                <a:r>
                  <a:rPr lang="bg-BG" dirty="0"/>
                  <a:t>Добре е размерите в пиксели да са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b="0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dirty="0" smtClean="0">
                            <a:solidFill>
                              <a:srgbClr val="FF388C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bg-BG" baseline="30000" dirty="0">
                    <a:solidFill>
                      <a:srgbClr val="FF388C"/>
                    </a:solidFill>
                  </a:rPr>
                  <a:t> </a:t>
                </a:r>
                <a:r>
                  <a:rPr lang="bg-BG" dirty="0"/>
                  <a:t>– това ускорява използването на текстурите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4F95083A-6A63-4010-B530-2572BFBBD61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t="-93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C37748B7-0E2A-4734-8F4E-84766568C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2" y="1338264"/>
            <a:ext cx="4258731" cy="239553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C8DFC59-15CA-47E3-92A9-BDBE2400EE4B}"/>
              </a:ext>
            </a:extLst>
          </p:cNvPr>
          <p:cNvGrpSpPr/>
          <p:nvPr/>
        </p:nvGrpSpPr>
        <p:grpSpPr>
          <a:xfrm>
            <a:off x="6468533" y="1752600"/>
            <a:ext cx="1961699" cy="324366"/>
            <a:chOff x="-2469595" y="3370464"/>
            <a:chExt cx="1961699" cy="5731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 Placeholder 2">
                  <a:extLst>
                    <a:ext uri="{FF2B5EF4-FFF2-40B4-BE49-F238E27FC236}">
                      <a16:creationId xmlns:a16="http://schemas.microsoft.com/office/drawing/2014/main" id="{585972D8-5884-4121-B86B-9C9030934E4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768272" y="3370466"/>
                  <a:ext cx="1260376" cy="57311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640×360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18" name="Text Placeholder 2">
                  <a:extLst>
                    <a:ext uri="{FF2B5EF4-FFF2-40B4-BE49-F238E27FC236}">
                      <a16:creationId xmlns:a16="http://schemas.microsoft.com/office/drawing/2014/main" id="{585972D8-5884-4121-B86B-9C9030934E4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768272" y="3370466"/>
                  <a:ext cx="1260376" cy="573119"/>
                </a:xfrm>
                <a:prstGeom prst="rect">
                  <a:avLst/>
                </a:prstGeom>
                <a:blipFill>
                  <a:blip r:embed="rId5"/>
                  <a:stretch>
                    <a:fillRect b="-1852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4EEF2D0-27F2-4D04-8614-9A42B1DF442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469595" y="3370464"/>
              <a:ext cx="1961699" cy="2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10FFFC8B-D42C-43F6-8B0A-5FB26D6C70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4343400"/>
            <a:ext cx="3657600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9B823BB-AD95-4EDE-A82C-99881334F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2" y="4343400"/>
            <a:ext cx="1828798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0F4E252B-0C56-41C9-B940-4D588896F654}"/>
              </a:ext>
            </a:extLst>
          </p:cNvPr>
          <p:cNvGrpSpPr/>
          <p:nvPr/>
        </p:nvGrpSpPr>
        <p:grpSpPr>
          <a:xfrm>
            <a:off x="7391400" y="5090391"/>
            <a:ext cx="1506043" cy="324366"/>
            <a:chOff x="-2013938" y="3370464"/>
            <a:chExt cx="1506043" cy="57312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Placeholder 2">
                  <a:extLst>
                    <a:ext uri="{FF2B5EF4-FFF2-40B4-BE49-F238E27FC236}">
                      <a16:creationId xmlns:a16="http://schemas.microsoft.com/office/drawing/2014/main" id="{53B88FA1-A7D9-4224-B87F-EFDD41BAC25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768272" y="3370466"/>
                  <a:ext cx="1260376" cy="57311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256×256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Text Placeholder 2">
                  <a:extLst>
                    <a:ext uri="{FF2B5EF4-FFF2-40B4-BE49-F238E27FC236}">
                      <a16:creationId xmlns:a16="http://schemas.microsoft.com/office/drawing/2014/main" id="{53B88FA1-A7D9-4224-B87F-EFDD41BAC2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768272" y="3370466"/>
                  <a:ext cx="1260376" cy="573119"/>
                </a:xfrm>
                <a:prstGeom prst="rect">
                  <a:avLst/>
                </a:prstGeom>
                <a:blipFill>
                  <a:blip r:embed="rId6"/>
                  <a:stretch>
                    <a:fillRect b="-5556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5834E4F-74CB-426E-AF40-7009645F970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013938" y="3370464"/>
              <a:ext cx="1506043" cy="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AF5F990-96A2-47DD-847E-EDEDCDEA4AEE}"/>
              </a:ext>
            </a:extLst>
          </p:cNvPr>
          <p:cNvGrpSpPr/>
          <p:nvPr/>
        </p:nvGrpSpPr>
        <p:grpSpPr>
          <a:xfrm>
            <a:off x="246557" y="5090391"/>
            <a:ext cx="1506043" cy="334817"/>
            <a:chOff x="-1768272" y="3351998"/>
            <a:chExt cx="1506043" cy="59158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 Placeholder 2">
                  <a:extLst>
                    <a:ext uri="{FF2B5EF4-FFF2-40B4-BE49-F238E27FC236}">
                      <a16:creationId xmlns:a16="http://schemas.microsoft.com/office/drawing/2014/main" id="{1CAEE393-7720-4C6B-A976-8D36222BF7F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-1768272" y="3370466"/>
                  <a:ext cx="1260376" cy="573119"/>
                </a:xfrm>
                <a:prstGeom prst="rect">
                  <a:avLst/>
                </a:prstGeom>
                <a:solidFill>
                  <a:srgbClr val="FF388C"/>
                </a:solidFill>
                <a:ln w="3175">
                  <a:solidFill>
                    <a:srgbClr val="FF388C"/>
                  </a:solidFill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3600" b="1" kern="1200" spc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Verdana" panose="020B0604030504040204" pitchFamily="34" charset="0"/>
                      <a:cs typeface="Arial" panose="020B0604020202020204" pitchFamily="34" charset="0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Arial" panose="020B0604020202020204" pitchFamily="34" charset="0"/>
                    <a:buChar char="•"/>
                    <a:defRPr lang="en-US" sz="3200" kern="1200" dirty="0" smtClean="0">
                      <a:ln w="3175">
                        <a:noFill/>
                        <a:prstDash val="solid"/>
                      </a:ln>
                      <a:solidFill>
                        <a:schemeClr val="accent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2pPr>
                  <a:lvl3pPr marL="9144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3pPr>
                  <a:lvl4pPr marL="13716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en-US" sz="2400" kern="120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4pPr>
                  <a:lvl5pPr marL="1828800" indent="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None/>
                    <a:defRPr lang="bg-BG" sz="2400" kern="120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ndara" panose="020E0502030303020204" pitchFamily="34" charset="0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1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512×256</m:t>
                        </m:r>
                      </m:oMath>
                    </m:oMathPara>
                  </a14:m>
                  <a:endParaRPr lang="bg-BG" sz="1800" b="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36" name="Text Placeholder 2">
                  <a:extLst>
                    <a:ext uri="{FF2B5EF4-FFF2-40B4-BE49-F238E27FC236}">
                      <a16:creationId xmlns:a16="http://schemas.microsoft.com/office/drawing/2014/main" id="{1CAEE393-7720-4C6B-A976-8D36222BF7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768272" y="3370466"/>
                  <a:ext cx="1260376" cy="573119"/>
                </a:xfrm>
                <a:prstGeom prst="rect">
                  <a:avLst/>
                </a:prstGeom>
                <a:blipFill>
                  <a:blip r:embed="rId7"/>
                  <a:stretch>
                    <a:fillRect b="-3704"/>
                  </a:stretch>
                </a:blipFill>
                <a:ln w="3175">
                  <a:solidFill>
                    <a:srgbClr val="FF388C"/>
                  </a:solidFill>
                </a:ln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A0115C4D-0206-47AA-9DF3-73CF3838953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768272" y="3351998"/>
              <a:ext cx="1506043" cy="4"/>
            </a:xfrm>
            <a:prstGeom prst="line">
              <a:avLst/>
            </a:prstGeom>
            <a:noFill/>
            <a:ln w="3175">
              <a:solidFill>
                <a:srgbClr val="FF388C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F4BCEAB0-ECCB-4ED6-BA1B-9EEEFFCA0D85}"/>
              </a:ext>
            </a:extLst>
          </p:cNvPr>
          <p:cNvCxnSpPr/>
          <p:nvPr/>
        </p:nvCxnSpPr>
        <p:spPr>
          <a:xfrm>
            <a:off x="3657600" y="3733800"/>
            <a:ext cx="0" cy="609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029DC74-431D-4EBB-B88E-16F903DA28D0}"/>
              </a:ext>
            </a:extLst>
          </p:cNvPr>
          <p:cNvCxnSpPr/>
          <p:nvPr/>
        </p:nvCxnSpPr>
        <p:spPr>
          <a:xfrm>
            <a:off x="6019800" y="3733800"/>
            <a:ext cx="0" cy="609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509950"/>
      </p:ext>
    </p:extLst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55230-BBB5-479B-84C3-0406C4626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F0B5237-323F-4EBD-B3D2-7C8AE935C4B9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/>
              <a:lstStyle/>
              <a:p>
                <a:r>
                  <a:rPr lang="bg-BG" dirty="0"/>
                  <a:t>Пример</a:t>
                </a:r>
              </a:p>
              <a:p>
                <a:pPr lvl="1"/>
                <a:r>
                  <a:rPr lang="bg-BG" dirty="0"/>
                  <a:t>Куб, върху който е залепена картинка</a:t>
                </a:r>
              </a:p>
              <a:p>
                <a:pPr lvl="1"/>
                <a:r>
                  <a:rPr lang="bg-BG" dirty="0"/>
                  <a:t>Картинката е външен файл</a:t>
                </a:r>
                <a:r>
                  <a:rPr lang="en-US" dirty="0"/>
                  <a:t> </a:t>
                </a:r>
                <a:r>
                  <a:rPr lang="bg-BG" dirty="0"/>
                  <a:t>от </a:t>
                </a:r>
                <a:r>
                  <a:rPr lang="en-US" dirty="0" err="1">
                    <a:hlinkClick r:id="rId2"/>
                  </a:rPr>
                  <a:t>Pixabay</a:t>
                </a:r>
                <a:r>
                  <a:rPr lang="en-US" dirty="0"/>
                  <a:t>, </a:t>
                </a:r>
                <a:r>
                  <a:rPr lang="bg-BG" dirty="0"/>
                  <a:t>редуциран до размери </a:t>
                </a:r>
                <a14:m>
                  <m:oMath xmlns:m="http://schemas.openxmlformats.org/officeDocument/2006/math">
                    <m:r>
                      <a:rPr lang="bg-BG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256</m:t>
                    </m:r>
                    <m:r>
                      <a:rPr lang="en-US" i="1" dirty="0" smtClean="0">
                        <a:solidFill>
                          <a:srgbClr val="FF388C"/>
                        </a:solidFill>
                        <a:latin typeface="Cambria Math" panose="02040503050406030204" pitchFamily="18" charset="0"/>
                      </a:rPr>
                      <m:t>×256</m:t>
                    </m:r>
                  </m:oMath>
                </a14:m>
                <a:r>
                  <a:rPr lang="bg-BG" dirty="0"/>
                  <a:t> пиксела</a:t>
                </a:r>
              </a:p>
              <a:p>
                <a:pPr lvl="1"/>
                <a:r>
                  <a:rPr lang="bg-BG" dirty="0"/>
                  <a:t>Текстура от файл се създава с </a:t>
                </a:r>
                <a:r>
                  <a:rPr lang="en-US" dirty="0" err="1">
                    <a:solidFill>
                      <a:srgbClr val="FF388C"/>
                    </a:solidFill>
                  </a:rPr>
                  <a:t>TextureLoader</a:t>
                </a:r>
                <a:r>
                  <a:rPr lang="bg-BG" dirty="0"/>
                  <a:t> и метода </a:t>
                </a:r>
                <a:r>
                  <a:rPr lang="en-US" dirty="0"/>
                  <a:t>load</a:t>
                </a:r>
                <a:endParaRPr lang="bg-BG" dirty="0"/>
              </a:p>
              <a:p>
                <a:pPr lvl="1"/>
                <a:r>
                  <a:rPr lang="bg-BG" dirty="0"/>
                  <a:t>Залепянето за куба е през свойството </a:t>
                </a:r>
                <a:r>
                  <a:rPr lang="en-US" dirty="0">
                    <a:solidFill>
                      <a:srgbClr val="FF388C"/>
                    </a:solidFill>
                  </a:rPr>
                  <a:t>map</a:t>
                </a:r>
                <a:r>
                  <a:rPr lang="bg-BG" dirty="0"/>
                  <a:t> на материала на куба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F0B5237-323F-4EBD-B3D2-7C8AE935C4B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3"/>
                <a:stretch>
                  <a:fillRect l="-2242" r="-209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8466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C26649-0B10-414F-B885-A73B0C22AF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bg-BG" dirty="0"/>
              <a:t>Резултат</a:t>
            </a:r>
          </a:p>
          <a:p>
            <a:pPr lvl="1"/>
            <a:r>
              <a:rPr lang="bg-BG" dirty="0"/>
              <a:t>Кубът е обвит в текстура от всички страни</a:t>
            </a:r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33E6FF2-B34F-48B4-A81A-A16E6ECAE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600200"/>
            <a:ext cx="6400800" cy="423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38827"/>
      </p:ext>
    </p:extLst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Custom Design">
  <a:themeElements>
    <a:clrScheme name="ARV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RVR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4F81BD"/>
    </a:hlink>
    <a:folHlink>
      <a:srgbClr val="4F81B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23303</TotalTime>
  <Words>1948</Words>
  <Application>Microsoft Office PowerPoint</Application>
  <PresentationFormat>On-screen Show (4:3)</PresentationFormat>
  <Paragraphs>365</Paragraphs>
  <Slides>67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8" baseType="lpstr">
      <vt:lpstr>Arial</vt:lpstr>
      <vt:lpstr>Arial Black</vt:lpstr>
      <vt:lpstr>Calibri</vt:lpstr>
      <vt:lpstr>Calibri Light</vt:lpstr>
      <vt:lpstr>Cambria Math</vt:lpstr>
      <vt:lpstr>Candara</vt:lpstr>
      <vt:lpstr>Consolas</vt:lpstr>
      <vt:lpstr>Verdana</vt:lpstr>
      <vt:lpstr>Wingdings</vt:lpstr>
      <vt:lpstr>Wingdings 2</vt:lpstr>
      <vt:lpstr>Custom Design</vt:lpstr>
      <vt:lpstr>доц. д-р Павел Бойчев    КИТ-ФМИ-СУ    2020</vt:lpstr>
      <vt:lpstr>PowerPoint Presentation</vt:lpstr>
      <vt:lpstr>PowerPoint Presentation</vt:lpstr>
      <vt:lpstr>Текстура</vt:lpstr>
      <vt:lpstr>PowerPoint Presentation</vt:lpstr>
      <vt:lpstr>PowerPoint Presentation</vt:lpstr>
      <vt:lpstr>PowerPoint Presentation</vt:lpstr>
      <vt:lpstr>Използване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Безшевност</vt:lpstr>
      <vt:lpstr>PowerPoint Presentation</vt:lpstr>
      <vt:lpstr>PowerPoint Presentation</vt:lpstr>
      <vt:lpstr>Координати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Сфера</vt:lpstr>
      <vt:lpstr>PowerPoint Presentation</vt:lpstr>
      <vt:lpstr>PowerPoint Presentation</vt:lpstr>
      <vt:lpstr>PowerPoint Presentation</vt:lpstr>
      <vt:lpstr>Изглаждане на текстури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Карти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Кубични текстури</vt:lpstr>
      <vt:lpstr>PowerPoint Presentation</vt:lpstr>
      <vt:lpstr>PowerPoint Presentation</vt:lpstr>
      <vt:lpstr>PowerPoint Presentation</vt:lpstr>
      <vt:lpstr>PowerPoint Presentation</vt:lpstr>
      <vt:lpstr>Канвас текстури</vt:lpstr>
      <vt:lpstr>PowerPoint Presentation</vt:lpstr>
      <vt:lpstr>PowerPoint Presentation</vt:lpstr>
      <vt:lpstr>PowerPoint Presentation</vt:lpstr>
      <vt:lpstr>Шум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WebGL-01. Introduction and history</dc:title>
  <dc:creator>Pavel Boytchev</dc:creator>
  <cp:lastModifiedBy>Pavel Boytchev</cp:lastModifiedBy>
  <cp:revision>584</cp:revision>
  <dcterms:created xsi:type="dcterms:W3CDTF">2013-12-13T09:03:57Z</dcterms:created>
  <dcterms:modified xsi:type="dcterms:W3CDTF">2020-09-18T13:57:04Z</dcterms:modified>
</cp:coreProperties>
</file>