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340" r:id="rId2"/>
    <p:sldId id="281" r:id="rId3"/>
    <p:sldId id="341" r:id="rId4"/>
    <p:sldId id="346" r:id="rId5"/>
    <p:sldId id="337" r:id="rId6"/>
    <p:sldId id="342" r:id="rId7"/>
    <p:sldId id="343" r:id="rId8"/>
    <p:sldId id="344" r:id="rId9"/>
    <p:sldId id="345" r:id="rId10"/>
    <p:sldId id="349" r:id="rId11"/>
    <p:sldId id="347" r:id="rId12"/>
    <p:sldId id="348" r:id="rId13"/>
    <p:sldId id="350" r:id="rId14"/>
    <p:sldId id="351" r:id="rId15"/>
    <p:sldId id="265" r:id="rId16"/>
    <p:sldId id="330" r:id="rId17"/>
  </p:sldIdLst>
  <p:sldSz cx="9144000" cy="6858000" type="screen4x3"/>
  <p:notesSz cx="6858000" cy="9144000"/>
  <p:defaultTextStyle>
    <a:defPPr>
      <a:defRPr lang="de-DE"/>
    </a:defPPr>
    <a:lvl1pPr marL="0" algn="l" defTabSz="914400" rtl="0" eaLnBrk="1" latinLnBrk="0" hangingPunct="1">
      <a:defRPr lang="de-DE" sz="1800" kern="1200">
        <a:solidFill>
          <a:schemeClr val="tx1"/>
        </a:solidFill>
        <a:latin typeface="Arial"/>
        <a:ea typeface="+mn-ea"/>
        <a:cs typeface="+mn-cs"/>
      </a:defRPr>
    </a:lvl1pPr>
    <a:lvl2pPr marL="457200" algn="l" defTabSz="914400" rtl="0" eaLnBrk="1" latinLnBrk="0" hangingPunct="1">
      <a:buClr>
        <a:srgbClr val="FDB913"/>
      </a:buClr>
      <a:buSzPct val="100000"/>
      <a:buFont typeface="wingdings"/>
      <a:buChar char=""/>
      <a:defRPr lang="de-DE" sz="1800" kern="1200">
        <a:solidFill>
          <a:schemeClr val="tx1"/>
        </a:solidFill>
        <a:latin typeface="Arial"/>
        <a:ea typeface="+mn-ea"/>
        <a:cs typeface="+mn-cs"/>
      </a:defRPr>
    </a:lvl2pPr>
    <a:lvl3pPr marL="914400" algn="l" defTabSz="914400" rtl="0" eaLnBrk="1" latinLnBrk="0" hangingPunct="1">
      <a:buClr>
        <a:srgbClr val="666666"/>
      </a:buClr>
      <a:buSzPct val="80000"/>
      <a:buFont typeface="Wingdings"/>
      <a:buChar char="n"/>
      <a:defRPr lang="de-DE" sz="1400" kern="1200">
        <a:solidFill>
          <a:schemeClr val="tx1"/>
        </a:solidFill>
        <a:latin typeface="Arial"/>
        <a:ea typeface="+mn-ea"/>
        <a:cs typeface="+mn-cs"/>
      </a:defRPr>
    </a:lvl3pPr>
    <a:lvl4pPr marL="1371600" algn="l" defTabSz="914400" rtl="0" eaLnBrk="1" latinLnBrk="0" hangingPunct="1">
      <a:buClr>
        <a:srgbClr val="666666"/>
      </a:buClr>
      <a:buSzPct val="80000"/>
      <a:buFont typeface="Arial"/>
      <a:buChar char=""/>
      <a:defRPr lang="de-DE" sz="1200" kern="1200">
        <a:solidFill>
          <a:schemeClr val="tx1"/>
        </a:solidFill>
        <a:latin typeface="Arial"/>
        <a:ea typeface="+mn-ea"/>
        <a:cs typeface="+mn-cs"/>
      </a:defRPr>
    </a:lvl4pPr>
    <a:lvl5pPr marL="1828800" algn="l" defTabSz="914400" rtl="0" eaLnBrk="1" latinLnBrk="0" hangingPunct="1">
      <a:buClr>
        <a:srgbClr val="666666"/>
      </a:buClr>
      <a:buSzPct val="80000"/>
      <a:buFont typeface="Arial"/>
      <a:buChar char=""/>
      <a:defRPr lang="de-DE" sz="1000" kern="1200">
        <a:solidFill>
          <a:schemeClr val="tx1"/>
        </a:solidFill>
        <a:latin typeface="Arial"/>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283"/>
    <a:srgbClr val="FF3300"/>
    <a:srgbClr val="CC3300"/>
    <a:srgbClr val="9E3039"/>
    <a:srgbClr val="FF0000"/>
    <a:srgbClr val="666666"/>
    <a:srgbClr val="2B3F7B"/>
    <a:srgbClr val="9C277B"/>
    <a:srgbClr val="D4652D"/>
    <a:srgbClr val="999999"/>
  </p:clrMru>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84" autoAdjust="0"/>
    <p:restoredTop sz="99523" autoAdjust="0"/>
  </p:normalViewPr>
  <p:slideViewPr>
    <p:cSldViewPr snapToGrid="0" showGuides="1">
      <p:cViewPr>
        <p:scale>
          <a:sx n="75" d="100"/>
          <a:sy n="75" d="100"/>
        </p:scale>
        <p:origin x="-906" y="-180"/>
      </p:cViewPr>
      <p:guideLst>
        <p:guide orient="horz" pos="4117"/>
        <p:guide orient="horz" pos="222"/>
        <p:guide orient="horz" pos="3834"/>
        <p:guide orient="horz" pos="1065"/>
        <p:guide orient="horz" pos="779"/>
        <p:guide pos="5556"/>
        <p:guide pos="206"/>
        <p:guide pos="2886"/>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p:scale>
          <a:sx n="75" d="100"/>
          <a:sy n="75" d="100"/>
        </p:scale>
        <p:origin x="-2088" y="-18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1943100" y="8685213"/>
            <a:ext cx="2971800" cy="457200"/>
          </a:xfrm>
          <a:prstGeom prst="rect">
            <a:avLst/>
          </a:prstGeom>
        </p:spPr>
        <p:txBody>
          <a:bodyPr vert="horz" lIns="91440" tIns="45720" rIns="91440" bIns="45720" rtlCol="0" anchor="b"/>
          <a:lstStyle>
            <a:lvl1pPr algn="r">
              <a:defRPr sz="1200"/>
            </a:lvl1pPr>
          </a:lstStyle>
          <a:p>
            <a:pPr algn="ctr"/>
            <a:fld id="{47855BD9-AF71-426C-9B9B-B0E52B88852E}" type="slidenum">
              <a:rPr lang="de-DE" sz="1000" smtClean="0"/>
              <a:pPr algn="ctr"/>
              <a:t>‹#›</a:t>
            </a:fld>
            <a:endParaRPr lang="de-DE" sz="1000"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749300" y="390525"/>
            <a:ext cx="5359400" cy="401955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es Placeholder 4"/>
          <p:cNvSpPr>
            <a:spLocks noGrp="1"/>
          </p:cNvSpPr>
          <p:nvPr>
            <p:ph type="body" sz="quarter" idx="3"/>
          </p:nvPr>
        </p:nvSpPr>
        <p:spPr>
          <a:xfrm>
            <a:off x="750600" y="4706112"/>
            <a:ext cx="5356800" cy="3939264"/>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Slide Number Placeholder 6"/>
          <p:cNvSpPr>
            <a:spLocks noGrp="1"/>
          </p:cNvSpPr>
          <p:nvPr>
            <p:ph type="sldNum" sz="quarter" idx="5"/>
          </p:nvPr>
        </p:nvSpPr>
        <p:spPr>
          <a:xfrm>
            <a:off x="2957512" y="8915402"/>
            <a:ext cx="942976" cy="205358"/>
          </a:xfrm>
          <a:prstGeom prst="rect">
            <a:avLst/>
          </a:prstGeom>
        </p:spPr>
        <p:txBody>
          <a:bodyPr vert="horz" lIns="91440" tIns="45720" rIns="91440" bIns="45720" rtlCol="0" anchor="b"/>
          <a:lstStyle>
            <a:lvl1pPr algn="ctr">
              <a:defRPr sz="1000"/>
            </a:lvl1pPr>
          </a:lstStyle>
          <a:p>
            <a:fld id="{7D8C2C35-2B8A-446E-BEC0-FD36716C29AC}" type="slidenum">
              <a:rPr lang="de-DE" smtClean="0"/>
              <a:pPr/>
              <a:t>‹#›</a:t>
            </a:fld>
            <a:endParaRPr lang="de-DE"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147638" indent="-147638" algn="l" defTabSz="914400" rtl="0" eaLnBrk="1" latinLnBrk="0" hangingPunct="1">
      <a:buClr>
        <a:schemeClr val="accent1"/>
      </a:buClr>
      <a:buSzPct val="80000"/>
      <a:buFont typeface="Wingdings" pitchFamily="2" charset="2"/>
      <a:buChar char="n"/>
      <a:defRPr sz="1200" kern="1200">
        <a:solidFill>
          <a:schemeClr val="tx1"/>
        </a:solidFill>
        <a:latin typeface="+mn-lt"/>
        <a:ea typeface="+mn-ea"/>
        <a:cs typeface="+mn-cs"/>
      </a:defRPr>
    </a:lvl2pPr>
    <a:lvl3pPr marL="361950" indent="-109538" algn="l" defTabSz="914400" rtl="0" eaLnBrk="1" latinLnBrk="0" hangingPunct="1">
      <a:buClr>
        <a:schemeClr val="accent2"/>
      </a:buClr>
      <a:buSzPct val="80000"/>
      <a:buFont typeface="Wingdings" pitchFamily="2" charset="2"/>
      <a:buChar char="n"/>
      <a:defRPr sz="1000" kern="1200">
        <a:solidFill>
          <a:schemeClr val="tx1"/>
        </a:solidFill>
        <a:latin typeface="+mn-lt"/>
        <a:ea typeface="+mn-ea"/>
        <a:cs typeface="+mn-cs"/>
      </a:defRPr>
    </a:lvl3pPr>
    <a:lvl4pPr marL="566738" indent="-133350" algn="l" defTabSz="914400" rtl="0" eaLnBrk="1" latinLnBrk="0" hangingPunct="1">
      <a:buClr>
        <a:schemeClr val="accent2"/>
      </a:buClr>
      <a:buFont typeface="Arial" pitchFamily="34" charset="0"/>
      <a:buChar char="–"/>
      <a:defRPr sz="10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1</a:t>
            </a:fld>
            <a:endParaRPr lang="de-D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D8C2C35-2B8A-446E-BEC0-FD36716C29AC}" type="slidenum">
              <a:rPr lang="de-DE" smtClean="0"/>
              <a:pPr/>
              <a:t>2</a:t>
            </a:fld>
            <a:endParaRPr lang="de-D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i="1" kern="1200" dirty="0" smtClean="0">
                <a:solidFill>
                  <a:schemeClr val="tx1"/>
                </a:solidFill>
                <a:latin typeface="+mn-lt"/>
                <a:ea typeface="+mn-ea"/>
                <a:cs typeface="+mn-cs"/>
              </a:rPr>
              <a:t>Cloud Software as a Service (</a:t>
            </a:r>
            <a:r>
              <a:rPr lang="en-US" sz="1200" i="1" kern="1200" dirty="0" err="1" smtClean="0">
                <a:solidFill>
                  <a:schemeClr val="tx1"/>
                </a:solidFill>
                <a:latin typeface="+mn-lt"/>
                <a:ea typeface="+mn-ea"/>
                <a:cs typeface="+mn-cs"/>
              </a:rPr>
              <a:t>SaaS</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The capability provided to the consumer is to use the provider’s applications running on a cloud infrastructure. The applications are accessible from various client devices through a thin client interface such as a web browser (e.g., web-based email). The consumer does not manage or control the underlying cloud infrastructure including network, servers, operating systems, storage, or even individual application capabilities, with the possible exception of limited user-specific application configuration settings.</a:t>
            </a:r>
          </a:p>
          <a:p>
            <a:endParaRPr lang="en-US" sz="1200" i="1"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Cloud Platform as a Service (</a:t>
            </a:r>
            <a:r>
              <a:rPr lang="en-US" sz="1200" i="1" kern="1200" dirty="0" err="1" smtClean="0">
                <a:solidFill>
                  <a:schemeClr val="tx1"/>
                </a:solidFill>
                <a:latin typeface="+mn-lt"/>
                <a:ea typeface="+mn-ea"/>
                <a:cs typeface="+mn-cs"/>
              </a:rPr>
              <a:t>PaaS</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The capability provided to the consumer is to deploy onto the cloud infrastructure consumer-created or acquired applications created using programming languages and tools supported by the provider. The consumer does not manage or control the underlying cloud infrastructure including network, servers, operating systems, or storage, but has control over the deployed applications and possibly application hosting environment configurations.</a:t>
            </a:r>
          </a:p>
          <a:p>
            <a:endParaRPr lang="en-US" sz="1200" i="1"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Cloud Infrastructure as a Service (</a:t>
            </a:r>
            <a:r>
              <a:rPr lang="en-US" sz="1200" i="1" kern="1200" dirty="0" err="1" smtClean="0">
                <a:solidFill>
                  <a:schemeClr val="tx1"/>
                </a:solidFill>
                <a:latin typeface="+mn-lt"/>
                <a:ea typeface="+mn-ea"/>
                <a:cs typeface="+mn-cs"/>
              </a:rPr>
              <a:t>IaaS</a:t>
            </a:r>
            <a:r>
              <a:rPr lang="en-US" sz="1200"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capability provided to the consumer is to provision processing, storage, networks, and other fundamental computing resources where the consumer is able to deploy and run arbitrary software, which can include operating systems and applications. The consumer does not manage or control the underlying cloud infrastructure but has control over operating systems, storage, deployed applications, and possibly limited control of select networking components (e.g., host firewalls).</a:t>
            </a:r>
          </a:p>
        </p:txBody>
      </p:sp>
      <p:sp>
        <p:nvSpPr>
          <p:cNvPr id="4" name="Slide Number Placeholder 3"/>
          <p:cNvSpPr>
            <a:spLocks noGrp="1"/>
          </p:cNvSpPr>
          <p:nvPr>
            <p:ph type="sldNum" sz="quarter" idx="10"/>
          </p:nvPr>
        </p:nvSpPr>
        <p:spPr/>
        <p:txBody>
          <a:bodyPr/>
          <a:lstStyle/>
          <a:p>
            <a:fld id="{7D8C2C35-2B8A-446E-BEC0-FD36716C29AC}" type="slidenum">
              <a:rPr lang="de-DE" smtClean="0"/>
              <a:pPr/>
              <a:t>6</a:t>
            </a:fld>
            <a:endParaRPr lang="de-DE"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Private cloud. </a:t>
            </a:r>
            <a:r>
              <a:rPr lang="en-US" sz="1200" kern="1200" dirty="0" smtClean="0">
                <a:solidFill>
                  <a:schemeClr val="tx1"/>
                </a:solidFill>
                <a:latin typeface="+mn-lt"/>
                <a:ea typeface="+mn-ea"/>
                <a:cs typeface="+mn-cs"/>
              </a:rPr>
              <a:t>The cloud infrastructure is operated solely for an organization. It may be managed by the organization or a third party and may exist on premise or off premise.</a:t>
            </a:r>
          </a:p>
          <a:p>
            <a:endParaRPr lang="en-US" sz="1200" i="1"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Community cloud.</a:t>
            </a:r>
            <a:r>
              <a:rPr lang="en-US" sz="1200" kern="1200" dirty="0" smtClean="0">
                <a:solidFill>
                  <a:schemeClr val="tx1"/>
                </a:solidFill>
                <a:latin typeface="+mn-lt"/>
                <a:ea typeface="+mn-ea"/>
                <a:cs typeface="+mn-cs"/>
              </a:rPr>
              <a:t> The cloud infrastructure is shared by several organizations and supports a specific community that has shared concerns (e.g., mission, security requirements, policy, and compliance considerations). It may be managed by the organizations or a third party and may exist on premise or off premise.</a:t>
            </a:r>
          </a:p>
          <a:p>
            <a:endParaRPr lang="en-US" sz="1200" i="1"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Public cloud. </a:t>
            </a:r>
            <a:r>
              <a:rPr lang="en-US" sz="1200" kern="1200" dirty="0" smtClean="0">
                <a:solidFill>
                  <a:schemeClr val="tx1"/>
                </a:solidFill>
                <a:latin typeface="+mn-lt"/>
                <a:ea typeface="+mn-ea"/>
                <a:cs typeface="+mn-cs"/>
              </a:rPr>
              <a:t>The cloud infrastructure is made available to the general public or a large industry group and is owned by an organization selling cloud services.</a:t>
            </a:r>
          </a:p>
          <a:p>
            <a:endParaRPr lang="en-US" sz="1200" i="1"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Hybrid cloud</a:t>
            </a:r>
            <a:r>
              <a:rPr lang="en-US" sz="1200" kern="1200" dirty="0" smtClean="0">
                <a:solidFill>
                  <a:schemeClr val="tx1"/>
                </a:solidFill>
                <a:latin typeface="+mn-lt"/>
                <a:ea typeface="+mn-ea"/>
                <a:cs typeface="+mn-cs"/>
              </a:rPr>
              <a:t>. The cloud infrastructure is a composition of two or more clouds (private, community, or public) that remain unique entities but are bound together by standardized or proprietary technology that enables data and application portability (e.g., cloud bursting for load-balancing between clouds).</a:t>
            </a:r>
          </a:p>
        </p:txBody>
      </p:sp>
      <p:sp>
        <p:nvSpPr>
          <p:cNvPr id="4" name="Slide Number Placeholder 3"/>
          <p:cNvSpPr>
            <a:spLocks noGrp="1"/>
          </p:cNvSpPr>
          <p:nvPr>
            <p:ph type="sldNum" sz="quarter" idx="10"/>
          </p:nvPr>
        </p:nvSpPr>
        <p:spPr/>
        <p:txBody>
          <a:bodyPr/>
          <a:lstStyle/>
          <a:p>
            <a:fld id="{7D8C2C35-2B8A-446E-BEC0-FD36716C29AC}" type="slidenum">
              <a:rPr lang="de-DE" smtClean="0"/>
              <a:pPr/>
              <a:t>7</a:t>
            </a:fld>
            <a:endParaRPr lang="de-DE"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1200" i="1" kern="1200" dirty="0" smtClean="0">
                <a:solidFill>
                  <a:schemeClr val="tx1"/>
                </a:solidFill>
                <a:latin typeface="+mn-lt"/>
                <a:ea typeface="+mn-ea"/>
                <a:cs typeface="+mn-cs"/>
              </a:rPr>
              <a:t>On-demand self-service.</a:t>
            </a:r>
            <a:r>
              <a:rPr lang="en-US" sz="1200" kern="1200" dirty="0" smtClean="0">
                <a:solidFill>
                  <a:schemeClr val="tx1"/>
                </a:solidFill>
                <a:latin typeface="+mn-lt"/>
                <a:ea typeface="+mn-ea"/>
                <a:cs typeface="+mn-cs"/>
              </a:rPr>
              <a:t> A consumer can unilaterally provision computing capabilities, such as server time and network storage, as needed automatically without requiring human interaction with each service’s provider. </a:t>
            </a:r>
          </a:p>
          <a:p>
            <a:endParaRPr lang="en-US" sz="1200" i="1"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Broad network access.</a:t>
            </a:r>
            <a:r>
              <a:rPr lang="en-US" sz="1200" kern="1200" dirty="0" smtClean="0">
                <a:solidFill>
                  <a:schemeClr val="tx1"/>
                </a:solidFill>
                <a:latin typeface="+mn-lt"/>
                <a:ea typeface="+mn-ea"/>
                <a:cs typeface="+mn-cs"/>
              </a:rPr>
              <a:t> Capabilities are available over the network and accessed through standard mechanisms that promote use by heterogeneous thin or thick client platforms (e.g., mobile phones, laptops, and PDAs).</a:t>
            </a:r>
          </a:p>
          <a:p>
            <a:endParaRPr lang="en-US" sz="1200" i="1"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Resource pooling.</a:t>
            </a:r>
            <a:r>
              <a:rPr lang="en-US" sz="1200" kern="1200" dirty="0" smtClean="0">
                <a:solidFill>
                  <a:schemeClr val="tx1"/>
                </a:solidFill>
                <a:latin typeface="+mn-lt"/>
                <a:ea typeface="+mn-ea"/>
                <a:cs typeface="+mn-cs"/>
              </a:rPr>
              <a:t> The provider’s computing resources are pooled to serve multiple consumers using a multi-tenant model, with different physical and virtual resources dynamically assigned and reassigned according to consumer demand. There is a sense of location independence in that the customer generally has no control or knowledge over the exact location of the provided resources but may be able to specify location at a higher level of abstraction (e.g., country, state, or datacenter). Examples of resources include storage, processing, memory, network bandwidth, and virtual machines.</a:t>
            </a:r>
          </a:p>
          <a:p>
            <a:endParaRPr lang="en-US" sz="1200" i="1"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Rapid elasticity.</a:t>
            </a:r>
            <a:r>
              <a:rPr lang="en-US" sz="1200" kern="1200" dirty="0" smtClean="0">
                <a:solidFill>
                  <a:schemeClr val="tx1"/>
                </a:solidFill>
                <a:latin typeface="+mn-lt"/>
                <a:ea typeface="+mn-ea"/>
                <a:cs typeface="+mn-cs"/>
              </a:rPr>
              <a:t> Capabilities can be rapidly and elastically provisioned, in some cases automatically, to quickly scale out and rapidly released to quickly scale in. To the consumer, the capabilities available for provisioning often appear to be unlimited and can be purchased in any quantity at any time.</a:t>
            </a:r>
          </a:p>
          <a:p>
            <a:endParaRPr lang="en-US" sz="1200" i="1"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Measured Service.</a:t>
            </a:r>
            <a:r>
              <a:rPr lang="en-US" sz="1200" kern="1200" dirty="0" smtClean="0">
                <a:solidFill>
                  <a:schemeClr val="tx1"/>
                </a:solidFill>
                <a:latin typeface="+mn-lt"/>
                <a:ea typeface="+mn-ea"/>
                <a:cs typeface="+mn-cs"/>
              </a:rPr>
              <a:t> Cloud systems automatically control and optimize resource use by leveraging a metering capability at some level of abstraction appropriate to the type of service (e.g., storage, processing, bandwidth, and active user accounts). Resource usage can be monitored, controlled, and reported providing transparency for both the provider and consumer of the utilized service.</a:t>
            </a:r>
          </a:p>
        </p:txBody>
      </p:sp>
      <p:sp>
        <p:nvSpPr>
          <p:cNvPr id="4" name="Slide Number Placeholder 3"/>
          <p:cNvSpPr>
            <a:spLocks noGrp="1"/>
          </p:cNvSpPr>
          <p:nvPr>
            <p:ph type="sldNum" sz="quarter" idx="10"/>
          </p:nvPr>
        </p:nvSpPr>
        <p:spPr/>
        <p:txBody>
          <a:bodyPr/>
          <a:lstStyle/>
          <a:p>
            <a:fld id="{7D8C2C35-2B8A-446E-BEC0-FD36716C29AC}" type="slidenum">
              <a:rPr lang="de-DE" smtClean="0"/>
              <a:pPr/>
              <a:t>8</a:t>
            </a:fld>
            <a:endParaRPr lang="de-D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D8C2C35-2B8A-446E-BEC0-FD36716C29AC}" type="slidenum">
              <a:rPr lang="de-DE" smtClean="0"/>
              <a:pPr/>
              <a:t>15</a:t>
            </a:fld>
            <a:endParaRPr lang="de-DE" dirty="0"/>
          </a:p>
        </p:txBody>
      </p:sp>
      <p:sp>
        <p:nvSpPr>
          <p:cNvPr id="15" name="Slide Image Placeholder 14"/>
          <p:cNvSpPr>
            <a:spLocks noGrp="1" noRot="1" noChangeAspect="1"/>
          </p:cNvSpPr>
          <p:nvPr>
            <p:ph type="sldImg"/>
          </p:nvPr>
        </p:nvSpPr>
        <p:spPr/>
      </p:sp>
      <p:sp>
        <p:nvSpPr>
          <p:cNvPr id="16" name="Notes Placeholder 15"/>
          <p:cNvSpPr>
            <a:spLocks noGrp="1"/>
          </p:cNvSpPr>
          <p:nvPr>
            <p:ph type="body" idx="1"/>
          </p:nvPr>
        </p:nvSpPr>
        <p:spPr/>
        <p:txBody>
          <a:bodyPr>
            <a:normAutofit/>
          </a:bodyPr>
          <a:lstStyle/>
          <a:p>
            <a:endParaRPr lang="de-D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hyperlink" Target="http://code.google.com/edu/parallel/tools/hadoopvm/index.html" TargetMode="External"/><Relationship Id="rId13" Type="http://schemas.openxmlformats.org/officeDocument/2006/relationships/hyperlink" Target="http://portal.acm.org/citation.cfm?doid=1247480.1247602" TargetMode="External"/><Relationship Id="rId18" Type="http://schemas.openxmlformats.org/officeDocument/2006/relationships/hyperlink" Target="https://sites.google.com/a/colgate.edu/cloudintro/Home" TargetMode="External"/><Relationship Id="rId3" Type="http://schemas.openxmlformats.org/officeDocument/2006/relationships/hyperlink" Target="http://www.enisa.europa.eu/act/rm/files/deliverables/cloud-computing-risk-assessment" TargetMode="External"/><Relationship Id="rId7" Type="http://schemas.openxmlformats.org/officeDocument/2006/relationships/hyperlink" Target="http://mr.iap.2008.googlepages.com/" TargetMode="External"/><Relationship Id="rId12" Type="http://schemas.openxmlformats.org/officeDocument/2006/relationships/hyperlink" Target="http://www.cse.ust.hk/catalac/users/saven/GPGPU/MapReduce/PACT08/171.pdf" TargetMode="External"/><Relationship Id="rId17" Type="http://schemas.openxmlformats.org/officeDocument/2006/relationships/hyperlink" Target="http://gigaom.com/2008/11/09/mapreduce-leads-the-way-for-parallel-programming" TargetMode="External"/><Relationship Id="rId2" Type="http://schemas.openxmlformats.org/officeDocument/2006/relationships/hyperlink" Target="http://www.scribd.com/doc/17929394/Cloud-Computing-Use-Cases-Whitepaper" TargetMode="External"/><Relationship Id="rId16" Type="http://schemas.openxmlformats.org/officeDocument/2006/relationships/hyperlink" Target="http://www.baselinemag.com/c/a/Infrastructure/How-Google-Works-1" TargetMode="External"/><Relationship Id="rId20" Type="http://schemas.openxmlformats.org/officeDocument/2006/relationships/hyperlink" Target="http://fmi.uni-sofia.bg/" TargetMode="External"/><Relationship Id="rId1" Type="http://schemas.openxmlformats.org/officeDocument/2006/relationships/slideMaster" Target="../slideMasters/slideMaster1.xml"/><Relationship Id="rId6" Type="http://schemas.openxmlformats.org/officeDocument/2006/relationships/hyperlink" Target="http://code.google.com/edu/submissions/mapreduce/listing.html" TargetMode="External"/><Relationship Id="rId11" Type="http://schemas.openxmlformats.org/officeDocument/2006/relationships/hyperlink" Target="http://www.dbms2.com/2008/08/26/why-mapreduce-matters-to-sql-data-warehousing" TargetMode="External"/><Relationship Id="rId5" Type="http://schemas.openxmlformats.org/officeDocument/2006/relationships/hyperlink" Target="http://code.google.com/edu/submissions/mapreduce-minilecture/listing.html" TargetMode="External"/><Relationship Id="rId15" Type="http://schemas.openxmlformats.org/officeDocument/2006/relationships/hyperlink" Target="http://www.cs.vu.nl/~ralf/MapReduce/paper.pdf" TargetMode="External"/><Relationship Id="rId10" Type="http://schemas.openxmlformats.org/officeDocument/2006/relationships/hyperlink" Target="http://csl.stanford.edu/~christos/publications/2007.cmp_mapreduce.hpca.pdf" TargetMode="External"/><Relationship Id="rId19" Type="http://schemas.openxmlformats.org/officeDocument/2006/relationships/hyperlink" Target="http://uni-sofia.bg/" TargetMode="External"/><Relationship Id="rId4" Type="http://schemas.openxmlformats.org/officeDocument/2006/relationships/hyperlink" Target="http://code.google.com/edu/parallel/index.html" TargetMode="External"/><Relationship Id="rId9" Type="http://schemas.openxmlformats.org/officeDocument/2006/relationships/hyperlink" Target="http://www.umiacs.umd.edu/~jimmylin/cloud-computing" TargetMode="External"/><Relationship Id="rId14" Type="http://schemas.openxmlformats.org/officeDocument/2006/relationships/hyperlink" Target="http://infolab.stanford.edu/~ullman/pub/mapred.pdf"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short title with picture">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14000" y="324000"/>
            <a:ext cx="8280000" cy="738664"/>
          </a:xfrm>
        </p:spPr>
        <p:txBody>
          <a:bodyPr>
            <a:noAutofit/>
          </a:bodyPr>
          <a:lstStyle>
            <a:lvl1pPr>
              <a:defRPr sz="4800">
                <a:solidFill>
                  <a:schemeClr val="bg1">
                    <a:lumMod val="50000"/>
                    <a:lumOff val="50000"/>
                  </a:schemeClr>
                </a:solidFill>
                <a:latin typeface="+mj-lt"/>
              </a:defRPr>
            </a:lvl1pPr>
          </a:lstStyle>
          <a:p>
            <a:r>
              <a:rPr lang="en-US" noProof="0" dirty="0" smtClean="0"/>
              <a:t>Short Presentation Title</a:t>
            </a:r>
            <a:endParaRPr lang="de-DE" dirty="0"/>
          </a:p>
        </p:txBody>
      </p:sp>
      <p:sp>
        <p:nvSpPr>
          <p:cNvPr id="3"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0687"/>
            <a:ext cx="8494713" cy="4391026"/>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ext: 2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1999"/>
            <a:ext cx="41652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3"/>
          <p:cNvSpPr>
            <a:spLocks noGrp="1"/>
          </p:cNvSpPr>
          <p:nvPr>
            <p:ph type="body" sz="quarter" idx="11" hasCustomPrompt="1"/>
          </p:nvPr>
        </p:nvSpPr>
        <p:spPr>
          <a:xfrm>
            <a:off x="4654800" y="1691999"/>
            <a:ext cx="41652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ext with picture right 1">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
        <p:nvSpPr>
          <p:cNvPr id="5" name="Picture Placeholder 4"/>
          <p:cNvSpPr>
            <a:spLocks noGrp="1"/>
          </p:cNvSpPr>
          <p:nvPr>
            <p:ph type="pic" sz="quarter" idx="10"/>
          </p:nvPr>
        </p:nvSpPr>
        <p:spPr bwMode="gray">
          <a:xfrm>
            <a:off x="5745600" y="1690687"/>
            <a:ext cx="3078000" cy="4391025"/>
          </a:xfrm>
        </p:spPr>
        <p:txBody>
          <a:bodyPr tIns="1296000" anchor="t" anchorCtr="0"/>
          <a:lstStyle>
            <a:lvl1pPr algn="ctr">
              <a:defRPr b="0"/>
            </a:lvl1p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324000" y="1690687"/>
            <a:ext cx="5238000" cy="4391025"/>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Text with picture right 2">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
        <p:nvSpPr>
          <p:cNvPr id="5" name="Picture Placeholder 4"/>
          <p:cNvSpPr>
            <a:spLocks noGrp="1"/>
          </p:cNvSpPr>
          <p:nvPr>
            <p:ph type="pic" sz="quarter" idx="10"/>
          </p:nvPr>
        </p:nvSpPr>
        <p:spPr bwMode="gray">
          <a:xfrm>
            <a:off x="4654800" y="1692000"/>
            <a:ext cx="4165200" cy="4392000"/>
          </a:xfrm>
        </p:spPr>
        <p:txBody>
          <a:bodyPr vert="horz" lIns="0" tIns="1296000" rIns="0" bIns="0" rtlCol="0" anchor="t" anchorCtr="0">
            <a:noAutofit/>
          </a:bodyPr>
          <a:lstStyle>
            <a:lvl1pPr marL="0" indent="0" algn="ctr" defTabSz="914400" rtl="0" eaLnBrk="1" latinLnBrk="0" hangingPunct="1">
              <a:spcBef>
                <a:spcPts val="1620"/>
              </a:spcBef>
              <a:buClr>
                <a:schemeClr val="accent1"/>
              </a:buClr>
              <a:buSzPct val="80000"/>
              <a:buFontTx/>
              <a:buNone/>
              <a:defRPr lang="de-DE" sz="1800" b="0" kern="1200" dirty="0">
                <a:solidFill>
                  <a:schemeClr val="tx1"/>
                </a:solidFill>
                <a:latin typeface="+mn-lt"/>
                <a:ea typeface="+mn-ea"/>
                <a:cs typeface="+mn-cs"/>
              </a:defRPr>
            </a:lvl1p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324000" y="1692000"/>
            <a:ext cx="41652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Text with picture right 3">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a:lvl1pPr>
          </a:lstStyle>
          <a:p>
            <a:r>
              <a:rPr lang="en-US" noProof="0" dirty="0" smtClean="0"/>
              <a:t>Insert page title</a:t>
            </a:r>
            <a:endParaRPr lang="de-DE" dirty="0"/>
          </a:p>
        </p:txBody>
      </p:sp>
      <p:sp>
        <p:nvSpPr>
          <p:cNvPr id="5" name="Picture Placeholder 4"/>
          <p:cNvSpPr>
            <a:spLocks noGrp="1"/>
          </p:cNvSpPr>
          <p:nvPr>
            <p:ph type="pic" sz="quarter" idx="10"/>
          </p:nvPr>
        </p:nvSpPr>
        <p:spPr bwMode="gray">
          <a:xfrm>
            <a:off x="3575304" y="1692000"/>
            <a:ext cx="5238000" cy="4392000"/>
          </a:xfrm>
        </p:spPr>
        <p:txBody>
          <a:bodyPr vert="horz" lIns="0" tIns="1296000" rIns="0" bIns="0" rtlCol="0" anchor="t" anchorCtr="0">
            <a:noAutofit/>
          </a:bodyPr>
          <a:lstStyle>
            <a:lvl1pPr marL="0" indent="0" algn="ctr" defTabSz="914400" rtl="0" eaLnBrk="1" latinLnBrk="0" hangingPunct="1">
              <a:spcBef>
                <a:spcPts val="1620"/>
              </a:spcBef>
              <a:buClr>
                <a:schemeClr val="accent1"/>
              </a:buClr>
              <a:buSzPct val="80000"/>
              <a:buFontTx/>
              <a:buNone/>
              <a:defRPr lang="de-DE" sz="1800" b="0" kern="1200" dirty="0">
                <a:solidFill>
                  <a:schemeClr val="tx1"/>
                </a:solidFill>
                <a:latin typeface="+mn-lt"/>
                <a:ea typeface="+mn-ea"/>
                <a:cs typeface="+mn-cs"/>
              </a:defRPr>
            </a:lvl1pPr>
          </a:lstStyle>
          <a:p>
            <a:r>
              <a:rPr lang="en-US" smtClean="0"/>
              <a:t>Click icon to add picture</a:t>
            </a:r>
            <a:endParaRPr lang="de-DE" dirty="0"/>
          </a:p>
        </p:txBody>
      </p:sp>
      <p:sp>
        <p:nvSpPr>
          <p:cNvPr id="7" name="Text Placeholder 6"/>
          <p:cNvSpPr>
            <a:spLocks noGrp="1"/>
          </p:cNvSpPr>
          <p:nvPr>
            <p:ph type="body" sz="quarter" idx="11" hasCustomPrompt="1"/>
          </p:nvPr>
        </p:nvSpPr>
        <p:spPr bwMode="gray">
          <a:xfrm>
            <a:off x="324000" y="1692000"/>
            <a:ext cx="3078000" cy="4392000"/>
          </a:xfrm>
        </p:spPr>
        <p:txBody>
          <a:bodyPr/>
          <a:lstStyle>
            <a:lvl1pPr>
              <a:defRPr/>
            </a:lvl1pPr>
          </a:lstStyle>
          <a:p>
            <a:pPr lvl="0"/>
            <a:r>
              <a:rPr lang="en-US" noProof="0"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ext with picture: 2 column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4" name="Text Placeholder 3"/>
          <p:cNvSpPr>
            <a:spLocks noGrp="1"/>
          </p:cNvSpPr>
          <p:nvPr>
            <p:ph type="body" sz="quarter" idx="10" hasCustomPrompt="1"/>
          </p:nvPr>
        </p:nvSpPr>
        <p:spPr>
          <a:xfrm>
            <a:off x="324000" y="1690688"/>
            <a:ext cx="4165200" cy="1720800"/>
          </a:xfrm>
        </p:spPr>
        <p:txBody>
          <a:bodyPr/>
          <a:lstStyle>
            <a:lvl1pPr>
              <a:defRPr/>
            </a:lvl1pPr>
          </a:lstStyle>
          <a:p>
            <a:pPr lvl="0"/>
            <a:r>
              <a:rPr lang="en-US" noProof="0" dirty="0" smtClean="0"/>
              <a:t>First level</a:t>
            </a:r>
          </a:p>
          <a:p>
            <a:pPr lvl="1"/>
            <a:r>
              <a:rPr lang="en-US" dirty="0" smtClean="0"/>
              <a:t>Second level</a:t>
            </a:r>
          </a:p>
        </p:txBody>
      </p:sp>
      <p:sp>
        <p:nvSpPr>
          <p:cNvPr id="13" name="Text Placeholder 3"/>
          <p:cNvSpPr>
            <a:spLocks noGrp="1"/>
          </p:cNvSpPr>
          <p:nvPr>
            <p:ph type="body" sz="quarter" idx="14" hasCustomPrompt="1"/>
          </p:nvPr>
        </p:nvSpPr>
        <p:spPr>
          <a:xfrm>
            <a:off x="4654800" y="1690688"/>
            <a:ext cx="4165200" cy="1720800"/>
          </a:xfrm>
        </p:spPr>
        <p:txBody>
          <a:bodyPr/>
          <a:lstStyle>
            <a:lvl1pPr>
              <a:defRPr/>
            </a:lvl1pPr>
          </a:lstStyle>
          <a:p>
            <a:pPr lvl="0"/>
            <a:r>
              <a:rPr lang="en-US" noProof="0" dirty="0" smtClean="0"/>
              <a:t>First level</a:t>
            </a:r>
          </a:p>
          <a:p>
            <a:pPr lvl="1"/>
            <a:r>
              <a:rPr lang="en-US" dirty="0" smtClean="0"/>
              <a:t>Second level</a:t>
            </a:r>
          </a:p>
        </p:txBody>
      </p:sp>
      <p:sp>
        <p:nvSpPr>
          <p:cNvPr id="9" name="Picture Placeholder 4"/>
          <p:cNvSpPr>
            <a:spLocks noGrp="1"/>
          </p:cNvSpPr>
          <p:nvPr>
            <p:ph type="pic" sz="quarter" idx="15"/>
          </p:nvPr>
        </p:nvSpPr>
        <p:spPr bwMode="gray">
          <a:xfrm>
            <a:off x="324000" y="3573490"/>
            <a:ext cx="4165200" cy="2508223"/>
          </a:xfrm>
        </p:spPr>
        <p:txBody>
          <a:bodyPr tIns="504000" anchor="t" anchorCtr="0"/>
          <a:lstStyle>
            <a:lvl1pPr algn="ctr">
              <a:defRPr b="0"/>
            </a:lvl1pPr>
          </a:lstStyle>
          <a:p>
            <a:r>
              <a:rPr lang="en-US" smtClean="0"/>
              <a:t>Click icon to add picture</a:t>
            </a:r>
            <a:endParaRPr lang="de-DE" dirty="0"/>
          </a:p>
        </p:txBody>
      </p:sp>
      <p:sp>
        <p:nvSpPr>
          <p:cNvPr id="11" name="Picture Placeholder 4"/>
          <p:cNvSpPr>
            <a:spLocks noGrp="1"/>
          </p:cNvSpPr>
          <p:nvPr>
            <p:ph type="pic" sz="quarter" idx="16"/>
          </p:nvPr>
        </p:nvSpPr>
        <p:spPr bwMode="gray">
          <a:xfrm>
            <a:off x="4654800" y="3573490"/>
            <a:ext cx="4165200" cy="2508223"/>
          </a:xfrm>
        </p:spPr>
        <p:txBody>
          <a:bodyPr tIns="504000" anchor="t" anchorCtr="0"/>
          <a:lstStyle>
            <a:lvl1pPr algn="ctr">
              <a:defRPr b="0"/>
            </a:lvl1pPr>
          </a:lstStyle>
          <a:p>
            <a:r>
              <a:rPr lang="en-US" smtClean="0"/>
              <a:t>Click icon to add picture</a:t>
            </a:r>
            <a:endParaRPr lang="de-DE"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smtClean="0"/>
              <a:t>Insert page title</a:t>
            </a:r>
            <a:endParaRPr lang="en-US" dirty="0"/>
          </a:p>
        </p:txBody>
      </p:sp>
      <p:sp>
        <p:nvSpPr>
          <p:cNvPr id="7" name="Content Placeholder 2"/>
          <p:cNvSpPr>
            <a:spLocks noGrp="1"/>
          </p:cNvSpPr>
          <p:nvPr>
            <p:ph idx="1" hasCustomPrompt="1"/>
          </p:nvPr>
        </p:nvSpPr>
        <p:spPr>
          <a:xfrm>
            <a:off x="324000" y="1691998"/>
            <a:ext cx="8496000" cy="4392000"/>
          </a:xfrm>
        </p:spPr>
        <p:txBody>
          <a:bodyPr tIns="1440000"/>
          <a:lstStyle>
            <a:lvl1pPr algn="ctr">
              <a:defRPr b="0"/>
            </a:lvl1pPr>
          </a:lstStyle>
          <a:p>
            <a:pPr lvl="0"/>
            <a:r>
              <a:rPr lang="en-US" dirty="0" smtClean="0"/>
              <a:t>Click to add content</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scussion Pane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Discussion panel</a:t>
            </a:r>
            <a:endParaRPr lang="en-US" dirty="0"/>
          </a:p>
        </p:txBody>
      </p:sp>
      <p:sp>
        <p:nvSpPr>
          <p:cNvPr id="5" name="Text Placeholder 4"/>
          <p:cNvSpPr>
            <a:spLocks noGrp="1"/>
          </p:cNvSpPr>
          <p:nvPr>
            <p:ph type="body" sz="quarter" idx="10" hasCustomPrompt="1"/>
          </p:nvPr>
        </p:nvSpPr>
        <p:spPr>
          <a:xfrm>
            <a:off x="324000" y="1692000"/>
            <a:ext cx="8494713" cy="2816156"/>
          </a:xfrm>
        </p:spPr>
        <p:txBody>
          <a:bodyPr>
            <a:noAutofit/>
          </a:bodyPr>
          <a:lstStyle>
            <a:lvl1pPr>
              <a:spcBef>
                <a:spcPts val="1800"/>
              </a:spcBef>
              <a:defRPr/>
            </a:lvl1pPr>
          </a:lstStyle>
          <a:p>
            <a:r>
              <a:rPr lang="en-US" dirty="0" smtClean="0"/>
              <a:t>Title of discussion panel</a:t>
            </a:r>
          </a:p>
          <a:p>
            <a:r>
              <a:rPr lang="en-US" b="0" dirty="0" smtClean="0"/>
              <a:t>Speaker Name, Company 1</a:t>
            </a:r>
          </a:p>
          <a:p>
            <a:r>
              <a:rPr lang="en-US" b="0" dirty="0" smtClean="0"/>
              <a:t>Speaker Name, Company 2</a:t>
            </a:r>
          </a:p>
          <a:p>
            <a:r>
              <a:rPr lang="en-US" b="0" dirty="0" smtClean="0"/>
              <a:t>Speaker Name, Company 3</a:t>
            </a:r>
          </a:p>
          <a:p>
            <a:r>
              <a:rPr lang="en-US" b="0" dirty="0" smtClean="0"/>
              <a:t>Speaker Name, Company 4</a:t>
            </a:r>
          </a:p>
          <a:p>
            <a:r>
              <a:rPr lang="en-US" b="0" dirty="0" smtClean="0"/>
              <a:t>Speaker Name, Company 5</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 two lines with picture">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14000" y="324000"/>
            <a:ext cx="8280000" cy="923330"/>
          </a:xfrm>
        </p:spPr>
        <p:txBody>
          <a:bodyPr>
            <a:noAutofit/>
          </a:bodyPr>
          <a:lstStyle>
            <a:lvl1pPr>
              <a:defRPr sz="3000">
                <a:solidFill>
                  <a:schemeClr val="bg1">
                    <a:lumMod val="50000"/>
                    <a:lumOff val="50000"/>
                  </a:schemeClr>
                </a:solidFill>
                <a:latin typeface="+mj-lt"/>
              </a:defRPr>
            </a:lvl1pPr>
          </a:lstStyle>
          <a:p>
            <a:r>
              <a:rPr lang="en-US" sz="3000" dirty="0" smtClean="0"/>
              <a:t>Alternate Presentation Title</a:t>
            </a:r>
            <a:br>
              <a:rPr lang="en-US" sz="3000" dirty="0" smtClean="0"/>
            </a:br>
            <a:r>
              <a:rPr lang="en-US" sz="3000" dirty="0" smtClean="0"/>
              <a:t>Breaks to Two Lines</a:t>
            </a:r>
            <a:endParaRPr lang="de-DE" dirty="0"/>
          </a:p>
        </p:txBody>
      </p:sp>
      <p:sp>
        <p:nvSpPr>
          <p:cNvPr id="3"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pyright">
    <p:bg bwMode="gray">
      <p:bgRef idx="1001">
        <a:schemeClr val="bg1"/>
      </p:bgRef>
    </p:bg>
    <p:spTree>
      <p:nvGrpSpPr>
        <p:cNvPr id="1" name=""/>
        <p:cNvGrpSpPr/>
        <p:nvPr/>
      </p:nvGrpSpPr>
      <p:grpSpPr>
        <a:xfrm>
          <a:off x="0" y="0"/>
          <a:ext cx="0" cy="0"/>
          <a:chOff x="0" y="0"/>
          <a:chExt cx="0" cy="0"/>
        </a:xfrm>
      </p:grpSpPr>
      <p:sp>
        <p:nvSpPr>
          <p:cNvPr id="7" name="TextBox 6"/>
          <p:cNvSpPr txBox="1"/>
          <p:nvPr/>
        </p:nvSpPr>
        <p:spPr bwMode="gray">
          <a:xfrm>
            <a:off x="323999" y="3365003"/>
            <a:ext cx="8637121" cy="2222147"/>
          </a:xfrm>
          <a:prstGeom prst="rect">
            <a:avLst/>
          </a:prstGeom>
          <a:noFill/>
        </p:spPr>
        <p:txBody>
          <a:bodyPr wrap="square" lIns="0" tIns="0" rIns="0" bIns="0" rtlCol="0">
            <a:spAutoFit/>
          </a:bodyPr>
          <a:lstStyle/>
          <a:p>
            <a:pPr marL="0" algn="l" defTabSz="914400" rtl="0" eaLnBrk="1" latinLnBrk="0" hangingPunct="1">
              <a:lnSpc>
                <a:spcPct val="95000"/>
              </a:lnSpc>
              <a:spcBef>
                <a:spcPts val="400"/>
              </a:spcBef>
            </a:pPr>
            <a:r>
              <a:rPr lang="en-US" sz="800" kern="1200" baseline="0" noProof="1" smtClean="0">
                <a:solidFill>
                  <a:schemeClr val="tx1"/>
                </a:solidFill>
                <a:latin typeface="+mn-lt"/>
                <a:ea typeface="MS PGothic" pitchFamily="34" charset="-128"/>
                <a:cs typeface="+mn-cs"/>
              </a:rPr>
              <a:t>The information in this document is compiled using varous public sources, freely available in internet. These sources include:</a:t>
            </a: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a:t>
            </a:r>
            <a:r>
              <a:rPr lang="de-DE" sz="800" kern="1200" noProof="1" smtClean="0">
                <a:solidFill>
                  <a:schemeClr val="tx1"/>
                </a:solidFill>
                <a:latin typeface="+mn-lt"/>
                <a:ea typeface="MS PGothic" pitchFamily="34" charset="-128"/>
                <a:cs typeface="+mn-cs"/>
                <a:hlinkClick r:id="rId2"/>
              </a:rPr>
              <a:t>http://www.scribd.com/doc/17929394/Cloud-Computing-Use-Cases-Whitepaper</a:t>
            </a:r>
            <a:r>
              <a:rPr lang="de-DE" sz="800" kern="1200" noProof="1" smtClean="0">
                <a:solidFill>
                  <a:schemeClr val="tx1"/>
                </a:solidFill>
                <a:latin typeface="+mn-lt"/>
                <a:ea typeface="MS PGothic" pitchFamily="34" charset="-128"/>
                <a:cs typeface="+mn-cs"/>
              </a:rPr>
              <a:t> </a:t>
            </a: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a:t>
            </a:r>
            <a:r>
              <a:rPr lang="de-DE" sz="800" kern="1200" noProof="1" smtClean="0">
                <a:solidFill>
                  <a:schemeClr val="tx1"/>
                </a:solidFill>
                <a:latin typeface="+mn-lt"/>
                <a:ea typeface="MS PGothic" pitchFamily="34" charset="-128"/>
                <a:cs typeface="+mn-cs"/>
                <a:hlinkClick r:id="rId3"/>
              </a:rPr>
              <a:t>http://www.enisa.europa.eu/act/rm/files/deliverables/cloud-computing-risk-assessment</a:t>
            </a:r>
            <a:r>
              <a:rPr lang="de-DE" sz="800" kern="1200" noProof="1" smtClean="0">
                <a:solidFill>
                  <a:schemeClr val="tx1"/>
                </a:solidFill>
                <a:latin typeface="+mn-lt"/>
                <a:ea typeface="MS PGothic" pitchFamily="34" charset="-128"/>
                <a:cs typeface="+mn-cs"/>
              </a:rPr>
              <a:t> </a:t>
            </a:r>
          </a:p>
          <a:p>
            <a:pPr marL="0" algn="l" defTabSz="914400" rtl="0" eaLnBrk="1" latinLnBrk="0" hangingPunct="1">
              <a:lnSpc>
                <a:spcPct val="95000"/>
              </a:lnSpc>
              <a:spcBef>
                <a:spcPts val="0"/>
              </a:spcBef>
              <a:buFont typeface="Wingdings" pitchFamily="2" charset="2"/>
              <a:buChar char="§"/>
            </a:pPr>
            <a:r>
              <a:rPr lang="de-DE" sz="800" u="sng" kern="1200" noProof="1" smtClean="0">
                <a:solidFill>
                  <a:schemeClr val="tx1"/>
                </a:solidFill>
                <a:latin typeface="+mn-lt"/>
                <a:ea typeface="MS PGothic" pitchFamily="34" charset="-128"/>
                <a:cs typeface="+mn-cs"/>
                <a:hlinkClick r:id="rId4"/>
              </a:rPr>
              <a:t> </a:t>
            </a:r>
            <a:r>
              <a:rPr lang="de-DE" sz="800" kern="1200" noProof="1" smtClean="0">
                <a:solidFill>
                  <a:schemeClr val="tx1"/>
                </a:solidFill>
                <a:latin typeface="+mn-lt"/>
                <a:ea typeface="MS PGothic" pitchFamily="34" charset="-128"/>
                <a:cs typeface="+mn-cs"/>
                <a:hlinkClick r:id="rId4"/>
              </a:rPr>
              <a:t>http://code.google.com/edu/parallel/index.html</a:t>
            </a:r>
            <a:r>
              <a:rPr lang="de-DE" sz="800" kern="1200" noProof="1" smtClean="0">
                <a:solidFill>
                  <a:schemeClr val="tx1"/>
                </a:solidFill>
                <a:latin typeface="+mn-lt"/>
                <a:ea typeface="MS PGothic" pitchFamily="34" charset="-128"/>
                <a:cs typeface="+mn-cs"/>
              </a:rPr>
              <a:t> </a:t>
            </a: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Google: Cluster Computing and MapReduce: </a:t>
            </a:r>
            <a:r>
              <a:rPr lang="de-DE" sz="800" kern="1200" noProof="1" smtClean="0">
                <a:solidFill>
                  <a:schemeClr val="tx1"/>
                </a:solidFill>
                <a:latin typeface="+mn-lt"/>
                <a:ea typeface="MS PGothic" pitchFamily="34" charset="-128"/>
                <a:cs typeface="+mn-cs"/>
                <a:hlinkClick r:id="rId5"/>
              </a:rPr>
              <a:t>http://code.google.com/edu/submissions/mapreduce-minilecture/listing.html</a:t>
            </a:r>
            <a:r>
              <a:rPr lang="de-DE" sz="800" kern="1200" noProof="1" smtClean="0">
                <a:solidFill>
                  <a:schemeClr val="tx1"/>
                </a:solidFill>
                <a:latin typeface="+mn-lt"/>
                <a:ea typeface="MS PGothic" pitchFamily="34" charset="-128"/>
                <a:cs typeface="+mn-cs"/>
              </a:rPr>
              <a:t> </a:t>
            </a: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Google</a:t>
            </a:r>
            <a:r>
              <a:rPr lang="de-DE" sz="800" kern="1200" baseline="0" noProof="1" smtClean="0">
                <a:solidFill>
                  <a:schemeClr val="tx1"/>
                </a:solidFill>
                <a:latin typeface="+mn-lt"/>
                <a:ea typeface="MS PGothic" pitchFamily="34" charset="-128"/>
                <a:cs typeface="+mn-cs"/>
              </a:rPr>
              <a:t> Course</a:t>
            </a:r>
            <a:r>
              <a:rPr lang="de-DE" sz="800" kern="1200" noProof="1" smtClean="0">
                <a:solidFill>
                  <a:schemeClr val="tx1"/>
                </a:solidFill>
                <a:latin typeface="+mn-lt"/>
                <a:ea typeface="MS PGothic" pitchFamily="34" charset="-128"/>
                <a:cs typeface="+mn-cs"/>
              </a:rPr>
              <a:t>: MapReduce in a Week </a:t>
            </a:r>
            <a:r>
              <a:rPr lang="de-DE" sz="800" kern="1200" noProof="1" smtClean="0">
                <a:solidFill>
                  <a:schemeClr val="tx1"/>
                </a:solidFill>
                <a:latin typeface="+mn-lt"/>
                <a:ea typeface="MS PGothic" pitchFamily="34" charset="-128"/>
                <a:cs typeface="+mn-cs"/>
                <a:hlinkClick r:id="rId6"/>
              </a:rPr>
              <a:t>http://code.google.com/edu/submissions/mapreduce/listing.html</a:t>
            </a:r>
            <a:r>
              <a:rPr lang="de-DE" sz="800" kern="1200" noProof="1" smtClean="0">
                <a:solidFill>
                  <a:schemeClr val="tx1"/>
                </a:solidFill>
                <a:latin typeface="+mn-lt"/>
                <a:ea typeface="MS PGothic" pitchFamily="34" charset="-128"/>
                <a:cs typeface="+mn-cs"/>
              </a:rPr>
              <a:t> </a:t>
            </a: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Intensive MapReduce course at MIT </a:t>
            </a:r>
            <a:r>
              <a:rPr lang="de-DE" sz="800" kern="1200" noProof="1" smtClean="0">
                <a:solidFill>
                  <a:schemeClr val="tx1"/>
                </a:solidFill>
                <a:latin typeface="+mn-lt"/>
                <a:ea typeface="MS PGothic" pitchFamily="34" charset="-128"/>
                <a:cs typeface="+mn-cs"/>
                <a:hlinkClick r:id="rId7"/>
              </a:rPr>
              <a:t>http://mr.iap.2008.googlepages.com</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Hadoop Virtual Image Documentation </a:t>
            </a:r>
            <a:r>
              <a:rPr lang="de-DE" sz="800" kern="1200" noProof="1" smtClean="0">
                <a:solidFill>
                  <a:schemeClr val="tx1"/>
                </a:solidFill>
                <a:latin typeface="+mn-lt"/>
                <a:ea typeface="MS PGothic" pitchFamily="34" charset="-128"/>
                <a:cs typeface="+mn-cs"/>
                <a:hlinkClick r:id="rId8"/>
              </a:rPr>
              <a:t>http://code.google.com/edu/parallel/tools/hadoopvm/index.html</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a:t>
            </a:r>
            <a:r>
              <a:rPr lang="de-DE" sz="800" kern="1200" noProof="1" smtClean="0">
                <a:solidFill>
                  <a:schemeClr val="tx1"/>
                </a:solidFill>
                <a:latin typeface="+mn-lt"/>
                <a:ea typeface="MS PGothic" pitchFamily="34" charset="-128"/>
                <a:cs typeface="+mn-cs"/>
                <a:hlinkClick r:id="rId9"/>
              </a:rPr>
              <a:t>http://www.umiacs.umd.edu/~jimmylin/cloud-computing</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Colby Ranger, Ramanan Raghuraman, Arun Penmetsa, Gary Bradski, Christos Kozyrakis, </a:t>
            </a: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Evaluating MapReduce for Multi-core and Multiprocessor Systems, </a:t>
            </a:r>
            <a:r>
              <a:rPr lang="de-DE" sz="800" kern="1200" noProof="1" smtClean="0">
                <a:solidFill>
                  <a:schemeClr val="tx1"/>
                </a:solidFill>
                <a:latin typeface="+mn-lt"/>
                <a:ea typeface="MS PGothic" pitchFamily="34" charset="-128"/>
                <a:cs typeface="+mn-cs"/>
                <a:hlinkClick r:id="rId10"/>
              </a:rPr>
              <a:t>http://csl.stanford.edu/~christos/publications/2007.cmp_mapreduce.hpca.pdf</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a:t>
            </a:r>
            <a:r>
              <a:rPr lang="de-DE" sz="800" kern="1200" noProof="1" smtClean="0">
                <a:solidFill>
                  <a:schemeClr val="tx1"/>
                </a:solidFill>
                <a:latin typeface="+mn-lt"/>
                <a:ea typeface="MS PGothic" pitchFamily="34" charset="-128"/>
                <a:cs typeface="+mn-cs"/>
                <a:hlinkClick r:id="rId11"/>
              </a:rPr>
              <a:t>http://www.dbms2.com/2008/08/26/why-mapreduce-matters-to-sql-data-warehousing</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Bingsheng He, Wenbin Fang, Qiong Luo , Mars: A MapReduce Framework on Graphics Processors </a:t>
            </a:r>
            <a:r>
              <a:rPr lang="de-DE" sz="800" kern="1200" noProof="1" smtClean="0">
                <a:solidFill>
                  <a:schemeClr val="tx1"/>
                </a:solidFill>
                <a:latin typeface="+mn-lt"/>
                <a:ea typeface="MS PGothic" pitchFamily="34" charset="-128"/>
                <a:cs typeface="+mn-cs"/>
                <a:hlinkClick r:id="rId12"/>
              </a:rPr>
              <a:t>http://www.cse.ust.hk/catalac/users/saven/GPGPU/MapReduce/PACT08/171.pdf</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Hung-chih Yang, Ali Dasdan, Map-reduce-merge: simplified relational data processing on large clusters </a:t>
            </a:r>
            <a:r>
              <a:rPr lang="de-DE" sz="800" kern="1200" noProof="1" smtClean="0">
                <a:solidFill>
                  <a:schemeClr val="tx1"/>
                </a:solidFill>
                <a:latin typeface="+mn-lt"/>
                <a:ea typeface="MS PGothic" pitchFamily="34" charset="-128"/>
                <a:cs typeface="+mn-cs"/>
                <a:hlinkClick r:id="rId13"/>
              </a:rPr>
              <a:t>http://portal.acm.org/citation.cfm?doid=1247480.1247602</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Foto N. Afrati, Jeffrey D. Ullman, A New Computation Model for Rack-Based Computing </a:t>
            </a:r>
            <a:r>
              <a:rPr lang="de-DE" sz="800" kern="1200" noProof="1" smtClean="0">
                <a:solidFill>
                  <a:schemeClr val="tx1"/>
                </a:solidFill>
                <a:latin typeface="+mn-lt"/>
                <a:ea typeface="MS PGothic" pitchFamily="34" charset="-128"/>
                <a:cs typeface="+mn-cs"/>
                <a:hlinkClick r:id="rId14"/>
              </a:rPr>
              <a:t>http://infolab.stanford.edu/~ullman/pub/mapred.pdf</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Ralf Lammel, Google’s MapReduce Programming Model Revisite </a:t>
            </a:r>
            <a:r>
              <a:rPr lang="de-DE" sz="800" kern="1200" noProof="1" smtClean="0">
                <a:solidFill>
                  <a:schemeClr val="tx1"/>
                </a:solidFill>
                <a:latin typeface="+mn-lt"/>
                <a:ea typeface="MS PGothic" pitchFamily="34" charset="-128"/>
                <a:cs typeface="+mn-cs"/>
                <a:hlinkClick r:id="rId15"/>
              </a:rPr>
              <a:t>http://www.cs.vu.nl/~ralf/MapReduce/paper.pdf</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a:t>
            </a:r>
            <a:r>
              <a:rPr lang="de-DE" sz="800" kern="1200" noProof="1" smtClean="0">
                <a:solidFill>
                  <a:schemeClr val="tx1"/>
                </a:solidFill>
                <a:latin typeface="+mn-lt"/>
                <a:ea typeface="MS PGothic" pitchFamily="34" charset="-128"/>
                <a:cs typeface="+mn-cs"/>
                <a:hlinkClick r:id="rId16"/>
              </a:rPr>
              <a:t>http://www.baselinemag.com/c/a/Infrastructure/How-Google-Works-1</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Joe Hellerstein, Parallel Programming in the Age of Big Data </a:t>
            </a:r>
            <a:r>
              <a:rPr lang="de-DE" sz="800" kern="1200" noProof="1" smtClean="0">
                <a:solidFill>
                  <a:schemeClr val="tx1"/>
                </a:solidFill>
                <a:latin typeface="+mn-lt"/>
                <a:ea typeface="MS PGothic" pitchFamily="34" charset="-128"/>
                <a:cs typeface="+mn-cs"/>
                <a:hlinkClick r:id="rId17"/>
              </a:rPr>
              <a:t>http://gigaom.com/2008/11/09/mapreduce-leads-the-way-for-parallel-programming</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a:p>
            <a:pPr marL="0" algn="l" defTabSz="914400" rtl="0" eaLnBrk="1" latinLnBrk="0" hangingPunct="1">
              <a:lnSpc>
                <a:spcPct val="95000"/>
              </a:lnSpc>
              <a:spcBef>
                <a:spcPts val="0"/>
              </a:spcBef>
              <a:buFont typeface="Wingdings" pitchFamily="2" charset="2"/>
              <a:buChar char="§"/>
            </a:pPr>
            <a:r>
              <a:rPr lang="de-DE" sz="800" kern="1200" noProof="1" smtClean="0">
                <a:solidFill>
                  <a:schemeClr val="tx1"/>
                </a:solidFill>
                <a:latin typeface="+mn-lt"/>
                <a:ea typeface="MS PGothic" pitchFamily="34" charset="-128"/>
                <a:cs typeface="+mn-cs"/>
              </a:rPr>
              <a:t> Jeffrey Dean and Sanjay Ghemawat, MapReduce: Simplified Data Processing on Large Clusters </a:t>
            </a:r>
            <a:r>
              <a:rPr lang="de-DE" sz="800" kern="1200" noProof="1" smtClean="0">
                <a:solidFill>
                  <a:schemeClr val="tx1"/>
                </a:solidFill>
                <a:latin typeface="+mn-lt"/>
                <a:ea typeface="MS PGothic" pitchFamily="34" charset="-128"/>
                <a:cs typeface="+mn-cs"/>
                <a:hlinkClick r:id="rId18"/>
              </a:rPr>
              <a:t>https://sites.google.com/a/colgate.edu/cloudintro/Home</a:t>
            </a:r>
            <a:r>
              <a:rPr lang="de-DE" sz="800" kern="1200" baseline="0" noProof="1" smtClean="0">
                <a:solidFill>
                  <a:schemeClr val="tx1"/>
                </a:solidFill>
                <a:latin typeface="+mn-lt"/>
                <a:ea typeface="MS PGothic" pitchFamily="34" charset="-128"/>
                <a:cs typeface="+mn-cs"/>
              </a:rPr>
              <a:t> </a:t>
            </a:r>
            <a:endParaRPr lang="de-DE" sz="800" kern="1200" noProof="1" smtClean="0">
              <a:solidFill>
                <a:schemeClr val="tx1"/>
              </a:solidFill>
              <a:latin typeface="+mn-lt"/>
              <a:ea typeface="MS PGothic" pitchFamily="34" charset="-128"/>
              <a:cs typeface="+mn-cs"/>
            </a:endParaRPr>
          </a:p>
        </p:txBody>
      </p:sp>
      <p:sp>
        <p:nvSpPr>
          <p:cNvPr id="11" name="TextBox 10"/>
          <p:cNvSpPr txBox="1"/>
          <p:nvPr userDrawn="1"/>
        </p:nvSpPr>
        <p:spPr bwMode="gray">
          <a:xfrm>
            <a:off x="324000" y="324000"/>
            <a:ext cx="5311198" cy="756000"/>
          </a:xfrm>
          <a:prstGeom prst="rect">
            <a:avLst/>
          </a:prstGeom>
        </p:spPr>
        <p:txBody>
          <a:bodyPr vert="horz" lIns="0" tIns="0" rIns="0" bIns="0" rtlCol="0" anchor="ctr" anchorCtr="0">
            <a:noAutofit/>
          </a:bodyPr>
          <a:lstStyle/>
          <a:p>
            <a:pPr algn="l" defTabSz="914400" rtl="0" eaLnBrk="1" latinLnBrk="0" hangingPunct="1">
              <a:spcBef>
                <a:spcPct val="0"/>
              </a:spcBef>
              <a:buNone/>
            </a:pPr>
            <a:r>
              <a:rPr lang="en-GB" sz="2400" b="1" kern="1200" noProof="0" dirty="0" smtClean="0">
                <a:solidFill>
                  <a:schemeClr val="accent2"/>
                </a:solidFill>
                <a:latin typeface="+mj-lt"/>
                <a:ea typeface="+mj-ea"/>
                <a:cs typeface="+mj-cs"/>
              </a:rPr>
              <a:t>© </a:t>
            </a:r>
            <a:r>
              <a:rPr lang="de-DE" sz="2400" b="1" kern="1200" noProof="0" dirty="0" smtClean="0">
                <a:solidFill>
                  <a:schemeClr val="accent2"/>
                </a:solidFill>
                <a:latin typeface="+mj-lt"/>
                <a:ea typeface="+mj-ea"/>
                <a:cs typeface="+mj-cs"/>
              </a:rPr>
              <a:t>2011 COPYRIGHTS</a:t>
            </a:r>
            <a:r>
              <a:rPr lang="de-DE" sz="2400" b="1" kern="1200" baseline="0" noProof="0" dirty="0" smtClean="0">
                <a:solidFill>
                  <a:schemeClr val="accent2"/>
                </a:solidFill>
                <a:latin typeface="+mj-lt"/>
                <a:ea typeface="+mj-ea"/>
                <a:cs typeface="+mj-cs"/>
              </a:rPr>
              <a:t> </a:t>
            </a:r>
            <a:r>
              <a:rPr lang="de-DE" sz="2400" b="1" kern="1200" noProof="0" dirty="0" smtClean="0">
                <a:solidFill>
                  <a:schemeClr val="accent2"/>
                </a:solidFill>
                <a:latin typeface="+mj-lt"/>
                <a:ea typeface="+mj-ea"/>
                <a:cs typeface="+mj-cs"/>
              </a:rPr>
              <a:t>DISCLAIMER</a:t>
            </a:r>
          </a:p>
        </p:txBody>
      </p:sp>
      <p:sp>
        <p:nvSpPr>
          <p:cNvPr id="6" name="TextBox 5"/>
          <p:cNvSpPr txBox="1"/>
          <p:nvPr userDrawn="1"/>
        </p:nvSpPr>
        <p:spPr bwMode="gray">
          <a:xfrm>
            <a:off x="343814" y="1326250"/>
            <a:ext cx="8476186" cy="1272143"/>
          </a:xfrm>
          <a:prstGeom prst="rect">
            <a:avLst/>
          </a:prstGeom>
          <a:noFill/>
        </p:spPr>
        <p:txBody>
          <a:bodyPr wrap="square" lIns="0" tIns="0" rIns="0" bIns="0" rtlCol="0">
            <a:spAutoFit/>
          </a:bodyPr>
          <a:lstStyle/>
          <a:p>
            <a:pPr marL="0" algn="l" defTabSz="914400" rtl="0" eaLnBrk="1" latinLnBrk="0" hangingPunct="1">
              <a:lnSpc>
                <a:spcPct val="95000"/>
              </a:lnSpc>
              <a:spcBef>
                <a:spcPts val="400"/>
              </a:spcBef>
            </a:pPr>
            <a:r>
              <a:rPr lang="en-US" sz="800" kern="1200" noProof="1" smtClean="0">
                <a:solidFill>
                  <a:schemeClr val="tx1"/>
                </a:solidFill>
                <a:latin typeface="Arial"/>
                <a:ea typeface="MS PGothic" pitchFamily="34" charset="-128"/>
                <a:cs typeface="+mn-cs"/>
              </a:rPr>
              <a:t>The information in this document is proprietary to Sofia</a:t>
            </a:r>
            <a:r>
              <a:rPr lang="en-US" sz="800" kern="1200" baseline="0" noProof="1" smtClean="0">
                <a:solidFill>
                  <a:schemeClr val="tx1"/>
                </a:solidFill>
                <a:latin typeface="Arial"/>
                <a:ea typeface="MS PGothic" pitchFamily="34" charset="-128"/>
                <a:cs typeface="+mn-cs"/>
              </a:rPr>
              <a:t> University “Sv. Kliment Ohridski” (called THE UNIVERSITY bellow) &lt; </a:t>
            </a:r>
            <a:r>
              <a:rPr lang="en-US" sz="800" kern="1200" baseline="0" noProof="1" smtClean="0">
                <a:solidFill>
                  <a:schemeClr val="tx1"/>
                </a:solidFill>
                <a:latin typeface="Arial"/>
                <a:ea typeface="MS PGothic" pitchFamily="34" charset="-128"/>
                <a:cs typeface="+mn-cs"/>
                <a:hlinkClick r:id="rId19"/>
              </a:rPr>
              <a:t>http://uni-sofia.bg</a:t>
            </a:r>
            <a:r>
              <a:rPr lang="en-US" sz="800" kern="1200" baseline="0" noProof="1" smtClean="0">
                <a:solidFill>
                  <a:schemeClr val="tx1"/>
                </a:solidFill>
                <a:latin typeface="Arial"/>
                <a:ea typeface="MS PGothic" pitchFamily="34" charset="-128"/>
                <a:cs typeface="+mn-cs"/>
              </a:rPr>
              <a:t> &gt;</a:t>
            </a:r>
            <a:endParaRPr lang="de-DE" sz="800" kern="1200" noProof="1" smtClean="0">
              <a:solidFill>
                <a:schemeClr val="tx1"/>
              </a:solidFill>
              <a:latin typeface="Arial"/>
              <a:ea typeface="MS PGothic" pitchFamily="34" charset="-128"/>
              <a:cs typeface="+mn-cs"/>
            </a:endParaRPr>
          </a:p>
          <a:p>
            <a:pPr marL="0" algn="l" defTabSz="914400" rtl="0" eaLnBrk="1" latinLnBrk="0" hangingPunct="1">
              <a:lnSpc>
                <a:spcPct val="95000"/>
              </a:lnSpc>
              <a:spcBef>
                <a:spcPts val="400"/>
              </a:spcBef>
            </a:pPr>
            <a:r>
              <a:rPr lang="en-US" sz="800" kern="1200" baseline="0" noProof="1" smtClean="0">
                <a:solidFill>
                  <a:schemeClr val="tx1"/>
                </a:solidFill>
                <a:latin typeface="Arial"/>
                <a:ea typeface="MS PGothic" pitchFamily="34" charset="-128"/>
                <a:cs typeface="+mn-cs"/>
              </a:rPr>
              <a:t>THE UNIVERSITY </a:t>
            </a:r>
            <a:r>
              <a:rPr lang="en-US" sz="800" kern="1200" noProof="1" smtClean="0">
                <a:solidFill>
                  <a:schemeClr val="tx1"/>
                </a:solidFill>
                <a:latin typeface="Arial"/>
                <a:ea typeface="MS PGothic" pitchFamily="34" charset="-128"/>
                <a:cs typeface="+mn-cs"/>
              </a:rPr>
              <a:t>assumes no responsibility for errors or omissions in this document. THE UNIVERSITY does not warrant the accuracy or completeness of the information, text, graphics, links, or other items contained within this material. This document is provided without a warranty of any kind, either express or implied, including but not limited to the implied warranties of merchantability, fitness for a particular purpose, or non-infringement. This</a:t>
            </a:r>
            <a:r>
              <a:rPr lang="en-US" sz="800" kern="1200" baseline="0" noProof="1" smtClean="0">
                <a:solidFill>
                  <a:schemeClr val="tx1"/>
                </a:solidFill>
                <a:latin typeface="Arial"/>
                <a:ea typeface="MS PGothic" pitchFamily="34" charset="-128"/>
                <a:cs typeface="+mn-cs"/>
              </a:rPr>
              <a:t> document is used only for educational purposes related to the masters programs of THE UNIVERSITY, Faculty of Mathematics and Informatics &lt;</a:t>
            </a:r>
            <a:r>
              <a:rPr lang="en-US" sz="800" kern="1200" baseline="0" noProof="1" smtClean="0">
                <a:solidFill>
                  <a:schemeClr val="tx1"/>
                </a:solidFill>
                <a:latin typeface="Arial"/>
                <a:ea typeface="MS PGothic" pitchFamily="34" charset="-128"/>
                <a:cs typeface="+mn-cs"/>
                <a:hlinkClick r:id="rId20"/>
              </a:rPr>
              <a:t> http://fmi.uni-sofia.bg</a:t>
            </a:r>
            <a:r>
              <a:rPr lang="en-US" sz="800" kern="1200" baseline="0" noProof="1" smtClean="0">
                <a:solidFill>
                  <a:schemeClr val="tx1"/>
                </a:solidFill>
                <a:latin typeface="Arial"/>
                <a:ea typeface="MS PGothic" pitchFamily="34" charset="-128"/>
                <a:cs typeface="+mn-cs"/>
              </a:rPr>
              <a:t> &gt;. This document is compiled using various public sources freely available in internet or offered by SAP AG. This document is not used directly or indirectly for any type of commercial use.</a:t>
            </a:r>
            <a:endParaRPr lang="de-DE" sz="800" kern="1200" noProof="1" smtClean="0">
              <a:solidFill>
                <a:schemeClr val="tx1"/>
              </a:solidFill>
              <a:latin typeface="Arial"/>
              <a:ea typeface="MS PGothic" pitchFamily="34" charset="-128"/>
              <a:cs typeface="+mn-cs"/>
            </a:endParaRPr>
          </a:p>
          <a:p>
            <a:pPr marL="0" algn="l" defTabSz="914400" rtl="0" eaLnBrk="1" latinLnBrk="0" hangingPunct="1">
              <a:lnSpc>
                <a:spcPct val="95000"/>
              </a:lnSpc>
              <a:spcBef>
                <a:spcPts val="400"/>
              </a:spcBef>
            </a:pPr>
            <a:r>
              <a:rPr lang="en-US" sz="800" kern="1200" noProof="1" smtClean="0">
                <a:solidFill>
                  <a:schemeClr val="tx1"/>
                </a:solidFill>
                <a:latin typeface="Arial"/>
                <a:ea typeface="MS PGothic" pitchFamily="34" charset="-128"/>
                <a:cs typeface="+mn-cs"/>
              </a:rPr>
              <a:t>THE UNIVERSITY shall have no liability for damages of any kind including without limitation direct, special, indirect, or consequential damages that may result from the use of these materials. This limitation shall not apply in cases of intent or gross negligence. The statutory liability for personal injury and defective products is not affected. THE UNIVERSITY has no control over the information that you may access through the use of hot links contained in these materials and does not endorse your use of third-party Web pages nor provide any warranty whatsoever relating to third-party Web pages.</a:t>
            </a:r>
            <a:endParaRPr lang="en-US" sz="800" kern="1200" noProof="1">
              <a:solidFill>
                <a:schemeClr val="tx1"/>
              </a:solidFill>
              <a:latin typeface="Arial"/>
              <a:ea typeface="MS PGothic" pitchFamily="34" charset="-128"/>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 short titl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14000" y="324000"/>
            <a:ext cx="8280000" cy="738664"/>
          </a:xfrm>
        </p:spPr>
        <p:txBody>
          <a:bodyPr>
            <a:noAutofit/>
          </a:bodyPr>
          <a:lstStyle>
            <a:lvl1pPr>
              <a:defRPr sz="4800">
                <a:solidFill>
                  <a:schemeClr val="bg1">
                    <a:lumMod val="50000"/>
                    <a:lumOff val="50000"/>
                  </a:schemeClr>
                </a:solidFill>
                <a:latin typeface="+mj-lt"/>
              </a:defRPr>
            </a:lvl1pPr>
          </a:lstStyle>
          <a:p>
            <a:r>
              <a:rPr lang="en-US" noProof="0" dirty="0" smtClean="0"/>
              <a:t>Short Presentation Title</a:t>
            </a:r>
            <a:endParaRPr lang="de-DE" dirty="0"/>
          </a:p>
        </p:txBody>
      </p:sp>
      <p:sp>
        <p:nvSpPr>
          <p:cNvPr id="3"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 two lines">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414000" y="324000"/>
            <a:ext cx="8280000" cy="923330"/>
          </a:xfrm>
        </p:spPr>
        <p:txBody>
          <a:bodyPr>
            <a:noAutofit/>
          </a:bodyPr>
          <a:lstStyle>
            <a:lvl1pPr>
              <a:defRPr sz="3000">
                <a:solidFill>
                  <a:schemeClr val="bg1">
                    <a:lumMod val="50000"/>
                    <a:lumOff val="50000"/>
                  </a:schemeClr>
                </a:solidFill>
                <a:latin typeface="+mj-lt"/>
              </a:defRPr>
            </a:lvl1pPr>
          </a:lstStyle>
          <a:p>
            <a:r>
              <a:rPr lang="en-US" dirty="0" smtClean="0"/>
              <a:t>Alternate Presentation Title</a:t>
            </a:r>
            <a:br>
              <a:rPr lang="en-US" dirty="0" smtClean="0"/>
            </a:br>
            <a:r>
              <a:rPr lang="en-US" dirty="0" smtClean="0"/>
              <a:t>Breaks to Two Lines</a:t>
            </a:r>
            <a:endParaRPr lang="de-DE" dirty="0"/>
          </a:p>
        </p:txBody>
      </p:sp>
      <p:sp>
        <p:nvSpPr>
          <p:cNvPr id="3" name="Subtitle 2"/>
          <p:cNvSpPr>
            <a:spLocks noGrp="1"/>
          </p:cNvSpPr>
          <p:nvPr>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with event logo">
    <p:bg bwMode="gray">
      <p:bgPr>
        <a:solidFill>
          <a:schemeClr val="tx1"/>
        </a:solidFill>
        <a:effectLst/>
      </p:bgPr>
    </p:bg>
    <p:spTree>
      <p:nvGrpSpPr>
        <p:cNvPr id="1" name=""/>
        <p:cNvGrpSpPr/>
        <p:nvPr/>
      </p:nvGrpSpPr>
      <p:grpSpPr>
        <a:xfrm>
          <a:off x="0" y="0"/>
          <a:ext cx="0" cy="0"/>
          <a:chOff x="0" y="0"/>
          <a:chExt cx="0" cy="0"/>
        </a:xfrm>
      </p:grpSpPr>
      <p:sp>
        <p:nvSpPr>
          <p:cNvPr id="6" name="Rectangle 5"/>
          <p:cNvSpPr/>
          <p:nvPr userDrawn="1"/>
        </p:nvSpPr>
        <p:spPr bwMode="gray">
          <a:xfrm>
            <a:off x="324000" y="-1"/>
            <a:ext cx="8496000" cy="2143126"/>
          </a:xfrm>
          <a:prstGeom prst="rect">
            <a:avLst/>
          </a:prstGeom>
          <a:solidFill>
            <a:schemeClr val="tx1">
              <a:alpha val="75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 name="Title 1"/>
          <p:cNvSpPr>
            <a:spLocks noGrp="1"/>
          </p:cNvSpPr>
          <p:nvPr userDrawn="1">
            <p:ph type="ctrTitle" hasCustomPrompt="1"/>
          </p:nvPr>
        </p:nvSpPr>
        <p:spPr bwMode="gray">
          <a:xfrm>
            <a:off x="414000" y="324000"/>
            <a:ext cx="8280000" cy="738664"/>
          </a:xfrm>
        </p:spPr>
        <p:txBody>
          <a:bodyPr>
            <a:noAutofit/>
          </a:bodyPr>
          <a:lstStyle>
            <a:lvl1pPr>
              <a:defRPr sz="4800">
                <a:solidFill>
                  <a:schemeClr val="bg1">
                    <a:lumMod val="50000"/>
                    <a:lumOff val="50000"/>
                  </a:schemeClr>
                </a:solidFill>
                <a:latin typeface="Arial Black" pitchFamily="34" charset="0"/>
              </a:defRPr>
            </a:lvl1pPr>
          </a:lstStyle>
          <a:p>
            <a:r>
              <a:rPr lang="en-US" noProof="0" dirty="0" smtClean="0"/>
              <a:t>Short Presentation Title</a:t>
            </a:r>
            <a:endParaRPr lang="de-DE" dirty="0"/>
          </a:p>
        </p:txBody>
      </p:sp>
      <p:sp>
        <p:nvSpPr>
          <p:cNvPr id="3" name="Subtitle 2"/>
          <p:cNvSpPr>
            <a:spLocks noGrp="1"/>
          </p:cNvSpPr>
          <p:nvPr userDrawn="1">
            <p:ph type="subTitle" idx="1" hasCustomPrompt="1"/>
          </p:nvPr>
        </p:nvSpPr>
        <p:spPr bwMode="gray">
          <a:xfrm>
            <a:off x="414000" y="1499870"/>
            <a:ext cx="8280000" cy="492443"/>
          </a:xfrm>
        </p:spPr>
        <p:txBody>
          <a:bodyPr anchor="t" anchorCtr="0">
            <a:noAutofit/>
          </a:bodyPr>
          <a:lstStyle>
            <a:lvl1pPr marL="0" marR="0" indent="0" algn="l" defTabSz="914400" rtl="0" eaLnBrk="1" fontAlgn="auto" latinLnBrk="0" hangingPunct="1">
              <a:lnSpc>
                <a:spcPct val="100000"/>
              </a:lnSpc>
              <a:spcBef>
                <a:spcPts val="0"/>
              </a:spcBef>
              <a:spcAft>
                <a:spcPts val="0"/>
              </a:spcAft>
              <a:buClr>
                <a:schemeClr val="accent1"/>
              </a:buClr>
              <a:buSzPct val="80000"/>
              <a:buFontTx/>
              <a:buNone/>
              <a:tabLst/>
              <a:defRPr sz="1600" b="0">
                <a:solidFill>
                  <a:sysClr val="windowText" lastClr="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Speaker’s Name/Department (delete if not needed)</a:t>
            </a:r>
            <a:br>
              <a:rPr lang="en-US" dirty="0" smtClean="0"/>
            </a:br>
            <a:r>
              <a:rPr lang="en-US" dirty="0" smtClean="0"/>
              <a:t>Month 00, 2010</a:t>
            </a:r>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Page">
    <p:bg bwMode="gray">
      <p:bgRef idx="1001">
        <a:schemeClr val="bg1"/>
      </p:bgRef>
    </p:bg>
    <p:spTree>
      <p:nvGrpSpPr>
        <p:cNvPr id="1" name=""/>
        <p:cNvGrpSpPr/>
        <p:nvPr/>
      </p:nvGrpSpPr>
      <p:grpSpPr>
        <a:xfrm>
          <a:off x="0" y="0"/>
          <a:ext cx="0" cy="0"/>
          <a:chOff x="0" y="0"/>
          <a:chExt cx="0" cy="0"/>
        </a:xfrm>
      </p:grpSpPr>
      <p:sp>
        <p:nvSpPr>
          <p:cNvPr id="9" name="Rectangle 8"/>
          <p:cNvSpPr/>
          <p:nvPr userDrawn="1"/>
        </p:nvSpPr>
        <p:spPr bwMode="gray">
          <a:xfrm>
            <a:off x="324000" y="0"/>
            <a:ext cx="8496000" cy="2295525"/>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2" name="Title 1"/>
          <p:cNvSpPr>
            <a:spLocks noGrp="1"/>
          </p:cNvSpPr>
          <p:nvPr>
            <p:ph type="ctrTitle" hasCustomPrompt="1"/>
          </p:nvPr>
        </p:nvSpPr>
        <p:spPr bwMode="gray">
          <a:xfrm>
            <a:off x="324000" y="2444400"/>
            <a:ext cx="8496000" cy="738664"/>
          </a:xfrm>
        </p:spPr>
        <p:txBody>
          <a:bodyPr>
            <a:noAutofit/>
          </a:bodyPr>
          <a:lstStyle>
            <a:lvl1pPr>
              <a:defRPr sz="4800">
                <a:solidFill>
                  <a:schemeClr val="tx1"/>
                </a:solidFill>
                <a:latin typeface="Arial Black" pitchFamily="34" charset="0"/>
              </a:defRPr>
            </a:lvl1pPr>
          </a:lstStyle>
          <a:p>
            <a:r>
              <a:rPr lang="en-US" dirty="0" smtClean="0"/>
              <a:t>Divider page</a:t>
            </a:r>
            <a:endParaRPr lang="de-DE" dirty="0"/>
          </a:p>
        </p:txBody>
      </p:sp>
      <p:sp>
        <p:nvSpPr>
          <p:cNvPr id="93" name="Text Placeholder 92"/>
          <p:cNvSpPr>
            <a:spLocks noGrp="1"/>
          </p:cNvSpPr>
          <p:nvPr>
            <p:ph type="body" sz="quarter" idx="10" hasCustomPrompt="1"/>
          </p:nvPr>
        </p:nvSpPr>
        <p:spPr>
          <a:xfrm>
            <a:off x="328613" y="3506400"/>
            <a:ext cx="8496300" cy="620713"/>
          </a:xfrm>
        </p:spPr>
        <p:txBody>
          <a:bodyPr/>
          <a:lstStyle>
            <a:lvl1pPr>
              <a:spcBef>
                <a:spcPts val="1200"/>
              </a:spcBef>
              <a:defRPr sz="1600" b="0"/>
            </a:lvl1pPr>
          </a:lstStyle>
          <a:p>
            <a:r>
              <a:rPr lang="en-US" dirty="0" smtClean="0"/>
              <a:t>Subtitle if needed</a:t>
            </a:r>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Page with picture">
    <p:bg bwMode="gray">
      <p:bgRef idx="1001">
        <a:schemeClr val="bg1"/>
      </p:bgRef>
    </p:bg>
    <p:spTree>
      <p:nvGrpSpPr>
        <p:cNvPr id="1" name=""/>
        <p:cNvGrpSpPr/>
        <p:nvPr/>
      </p:nvGrpSpPr>
      <p:grpSpPr>
        <a:xfrm>
          <a:off x="0" y="0"/>
          <a:ext cx="0" cy="0"/>
          <a:chOff x="0" y="0"/>
          <a:chExt cx="0" cy="0"/>
        </a:xfrm>
      </p:grpSpPr>
      <p:sp>
        <p:nvSpPr>
          <p:cNvPr id="8" name="Picture Placeholder 7"/>
          <p:cNvSpPr>
            <a:spLocks noGrp="1"/>
          </p:cNvSpPr>
          <p:nvPr>
            <p:ph type="pic" sz="quarter" idx="11"/>
          </p:nvPr>
        </p:nvSpPr>
        <p:spPr>
          <a:xfrm>
            <a:off x="324000" y="162000"/>
            <a:ext cx="8496000" cy="2134800"/>
          </a:xfrm>
        </p:spPr>
        <p:txBody>
          <a:bodyPr/>
          <a:lstStyle/>
          <a:p>
            <a:r>
              <a:rPr lang="en-US" smtClean="0"/>
              <a:t>Click icon to add picture</a:t>
            </a:r>
            <a:endParaRPr lang="en-US"/>
          </a:p>
        </p:txBody>
      </p:sp>
      <p:sp>
        <p:nvSpPr>
          <p:cNvPr id="2" name="Title 1"/>
          <p:cNvSpPr>
            <a:spLocks noGrp="1"/>
          </p:cNvSpPr>
          <p:nvPr>
            <p:ph type="ctrTitle" hasCustomPrompt="1"/>
          </p:nvPr>
        </p:nvSpPr>
        <p:spPr bwMode="gray">
          <a:xfrm>
            <a:off x="324000" y="2444400"/>
            <a:ext cx="8496000" cy="738664"/>
          </a:xfrm>
        </p:spPr>
        <p:txBody>
          <a:bodyPr>
            <a:noAutofit/>
          </a:bodyPr>
          <a:lstStyle>
            <a:lvl1pPr>
              <a:defRPr sz="4800">
                <a:solidFill>
                  <a:schemeClr val="tx1"/>
                </a:solidFill>
                <a:latin typeface="+mj-lt"/>
              </a:defRPr>
            </a:lvl1pPr>
          </a:lstStyle>
          <a:p>
            <a:r>
              <a:rPr lang="en-US" dirty="0" smtClean="0"/>
              <a:t>Divider page</a:t>
            </a:r>
            <a:endParaRPr lang="de-DE" dirty="0"/>
          </a:p>
        </p:txBody>
      </p:sp>
      <p:sp>
        <p:nvSpPr>
          <p:cNvPr id="93" name="Text Placeholder 92"/>
          <p:cNvSpPr>
            <a:spLocks noGrp="1"/>
          </p:cNvSpPr>
          <p:nvPr>
            <p:ph type="body" sz="quarter" idx="10" hasCustomPrompt="1"/>
          </p:nvPr>
        </p:nvSpPr>
        <p:spPr>
          <a:xfrm>
            <a:off x="328613" y="3506400"/>
            <a:ext cx="8496300" cy="620713"/>
          </a:xfrm>
        </p:spPr>
        <p:txBody>
          <a:bodyPr/>
          <a:lstStyle>
            <a:lvl1pPr>
              <a:spcBef>
                <a:spcPts val="1200"/>
              </a:spcBef>
              <a:defRPr sz="1600" b="0"/>
            </a:lvl1pPr>
          </a:lstStyle>
          <a:p>
            <a:r>
              <a:rPr lang="en-US" dirty="0" smtClean="0"/>
              <a:t>Subtitle if needed</a:t>
            </a:r>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ntact / Thank You">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bwMode="gray">
          <a:xfrm>
            <a:off x="324000" y="2444400"/>
            <a:ext cx="8496000" cy="738664"/>
          </a:xfrm>
        </p:spPr>
        <p:txBody>
          <a:bodyPr>
            <a:noAutofit/>
          </a:bodyPr>
          <a:lstStyle>
            <a:lvl1pPr>
              <a:defRPr sz="4800">
                <a:solidFill>
                  <a:schemeClr val="tx1"/>
                </a:solidFill>
                <a:latin typeface="Arial Black" pitchFamily="34" charset="0"/>
              </a:defRPr>
            </a:lvl1pPr>
          </a:lstStyle>
          <a:p>
            <a:r>
              <a:rPr lang="en-US" dirty="0" smtClean="0"/>
              <a:t>Thank You!</a:t>
            </a:r>
            <a:endParaRPr lang="de-DE" dirty="0"/>
          </a:p>
        </p:txBody>
      </p:sp>
      <p:sp>
        <p:nvSpPr>
          <p:cNvPr id="93" name="Text Placeholder 92"/>
          <p:cNvSpPr>
            <a:spLocks noGrp="1"/>
          </p:cNvSpPr>
          <p:nvPr>
            <p:ph type="body" sz="quarter" idx="10" hasCustomPrompt="1"/>
          </p:nvPr>
        </p:nvSpPr>
        <p:spPr>
          <a:xfrm>
            <a:off x="324000" y="4604385"/>
            <a:ext cx="8496300" cy="1477328"/>
          </a:xfrm>
        </p:spPr>
        <p:txBody>
          <a:bodyPr anchor="b" anchorCtr="0">
            <a:noAutofit/>
          </a:bodyPr>
          <a:lstStyle>
            <a:lvl1pPr>
              <a:spcBef>
                <a:spcPts val="0"/>
              </a:spcBef>
              <a:defRPr sz="1600" b="0"/>
            </a:lvl1pPr>
          </a:lstStyle>
          <a:p>
            <a:r>
              <a:rPr lang="en-US" dirty="0" smtClean="0"/>
              <a:t>Contact information:</a:t>
            </a:r>
          </a:p>
          <a:p>
            <a:endParaRPr lang="en-US" dirty="0" smtClean="0"/>
          </a:p>
          <a:p>
            <a:r>
              <a:rPr lang="en-US" dirty="0" smtClean="0"/>
              <a:t>F name MI. L name</a:t>
            </a:r>
          </a:p>
          <a:p>
            <a:r>
              <a:rPr lang="en-US" dirty="0" smtClean="0"/>
              <a:t>Title</a:t>
            </a:r>
          </a:p>
          <a:p>
            <a:r>
              <a:rPr lang="en-US" dirty="0" smtClean="0"/>
              <a:t>Address</a:t>
            </a:r>
          </a:p>
          <a:p>
            <a:r>
              <a:rPr lang="en-US" dirty="0" smtClean="0"/>
              <a:t>Phone number</a:t>
            </a:r>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p:bg bwMode="gray">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Agenda</a:t>
            </a:r>
            <a:endParaRPr lang="en-US" dirty="0"/>
          </a:p>
        </p:txBody>
      </p:sp>
      <p:sp>
        <p:nvSpPr>
          <p:cNvPr id="4" name="Text Placeholder 3"/>
          <p:cNvSpPr>
            <a:spLocks noGrp="1"/>
          </p:cNvSpPr>
          <p:nvPr>
            <p:ph type="body" sz="quarter" idx="10" hasCustomPrompt="1"/>
          </p:nvPr>
        </p:nvSpPr>
        <p:spPr>
          <a:xfrm>
            <a:off x="324000" y="1692000"/>
            <a:ext cx="8494713" cy="3831818"/>
          </a:xfrm>
        </p:spPr>
        <p:txBody>
          <a:bodyPr>
            <a:noAutofit/>
          </a:bodyPr>
          <a:lstStyle>
            <a:lvl1pPr marL="0" marR="0" indent="0" algn="l" defTabSz="914400" rtl="0" eaLnBrk="1" fontAlgn="auto" latinLnBrk="0" hangingPunct="1">
              <a:lnSpc>
                <a:spcPct val="100000"/>
              </a:lnSpc>
              <a:spcBef>
                <a:spcPts val="2400"/>
              </a:spcBef>
              <a:spcAft>
                <a:spcPts val="0"/>
              </a:spcAft>
              <a:buClr>
                <a:schemeClr val="accent1"/>
              </a:buClr>
              <a:buSzPct val="80000"/>
              <a:buFontTx/>
              <a:buNone/>
              <a:tabLst/>
              <a:defRPr b="0"/>
            </a:lvl1pPr>
            <a:lvl2pPr marL="0" marR="0" indent="0" algn="l" defTabSz="914400" rtl="0" eaLnBrk="1" fontAlgn="auto" latinLnBrk="0" hangingPunct="1">
              <a:lnSpc>
                <a:spcPct val="100000"/>
              </a:lnSpc>
              <a:spcBef>
                <a:spcPts val="1200"/>
              </a:spcBef>
              <a:spcAft>
                <a:spcPts val="600"/>
              </a:spcAft>
              <a:buClr>
                <a:schemeClr val="accent1"/>
              </a:buClr>
              <a:buSzPct val="80000"/>
              <a:buFontTx/>
              <a:buNone/>
              <a:tabLst/>
              <a:defRPr>
                <a:latin typeface="Arial Black" pitchFamily="34" charset="0"/>
              </a:defRPr>
            </a:lvl2pPr>
            <a:lvl3pPr marL="0" marR="0" indent="0" algn="l" defTabSz="914400" rtl="0" eaLnBrk="1" fontAlgn="auto" latinLnBrk="0" hangingPunct="1">
              <a:lnSpc>
                <a:spcPct val="100000"/>
              </a:lnSpc>
              <a:spcBef>
                <a:spcPts val="2400"/>
              </a:spcBef>
              <a:spcAft>
                <a:spcPts val="0"/>
              </a:spcAft>
              <a:buClr>
                <a:schemeClr val="accent1"/>
              </a:buClr>
              <a:buSzPct val="80000"/>
              <a:buFontTx/>
              <a:buNone/>
              <a:tabLst/>
              <a:defRPr/>
            </a:lvl3pPr>
            <a:lvl4pPr marL="270000" indent="-180000">
              <a:spcBef>
                <a:spcPts val="0"/>
              </a:spcBef>
              <a:spcAft>
                <a:spcPts val="0"/>
              </a:spcAft>
              <a:buClr>
                <a:schemeClr val="tx1"/>
              </a:buClr>
              <a:buFont typeface="Wingdings 2" pitchFamily="18" charset="2"/>
              <a:buChar char="¾"/>
              <a:defRPr sz="1800"/>
            </a:lvl4pPr>
          </a:lstStyle>
          <a:p>
            <a:pPr lvl="1"/>
            <a:r>
              <a:rPr lang="en-US" dirty="0" smtClean="0"/>
              <a:t>Agenda Item/Divider Headline</a:t>
            </a:r>
          </a:p>
          <a:p>
            <a:pPr lvl="3"/>
            <a:r>
              <a:rPr lang="en-US" dirty="0" smtClean="0"/>
              <a:t>Details</a:t>
            </a:r>
          </a:p>
          <a:p>
            <a:endParaRPr lang="en-US" dirty="0" smtClean="0"/>
          </a:p>
          <a:p>
            <a:endParaRPr lang="en-US" dirty="0" smtClean="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324000" y="324000"/>
            <a:ext cx="8496000" cy="756000"/>
          </a:xfrm>
          <a:prstGeom prst="rect">
            <a:avLst/>
          </a:prstGeom>
        </p:spPr>
        <p:txBody>
          <a:bodyPr vert="horz" lIns="0" tIns="0" rIns="0" bIns="0" rtlCol="0" anchor="ctr" anchorCtr="0">
            <a:noAutofit/>
          </a:bodyPr>
          <a:lstStyle/>
          <a:p>
            <a:r>
              <a:rPr lang="en-US" noProof="0" dirty="0" smtClean="0"/>
              <a:t>Insert page title</a:t>
            </a:r>
            <a:endParaRPr lang="en-US" noProof="0" dirty="0"/>
          </a:p>
        </p:txBody>
      </p:sp>
      <p:sp>
        <p:nvSpPr>
          <p:cNvPr id="3" name="Text Placeholder 2"/>
          <p:cNvSpPr>
            <a:spLocks noGrp="1"/>
          </p:cNvSpPr>
          <p:nvPr>
            <p:ph type="body" idx="1"/>
          </p:nvPr>
        </p:nvSpPr>
        <p:spPr bwMode="gray">
          <a:xfrm>
            <a:off x="324000" y="1690687"/>
            <a:ext cx="8496000" cy="4391025"/>
          </a:xfrm>
          <a:prstGeom prst="rect">
            <a:avLst/>
          </a:prstGeom>
        </p:spPr>
        <p:txBody>
          <a:bodyPr vert="horz" lIns="0" tIns="0" rIns="0" bIns="0" rtlCol="0">
            <a:noAutofit/>
          </a:bodyPr>
          <a:lstStyle/>
          <a:p>
            <a:pPr lvl="0"/>
            <a:r>
              <a:rPr lang="en-US" noProof="0" dirty="0" smtClean="0"/>
              <a:t>First level</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cxnSp>
        <p:nvCxnSpPr>
          <p:cNvPr id="8" name="Straight Connector 7"/>
          <p:cNvCxnSpPr/>
          <p:nvPr/>
        </p:nvCxnSpPr>
        <p:spPr>
          <a:xfrm>
            <a:off x="324000" y="1231200"/>
            <a:ext cx="8496300" cy="0"/>
          </a:xfrm>
          <a:prstGeom prst="line">
            <a:avLst/>
          </a:prstGeom>
          <a:ln w="6350">
            <a:solidFill>
              <a:schemeClr val="accent2"/>
            </a:solidFill>
          </a:ln>
        </p:spPr>
        <p:style>
          <a:lnRef idx="1">
            <a:schemeClr val="accent1"/>
          </a:lnRef>
          <a:fillRef idx="0">
            <a:schemeClr val="accent1"/>
          </a:fillRef>
          <a:effectRef idx="0">
            <a:schemeClr val="accent1"/>
          </a:effectRef>
          <a:fontRef idx="minor">
            <a:schemeClr val="tx1"/>
          </a:fontRef>
        </p:style>
      </p:cxnSp>
      <p:sp>
        <p:nvSpPr>
          <p:cNvPr id="95" name="Rectangle 94"/>
          <p:cNvSpPr/>
          <p:nvPr/>
        </p:nvSpPr>
        <p:spPr bwMode="gray">
          <a:xfrm>
            <a:off x="324000" y="6633882"/>
            <a:ext cx="8496000" cy="225856"/>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600" b="0" i="0" u="none" strike="noStrike" kern="0" cap="none" spc="0" normalizeH="0" baseline="0" noProof="0" dirty="0" err="1" smtClean="0">
              <a:ln>
                <a:noFill/>
              </a:ln>
              <a:effectLst/>
              <a:uLnTx/>
              <a:uFillTx/>
              <a:ea typeface="Arial Unicode MS" pitchFamily="34" charset="-128"/>
              <a:cs typeface="Arial Unicode MS" pitchFamily="34" charset="-128"/>
            </a:endParaRPr>
          </a:p>
        </p:txBody>
      </p:sp>
      <p:sp>
        <p:nvSpPr>
          <p:cNvPr id="10" name="TextBox 9"/>
          <p:cNvSpPr txBox="1"/>
          <p:nvPr/>
        </p:nvSpPr>
        <p:spPr bwMode="gray">
          <a:xfrm>
            <a:off x="324000" y="6689973"/>
            <a:ext cx="6770049" cy="123111"/>
          </a:xfrm>
          <a:prstGeom prst="rect">
            <a:avLst/>
          </a:prstGeom>
          <a:noFill/>
        </p:spPr>
        <p:txBody>
          <a:bodyPr wrap="none" lIns="72000" tIns="0" rIns="0" bIns="0" rtlCol="0">
            <a:spAutoFit/>
          </a:bodyPr>
          <a:lstStyle/>
          <a:p>
            <a:pPr marL="133350" indent="-133350" algn="l">
              <a:buClr>
                <a:schemeClr val="bg1"/>
              </a:buClr>
              <a:buFont typeface="Arial" pitchFamily="34" charset="0"/>
              <a:buNone/>
              <a:tabLst/>
            </a:pPr>
            <a:r>
              <a:rPr lang="en-US" sz="800" b="1" noProof="0" dirty="0" smtClean="0">
                <a:solidFill>
                  <a:schemeClr val="bg1"/>
                </a:solidFill>
              </a:rPr>
              <a:t>2011</a:t>
            </a:r>
            <a:r>
              <a:rPr lang="en-US" sz="800" b="1" baseline="0" noProof="0" dirty="0" smtClean="0">
                <a:solidFill>
                  <a:schemeClr val="bg1"/>
                </a:solidFill>
              </a:rPr>
              <a:t> Sofia University “</a:t>
            </a:r>
            <a:r>
              <a:rPr lang="en-US" sz="800" b="1" baseline="0" noProof="0" dirty="0" err="1" smtClean="0">
                <a:solidFill>
                  <a:schemeClr val="bg1"/>
                </a:solidFill>
              </a:rPr>
              <a:t>Sv</a:t>
            </a:r>
            <a:r>
              <a:rPr lang="en-US" sz="800" b="1" baseline="0" noProof="0" dirty="0" smtClean="0">
                <a:solidFill>
                  <a:schemeClr val="bg1"/>
                </a:solidFill>
              </a:rPr>
              <a:t>. </a:t>
            </a:r>
            <a:r>
              <a:rPr lang="en-US" sz="800" b="1" baseline="0" noProof="0" dirty="0" err="1" smtClean="0">
                <a:solidFill>
                  <a:schemeClr val="bg1"/>
                </a:solidFill>
              </a:rPr>
              <a:t>Kliment</a:t>
            </a:r>
            <a:r>
              <a:rPr lang="en-US" sz="800" b="1" baseline="0" noProof="0" dirty="0" smtClean="0">
                <a:solidFill>
                  <a:schemeClr val="bg1"/>
                </a:solidFill>
              </a:rPr>
              <a:t> </a:t>
            </a:r>
            <a:r>
              <a:rPr lang="en-US" sz="800" b="1" baseline="0" noProof="0" dirty="0" err="1" smtClean="0">
                <a:solidFill>
                  <a:schemeClr val="bg1"/>
                </a:solidFill>
              </a:rPr>
              <a:t>Ohridski</a:t>
            </a:r>
            <a:r>
              <a:rPr lang="en-US" sz="800" b="1" baseline="0" noProof="0" dirty="0" smtClean="0">
                <a:solidFill>
                  <a:schemeClr val="bg1"/>
                </a:solidFill>
              </a:rPr>
              <a:t>” &gt; Faculty of Mathematics and Informatics &gt; Cloud Computing Architecture and Applications</a:t>
            </a:r>
            <a:endParaRPr lang="en-US" sz="800" b="1" noProof="0" dirty="0" smtClean="0">
              <a:solidFill>
                <a:schemeClr val="bg1"/>
              </a:solidFill>
            </a:endParaRPr>
          </a:p>
        </p:txBody>
      </p:sp>
      <p:sp>
        <p:nvSpPr>
          <p:cNvPr id="34" name="TextBox 33"/>
          <p:cNvSpPr txBox="1"/>
          <p:nvPr/>
        </p:nvSpPr>
        <p:spPr bwMode="gray">
          <a:xfrm>
            <a:off x="8625588" y="6689973"/>
            <a:ext cx="197737" cy="123111"/>
          </a:xfrm>
          <a:prstGeom prst="rect">
            <a:avLst/>
          </a:prstGeom>
          <a:noFill/>
        </p:spPr>
        <p:txBody>
          <a:bodyPr wrap="none" lIns="0" tIns="0" rIns="72000" bIns="0" rtlCol="0">
            <a:spAutoFit/>
          </a:bodyPr>
          <a:lstStyle/>
          <a:p>
            <a:pPr marL="93663" indent="-93663" algn="r">
              <a:buClr>
                <a:schemeClr val="accent2"/>
              </a:buClr>
              <a:buFont typeface="Arial" pitchFamily="34" charset="0"/>
              <a:buNone/>
            </a:pPr>
            <a:fld id="{0BDC132A-5C91-4078-9777-31DA19A62E0A}" type="slidenum">
              <a:rPr lang="en-US" sz="800" b="1" baseline="0" noProof="0" smtClean="0">
                <a:solidFill>
                  <a:schemeClr val="bg1"/>
                </a:solidFill>
              </a:rPr>
              <a:pPr marL="93663" indent="-93663" algn="r">
                <a:buClr>
                  <a:schemeClr val="accent2"/>
                </a:buClr>
                <a:buFont typeface="Arial" pitchFamily="34" charset="0"/>
                <a:buNone/>
              </a:pPr>
              <a:t>‹#›</a:t>
            </a:fld>
            <a:endParaRPr lang="en-US" sz="800" b="1" noProof="0" dirty="0" smtClean="0">
              <a:solidFill>
                <a:schemeClr val="bg1"/>
              </a:solidFill>
            </a:endParaRPr>
          </a:p>
        </p:txBody>
      </p:sp>
    </p:spTree>
  </p:cSld>
  <p:clrMap bg1="lt1" tx1="dk1" bg2="lt2" tx2="dk2" accent1="accent1" accent2="accent2" accent3="accent3" accent4="accent4" accent5="accent5" accent6="accent6" hlink="hlink" folHlink="folHlink"/>
  <p:sldLayoutIdLst>
    <p:sldLayoutId id="2147483693" r:id="rId1"/>
    <p:sldLayoutId id="2147483697" r:id="rId2"/>
    <p:sldLayoutId id="2147483698" r:id="rId3"/>
    <p:sldLayoutId id="2147483699" r:id="rId4"/>
    <p:sldLayoutId id="2147483701" r:id="rId5"/>
    <p:sldLayoutId id="2147483704" r:id="rId6"/>
    <p:sldLayoutId id="2147483689" r:id="rId7"/>
    <p:sldLayoutId id="2147483702" r:id="rId8"/>
    <p:sldLayoutId id="2147483684" r:id="rId9"/>
    <p:sldLayoutId id="2147483665" r:id="rId10"/>
    <p:sldLayoutId id="2147483683" r:id="rId11"/>
    <p:sldLayoutId id="2147483687" r:id="rId12"/>
    <p:sldLayoutId id="2147483686" r:id="rId13"/>
    <p:sldLayoutId id="2147483669" r:id="rId14"/>
    <p:sldLayoutId id="2147483691" r:id="rId15"/>
    <p:sldLayoutId id="2147483688" r:id="rId16"/>
    <p:sldLayoutId id="2147483703" r:id="rId17"/>
    <p:sldLayoutId id="2147483685" r:id="rId18"/>
    <p:sldLayoutId id="2147483692" r:id="rId19"/>
    <p:sldLayoutId id="2147483674" r:id="rId20"/>
  </p:sldLayoutIdLst>
  <p:hf hdr="0" ftr="0" dt="0"/>
  <p:txStyles>
    <p:titleStyle>
      <a:lvl1pPr algn="l" defTabSz="914400" rtl="0" eaLnBrk="1" latinLnBrk="0" hangingPunct="1">
        <a:spcBef>
          <a:spcPct val="0"/>
        </a:spcBef>
        <a:buNone/>
        <a:defRPr sz="2400" b="1" kern="1200">
          <a:solidFill>
            <a:schemeClr val="accent2"/>
          </a:solidFill>
          <a:latin typeface="+mj-lt"/>
          <a:ea typeface="+mj-ea"/>
          <a:cs typeface="+mj-cs"/>
        </a:defRPr>
      </a:lvl1pPr>
    </p:titleStyle>
    <p:bodyStyle>
      <a:lvl1pPr marL="0" indent="0" algn="l" defTabSz="914400" rtl="0" eaLnBrk="1" latinLnBrk="0" hangingPunct="1">
        <a:spcBef>
          <a:spcPts val="1620"/>
        </a:spcBef>
        <a:buClr>
          <a:schemeClr val="accent1"/>
        </a:buClr>
        <a:buSzPct val="80000"/>
        <a:buFontTx/>
        <a:buNone/>
        <a:defRPr sz="1800" b="1" kern="1200">
          <a:solidFill>
            <a:schemeClr val="tx1"/>
          </a:solidFill>
          <a:latin typeface="+mn-lt"/>
          <a:ea typeface="+mn-ea"/>
          <a:cs typeface="+mn-cs"/>
        </a:defRPr>
      </a:lvl1pPr>
      <a:lvl2pPr marL="0" indent="0" algn="l" defTabSz="914400" rtl="0" eaLnBrk="1" latinLnBrk="0" hangingPunct="1">
        <a:spcBef>
          <a:spcPts val="500"/>
        </a:spcBef>
        <a:buClr>
          <a:schemeClr val="accent1"/>
        </a:buClr>
        <a:buSzPct val="80000"/>
        <a:buFont typeface="Wingdings" pitchFamily="2" charset="2"/>
        <a:buNone/>
        <a:defRPr sz="1800" kern="1200">
          <a:solidFill>
            <a:schemeClr val="tx1"/>
          </a:solidFill>
          <a:latin typeface="+mn-lt"/>
          <a:ea typeface="+mn-ea"/>
          <a:cs typeface="+mn-cs"/>
        </a:defRPr>
      </a:lvl2pPr>
      <a:lvl3pPr marL="269875" indent="-180975" algn="l" defTabSz="914400" rtl="0" eaLnBrk="1" latinLnBrk="0" hangingPunct="1">
        <a:spcBef>
          <a:spcPts val="420"/>
        </a:spcBef>
        <a:buClr>
          <a:schemeClr val="tx1"/>
        </a:buClr>
        <a:buSzPct val="100000"/>
        <a:buFont typeface="Wingdings 2" pitchFamily="18" charset="2"/>
        <a:buChar char=""/>
        <a:defRPr sz="1600" kern="1200">
          <a:solidFill>
            <a:schemeClr val="tx1"/>
          </a:solidFill>
          <a:latin typeface="+mn-lt"/>
          <a:ea typeface="+mn-ea"/>
          <a:cs typeface="+mn-cs"/>
        </a:defRPr>
      </a:lvl3pPr>
      <a:lvl4pPr marL="447675" indent="-177800" algn="l" defTabSz="914400" rtl="0" eaLnBrk="1" latinLnBrk="0" hangingPunct="1">
        <a:spcBef>
          <a:spcPts val="420"/>
        </a:spcBef>
        <a:buClr>
          <a:schemeClr val="accent2"/>
        </a:buClr>
        <a:buSzPct val="100000"/>
        <a:buFont typeface="Wingdings 2" pitchFamily="18" charset="2"/>
        <a:buChar char=""/>
        <a:defRPr sz="1400" kern="1200">
          <a:solidFill>
            <a:schemeClr val="tx1"/>
          </a:solidFill>
          <a:latin typeface="+mn-lt"/>
          <a:ea typeface="+mn-ea"/>
          <a:cs typeface="+mn-cs"/>
        </a:defRPr>
      </a:lvl4pPr>
      <a:lvl5pPr marL="627063" indent="-179388" algn="l" defTabSz="914400" rtl="0" eaLnBrk="1" latinLnBrk="0" hangingPunct="1">
        <a:spcBef>
          <a:spcPts val="252"/>
        </a:spcBef>
        <a:buClr>
          <a:schemeClr val="accent2"/>
        </a:buClr>
        <a:buSzPct val="100000"/>
        <a:buFont typeface="Wingdings 2"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hyperlink" Target="http://www.youtube.com/watch?v=_eq3Sj1GGs8&amp;feature=player_embedded" TargetMode="Externa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4000" y="324000"/>
            <a:ext cx="8280000" cy="1173106"/>
          </a:xfrm>
        </p:spPr>
        <p:txBody>
          <a:bodyPr/>
          <a:lstStyle/>
          <a:p>
            <a:pPr algn="ctr"/>
            <a:r>
              <a:rPr lang="en-US" sz="4000" dirty="0" smtClean="0">
                <a:latin typeface="Arial Black" pitchFamily="34" charset="0"/>
              </a:rPr>
              <a:t>CLOUD COMPUTING </a:t>
            </a:r>
            <a:r>
              <a:rPr lang="en-US" sz="2400" dirty="0" smtClean="0">
                <a:latin typeface="Arial Black" pitchFamily="34" charset="0"/>
              </a:rPr>
              <a:t>ARCHITECTURES &amp; APPLICATIONS</a:t>
            </a:r>
            <a:endParaRPr lang="en-US" sz="4000" dirty="0">
              <a:latin typeface="Arial Black" pitchFamily="34" charset="0"/>
            </a:endParaRPr>
          </a:p>
        </p:txBody>
      </p:sp>
      <p:sp>
        <p:nvSpPr>
          <p:cNvPr id="3" name="Subtitle 2"/>
          <p:cNvSpPr>
            <a:spLocks noGrp="1"/>
          </p:cNvSpPr>
          <p:nvPr>
            <p:ph type="subTitle" idx="1"/>
          </p:nvPr>
        </p:nvSpPr>
        <p:spPr>
          <a:xfrm>
            <a:off x="414000" y="4996220"/>
            <a:ext cx="8280000" cy="1153611"/>
          </a:xfrm>
        </p:spPr>
        <p:txBody>
          <a:bodyPr/>
          <a:lstStyle/>
          <a:p>
            <a:pPr>
              <a:spcAft>
                <a:spcPts val="600"/>
              </a:spcAft>
              <a:buClr>
                <a:schemeClr val="bg1"/>
              </a:buClr>
            </a:pPr>
            <a:r>
              <a:rPr lang="en-US" sz="1200" b="1" u="sng" dirty="0" smtClean="0">
                <a:solidFill>
                  <a:schemeClr val="bg1">
                    <a:lumMod val="50000"/>
                    <a:lumOff val="50000"/>
                  </a:schemeClr>
                </a:solidFill>
                <a:latin typeface="Arial Black" pitchFamily="34" charset="0"/>
              </a:rPr>
              <a:t>LECTURERS</a:t>
            </a:r>
            <a:endParaRPr lang="en-US" sz="1200" b="1" dirty="0" smtClean="0">
              <a:solidFill>
                <a:schemeClr val="bg1">
                  <a:lumMod val="50000"/>
                  <a:lumOff val="50000"/>
                </a:schemeClr>
              </a:solidFill>
              <a:latin typeface="Arial Black" pitchFamily="34" charset="0"/>
            </a:endParaRPr>
          </a:p>
          <a:p>
            <a:pPr>
              <a:buClr>
                <a:schemeClr val="bg1">
                  <a:lumMod val="50000"/>
                  <a:lumOff val="50000"/>
                </a:schemeClr>
              </a:buClr>
              <a:buFont typeface="Wingdings 2" pitchFamily="18" charset="2"/>
              <a:buChar char=""/>
            </a:pPr>
            <a:r>
              <a:rPr lang="en-US" sz="1200" dirty="0" smtClean="0">
                <a:solidFill>
                  <a:schemeClr val="bg1">
                    <a:lumMod val="50000"/>
                    <a:lumOff val="50000"/>
                  </a:schemeClr>
                </a:solidFill>
              </a:rPr>
              <a:t> DR. LAZAR KIRCHEV</a:t>
            </a:r>
          </a:p>
          <a:p>
            <a:pPr>
              <a:buClr>
                <a:schemeClr val="bg1">
                  <a:lumMod val="50000"/>
                  <a:lumOff val="50000"/>
                </a:schemeClr>
              </a:buClr>
              <a:buFont typeface="Wingdings 2" pitchFamily="18" charset="2"/>
              <a:buChar char=""/>
            </a:pPr>
            <a:r>
              <a:rPr lang="en-US" sz="1200" dirty="0" smtClean="0">
                <a:solidFill>
                  <a:schemeClr val="bg1">
                    <a:lumMod val="50000"/>
                    <a:lumOff val="50000"/>
                  </a:schemeClr>
                </a:solidFill>
              </a:rPr>
              <a:t> ILIYAN NENOV</a:t>
            </a:r>
          </a:p>
          <a:p>
            <a:pPr>
              <a:spcAft>
                <a:spcPts val="600"/>
              </a:spcAft>
              <a:buClr>
                <a:schemeClr val="bg1">
                  <a:lumMod val="50000"/>
                  <a:lumOff val="50000"/>
                </a:schemeClr>
              </a:buClr>
              <a:buFont typeface="Wingdings 2" pitchFamily="18" charset="2"/>
              <a:buChar char=""/>
            </a:pPr>
            <a:r>
              <a:rPr lang="en-US" sz="1200" dirty="0" smtClean="0">
                <a:solidFill>
                  <a:schemeClr val="bg1">
                    <a:lumMod val="50000"/>
                    <a:lumOff val="50000"/>
                  </a:schemeClr>
                </a:solidFill>
              </a:rPr>
              <a:t> KRUM BAKALSKY</a:t>
            </a:r>
          </a:p>
          <a:p>
            <a:pPr>
              <a:spcAft>
                <a:spcPts val="600"/>
              </a:spcAft>
              <a:buClr>
                <a:schemeClr val="bg1"/>
              </a:buClr>
            </a:pPr>
            <a:r>
              <a:rPr lang="en-US" dirty="0" smtClean="0">
                <a:solidFill>
                  <a:schemeClr val="bg1">
                    <a:lumMod val="50000"/>
                    <a:lumOff val="50000"/>
                  </a:schemeClr>
                </a:solidFill>
                <a:latin typeface="Arial Black" pitchFamily="34" charset="0"/>
              </a:rPr>
              <a:t>28 March, 2011</a:t>
            </a:r>
          </a:p>
        </p:txBody>
      </p:sp>
      <p:sp>
        <p:nvSpPr>
          <p:cNvPr id="11" name="Title 1"/>
          <p:cNvSpPr txBox="1">
            <a:spLocks/>
          </p:cNvSpPr>
          <p:nvPr/>
        </p:nvSpPr>
        <p:spPr bwMode="gray">
          <a:xfrm>
            <a:off x="413995" y="2232204"/>
            <a:ext cx="8280000" cy="1873677"/>
          </a:xfrm>
          <a:prstGeom prst="rect">
            <a:avLst/>
          </a:prstGeom>
        </p:spPr>
        <p:txBody>
          <a:bodyPr vert="horz" lIns="0" tIns="0" rIns="0" bIns="0" rtlCol="0" anchor="ctr" anchorCtr="0">
            <a:noAutofit/>
          </a:bodyPr>
          <a:lstStyle/>
          <a:p>
            <a:pPr marL="0" marR="0" lvl="0" indent="0" algn="ctr" defTabSz="914400" rtl="0" eaLnBrk="1" fontAlgn="auto" latinLnBrk="0" hangingPunct="1">
              <a:lnSpc>
                <a:spcPct val="100000"/>
              </a:lnSpc>
              <a:spcBef>
                <a:spcPct val="0"/>
              </a:spcBef>
              <a:spcAft>
                <a:spcPts val="1200"/>
              </a:spcAft>
              <a:buClrTx/>
              <a:buSzTx/>
              <a:buFontTx/>
              <a:buNone/>
              <a:tabLst/>
              <a:defRPr/>
            </a:pPr>
            <a:r>
              <a:rPr lang="en-US" sz="2000" b="1" u="sng" dirty="0" smtClean="0">
                <a:solidFill>
                  <a:sysClr val="windowText" lastClr="000000"/>
                </a:solidFill>
                <a:latin typeface="Arial Black" pitchFamily="34" charset="0"/>
                <a:ea typeface="+mj-ea"/>
                <a:cs typeface="+mj-cs"/>
              </a:rPr>
              <a:t>LECTURE #5</a:t>
            </a:r>
          </a:p>
          <a:p>
            <a:pPr algn="ctr">
              <a:spcBef>
                <a:spcPct val="0"/>
              </a:spcBef>
              <a:defRPr/>
            </a:pPr>
            <a:r>
              <a:rPr lang="en-US" sz="1400" b="1" dirty="0" smtClean="0">
                <a:solidFill>
                  <a:schemeClr val="bg1"/>
                </a:solidFill>
                <a:latin typeface="Arial Black" pitchFamily="34" charset="0"/>
                <a:ea typeface="+mj-ea"/>
                <a:cs typeface="+mj-cs"/>
              </a:rPr>
              <a:t>DEFINITION AND TAXONOMY OF CLOUD COMPUTING</a:t>
            </a:r>
            <a:r>
              <a:rPr kumimoji="0" lang="en-US" sz="1400" b="1" i="0" u="none" strike="noStrike" kern="1200" cap="none" spc="0" normalizeH="0" noProof="0" dirty="0" smtClean="0">
                <a:ln>
                  <a:noFill/>
                </a:ln>
                <a:solidFill>
                  <a:sysClr val="windowText" lastClr="000000"/>
                </a:solidFill>
                <a:effectLst/>
                <a:uLnTx/>
                <a:uFillTx/>
                <a:latin typeface="Arial Black" pitchFamily="34" charset="0"/>
                <a:ea typeface="+mj-ea"/>
                <a:cs typeface="+mj-cs"/>
              </a:rPr>
              <a:t>.</a:t>
            </a:r>
          </a:p>
          <a:p>
            <a:pPr algn="ctr">
              <a:spcBef>
                <a:spcPct val="0"/>
              </a:spcBef>
              <a:defRPr/>
            </a:pPr>
            <a:r>
              <a:rPr lang="en-US" sz="1400" b="1" baseline="0" dirty="0" smtClean="0">
                <a:solidFill>
                  <a:sysClr val="windowText" lastClr="000000"/>
                </a:solidFill>
                <a:latin typeface="Arial Black" pitchFamily="34" charset="0"/>
                <a:ea typeface="+mj-ea"/>
                <a:cs typeface="+mj-cs"/>
              </a:rPr>
              <a:t>CLOUD</a:t>
            </a:r>
            <a:r>
              <a:rPr lang="en-US" sz="1400" b="1" dirty="0" smtClean="0">
                <a:solidFill>
                  <a:sysClr val="windowText" lastClr="000000"/>
                </a:solidFill>
                <a:latin typeface="Arial Black" pitchFamily="34" charset="0"/>
                <a:ea typeface="+mj-ea"/>
                <a:cs typeface="+mj-cs"/>
              </a:rPr>
              <a:t> ARCHITECTURES.</a:t>
            </a:r>
            <a:endParaRPr kumimoji="0" lang="en-US" sz="1400" b="1" i="0" u="none" strike="noStrike" kern="1200" cap="none" spc="0" normalizeH="0" baseline="0" noProof="0" dirty="0">
              <a:ln>
                <a:noFill/>
              </a:ln>
              <a:solidFill>
                <a:sysClr val="windowText" lastClr="000000"/>
              </a:solidFill>
              <a:effectLst/>
              <a:uLnTx/>
              <a:uFillTx/>
              <a:latin typeface="Arial Black" pitchFamily="34" charset="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Taxonomy &gt; General Terms </a:t>
            </a:r>
            <a:endParaRPr lang="en-US" dirty="0"/>
          </a:p>
        </p:txBody>
      </p:sp>
      <p:sp>
        <p:nvSpPr>
          <p:cNvPr id="4" name="Text Placeholder 3"/>
          <p:cNvSpPr>
            <a:spLocks noGrp="1"/>
          </p:cNvSpPr>
          <p:nvPr>
            <p:ph type="body" sz="quarter" idx="10"/>
          </p:nvPr>
        </p:nvSpPr>
        <p:spPr/>
        <p:txBody>
          <a:bodyPr/>
          <a:lstStyle/>
          <a:p>
            <a:pPr>
              <a:buClr>
                <a:schemeClr val="tx1"/>
              </a:buClr>
              <a:buFont typeface="Wingdings 2" pitchFamily="18" charset="2"/>
              <a:buChar char="¢"/>
            </a:pPr>
            <a:r>
              <a:rPr lang="en-US" dirty="0" smtClean="0"/>
              <a:t> Interoperability</a:t>
            </a:r>
          </a:p>
          <a:p>
            <a:pPr>
              <a:buClr>
                <a:schemeClr val="tx1"/>
              </a:buClr>
              <a:buFont typeface="Wingdings 2" pitchFamily="18" charset="2"/>
              <a:buChar char="¢"/>
            </a:pPr>
            <a:r>
              <a:rPr lang="en-US" dirty="0" smtClean="0"/>
              <a:t> Portability</a:t>
            </a:r>
          </a:p>
          <a:p>
            <a:pPr>
              <a:buClr>
                <a:schemeClr val="tx1"/>
              </a:buClr>
              <a:buFont typeface="Wingdings 2" pitchFamily="18" charset="2"/>
              <a:buChar char="¢"/>
            </a:pPr>
            <a:r>
              <a:rPr lang="en-US" dirty="0" smtClean="0"/>
              <a:t> Integration</a:t>
            </a:r>
          </a:p>
          <a:p>
            <a:pPr>
              <a:buClr>
                <a:schemeClr val="tx1"/>
              </a:buClr>
              <a:buFont typeface="Wingdings 2" pitchFamily="18" charset="2"/>
              <a:buChar char="¢"/>
            </a:pPr>
            <a:r>
              <a:rPr lang="en-US" dirty="0" smtClean="0"/>
              <a:t> Service Level Agreement (SLA)</a:t>
            </a:r>
          </a:p>
          <a:p>
            <a:pPr>
              <a:buClr>
                <a:schemeClr val="tx1"/>
              </a:buClr>
              <a:buFont typeface="Wingdings 2" pitchFamily="18" charset="2"/>
              <a:buChar char="¢"/>
            </a:pPr>
            <a:r>
              <a:rPr lang="en-US" dirty="0" smtClean="0"/>
              <a:t> Federation</a:t>
            </a:r>
          </a:p>
          <a:p>
            <a:pPr>
              <a:buClr>
                <a:schemeClr val="tx1"/>
              </a:buClr>
              <a:buFont typeface="Wingdings 2" pitchFamily="18" charset="2"/>
              <a:buChar char="¢"/>
            </a:pPr>
            <a:r>
              <a:rPr lang="en-US" dirty="0" smtClean="0"/>
              <a:t> Broker</a:t>
            </a:r>
          </a:p>
          <a:p>
            <a:endParaRPr lang="en-US" dirty="0" smtClean="0"/>
          </a:p>
          <a:p>
            <a:endParaRPr lang="en-US" dirty="0"/>
          </a:p>
        </p:txBody>
      </p:sp>
      <p:sp>
        <p:nvSpPr>
          <p:cNvPr id="5" name="Text Placeholder 4"/>
          <p:cNvSpPr>
            <a:spLocks noGrp="1"/>
          </p:cNvSpPr>
          <p:nvPr>
            <p:ph type="body" sz="quarter" idx="11"/>
          </p:nvPr>
        </p:nvSpPr>
        <p:spPr/>
        <p:txBody>
          <a:bodyPr/>
          <a:lstStyle/>
          <a:p>
            <a:pPr>
              <a:buClr>
                <a:schemeClr val="tx1"/>
              </a:buClr>
              <a:buFont typeface="Wingdings 2" pitchFamily="18" charset="2"/>
              <a:buChar char="¢"/>
            </a:pPr>
            <a:r>
              <a:rPr lang="en-US" dirty="0" smtClean="0"/>
              <a:t> Multi-Tenancy</a:t>
            </a:r>
          </a:p>
          <a:p>
            <a:pPr>
              <a:buClr>
                <a:schemeClr val="tx1"/>
              </a:buClr>
              <a:buFont typeface="Wingdings 2" pitchFamily="18" charset="2"/>
              <a:buChar char="¢"/>
            </a:pPr>
            <a:r>
              <a:rPr lang="en-US" dirty="0" smtClean="0"/>
              <a:t> Cloud bursting</a:t>
            </a:r>
          </a:p>
          <a:p>
            <a:pPr>
              <a:buClr>
                <a:schemeClr val="tx1"/>
              </a:buClr>
              <a:buFont typeface="Wingdings 2" pitchFamily="18" charset="2"/>
              <a:buChar char="¢"/>
            </a:pPr>
            <a:r>
              <a:rPr lang="en-US" dirty="0" smtClean="0"/>
              <a:t> Policy</a:t>
            </a:r>
          </a:p>
          <a:p>
            <a:pPr>
              <a:buClr>
                <a:schemeClr val="tx1"/>
              </a:buClr>
              <a:buFont typeface="Wingdings 2" pitchFamily="18" charset="2"/>
              <a:buChar char="¢"/>
            </a:pPr>
            <a:r>
              <a:rPr lang="en-US" dirty="0" smtClean="0"/>
              <a:t> Governance</a:t>
            </a:r>
          </a:p>
          <a:p>
            <a:pPr>
              <a:buClr>
                <a:schemeClr val="tx1"/>
              </a:buClr>
              <a:buFont typeface="Wingdings 2" pitchFamily="18" charset="2"/>
              <a:buChar char="¢"/>
            </a:pPr>
            <a:r>
              <a:rPr lang="en-US" dirty="0" smtClean="0"/>
              <a:t> Governance</a:t>
            </a:r>
          </a:p>
          <a:p>
            <a:pPr>
              <a:buClr>
                <a:schemeClr val="tx1"/>
              </a:buClr>
              <a:buFont typeface="Wingdings 2" pitchFamily="18" charset="2"/>
              <a:buChar char="¢"/>
            </a:pPr>
            <a:r>
              <a:rPr lang="en-US" dirty="0" smtClean="0"/>
              <a:t> Application Programming Interface (API)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Major Roles and Activities</a:t>
            </a:r>
            <a:endParaRPr lang="en-US" dirty="0"/>
          </a:p>
        </p:txBody>
      </p:sp>
      <p:sp>
        <p:nvSpPr>
          <p:cNvPr id="6" name="Rounded Rectangle 5"/>
          <p:cNvSpPr/>
          <p:nvPr/>
        </p:nvSpPr>
        <p:spPr bwMode="gray">
          <a:xfrm>
            <a:off x="88900" y="2006600"/>
            <a:ext cx="1346200" cy="4279900"/>
          </a:xfrm>
          <a:prstGeom prst="roundRect">
            <a:avLst>
              <a:gd name="adj" fmla="val 3031"/>
            </a:avLst>
          </a:prstGeom>
          <a:solidFill>
            <a:schemeClr val="accent1">
              <a:alpha val="40000"/>
            </a:schemeClr>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7" name="Rounded Rectangle 6"/>
          <p:cNvSpPr/>
          <p:nvPr/>
        </p:nvSpPr>
        <p:spPr bwMode="gray">
          <a:xfrm>
            <a:off x="2044700" y="2006600"/>
            <a:ext cx="4648200" cy="4279900"/>
          </a:xfrm>
          <a:prstGeom prst="roundRect">
            <a:avLst>
              <a:gd name="adj" fmla="val 2393"/>
            </a:avLst>
          </a:prstGeom>
          <a:solidFill>
            <a:schemeClr val="tx2">
              <a:lumMod val="75000"/>
              <a:alpha val="40000"/>
            </a:schemeClr>
          </a:solidFill>
          <a:ln w="6350" algn="ctr">
            <a:solidFill>
              <a:schemeClr val="tx2">
                <a:lumMod val="50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9" name="Rounded Rectangle 8"/>
          <p:cNvSpPr/>
          <p:nvPr/>
        </p:nvSpPr>
        <p:spPr bwMode="gray">
          <a:xfrm>
            <a:off x="7315200" y="2006600"/>
            <a:ext cx="1676400" cy="4279900"/>
          </a:xfrm>
          <a:prstGeom prst="roundRect">
            <a:avLst>
              <a:gd name="adj" fmla="val 4546"/>
            </a:avLst>
          </a:prstGeom>
          <a:solidFill>
            <a:schemeClr val="accent1">
              <a:alpha val="40000"/>
            </a:schemeClr>
          </a:solidFill>
          <a:ln w="6350" algn="ctr">
            <a:solidFill>
              <a:schemeClr val="accent1"/>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0" name="TextBox 9"/>
          <p:cNvSpPr txBox="1"/>
          <p:nvPr/>
        </p:nvSpPr>
        <p:spPr>
          <a:xfrm>
            <a:off x="88900" y="1358900"/>
            <a:ext cx="1358900" cy="646331"/>
          </a:xfrm>
          <a:prstGeom prst="rect">
            <a:avLst/>
          </a:prstGeom>
          <a:noFill/>
        </p:spPr>
        <p:txBody>
          <a:bodyPr wrap="square" rtlCol="0">
            <a:spAutoFit/>
          </a:bodyPr>
          <a:lstStyle/>
          <a:p>
            <a:pPr algn="ctr" fontAlgn="base">
              <a:spcBef>
                <a:spcPct val="50000"/>
              </a:spcBef>
              <a:spcAft>
                <a:spcPct val="0"/>
              </a:spcAft>
              <a:buClr>
                <a:srgbClr val="F0AB00"/>
              </a:buClr>
              <a:buSzPct val="80000"/>
            </a:pPr>
            <a:r>
              <a:rPr lang="en-US" sz="1800" kern="0" dirty="0" smtClean="0">
                <a:ea typeface="Arial Unicode MS" pitchFamily="34" charset="-128"/>
                <a:cs typeface="Arial Unicode MS" pitchFamily="34" charset="-128"/>
              </a:rPr>
              <a:t>Service </a:t>
            </a:r>
            <a:br>
              <a:rPr lang="en-US" sz="1800" kern="0" dirty="0" smtClean="0">
                <a:ea typeface="Arial Unicode MS" pitchFamily="34" charset="-128"/>
                <a:cs typeface="Arial Unicode MS" pitchFamily="34" charset="-128"/>
              </a:rPr>
            </a:br>
            <a:r>
              <a:rPr lang="en-US" sz="1800" kern="0" dirty="0" smtClean="0">
                <a:ea typeface="Arial Unicode MS" pitchFamily="34" charset="-128"/>
                <a:cs typeface="Arial Unicode MS" pitchFamily="34" charset="-128"/>
              </a:rPr>
              <a:t>Consumer</a:t>
            </a:r>
          </a:p>
        </p:txBody>
      </p:sp>
      <p:sp>
        <p:nvSpPr>
          <p:cNvPr id="11" name="TextBox 10"/>
          <p:cNvSpPr txBox="1"/>
          <p:nvPr/>
        </p:nvSpPr>
        <p:spPr>
          <a:xfrm>
            <a:off x="2082800" y="1587500"/>
            <a:ext cx="4635500" cy="369332"/>
          </a:xfrm>
          <a:prstGeom prst="rect">
            <a:avLst/>
          </a:prstGeom>
          <a:noFill/>
        </p:spPr>
        <p:txBody>
          <a:bodyPr wrap="square" rtlCol="0">
            <a:spAutoFit/>
          </a:bodyPr>
          <a:lstStyle/>
          <a:p>
            <a:pPr algn="ctr" fontAlgn="base">
              <a:spcBef>
                <a:spcPct val="50000"/>
              </a:spcBef>
              <a:spcAft>
                <a:spcPct val="0"/>
              </a:spcAft>
              <a:buClr>
                <a:srgbClr val="F0AB00"/>
              </a:buClr>
              <a:buSzPct val="80000"/>
            </a:pPr>
            <a:r>
              <a:rPr lang="en-US" sz="1800" kern="0" dirty="0" smtClean="0">
                <a:ea typeface="Arial Unicode MS" pitchFamily="34" charset="-128"/>
                <a:cs typeface="Arial Unicode MS" pitchFamily="34" charset="-128"/>
              </a:rPr>
              <a:t>Service Provider</a:t>
            </a:r>
          </a:p>
        </p:txBody>
      </p:sp>
      <p:sp>
        <p:nvSpPr>
          <p:cNvPr id="13" name="TextBox 12"/>
          <p:cNvSpPr txBox="1"/>
          <p:nvPr/>
        </p:nvSpPr>
        <p:spPr>
          <a:xfrm>
            <a:off x="7327900" y="1346200"/>
            <a:ext cx="1663700" cy="646331"/>
          </a:xfrm>
          <a:prstGeom prst="rect">
            <a:avLst/>
          </a:prstGeom>
          <a:noFill/>
        </p:spPr>
        <p:txBody>
          <a:bodyPr wrap="square" rtlCol="0">
            <a:spAutoFit/>
          </a:bodyPr>
          <a:lstStyle/>
          <a:p>
            <a:pPr algn="ctr" fontAlgn="base">
              <a:spcBef>
                <a:spcPct val="50000"/>
              </a:spcBef>
              <a:spcAft>
                <a:spcPct val="0"/>
              </a:spcAft>
              <a:buClr>
                <a:srgbClr val="F0AB00"/>
              </a:buClr>
              <a:buSzPct val="80000"/>
            </a:pPr>
            <a:r>
              <a:rPr lang="en-US" sz="1800" kern="0" dirty="0" smtClean="0">
                <a:ea typeface="Arial Unicode MS" pitchFamily="34" charset="-128"/>
                <a:cs typeface="Arial Unicode MS" pitchFamily="34" charset="-128"/>
              </a:rPr>
              <a:t>Service </a:t>
            </a:r>
            <a:br>
              <a:rPr lang="en-US" sz="1800" kern="0" dirty="0" smtClean="0">
                <a:ea typeface="Arial Unicode MS" pitchFamily="34" charset="-128"/>
                <a:cs typeface="Arial Unicode MS" pitchFamily="34" charset="-128"/>
              </a:rPr>
            </a:br>
            <a:r>
              <a:rPr lang="en-US" sz="1800" kern="0" dirty="0" smtClean="0">
                <a:ea typeface="Arial Unicode MS" pitchFamily="34" charset="-128"/>
                <a:cs typeface="Arial Unicode MS" pitchFamily="34" charset="-128"/>
              </a:rPr>
              <a:t>Developer</a:t>
            </a:r>
          </a:p>
        </p:txBody>
      </p:sp>
      <p:sp>
        <p:nvSpPr>
          <p:cNvPr id="15" name="Rounded Rectangle 14"/>
          <p:cNvSpPr/>
          <p:nvPr/>
        </p:nvSpPr>
        <p:spPr bwMode="gray">
          <a:xfrm>
            <a:off x="1498600" y="2006600"/>
            <a:ext cx="469900" cy="4279900"/>
          </a:xfrm>
          <a:prstGeom prst="roundRect">
            <a:avLst>
              <a:gd name="adj" fmla="val 3031"/>
            </a:avLst>
          </a:prstGeom>
          <a:solidFill>
            <a:srgbClr val="FFFF00">
              <a:alpha val="40000"/>
            </a:srgbClr>
          </a:solidFill>
          <a:ln w="6350" algn="ctr">
            <a:solidFill>
              <a:schemeClr val="tx1"/>
            </a:solidFill>
            <a:miter lim="800000"/>
            <a:headEnd/>
            <a:tailEnd/>
          </a:ln>
        </p:spPr>
        <p:txBody>
          <a:bodyPr vert="vert270"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400" b="1" i="0" u="none" strike="noStrike" kern="0" cap="none" spc="0" normalizeH="0" baseline="0" noProof="0" dirty="0" smtClean="0">
                <a:ln>
                  <a:noFill/>
                </a:ln>
                <a:effectLst/>
                <a:uLnTx/>
                <a:uFillTx/>
                <a:ea typeface="Arial Unicode MS" pitchFamily="34" charset="-128"/>
                <a:cs typeface="Arial Unicode MS" pitchFamily="34" charset="-128"/>
              </a:rPr>
              <a:t>Open Standards</a:t>
            </a:r>
          </a:p>
        </p:txBody>
      </p:sp>
      <p:sp>
        <p:nvSpPr>
          <p:cNvPr id="16" name="Rounded Rectangle 15"/>
          <p:cNvSpPr/>
          <p:nvPr/>
        </p:nvSpPr>
        <p:spPr bwMode="gray">
          <a:xfrm>
            <a:off x="6781800" y="2006600"/>
            <a:ext cx="469900" cy="4279900"/>
          </a:xfrm>
          <a:prstGeom prst="roundRect">
            <a:avLst>
              <a:gd name="adj" fmla="val 3031"/>
            </a:avLst>
          </a:prstGeom>
          <a:solidFill>
            <a:srgbClr val="FFFF00">
              <a:alpha val="40000"/>
            </a:srgbClr>
          </a:solidFill>
          <a:ln w="6350" algn="ctr">
            <a:solidFill>
              <a:schemeClr val="tx1"/>
            </a:solidFill>
            <a:miter lim="800000"/>
            <a:headEnd/>
            <a:tailEnd/>
          </a:ln>
        </p:spPr>
        <p:txBody>
          <a:bodyPr vert="vert270"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Open Standards</a:t>
            </a:r>
          </a:p>
        </p:txBody>
      </p:sp>
      <p:sp>
        <p:nvSpPr>
          <p:cNvPr id="17" name="Rectangle 16"/>
          <p:cNvSpPr/>
          <p:nvPr/>
        </p:nvSpPr>
        <p:spPr bwMode="gray">
          <a:xfrm>
            <a:off x="266700" y="2527300"/>
            <a:ext cx="989253" cy="1066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400" b="1" i="0" u="none" strike="noStrike" kern="0" cap="none" spc="0" normalizeH="0" baseline="0" noProof="0" dirty="0" smtClean="0">
                <a:ln>
                  <a:noFill/>
                </a:ln>
                <a:effectLst/>
                <a:uLnTx/>
                <a:uFillTx/>
                <a:ea typeface="Arial Unicode MS" pitchFamily="34" charset="-128"/>
                <a:cs typeface="Arial Unicode MS" pitchFamily="34" charset="-128"/>
              </a:rPr>
              <a:t>Role Base UIs</a:t>
            </a:r>
          </a:p>
        </p:txBody>
      </p:sp>
      <p:sp>
        <p:nvSpPr>
          <p:cNvPr id="18" name="Rectangle 17"/>
          <p:cNvSpPr/>
          <p:nvPr/>
        </p:nvSpPr>
        <p:spPr bwMode="gray">
          <a:xfrm>
            <a:off x="279400" y="4737100"/>
            <a:ext cx="989253" cy="1066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400" b="1" i="0" u="none" strike="noStrike" kern="0" cap="none" spc="0" normalizeH="0" baseline="0" noProof="0" dirty="0" smtClean="0">
                <a:ln>
                  <a:noFill/>
                </a:ln>
                <a:effectLst/>
                <a:uLnTx/>
                <a:uFillTx/>
                <a:ea typeface="Arial Unicode MS" pitchFamily="34" charset="-128"/>
                <a:cs typeface="Arial Unicode MS" pitchFamily="34" charset="-128"/>
              </a:rPr>
              <a:t>SLA</a:t>
            </a:r>
            <a:endParaRPr kumimoji="0" lang="en-US" b="1"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0" name="Rectangle 19"/>
          <p:cNvSpPr/>
          <p:nvPr/>
        </p:nvSpPr>
        <p:spPr bwMode="gray">
          <a:xfrm>
            <a:off x="7429500" y="2171700"/>
            <a:ext cx="1473200" cy="1066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400" b="1" i="0" u="none" strike="noStrike" kern="0" cap="none" spc="0" normalizeH="0" baseline="0" noProof="0" dirty="0" smtClean="0">
                <a:ln>
                  <a:noFill/>
                </a:ln>
                <a:effectLst/>
                <a:uLnTx/>
                <a:uFillTx/>
                <a:ea typeface="Arial Unicode MS" pitchFamily="34" charset="-128"/>
                <a:cs typeface="Arial Unicode MS" pitchFamily="34" charset="-128"/>
              </a:rPr>
              <a:t>Service Creation</a:t>
            </a:r>
          </a:p>
        </p:txBody>
      </p:sp>
      <p:sp>
        <p:nvSpPr>
          <p:cNvPr id="21" name="Rectangle 20"/>
          <p:cNvSpPr/>
          <p:nvPr/>
        </p:nvSpPr>
        <p:spPr bwMode="gray">
          <a:xfrm>
            <a:off x="7442200" y="3594100"/>
            <a:ext cx="1473200" cy="1066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400" b="1" i="0" u="none" strike="noStrike" kern="0" cap="none" spc="0" normalizeH="0" baseline="0" noProof="0" dirty="0" smtClean="0">
                <a:ln>
                  <a:noFill/>
                </a:ln>
                <a:effectLst/>
                <a:uLnTx/>
                <a:uFillTx/>
                <a:ea typeface="Arial Unicode MS" pitchFamily="34" charset="-128"/>
                <a:cs typeface="Arial Unicode MS" pitchFamily="34" charset="-128"/>
              </a:rPr>
              <a:t>Service Publishing</a:t>
            </a:r>
          </a:p>
        </p:txBody>
      </p:sp>
      <p:sp>
        <p:nvSpPr>
          <p:cNvPr id="22" name="Rectangle 21"/>
          <p:cNvSpPr/>
          <p:nvPr/>
        </p:nvSpPr>
        <p:spPr bwMode="gray">
          <a:xfrm>
            <a:off x="7429500" y="5118100"/>
            <a:ext cx="1473200" cy="1066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400" b="1" i="0" u="none" strike="noStrike" kern="0" cap="none" spc="0" normalizeH="0" baseline="0" noProof="0" dirty="0" smtClean="0">
                <a:ln>
                  <a:noFill/>
                </a:ln>
                <a:effectLst/>
                <a:uLnTx/>
                <a:uFillTx/>
                <a:ea typeface="Arial Unicode MS" pitchFamily="34" charset="-128"/>
                <a:cs typeface="Arial Unicode MS" pitchFamily="34" charset="-128"/>
              </a:rPr>
              <a:t>Service Analytics</a:t>
            </a:r>
          </a:p>
        </p:txBody>
      </p:sp>
      <p:sp>
        <p:nvSpPr>
          <p:cNvPr id="23" name="Rounded Rectangle 22"/>
          <p:cNvSpPr/>
          <p:nvPr/>
        </p:nvSpPr>
        <p:spPr bwMode="gray">
          <a:xfrm>
            <a:off x="2120900" y="2095500"/>
            <a:ext cx="469900" cy="4076700"/>
          </a:xfrm>
          <a:prstGeom prst="roundRect">
            <a:avLst>
              <a:gd name="adj" fmla="val 3031"/>
            </a:avLst>
          </a:prstGeom>
          <a:ln>
            <a:headEnd/>
            <a:tailEnd/>
          </a:ln>
        </p:spPr>
        <p:style>
          <a:lnRef idx="1">
            <a:schemeClr val="accent3"/>
          </a:lnRef>
          <a:fillRef idx="3">
            <a:schemeClr val="accent3"/>
          </a:fillRef>
          <a:effectRef idx="2">
            <a:schemeClr val="accent3"/>
          </a:effectRef>
          <a:fontRef idx="minor">
            <a:schemeClr val="lt1"/>
          </a:fontRef>
        </p:style>
        <p:txBody>
          <a:bodyPr vert="vert270"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400" b="1" i="0" u="none" strike="noStrike" kern="0" cap="none" spc="0" normalizeH="0" baseline="0" noProof="0" dirty="0" smtClean="0">
                <a:ln>
                  <a:noFill/>
                </a:ln>
                <a:solidFill>
                  <a:schemeClr val="bg1"/>
                </a:solidFill>
                <a:effectLst/>
                <a:uLnTx/>
                <a:uFillTx/>
                <a:ea typeface="Arial Unicode MS" pitchFamily="34" charset="-128"/>
                <a:cs typeface="Arial Unicode MS" pitchFamily="34" charset="-128"/>
              </a:rPr>
              <a:t>Security</a:t>
            </a:r>
          </a:p>
        </p:txBody>
      </p:sp>
      <p:sp>
        <p:nvSpPr>
          <p:cNvPr id="24" name="Rounded Rectangle 23"/>
          <p:cNvSpPr/>
          <p:nvPr/>
        </p:nvSpPr>
        <p:spPr bwMode="gray">
          <a:xfrm>
            <a:off x="4965700" y="2108200"/>
            <a:ext cx="1625600" cy="4102100"/>
          </a:xfrm>
          <a:prstGeom prst="roundRect">
            <a:avLst>
              <a:gd name="adj" fmla="val 3031"/>
            </a:avLst>
          </a:prstGeom>
          <a:solidFill>
            <a:schemeClr val="bg1">
              <a:lumMod val="75000"/>
            </a:schemeClr>
          </a:solidFill>
          <a:ln w="6350" algn="ctr">
            <a:solidFill>
              <a:schemeClr val="tx1"/>
            </a:solidFill>
            <a:miter lim="800000"/>
            <a:headEnd/>
            <a:tailEnd/>
          </a:ln>
        </p:spPr>
        <p:txBody>
          <a:bodyPr vert="horz" lIns="90000" tIns="72000" rIns="90000" bIns="72000" rtlCol="0" anchor="t" anchorCtr="0"/>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Management</a:t>
            </a:r>
          </a:p>
        </p:txBody>
      </p:sp>
      <p:sp>
        <p:nvSpPr>
          <p:cNvPr id="25" name="Rectangle 24"/>
          <p:cNvSpPr/>
          <p:nvPr/>
        </p:nvSpPr>
        <p:spPr bwMode="gray">
          <a:xfrm>
            <a:off x="5067300" y="2743200"/>
            <a:ext cx="1435100" cy="431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Reporting</a:t>
            </a:r>
          </a:p>
        </p:txBody>
      </p:sp>
      <p:sp>
        <p:nvSpPr>
          <p:cNvPr id="28" name="Rectangle 27"/>
          <p:cNvSpPr/>
          <p:nvPr/>
        </p:nvSpPr>
        <p:spPr bwMode="gray">
          <a:xfrm>
            <a:off x="5067300" y="3873500"/>
            <a:ext cx="1435100" cy="431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Billing</a:t>
            </a:r>
          </a:p>
        </p:txBody>
      </p:sp>
      <p:sp>
        <p:nvSpPr>
          <p:cNvPr id="29" name="Rectangle 28"/>
          <p:cNvSpPr/>
          <p:nvPr/>
        </p:nvSpPr>
        <p:spPr bwMode="gray">
          <a:xfrm>
            <a:off x="5067300" y="4457700"/>
            <a:ext cx="1435100" cy="431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Metering</a:t>
            </a:r>
          </a:p>
        </p:txBody>
      </p:sp>
      <p:sp>
        <p:nvSpPr>
          <p:cNvPr id="30" name="Rectangle 29"/>
          <p:cNvSpPr/>
          <p:nvPr/>
        </p:nvSpPr>
        <p:spPr bwMode="gray">
          <a:xfrm>
            <a:off x="5067300" y="5067300"/>
            <a:ext cx="1435100" cy="431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Provision</a:t>
            </a:r>
          </a:p>
        </p:txBody>
      </p:sp>
      <p:sp>
        <p:nvSpPr>
          <p:cNvPr id="31" name="Rectangle 30"/>
          <p:cNvSpPr/>
          <p:nvPr/>
        </p:nvSpPr>
        <p:spPr bwMode="gray">
          <a:xfrm>
            <a:off x="5067300" y="5676900"/>
            <a:ext cx="1435100" cy="431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Monitor</a:t>
            </a:r>
          </a:p>
        </p:txBody>
      </p:sp>
      <p:sp>
        <p:nvSpPr>
          <p:cNvPr id="32" name="Rectangle 31"/>
          <p:cNvSpPr/>
          <p:nvPr/>
        </p:nvSpPr>
        <p:spPr bwMode="gray">
          <a:xfrm>
            <a:off x="5067300" y="3314700"/>
            <a:ext cx="1435100" cy="431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SLA</a:t>
            </a:r>
          </a:p>
        </p:txBody>
      </p:sp>
      <p:sp>
        <p:nvSpPr>
          <p:cNvPr id="33" name="Rectangle 32"/>
          <p:cNvSpPr/>
          <p:nvPr/>
        </p:nvSpPr>
        <p:spPr bwMode="gray">
          <a:xfrm>
            <a:off x="2641600" y="5753100"/>
            <a:ext cx="2247900" cy="431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Hardware</a:t>
            </a:r>
          </a:p>
        </p:txBody>
      </p:sp>
      <p:sp>
        <p:nvSpPr>
          <p:cNvPr id="34" name="Rectangle 33"/>
          <p:cNvSpPr/>
          <p:nvPr/>
        </p:nvSpPr>
        <p:spPr bwMode="gray">
          <a:xfrm>
            <a:off x="2654300" y="5270500"/>
            <a:ext cx="2247900" cy="431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Software Kernel</a:t>
            </a:r>
          </a:p>
        </p:txBody>
      </p:sp>
      <p:sp>
        <p:nvSpPr>
          <p:cNvPr id="35" name="Rectangle 34"/>
          <p:cNvSpPr/>
          <p:nvPr/>
        </p:nvSpPr>
        <p:spPr bwMode="gray">
          <a:xfrm>
            <a:off x="2654300" y="4775200"/>
            <a:ext cx="2247900" cy="431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Virtualization</a:t>
            </a:r>
          </a:p>
        </p:txBody>
      </p:sp>
      <p:sp>
        <p:nvSpPr>
          <p:cNvPr id="36" name="Rectangle 35"/>
          <p:cNvSpPr/>
          <p:nvPr/>
        </p:nvSpPr>
        <p:spPr bwMode="gray">
          <a:xfrm>
            <a:off x="2654300" y="4292600"/>
            <a:ext cx="2247900" cy="431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err="1" smtClean="0">
                <a:ln>
                  <a:noFill/>
                </a:ln>
                <a:effectLst/>
                <a:uLnTx/>
                <a:uFillTx/>
                <a:ea typeface="Arial Unicode MS" pitchFamily="34" charset="-128"/>
                <a:cs typeface="Arial Unicode MS" pitchFamily="34" charset="-128"/>
              </a:rPr>
              <a:t>IaaS</a:t>
            </a: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37" name="Rectangle 36"/>
          <p:cNvSpPr/>
          <p:nvPr/>
        </p:nvSpPr>
        <p:spPr bwMode="gray">
          <a:xfrm>
            <a:off x="2654300" y="3810000"/>
            <a:ext cx="2247900" cy="431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err="1" smtClean="0">
                <a:ln>
                  <a:noFill/>
                </a:ln>
                <a:effectLst/>
                <a:uLnTx/>
                <a:uFillTx/>
                <a:ea typeface="Arial Unicode MS" pitchFamily="34" charset="-128"/>
                <a:cs typeface="Arial Unicode MS" pitchFamily="34" charset="-128"/>
              </a:rPr>
              <a:t>PaaS</a:t>
            </a: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38" name="Rectangle 37"/>
          <p:cNvSpPr/>
          <p:nvPr/>
        </p:nvSpPr>
        <p:spPr bwMode="gray">
          <a:xfrm>
            <a:off x="2654300" y="3327400"/>
            <a:ext cx="2247900" cy="43180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err="1" smtClean="0">
                <a:ln>
                  <a:noFill/>
                </a:ln>
                <a:effectLst/>
                <a:uLnTx/>
                <a:uFillTx/>
                <a:ea typeface="Arial Unicode MS" pitchFamily="34" charset="-128"/>
                <a:cs typeface="Arial Unicode MS" pitchFamily="34" charset="-128"/>
              </a:rPr>
              <a:t>SaaS</a:t>
            </a: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SLA?</a:t>
            </a:r>
            <a:endParaRPr lang="en-US" dirty="0"/>
          </a:p>
        </p:txBody>
      </p:sp>
      <p:sp>
        <p:nvSpPr>
          <p:cNvPr id="3" name="Text Placeholder 2"/>
          <p:cNvSpPr>
            <a:spLocks noGrp="1"/>
          </p:cNvSpPr>
          <p:nvPr>
            <p:ph type="body" sz="quarter" idx="10"/>
          </p:nvPr>
        </p:nvSpPr>
        <p:spPr/>
        <p:txBody>
          <a:bodyPr/>
          <a:lstStyle/>
          <a:p>
            <a:pPr>
              <a:buClr>
                <a:schemeClr val="tx1"/>
              </a:buClr>
              <a:buFont typeface="Wingdings 2" pitchFamily="18" charset="2"/>
              <a:buChar char="¢"/>
            </a:pPr>
            <a:r>
              <a:rPr lang="en-US" dirty="0" smtClean="0"/>
              <a:t> A set of services the provider will deliver</a:t>
            </a:r>
          </a:p>
          <a:p>
            <a:pPr>
              <a:buClr>
                <a:schemeClr val="tx1"/>
              </a:buClr>
              <a:buFont typeface="Wingdings 2" pitchFamily="18" charset="2"/>
              <a:buChar char="¢"/>
            </a:pPr>
            <a:r>
              <a:rPr lang="en-US" dirty="0" smtClean="0"/>
              <a:t> A complete, specific definition of each service</a:t>
            </a:r>
          </a:p>
          <a:p>
            <a:pPr>
              <a:buClr>
                <a:schemeClr val="tx1"/>
              </a:buClr>
              <a:buFont typeface="Wingdings 2" pitchFamily="18" charset="2"/>
              <a:buChar char="¢"/>
            </a:pPr>
            <a:r>
              <a:rPr lang="en-US" dirty="0" smtClean="0"/>
              <a:t> The responsibilities of the provider and the consumer</a:t>
            </a:r>
          </a:p>
          <a:p>
            <a:pPr>
              <a:buClr>
                <a:schemeClr val="tx1"/>
              </a:buClr>
              <a:buFont typeface="Wingdings 2" pitchFamily="18" charset="2"/>
              <a:buChar char="¢"/>
            </a:pPr>
            <a:r>
              <a:rPr lang="en-US" dirty="0" smtClean="0"/>
              <a:t> A set of metrics to determine whether the provider is delivering the service</a:t>
            </a:r>
          </a:p>
          <a:p>
            <a:pPr>
              <a:buClr>
                <a:schemeClr val="tx1"/>
              </a:buClr>
              <a:buFont typeface="Wingdings 2" pitchFamily="18" charset="2"/>
              <a:buChar char="¢"/>
            </a:pPr>
            <a:r>
              <a:rPr lang="en-US" dirty="0" smtClean="0"/>
              <a:t> An auditing mechanism to monitor the service</a:t>
            </a:r>
          </a:p>
          <a:p>
            <a:pPr>
              <a:buClr>
                <a:schemeClr val="tx1"/>
              </a:buClr>
              <a:buFont typeface="Wingdings 2" pitchFamily="18" charset="2"/>
              <a:buChar char="¢"/>
            </a:pPr>
            <a:r>
              <a:rPr lang="en-US" dirty="0" smtClean="0"/>
              <a:t> The remedies available to the consumer and provider if the terms of the</a:t>
            </a:r>
          </a:p>
          <a:p>
            <a:pPr>
              <a:buClr>
                <a:schemeClr val="tx1"/>
              </a:buClr>
              <a:buFont typeface="Wingdings 2" pitchFamily="18" charset="2"/>
              <a:buChar char="¢"/>
            </a:pPr>
            <a:r>
              <a:rPr lang="en-US" dirty="0" smtClean="0"/>
              <a:t> SLA are not met</a:t>
            </a:r>
          </a:p>
          <a:p>
            <a:pPr>
              <a:buClr>
                <a:schemeClr val="tx1"/>
              </a:buClr>
              <a:buFont typeface="Wingdings 2" pitchFamily="18" charset="2"/>
              <a:buChar char="¢"/>
            </a:pPr>
            <a:r>
              <a:rPr lang="en-US" dirty="0" smtClean="0"/>
              <a:t> How the SLA will change over time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Summary</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Summary</a:t>
            </a:r>
            <a:endParaRPr lang="en-US" dirty="0"/>
          </a:p>
        </p:txBody>
      </p:sp>
      <p:sp>
        <p:nvSpPr>
          <p:cNvPr id="5" name="Text Placeholder 4"/>
          <p:cNvSpPr>
            <a:spLocks noGrp="1"/>
          </p:cNvSpPr>
          <p:nvPr>
            <p:ph type="body" sz="quarter" idx="10"/>
          </p:nvPr>
        </p:nvSpPr>
        <p:spPr/>
        <p:txBody>
          <a:bodyPr/>
          <a:lstStyle/>
          <a:p>
            <a:pPr>
              <a:buClr>
                <a:schemeClr val="tx1"/>
              </a:buClr>
              <a:buFont typeface="Wingdings 2" pitchFamily="18" charset="2"/>
              <a:buChar char="¢"/>
            </a:pPr>
            <a:r>
              <a:rPr lang="en-US" dirty="0" smtClean="0"/>
              <a:t> Cloud computing is a model for enabling computing as utility</a:t>
            </a:r>
          </a:p>
          <a:p>
            <a:pPr>
              <a:buClr>
                <a:schemeClr val="tx1"/>
              </a:buClr>
              <a:buFont typeface="Wingdings 2" pitchFamily="18" charset="2"/>
              <a:buChar char="¢"/>
            </a:pPr>
            <a:r>
              <a:rPr lang="en-US" dirty="0" smtClean="0"/>
              <a:t> </a:t>
            </a:r>
            <a:r>
              <a:rPr lang="en-US" dirty="0" smtClean="0"/>
              <a:t>There are four types of clouds depending on the cost and level of publicity</a:t>
            </a:r>
          </a:p>
          <a:p>
            <a:pPr>
              <a:buClr>
                <a:schemeClr val="tx1"/>
              </a:buClr>
              <a:buFont typeface="Wingdings 2" pitchFamily="18" charset="2"/>
              <a:buChar char="¢"/>
            </a:pPr>
            <a:r>
              <a:rPr lang="en-US" dirty="0" smtClean="0"/>
              <a:t> </a:t>
            </a:r>
            <a:r>
              <a:rPr lang="en-US" dirty="0" smtClean="0"/>
              <a:t>All cloud types share same characteristics and taxonomy</a:t>
            </a:r>
          </a:p>
          <a:p>
            <a:pPr>
              <a:buClr>
                <a:schemeClr val="tx1"/>
              </a:buClr>
              <a:buFont typeface="Wingdings 2" pitchFamily="18" charset="2"/>
              <a:buChar char="¢"/>
            </a:pPr>
            <a:r>
              <a:rPr lang="en-US" dirty="0" smtClean="0"/>
              <a:t> </a:t>
            </a:r>
            <a:r>
              <a:rPr lang="en-US" dirty="0" smtClean="0"/>
              <a:t>Cloud application = software as a service + SLA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28"/>
          <p:cNvGrpSpPr/>
          <p:nvPr/>
        </p:nvGrpSpPr>
        <p:grpSpPr>
          <a:xfrm>
            <a:off x="323999" y="324000"/>
            <a:ext cx="8496000" cy="5761738"/>
            <a:chOff x="323999" y="324000"/>
            <a:chExt cx="8496000" cy="5761738"/>
          </a:xfrm>
        </p:grpSpPr>
        <p:grpSp>
          <p:nvGrpSpPr>
            <p:cNvPr id="5" name="Group 73"/>
            <p:cNvGrpSpPr/>
            <p:nvPr/>
          </p:nvGrpSpPr>
          <p:grpSpPr>
            <a:xfrm>
              <a:off x="1245790" y="325738"/>
              <a:ext cx="163513" cy="5760000"/>
              <a:chOff x="0" y="0"/>
              <a:chExt cx="163513" cy="6858000"/>
            </a:xfrm>
          </p:grpSpPr>
          <p:cxnSp>
            <p:nvCxnSpPr>
              <p:cNvPr id="73" name="Straight Connector 72"/>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7" name="Group 76"/>
            <p:cNvGrpSpPr/>
            <p:nvPr/>
          </p:nvGrpSpPr>
          <p:grpSpPr>
            <a:xfrm>
              <a:off x="2328068" y="325738"/>
              <a:ext cx="163513" cy="5760000"/>
              <a:chOff x="0" y="0"/>
              <a:chExt cx="163513" cy="6858000"/>
            </a:xfrm>
          </p:grpSpPr>
          <p:cxnSp>
            <p:nvCxnSpPr>
              <p:cNvPr id="71" name="Straight Connector 70"/>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8" name="Group 79"/>
            <p:cNvGrpSpPr/>
            <p:nvPr/>
          </p:nvGrpSpPr>
          <p:grpSpPr>
            <a:xfrm>
              <a:off x="3410346" y="325738"/>
              <a:ext cx="163513" cy="5760000"/>
              <a:chOff x="0" y="0"/>
              <a:chExt cx="163513" cy="6858000"/>
            </a:xfrm>
          </p:grpSpPr>
          <p:cxnSp>
            <p:nvCxnSpPr>
              <p:cNvPr id="69" name="Straight Connector 68"/>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9" name="Group 82"/>
            <p:cNvGrpSpPr/>
            <p:nvPr/>
          </p:nvGrpSpPr>
          <p:grpSpPr>
            <a:xfrm>
              <a:off x="4492624" y="325738"/>
              <a:ext cx="163513" cy="5760000"/>
              <a:chOff x="0" y="0"/>
              <a:chExt cx="163513" cy="6858000"/>
            </a:xfrm>
          </p:grpSpPr>
          <p:cxnSp>
            <p:nvCxnSpPr>
              <p:cNvPr id="67" name="Straight Connector 66"/>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10" name="Group 85"/>
            <p:cNvGrpSpPr/>
            <p:nvPr/>
          </p:nvGrpSpPr>
          <p:grpSpPr>
            <a:xfrm>
              <a:off x="5574902" y="325738"/>
              <a:ext cx="163513" cy="5760000"/>
              <a:chOff x="0" y="0"/>
              <a:chExt cx="163513" cy="6858000"/>
            </a:xfrm>
          </p:grpSpPr>
          <p:cxnSp>
            <p:nvCxnSpPr>
              <p:cNvPr id="65" name="Straight Connector 64"/>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11" name="Group 88"/>
            <p:cNvGrpSpPr/>
            <p:nvPr/>
          </p:nvGrpSpPr>
          <p:grpSpPr>
            <a:xfrm>
              <a:off x="6657180" y="325738"/>
              <a:ext cx="163513" cy="5760000"/>
              <a:chOff x="0" y="0"/>
              <a:chExt cx="163513" cy="6858000"/>
            </a:xfrm>
          </p:grpSpPr>
          <p:cxnSp>
            <p:nvCxnSpPr>
              <p:cNvPr id="63" name="Straight Connector 62"/>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12" name="Group 91"/>
            <p:cNvGrpSpPr/>
            <p:nvPr/>
          </p:nvGrpSpPr>
          <p:grpSpPr>
            <a:xfrm>
              <a:off x="7739458" y="325738"/>
              <a:ext cx="163513" cy="5760000"/>
              <a:chOff x="0" y="0"/>
              <a:chExt cx="163513" cy="6858000"/>
            </a:xfrm>
          </p:grpSpPr>
          <p:cxnSp>
            <p:nvCxnSpPr>
              <p:cNvPr id="61" name="Straight Connector 60"/>
              <p:cNvCxnSpPr/>
              <p:nvPr/>
            </p:nvCxnSpPr>
            <p:spPr>
              <a:xfrm rot="5400000">
                <a:off x="-3429000"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5400000">
                <a:off x="-3265487" y="3429000"/>
                <a:ext cx="6858000" cy="0"/>
              </a:xfrm>
              <a:prstGeom prst="line">
                <a:avLst/>
              </a:prstGeom>
              <a:ln w="3175">
                <a:solidFill>
                  <a:schemeClr val="accent2"/>
                </a:solidFill>
              </a:ln>
            </p:spPr>
            <p:style>
              <a:lnRef idx="1">
                <a:schemeClr val="accent1"/>
              </a:lnRef>
              <a:fillRef idx="0">
                <a:schemeClr val="accent1"/>
              </a:fillRef>
              <a:effectRef idx="0">
                <a:schemeClr val="accent1"/>
              </a:effectRef>
              <a:fontRef idx="minor">
                <a:schemeClr val="tx1"/>
              </a:fontRef>
            </p:style>
          </p:cxnSp>
        </p:grpSp>
        <p:grpSp>
          <p:nvGrpSpPr>
            <p:cNvPr id="28" name="Group 27"/>
            <p:cNvGrpSpPr/>
            <p:nvPr/>
          </p:nvGrpSpPr>
          <p:grpSpPr>
            <a:xfrm>
              <a:off x="323999" y="324000"/>
              <a:ext cx="8496000" cy="5760000"/>
              <a:chOff x="323999" y="324000"/>
              <a:chExt cx="8496000" cy="5760000"/>
            </a:xfrm>
          </p:grpSpPr>
          <p:sp>
            <p:nvSpPr>
              <p:cNvPr id="60" name="Rectangle 59"/>
              <p:cNvSpPr/>
              <p:nvPr/>
            </p:nvSpPr>
            <p:spPr bwMode="gray">
              <a:xfrm>
                <a:off x="324000" y="324000"/>
                <a:ext cx="8494713" cy="912663"/>
              </a:xfrm>
              <a:prstGeom prst="rect">
                <a:avLst/>
              </a:prstGeom>
              <a:solidFill>
                <a:schemeClr val="tx2">
                  <a:lumMod val="20000"/>
                  <a:lumOff val="80000"/>
                  <a:alpha val="40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solidFill>
                      <a:schemeClr val="tx2"/>
                    </a:solidFill>
                    <a:effectLst/>
                    <a:uLnTx/>
                    <a:uFillTx/>
                    <a:ea typeface="Arial Unicode MS" pitchFamily="34" charset="-128"/>
                    <a:cs typeface="Arial Unicode MS" pitchFamily="34" charset="-128"/>
                  </a:rPr>
                  <a:t>Headline area</a:t>
                </a:r>
              </a:p>
            </p:txBody>
          </p:sp>
          <p:sp>
            <p:nvSpPr>
              <p:cNvPr id="3" name="Rectangle 2"/>
              <p:cNvSpPr/>
              <p:nvPr/>
            </p:nvSpPr>
            <p:spPr bwMode="gray">
              <a:xfrm>
                <a:off x="324000" y="1690688"/>
                <a:ext cx="8494713" cy="4391025"/>
              </a:xfrm>
              <a:prstGeom prst="rect">
                <a:avLst/>
              </a:prstGeom>
              <a:solidFill>
                <a:schemeClr val="tx2">
                  <a:lumMod val="20000"/>
                  <a:lumOff val="80000"/>
                  <a:alpha val="40000"/>
                </a:schemeClr>
              </a:solidFill>
              <a:ln w="6350" algn="ctr">
                <a:noFill/>
                <a:miter lim="800000"/>
                <a:headEnd/>
                <a:tailEnd/>
              </a:ln>
            </p:spPr>
            <p:txBody>
              <a:bodyPr lIns="90000" tIns="72000" rIns="90000" bIns="72000" rtlCol="0" anchor="ctr"/>
              <a:lstStyle/>
              <a:p>
                <a:pPr algn="ctr" fontAlgn="base">
                  <a:spcBef>
                    <a:spcPct val="50000"/>
                  </a:spcBef>
                  <a:spcAft>
                    <a:spcPct val="0"/>
                  </a:spcAft>
                  <a:buClr>
                    <a:srgbClr val="F0AB00"/>
                  </a:buClr>
                  <a:buSzPct val="80000"/>
                </a:pPr>
                <a:r>
                  <a:rPr lang="en-US" kern="0" dirty="0" smtClean="0">
                    <a:solidFill>
                      <a:schemeClr val="tx2"/>
                    </a:solidFill>
                    <a:ea typeface="Arial Unicode MS" pitchFamily="34" charset="-128"/>
                    <a:cs typeface="Arial Unicode MS" pitchFamily="34" charset="-128"/>
                  </a:rPr>
                  <a:t>Drawing area</a:t>
                </a:r>
              </a:p>
            </p:txBody>
          </p:sp>
          <p:sp>
            <p:nvSpPr>
              <p:cNvPr id="164" name="Rectangle 163"/>
              <p:cNvSpPr/>
              <p:nvPr/>
            </p:nvSpPr>
            <p:spPr bwMode="gray">
              <a:xfrm>
                <a:off x="323999" y="324000"/>
                <a:ext cx="8496000" cy="5760000"/>
              </a:xfrm>
              <a:prstGeom prst="rect">
                <a:avLst/>
              </a:prstGeom>
              <a:noFill/>
              <a:ln w="3175" algn="ctr">
                <a:solidFill>
                  <a:schemeClr val="accent2"/>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83" name="Rectangle 82"/>
              <p:cNvSpPr/>
              <p:nvPr/>
            </p:nvSpPr>
            <p:spPr bwMode="gray">
              <a:xfrm>
                <a:off x="324000" y="1236663"/>
                <a:ext cx="8494712" cy="453600"/>
              </a:xfrm>
              <a:prstGeom prst="rect">
                <a:avLst/>
              </a:prstGeom>
              <a:solidFill>
                <a:schemeClr val="tx2">
                  <a:alpha val="53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solidFill>
                      <a:schemeClr val="bg1"/>
                    </a:solidFill>
                    <a:effectLst/>
                    <a:uLnTx/>
                    <a:uFillTx/>
                    <a:ea typeface="Arial Unicode MS" pitchFamily="34" charset="-128"/>
                    <a:cs typeface="Arial Unicode MS" pitchFamily="34" charset="-128"/>
                  </a:rPr>
                  <a:t>White space</a:t>
                </a:r>
              </a:p>
            </p:txBody>
          </p:sp>
        </p:grpSp>
      </p:grpSp>
      <p:sp>
        <p:nvSpPr>
          <p:cNvPr id="55" name="Title 54"/>
          <p:cNvSpPr>
            <a:spLocks noGrp="1"/>
          </p:cNvSpPr>
          <p:nvPr>
            <p:ph type="title"/>
          </p:nvPr>
        </p:nvSpPr>
        <p:spPr/>
        <p:txBody>
          <a:bodyPr/>
          <a:lstStyle/>
          <a:p>
            <a:r>
              <a:rPr lang="en-US" dirty="0" smtClean="0"/>
              <a:t>The Grid</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Text Placeholder 2"/>
          <p:cNvSpPr>
            <a:spLocks noGrp="1"/>
          </p:cNvSpPr>
          <p:nvPr>
            <p:ph type="body" sz="quarter" idx="10"/>
          </p:nvPr>
        </p:nvSpPr>
        <p:spPr>
          <a:xfrm>
            <a:off x="324000" y="1715750"/>
            <a:ext cx="8494713" cy="3831818"/>
          </a:xfrm>
        </p:spPr>
        <p:txBody>
          <a:bodyPr/>
          <a:lstStyle/>
          <a:p>
            <a:pPr lvl="1"/>
            <a:r>
              <a:rPr lang="en-US" dirty="0" smtClean="0">
                <a:latin typeface="Arial Black" pitchFamily="34" charset="0"/>
              </a:rPr>
              <a:t>What is Cloud Computing</a:t>
            </a:r>
          </a:p>
          <a:p>
            <a:pPr lvl="1"/>
            <a:endParaRPr lang="en-US" dirty="0" smtClean="0"/>
          </a:p>
          <a:p>
            <a:pPr lvl="1"/>
            <a:r>
              <a:rPr lang="en-US" dirty="0" smtClean="0"/>
              <a:t>Basic Models and Essential Characteristics</a:t>
            </a:r>
          </a:p>
          <a:p>
            <a:pPr lvl="3"/>
            <a:r>
              <a:rPr lang="en-US" b="1" dirty="0" smtClean="0">
                <a:latin typeface="+mj-lt"/>
              </a:rPr>
              <a:t> Service Models</a:t>
            </a:r>
          </a:p>
          <a:p>
            <a:pPr lvl="3"/>
            <a:r>
              <a:rPr lang="en-US" b="1" dirty="0" smtClean="0">
                <a:latin typeface="+mj-lt"/>
              </a:rPr>
              <a:t> Deployment Models</a:t>
            </a:r>
          </a:p>
          <a:p>
            <a:pPr lvl="3"/>
            <a:r>
              <a:rPr lang="en-US" b="1" dirty="0" smtClean="0">
                <a:latin typeface="+mj-lt"/>
              </a:rPr>
              <a:t> Essential Characteristics</a:t>
            </a:r>
          </a:p>
          <a:p>
            <a:pPr lvl="1"/>
            <a:endParaRPr lang="en-US" dirty="0" smtClean="0"/>
          </a:p>
          <a:p>
            <a:pPr lvl="1"/>
            <a:r>
              <a:rPr lang="en-US" dirty="0" smtClean="0"/>
              <a:t>Taxonomy</a:t>
            </a:r>
            <a:endParaRPr lang="en-US" dirty="0" smtClean="0">
              <a:latin typeface="Arial Black" pitchFamily="34" charset="0"/>
            </a:endParaRP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529443" y="2505693"/>
            <a:ext cx="1496291" cy="296883"/>
          </a:xfrm>
          <a:prstGeom prst="rect">
            <a:avLst/>
          </a:prstGeom>
          <a:solidFill>
            <a:srgbClr val="FFFF00"/>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nvGrpSpPr>
          <p:cNvPr id="9" name="Group 8"/>
          <p:cNvGrpSpPr/>
          <p:nvPr/>
        </p:nvGrpSpPr>
        <p:grpSpPr>
          <a:xfrm>
            <a:off x="969818" y="2800597"/>
            <a:ext cx="7948551" cy="568036"/>
            <a:chOff x="969818" y="2800597"/>
            <a:chExt cx="7948551" cy="568036"/>
          </a:xfrm>
        </p:grpSpPr>
        <p:sp>
          <p:nvSpPr>
            <p:cNvPr id="7" name="Rectangle 6"/>
            <p:cNvSpPr/>
            <p:nvPr/>
          </p:nvSpPr>
          <p:spPr bwMode="gray">
            <a:xfrm>
              <a:off x="8013865" y="2800597"/>
              <a:ext cx="904504" cy="296883"/>
            </a:xfrm>
            <a:prstGeom prst="rect">
              <a:avLst/>
            </a:prstGeom>
            <a:solidFill>
              <a:srgbClr val="FFFF00"/>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8" name="Rectangle 7"/>
            <p:cNvSpPr/>
            <p:nvPr/>
          </p:nvSpPr>
          <p:spPr bwMode="gray">
            <a:xfrm>
              <a:off x="969818" y="3071750"/>
              <a:ext cx="3044042" cy="296883"/>
            </a:xfrm>
            <a:prstGeom prst="rect">
              <a:avLst/>
            </a:prstGeom>
            <a:solidFill>
              <a:srgbClr val="FFFF00"/>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grpSp>
      <p:sp>
        <p:nvSpPr>
          <p:cNvPr id="5" name="Rectangle 4"/>
          <p:cNvSpPr/>
          <p:nvPr/>
        </p:nvSpPr>
        <p:spPr bwMode="gray">
          <a:xfrm>
            <a:off x="3111335" y="2220686"/>
            <a:ext cx="1021278" cy="308758"/>
          </a:xfrm>
          <a:prstGeom prst="rect">
            <a:avLst/>
          </a:prstGeom>
          <a:solidFill>
            <a:srgbClr val="FFFF00"/>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 name="Title 1"/>
          <p:cNvSpPr>
            <a:spLocks noGrp="1"/>
          </p:cNvSpPr>
          <p:nvPr>
            <p:ph type="title"/>
          </p:nvPr>
        </p:nvSpPr>
        <p:spPr/>
        <p:txBody>
          <a:bodyPr/>
          <a:lstStyle/>
          <a:p>
            <a:r>
              <a:rPr lang="en-US" dirty="0" smtClean="0"/>
              <a:t>What is Cloud Computing</a:t>
            </a:r>
            <a:endParaRPr lang="en-US" dirty="0"/>
          </a:p>
        </p:txBody>
      </p:sp>
      <p:sp>
        <p:nvSpPr>
          <p:cNvPr id="3" name="Text Placeholder 2"/>
          <p:cNvSpPr>
            <a:spLocks noGrp="1"/>
          </p:cNvSpPr>
          <p:nvPr>
            <p:ph type="body" sz="quarter" idx="10"/>
          </p:nvPr>
        </p:nvSpPr>
        <p:spPr>
          <a:xfrm>
            <a:off x="324000" y="1692000"/>
            <a:ext cx="8494713" cy="2606868"/>
          </a:xfrm>
        </p:spPr>
        <p:txBody>
          <a:bodyPr/>
          <a:lstStyle/>
          <a:p>
            <a:r>
              <a:rPr lang="en-US" u="sng" dirty="0" smtClean="0">
                <a:latin typeface="Arial Black" pitchFamily="34" charset="0"/>
              </a:rPr>
              <a:t>Definition:</a:t>
            </a:r>
          </a:p>
          <a:p>
            <a:pPr>
              <a:spcBef>
                <a:spcPts val="0"/>
              </a:spcBef>
            </a:pPr>
            <a:endParaRPr lang="en-US" dirty="0" smtClean="0"/>
          </a:p>
          <a:p>
            <a:pPr marL="712788" algn="just">
              <a:spcBef>
                <a:spcPts val="0"/>
              </a:spcBef>
            </a:pPr>
            <a:r>
              <a:rPr lang="en-US" i="1" dirty="0" smtClean="0"/>
              <a:t>Cloud computing is </a:t>
            </a:r>
            <a:r>
              <a:rPr lang="en-US" b="1" i="1" dirty="0" smtClean="0"/>
              <a:t>a model </a:t>
            </a:r>
            <a:r>
              <a:rPr lang="en-US" i="1" dirty="0" smtClean="0"/>
              <a:t>for enabling convenient, on-demand network access to a </a:t>
            </a:r>
            <a:r>
              <a:rPr lang="en-US" b="1" i="1" dirty="0" smtClean="0"/>
              <a:t>shared pool</a:t>
            </a:r>
            <a:r>
              <a:rPr lang="en-US" i="1" dirty="0" smtClean="0"/>
              <a:t> of configurable computing resources (e.g., networks, servers, storage, applications, and services) that can be </a:t>
            </a:r>
            <a:r>
              <a:rPr lang="en-US" b="1" i="1" dirty="0" smtClean="0"/>
              <a:t>rapidly provisioned</a:t>
            </a:r>
            <a:r>
              <a:rPr lang="en-US" i="1" dirty="0" smtClean="0"/>
              <a:t> </a:t>
            </a:r>
            <a:r>
              <a:rPr lang="en-US" b="1" i="1" dirty="0" smtClean="0"/>
              <a:t>and released </a:t>
            </a:r>
            <a:r>
              <a:rPr lang="en-US" i="1" dirty="0" smtClean="0"/>
              <a:t>with minimal management effort or service provider interaction.</a:t>
            </a:r>
          </a:p>
          <a:p>
            <a:r>
              <a:rPr lang="en-US" sz="1200" dirty="0" smtClean="0"/>
              <a:t>Definition by the U.S. Government's National Institute of Standards and Technology</a:t>
            </a:r>
            <a:endParaRPr lang="en-US" sz="1200" i="1" dirty="0" smtClean="0"/>
          </a:p>
          <a:p>
            <a:pPr algn="just">
              <a:spcBef>
                <a:spcPts val="0"/>
              </a:spcBef>
            </a:pPr>
            <a:endParaRPr lang="en-US" i="1" u="sng" dirty="0" smtClean="0">
              <a:latin typeface="Arial Black" pitchFamily="34" charset="0"/>
            </a:endParaRPr>
          </a:p>
          <a:p>
            <a:pPr algn="just">
              <a:spcBef>
                <a:spcPts val="0"/>
              </a:spcBef>
            </a:pPr>
            <a:endParaRPr lang="en-US" i="1" u="sng" dirty="0" smtClean="0">
              <a:latin typeface="Arial Black" pitchFamily="34" charset="0"/>
            </a:endParaRPr>
          </a:p>
          <a:p>
            <a:pPr algn="just">
              <a:spcBef>
                <a:spcPts val="0"/>
              </a:spcBef>
            </a:pPr>
            <a:endParaRPr lang="en-US" i="1" u="sng" dirty="0" smtClean="0">
              <a:latin typeface="Arial Black" pitchFamily="34" charset="0"/>
            </a:endParaRPr>
          </a:p>
          <a:p>
            <a:pPr algn="just">
              <a:spcBef>
                <a:spcPts val="0"/>
              </a:spcBef>
            </a:pPr>
            <a:r>
              <a:rPr lang="en-US" i="1" u="sng" dirty="0" smtClean="0">
                <a:latin typeface="Arial Black" pitchFamily="34" charset="0"/>
              </a:rPr>
              <a:t>In short:</a:t>
            </a:r>
            <a:r>
              <a:rPr lang="en-US" i="1" dirty="0" smtClean="0">
                <a:latin typeface="Arial Black" pitchFamily="34" charset="0"/>
              </a:rPr>
              <a:t> </a:t>
            </a:r>
            <a:r>
              <a:rPr lang="en-US" i="1" dirty="0" smtClean="0"/>
              <a:t>Computing as utility.</a:t>
            </a:r>
          </a:p>
          <a:p>
            <a:pPr algn="just">
              <a:spcBef>
                <a:spcPts val="0"/>
              </a:spcBef>
            </a:pPr>
            <a:endParaRPr lang="en-US" i="1" dirty="0" smtClean="0"/>
          </a:p>
          <a:p>
            <a:pPr algn="just">
              <a:spcBef>
                <a:spcPts val="0"/>
              </a:spcBef>
            </a:pPr>
            <a:endParaRPr lang="en-US" i="1" u="sng" dirty="0" smtClean="0">
              <a:latin typeface="Arial Black" pitchFamily="34" charset="0"/>
            </a:endParaRPr>
          </a:p>
          <a:p>
            <a:pPr algn="just">
              <a:spcBef>
                <a:spcPts val="0"/>
              </a:spcBef>
            </a:pPr>
            <a:r>
              <a:rPr lang="en-US" i="1" u="sng" dirty="0" smtClean="0">
                <a:latin typeface="Arial Black" pitchFamily="34" charset="0"/>
              </a:rPr>
              <a:t>Alternative:</a:t>
            </a:r>
            <a:r>
              <a:rPr lang="en-US" i="1" dirty="0" smtClean="0">
                <a:latin typeface="Arial Black" pitchFamily="34" charset="0"/>
              </a:rPr>
              <a:t>  </a:t>
            </a:r>
            <a:r>
              <a:rPr lang="en-US" i="1" dirty="0" err="1" smtClean="0">
                <a:hlinkClick r:id="rId2"/>
              </a:rPr>
              <a:t>YouTube:com</a:t>
            </a:r>
            <a:r>
              <a:rPr lang="en-US" i="1" dirty="0" smtClean="0">
                <a:hlinkClick r:id="rId2"/>
              </a:rPr>
              <a:t> &gt;&gt; cloud computing</a:t>
            </a:r>
            <a:endParaRPr lang="en-US"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10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6" name="Group 65"/>
          <p:cNvGrpSpPr/>
          <p:nvPr/>
        </p:nvGrpSpPr>
        <p:grpSpPr>
          <a:xfrm>
            <a:off x="4405753" y="3621960"/>
            <a:ext cx="3277590" cy="1721922"/>
            <a:chOff x="4405753" y="4085085"/>
            <a:chExt cx="3277590" cy="1721922"/>
          </a:xfrm>
        </p:grpSpPr>
        <p:sp>
          <p:nvSpPr>
            <p:cNvPr id="52" name="Rectangle 51"/>
            <p:cNvSpPr/>
            <p:nvPr/>
          </p:nvSpPr>
          <p:spPr bwMode="gray">
            <a:xfrm>
              <a:off x="4405753" y="4085085"/>
              <a:ext cx="3277590" cy="1721922"/>
            </a:xfrm>
            <a:prstGeom prst="rect">
              <a:avLst/>
            </a:prstGeom>
            <a:solidFill>
              <a:schemeClr val="accent1"/>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63" name="TextBox 62"/>
            <p:cNvSpPr txBox="1"/>
            <p:nvPr/>
          </p:nvSpPr>
          <p:spPr>
            <a:xfrm>
              <a:off x="4868883" y="4370119"/>
              <a:ext cx="813043" cy="646331"/>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800" kern="0" dirty="0" smtClean="0">
                  <a:ea typeface="Arial Unicode MS" pitchFamily="34" charset="-128"/>
                  <a:cs typeface="Arial Unicode MS" pitchFamily="34" charset="-128"/>
                </a:rPr>
                <a:t>Fixed </a:t>
              </a:r>
              <a:br>
                <a:rPr lang="en-US" sz="1800" kern="0" dirty="0" smtClean="0">
                  <a:ea typeface="Arial Unicode MS" pitchFamily="34" charset="-128"/>
                  <a:cs typeface="Arial Unicode MS" pitchFamily="34" charset="-128"/>
                </a:rPr>
              </a:br>
              <a:r>
                <a:rPr lang="en-US" sz="1800" kern="0" dirty="0" smtClean="0">
                  <a:ea typeface="Arial Unicode MS" pitchFamily="34" charset="-128"/>
                  <a:cs typeface="Arial Unicode MS" pitchFamily="34" charset="-128"/>
                </a:rPr>
                <a:t>Costs</a:t>
              </a:r>
            </a:p>
          </p:txBody>
        </p:sp>
      </p:grpSp>
      <p:sp>
        <p:nvSpPr>
          <p:cNvPr id="54" name="Right Triangle 53"/>
          <p:cNvSpPr/>
          <p:nvPr/>
        </p:nvSpPr>
        <p:spPr bwMode="gray">
          <a:xfrm flipH="1">
            <a:off x="4403778" y="2206876"/>
            <a:ext cx="3277590" cy="1425038"/>
          </a:xfrm>
          <a:prstGeom prst="rtTriangle">
            <a:avLst/>
          </a:prstGeom>
          <a:solidFill>
            <a:schemeClr val="tx2">
              <a:lumMod val="40000"/>
              <a:lumOff val="60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lang="en-US" kern="0" dirty="0" smtClean="0">
                <a:ea typeface="Arial Unicode MS" pitchFamily="34" charset="-128"/>
                <a:cs typeface="Arial Unicode MS" pitchFamily="34" charset="-128"/>
              </a:rPr>
              <a:t>Variable Costs</a:t>
            </a: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 name="Title 1"/>
          <p:cNvSpPr>
            <a:spLocks noGrp="1"/>
          </p:cNvSpPr>
          <p:nvPr>
            <p:ph type="title"/>
          </p:nvPr>
        </p:nvSpPr>
        <p:spPr/>
        <p:txBody>
          <a:bodyPr/>
          <a:lstStyle/>
          <a:p>
            <a:r>
              <a:rPr lang="en-US" dirty="0" smtClean="0"/>
              <a:t>Economics of Cloud Computing</a:t>
            </a:r>
            <a:endParaRPr lang="en-US" dirty="0"/>
          </a:p>
        </p:txBody>
      </p:sp>
      <p:cxnSp>
        <p:nvCxnSpPr>
          <p:cNvPr id="5" name="Straight Arrow Connector 4"/>
          <p:cNvCxnSpPr/>
          <p:nvPr/>
        </p:nvCxnSpPr>
        <p:spPr>
          <a:xfrm flipV="1">
            <a:off x="4120730" y="5379508"/>
            <a:ext cx="4393870" cy="1"/>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5400000" flipH="1" flipV="1">
            <a:off x="2731316" y="3999993"/>
            <a:ext cx="3358741" cy="13854"/>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rot="16200000">
            <a:off x="3550722" y="3681336"/>
            <a:ext cx="723275" cy="369332"/>
          </a:xfrm>
          <a:prstGeom prst="rect">
            <a:avLst/>
          </a:prstGeom>
          <a:noFill/>
        </p:spPr>
        <p:txBody>
          <a:bodyPr wrap="none" rtlCol="0">
            <a:spAutoFit/>
          </a:bodyPr>
          <a:lstStyle/>
          <a:p>
            <a:pPr fontAlgn="base">
              <a:spcBef>
                <a:spcPct val="50000"/>
              </a:spcBef>
              <a:spcAft>
                <a:spcPct val="0"/>
              </a:spcAft>
              <a:buClr>
                <a:srgbClr val="F0AB00"/>
              </a:buClr>
              <a:buSzPct val="80000"/>
            </a:pPr>
            <a:r>
              <a:rPr lang="en-US" sz="1800" kern="0" dirty="0" smtClean="0">
                <a:ea typeface="Arial Unicode MS" pitchFamily="34" charset="-128"/>
                <a:cs typeface="Arial Unicode MS" pitchFamily="34" charset="-128"/>
              </a:rPr>
              <a:t>costs</a:t>
            </a:r>
          </a:p>
        </p:txBody>
      </p:sp>
      <p:sp>
        <p:nvSpPr>
          <p:cNvPr id="34" name="TextBox 33"/>
          <p:cNvSpPr txBox="1"/>
          <p:nvPr/>
        </p:nvSpPr>
        <p:spPr>
          <a:xfrm>
            <a:off x="5911924" y="5543782"/>
            <a:ext cx="748923" cy="369332"/>
          </a:xfrm>
          <a:prstGeom prst="rect">
            <a:avLst/>
          </a:prstGeom>
          <a:noFill/>
        </p:spPr>
        <p:txBody>
          <a:bodyPr wrap="none" rtlCol="0">
            <a:spAutoFit/>
          </a:bodyPr>
          <a:lstStyle/>
          <a:p>
            <a:pPr fontAlgn="base">
              <a:spcBef>
                <a:spcPct val="50000"/>
              </a:spcBef>
              <a:spcAft>
                <a:spcPct val="0"/>
              </a:spcAft>
              <a:buClr>
                <a:srgbClr val="F0AB00"/>
              </a:buClr>
              <a:buSzPct val="80000"/>
            </a:pPr>
            <a:r>
              <a:rPr lang="en-US" kern="0" dirty="0" smtClean="0">
                <a:ea typeface="Arial Unicode MS" pitchFamily="34" charset="-128"/>
                <a:cs typeface="Arial Unicode MS" pitchFamily="34" charset="-128"/>
              </a:rPr>
              <a:t>users</a:t>
            </a:r>
            <a:endParaRPr lang="en-US" sz="1800" kern="0" dirty="0" smtClean="0">
              <a:ea typeface="Arial Unicode MS" pitchFamily="34" charset="-128"/>
              <a:cs typeface="Arial Unicode MS" pitchFamily="34" charset="-128"/>
            </a:endParaRPr>
          </a:p>
        </p:txBody>
      </p:sp>
      <p:sp>
        <p:nvSpPr>
          <p:cNvPr id="57" name="Right Triangle 56"/>
          <p:cNvSpPr/>
          <p:nvPr/>
        </p:nvSpPr>
        <p:spPr bwMode="gray">
          <a:xfrm flipH="1">
            <a:off x="4405753" y="3930726"/>
            <a:ext cx="3277590" cy="1425038"/>
          </a:xfrm>
          <a:prstGeom prst="rtTriangle">
            <a:avLst/>
          </a:prstGeom>
          <a:solidFill>
            <a:schemeClr val="accent2"/>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0" i="0" u="none" strike="noStrike" kern="0" cap="none" spc="0" normalizeH="0" baseline="0" noProof="0" dirty="0" smtClean="0">
                <a:ln>
                  <a:noFill/>
                </a:ln>
                <a:solidFill>
                  <a:schemeClr val="bg1"/>
                </a:solidFill>
                <a:effectLst/>
                <a:uLnTx/>
                <a:uFillTx/>
                <a:ea typeface="Arial Unicode MS" pitchFamily="34" charset="-128"/>
                <a:cs typeface="Arial Unicode MS" pitchFamily="34" charset="-128"/>
              </a:rPr>
              <a:t>Variable Costs</a:t>
            </a:r>
          </a:p>
        </p:txBody>
      </p:sp>
      <p:grpSp>
        <p:nvGrpSpPr>
          <p:cNvPr id="64" name="Group 63"/>
          <p:cNvGrpSpPr/>
          <p:nvPr/>
        </p:nvGrpSpPr>
        <p:grpSpPr>
          <a:xfrm>
            <a:off x="4429489" y="1619051"/>
            <a:ext cx="4327497" cy="1991063"/>
            <a:chOff x="4429489" y="2058426"/>
            <a:chExt cx="4327497" cy="1991063"/>
          </a:xfrm>
        </p:grpSpPr>
        <p:cxnSp>
          <p:nvCxnSpPr>
            <p:cNvPr id="32" name="Straight Connector 31"/>
            <p:cNvCxnSpPr/>
            <p:nvPr/>
          </p:nvCxnSpPr>
          <p:spPr>
            <a:xfrm flipV="1">
              <a:off x="4429489" y="2529427"/>
              <a:ext cx="3467609" cy="1520062"/>
            </a:xfrm>
            <a:prstGeom prst="line">
              <a:avLst/>
            </a:prstGeom>
            <a:ln w="4445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rot="20165847">
              <a:off x="7430982" y="2058426"/>
              <a:ext cx="1326004" cy="646331"/>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800" kern="0" dirty="0" smtClean="0">
                  <a:ea typeface="Arial Unicode MS" pitchFamily="34" charset="-128"/>
                  <a:cs typeface="Arial Unicode MS" pitchFamily="34" charset="-128"/>
                </a:rPr>
                <a:t>Traditional </a:t>
              </a:r>
              <a:br>
                <a:rPr lang="en-US" sz="1800" kern="0" dirty="0" smtClean="0">
                  <a:ea typeface="Arial Unicode MS" pitchFamily="34" charset="-128"/>
                  <a:cs typeface="Arial Unicode MS" pitchFamily="34" charset="-128"/>
                </a:rPr>
              </a:br>
              <a:r>
                <a:rPr lang="en-US" sz="1800" kern="0" dirty="0" smtClean="0">
                  <a:ea typeface="Arial Unicode MS" pitchFamily="34" charset="-128"/>
                  <a:cs typeface="Arial Unicode MS" pitchFamily="34" charset="-128"/>
                </a:rPr>
                <a:t>IT</a:t>
              </a:r>
            </a:p>
          </p:txBody>
        </p:sp>
      </p:grpSp>
      <p:grpSp>
        <p:nvGrpSpPr>
          <p:cNvPr id="65" name="Group 64"/>
          <p:cNvGrpSpPr/>
          <p:nvPr/>
        </p:nvGrpSpPr>
        <p:grpSpPr>
          <a:xfrm>
            <a:off x="4415636" y="3362741"/>
            <a:ext cx="4586483" cy="2002915"/>
            <a:chOff x="4427511" y="3802116"/>
            <a:chExt cx="4586483" cy="2002915"/>
          </a:xfrm>
        </p:grpSpPr>
        <p:cxnSp>
          <p:nvCxnSpPr>
            <p:cNvPr id="58" name="Straight Connector 57"/>
            <p:cNvCxnSpPr/>
            <p:nvPr/>
          </p:nvCxnSpPr>
          <p:spPr>
            <a:xfrm flipV="1">
              <a:off x="4427511" y="4275091"/>
              <a:ext cx="3481463" cy="1529940"/>
            </a:xfrm>
            <a:prstGeom prst="line">
              <a:avLst/>
            </a:prstGeom>
            <a:ln w="44450">
              <a:solidFill>
                <a:schemeClr val="tx1"/>
              </a:solidFill>
              <a:tailEnd type="stealth"/>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rot="20218873">
              <a:off x="7713638" y="3802116"/>
              <a:ext cx="1300356" cy="646331"/>
            </a:xfrm>
            <a:prstGeom prst="rect">
              <a:avLst/>
            </a:prstGeom>
            <a:noFill/>
          </p:spPr>
          <p:txBody>
            <a:bodyPr wrap="none" rtlCol="0">
              <a:spAutoFit/>
            </a:bodyPr>
            <a:lstStyle/>
            <a:p>
              <a:pPr algn="ctr" fontAlgn="base">
                <a:spcBef>
                  <a:spcPct val="50000"/>
                </a:spcBef>
                <a:spcAft>
                  <a:spcPct val="0"/>
                </a:spcAft>
                <a:buClr>
                  <a:srgbClr val="F0AB00"/>
                </a:buClr>
                <a:buSzPct val="80000"/>
              </a:pPr>
              <a:r>
                <a:rPr lang="en-US" sz="1800" kern="0" dirty="0" smtClean="0">
                  <a:ea typeface="Arial Unicode MS" pitchFamily="34" charset="-128"/>
                  <a:cs typeface="Arial Unicode MS" pitchFamily="34" charset="-128"/>
                </a:rPr>
                <a:t>Cloud </a:t>
              </a:r>
              <a:br>
                <a:rPr lang="en-US" sz="1800" kern="0" dirty="0" smtClean="0">
                  <a:ea typeface="Arial Unicode MS" pitchFamily="34" charset="-128"/>
                  <a:cs typeface="Arial Unicode MS" pitchFamily="34" charset="-128"/>
                </a:rPr>
              </a:br>
              <a:r>
                <a:rPr lang="en-US" sz="1800" kern="0" dirty="0" smtClean="0">
                  <a:ea typeface="Arial Unicode MS" pitchFamily="34" charset="-128"/>
                  <a:cs typeface="Arial Unicode MS" pitchFamily="34" charset="-128"/>
                </a:rPr>
                <a:t>Computing</a:t>
              </a:r>
            </a:p>
          </p:txBody>
        </p:sp>
      </p:grpSp>
      <p:sp>
        <p:nvSpPr>
          <p:cNvPr id="67" name="TextBox 66"/>
          <p:cNvSpPr txBox="1"/>
          <p:nvPr/>
        </p:nvSpPr>
        <p:spPr>
          <a:xfrm>
            <a:off x="4227636" y="6032665"/>
            <a:ext cx="4496744" cy="515526"/>
          </a:xfrm>
          <a:prstGeom prst="rect">
            <a:avLst/>
          </a:prstGeom>
          <a:noFill/>
        </p:spPr>
        <p:txBody>
          <a:bodyPr wrap="none" rtlCol="0">
            <a:spAutoFit/>
          </a:bodyPr>
          <a:lstStyle/>
          <a:p>
            <a:pPr fontAlgn="base">
              <a:spcBef>
                <a:spcPct val="50000"/>
              </a:spcBef>
              <a:spcAft>
                <a:spcPct val="0"/>
              </a:spcAft>
              <a:buClr>
                <a:srgbClr val="F0AB00"/>
              </a:buClr>
              <a:buSzPct val="80000"/>
            </a:pPr>
            <a:r>
              <a:rPr lang="en-US" sz="1100" b="1" kern="0" dirty="0" smtClean="0">
                <a:ea typeface="Arial Unicode MS" pitchFamily="34" charset="-128"/>
                <a:cs typeface="Arial Unicode MS" pitchFamily="34" charset="-128"/>
              </a:rPr>
              <a:t>Fixed Cost: </a:t>
            </a:r>
            <a:r>
              <a:rPr lang="en-US" sz="1100" kern="0" dirty="0" err="1" smtClean="0">
                <a:ea typeface="Arial Unicode MS" pitchFamily="34" charset="-128"/>
                <a:cs typeface="Arial Unicode MS" pitchFamily="34" charset="-128"/>
              </a:rPr>
              <a:t>e.g</a:t>
            </a:r>
            <a:r>
              <a:rPr lang="en-US" sz="1100" kern="0" dirty="0" smtClean="0">
                <a:ea typeface="Arial Unicode MS" pitchFamily="34" charset="-128"/>
                <a:cs typeface="Arial Unicode MS" pitchFamily="34" charset="-128"/>
              </a:rPr>
              <a:t> hardware, rent,  bank guarantee …</a:t>
            </a:r>
          </a:p>
          <a:p>
            <a:pPr fontAlgn="base">
              <a:spcBef>
                <a:spcPct val="50000"/>
              </a:spcBef>
              <a:spcAft>
                <a:spcPct val="0"/>
              </a:spcAft>
              <a:buClr>
                <a:srgbClr val="F0AB00"/>
              </a:buClr>
              <a:buSzPct val="80000"/>
            </a:pPr>
            <a:r>
              <a:rPr lang="en-US" sz="1100" b="1" kern="0" dirty="0" smtClean="0">
                <a:ea typeface="Arial Unicode MS" pitchFamily="34" charset="-128"/>
                <a:cs typeface="Arial Unicode MS" pitchFamily="34" charset="-128"/>
              </a:rPr>
              <a:t>Variable Cost: </a:t>
            </a:r>
            <a:r>
              <a:rPr lang="en-US" sz="1100" kern="0" dirty="0" err="1" smtClean="0">
                <a:ea typeface="Arial Unicode MS" pitchFamily="34" charset="-128"/>
                <a:cs typeface="Arial Unicode MS" pitchFamily="34" charset="-128"/>
              </a:rPr>
              <a:t>e.g</a:t>
            </a:r>
            <a:r>
              <a:rPr lang="en-US" sz="1100" kern="0" dirty="0" smtClean="0">
                <a:ea typeface="Arial Unicode MS" pitchFamily="34" charset="-128"/>
                <a:cs typeface="Arial Unicode MS" pitchFamily="34" charset="-128"/>
              </a:rPr>
              <a:t> operations, electricity consumption , throughput…</a:t>
            </a:r>
          </a:p>
        </p:txBody>
      </p:sp>
      <p:sp>
        <p:nvSpPr>
          <p:cNvPr id="69" name="TextBox 68"/>
          <p:cNvSpPr txBox="1"/>
          <p:nvPr/>
        </p:nvSpPr>
        <p:spPr>
          <a:xfrm>
            <a:off x="261258" y="3230045"/>
            <a:ext cx="3372592" cy="1338828"/>
          </a:xfrm>
          <a:prstGeom prst="rect">
            <a:avLst/>
          </a:prstGeom>
          <a:noFill/>
        </p:spPr>
        <p:txBody>
          <a:bodyPr wrap="square" rtlCol="0">
            <a:spAutoFit/>
          </a:bodyPr>
          <a:lstStyle/>
          <a:p>
            <a:pPr marL="177800" indent="-177800" fontAlgn="base">
              <a:spcBef>
                <a:spcPct val="50000"/>
              </a:spcBef>
              <a:spcAft>
                <a:spcPct val="0"/>
              </a:spcAft>
              <a:buClr>
                <a:schemeClr val="tx1"/>
              </a:buClr>
              <a:buSzPct val="80000"/>
              <a:buFont typeface="Wingdings 2" pitchFamily="18" charset="2"/>
              <a:buChar char="¾"/>
            </a:pPr>
            <a:r>
              <a:rPr lang="en-US" sz="1800" kern="0" dirty="0" smtClean="0">
                <a:ea typeface="Arial Unicode MS" pitchFamily="34" charset="-128"/>
                <a:cs typeface="Arial Unicode MS" pitchFamily="34" charset="-128"/>
              </a:rPr>
              <a:t>Fixed costs work like entry barrier for the business</a:t>
            </a:r>
          </a:p>
          <a:p>
            <a:pPr marL="177800" indent="-177800" fontAlgn="base">
              <a:spcBef>
                <a:spcPct val="50000"/>
              </a:spcBef>
              <a:spcAft>
                <a:spcPct val="0"/>
              </a:spcAft>
              <a:buClr>
                <a:schemeClr val="tx1"/>
              </a:buClr>
              <a:buSzPct val="80000"/>
              <a:buFont typeface="Wingdings 2" pitchFamily="18" charset="2"/>
              <a:buChar char="¾"/>
            </a:pPr>
            <a:r>
              <a:rPr lang="en-US" sz="1800" kern="0" dirty="0" smtClean="0">
                <a:ea typeface="Arial Unicode MS" pitchFamily="34" charset="-128"/>
                <a:cs typeface="Arial Unicode MS" pitchFamily="34" charset="-128"/>
              </a:rPr>
              <a:t>Variable costs scale with the growth (consumption)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animEffect transition="in" filter="fade">
                                      <p:cBhvr>
                                        <p:cTn id="7" dur="1000"/>
                                        <p:tgtEl>
                                          <p:spTgt spid="6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6"/>
                                        </p:tgtEl>
                                        <p:attrNameLst>
                                          <p:attrName>style.visibility</p:attrName>
                                        </p:attrNameLst>
                                      </p:cBhvr>
                                      <p:to>
                                        <p:strVal val="visible"/>
                                      </p:to>
                                    </p:set>
                                    <p:animEffect transition="in" filter="fade">
                                      <p:cBhvr>
                                        <p:cTn id="12" dur="1000"/>
                                        <p:tgtEl>
                                          <p:spTgt spid="6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4"/>
                                        </p:tgtEl>
                                        <p:attrNameLst>
                                          <p:attrName>style.visibility</p:attrName>
                                        </p:attrNameLst>
                                      </p:cBhvr>
                                      <p:to>
                                        <p:strVal val="visible"/>
                                      </p:to>
                                    </p:set>
                                    <p:animEffect transition="in" filter="fade">
                                      <p:cBhvr>
                                        <p:cTn id="17" dur="1000"/>
                                        <p:tgtEl>
                                          <p:spTgt spid="5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5"/>
                                        </p:tgtEl>
                                        <p:attrNameLst>
                                          <p:attrName>style.visibility</p:attrName>
                                        </p:attrNameLst>
                                      </p:cBhvr>
                                      <p:to>
                                        <p:strVal val="visible"/>
                                      </p:to>
                                    </p:set>
                                    <p:animEffect transition="in" filter="fade">
                                      <p:cBhvr>
                                        <p:cTn id="22" dur="1000"/>
                                        <p:tgtEl>
                                          <p:spTgt spid="6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7"/>
                                        </p:tgtEl>
                                        <p:attrNameLst>
                                          <p:attrName>style.visibility</p:attrName>
                                        </p:attrNameLst>
                                      </p:cBhvr>
                                      <p:to>
                                        <p:strVal val="visible"/>
                                      </p:to>
                                    </p:set>
                                    <p:animEffect transition="in" filter="fade">
                                      <p:cBhvr>
                                        <p:cTn id="27" dur="10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5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4000" y="2444399"/>
            <a:ext cx="8496000" cy="1652587"/>
          </a:xfrm>
        </p:spPr>
        <p:txBody>
          <a:bodyPr/>
          <a:lstStyle/>
          <a:p>
            <a:r>
              <a:rPr lang="en-US" dirty="0" smtClean="0">
                <a:latin typeface="Arial Black" pitchFamily="34" charset="0"/>
              </a:rPr>
              <a:t>Basic Models and </a:t>
            </a:r>
            <a:br>
              <a:rPr lang="en-US" dirty="0" smtClean="0">
                <a:latin typeface="Arial Black" pitchFamily="34" charset="0"/>
              </a:rPr>
            </a:br>
            <a:r>
              <a:rPr lang="en-US" dirty="0" smtClean="0">
                <a:latin typeface="Arial Black" pitchFamily="34" charset="0"/>
              </a:rPr>
              <a:t>Essential Characteristics</a:t>
            </a:r>
            <a:endParaRPr lang="en-US" dirty="0">
              <a:latin typeface="Arial Black"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p:cNvGrpSpPr/>
          <p:nvPr/>
        </p:nvGrpSpPr>
        <p:grpSpPr>
          <a:xfrm>
            <a:off x="258792" y="1414742"/>
            <a:ext cx="2855344" cy="4873915"/>
            <a:chOff x="258792" y="1414742"/>
            <a:chExt cx="2855344" cy="4873915"/>
          </a:xfrm>
        </p:grpSpPr>
        <p:sp>
          <p:nvSpPr>
            <p:cNvPr id="16" name="Rectangle 15"/>
            <p:cNvSpPr/>
            <p:nvPr/>
          </p:nvSpPr>
          <p:spPr bwMode="gray">
            <a:xfrm>
              <a:off x="258792" y="2001328"/>
              <a:ext cx="2855344" cy="4287329"/>
            </a:xfrm>
            <a:prstGeom prst="rect">
              <a:avLst/>
            </a:prstGeom>
            <a:gradFill>
              <a:gsLst>
                <a:gs pos="50000">
                  <a:schemeClr val="bg1">
                    <a:lumMod val="95000"/>
                  </a:schemeClr>
                </a:gs>
                <a:gs pos="100000">
                  <a:schemeClr val="bg1">
                    <a:lumMod val="85000"/>
                  </a:schemeClr>
                </a:gs>
              </a:gsLst>
              <a:lin ang="5400000" scaled="0"/>
            </a:gradFill>
            <a:ln w="6350" algn="ctr">
              <a:solidFill>
                <a:schemeClr val="bg1">
                  <a:lumMod val="85000"/>
                </a:schemeClr>
              </a:solidFill>
              <a:miter lim="800000"/>
              <a:headEnd/>
              <a:tailEnd/>
            </a:ln>
          </p:spPr>
          <p:txBody>
            <a:bodyPr lIns="90000" tIns="72000" rIns="90000" bIns="72000" rtlCol="0" anchor="t" anchorCtr="0"/>
            <a:lstStyle/>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 Amazon EC2</a:t>
              </a:r>
            </a:p>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 </a:t>
              </a:r>
              <a:r>
                <a:rPr kumimoji="0" lang="en-US" b="0" i="0" u="none" strike="noStrike" kern="0" cap="none" spc="0" normalizeH="0" baseline="0" noProof="0" dirty="0" err="1" smtClean="0">
                  <a:ln>
                    <a:noFill/>
                  </a:ln>
                  <a:effectLst/>
                  <a:uLnTx/>
                  <a:uFillTx/>
                  <a:ea typeface="Arial Unicode MS" pitchFamily="34" charset="-128"/>
                  <a:cs typeface="Arial Unicode MS" pitchFamily="34" charset="-128"/>
                </a:rPr>
                <a:t>RackSpace</a:t>
              </a: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lang="en-US" kern="0" dirty="0" smtClean="0">
                  <a:ea typeface="Arial Unicode MS" pitchFamily="34" charset="-128"/>
                  <a:cs typeface="Arial Unicode MS" pitchFamily="34" charset="-128"/>
                </a:rPr>
                <a:t> Verizon</a:t>
              </a:r>
            </a:p>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lang="en-US" kern="0" dirty="0" smtClean="0">
                  <a:ea typeface="Arial Unicode MS" pitchFamily="34" charset="-128"/>
                  <a:cs typeface="Arial Unicode MS" pitchFamily="34" charset="-128"/>
                </a:rPr>
                <a:t> T-Systems</a:t>
              </a:r>
            </a:p>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lang="en-US" kern="0" dirty="0" smtClean="0">
                  <a:ea typeface="Arial Unicode MS" pitchFamily="34" charset="-128"/>
                  <a:cs typeface="Arial Unicode MS" pitchFamily="34" charset="-128"/>
                </a:rPr>
                <a:t> </a:t>
              </a:r>
              <a:r>
                <a:rPr lang="en-US" kern="0" dirty="0" err="1" smtClean="0">
                  <a:ea typeface="Arial Unicode MS" pitchFamily="34" charset="-128"/>
                  <a:cs typeface="Arial Unicode MS" pitchFamily="34" charset="-128"/>
                </a:rPr>
                <a:t>Akamai</a:t>
              </a:r>
              <a:endParaRPr lang="en-US" kern="0" dirty="0" smtClean="0">
                <a:ea typeface="Arial Unicode MS" pitchFamily="34" charset="-128"/>
                <a:cs typeface="Arial Unicode MS" pitchFamily="34" charset="-128"/>
              </a:endParaRPr>
            </a:p>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lang="en-US" kern="0" dirty="0" smtClean="0">
                  <a:ea typeface="Arial Unicode MS" pitchFamily="34" charset="-128"/>
                  <a:cs typeface="Arial Unicode MS" pitchFamily="34" charset="-128"/>
                </a:rPr>
                <a:t> </a:t>
              </a:r>
              <a:r>
                <a:rPr lang="en-US" kern="0" dirty="0" err="1" smtClean="0">
                  <a:ea typeface="Arial Unicode MS" pitchFamily="34" charset="-128"/>
                  <a:cs typeface="Arial Unicode MS" pitchFamily="34" charset="-128"/>
                </a:rPr>
                <a:t>GoGrid</a:t>
              </a:r>
              <a:endParaRPr lang="en-US" kern="0" dirty="0" smtClean="0">
                <a:ea typeface="Arial Unicode MS" pitchFamily="34" charset="-128"/>
                <a:cs typeface="Arial Unicode MS" pitchFamily="34" charset="-128"/>
              </a:endParaRPr>
            </a:p>
            <a:p>
              <a:pPr marR="0"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9" name="TextBox 18"/>
            <p:cNvSpPr txBox="1"/>
            <p:nvPr/>
          </p:nvSpPr>
          <p:spPr>
            <a:xfrm>
              <a:off x="258793" y="1414742"/>
              <a:ext cx="2855343" cy="584775"/>
            </a:xfrm>
            <a:prstGeom prst="rect">
              <a:avLst/>
            </a:prstGeom>
            <a:noFill/>
          </p:spPr>
          <p:txBody>
            <a:bodyPr wrap="square" rtlCol="0">
              <a:spAutoFit/>
            </a:bodyPr>
            <a:lstStyle/>
            <a:p>
              <a:pPr algn="ctr" fontAlgn="base">
                <a:spcBef>
                  <a:spcPct val="50000"/>
                </a:spcBef>
                <a:spcAft>
                  <a:spcPct val="0"/>
                </a:spcAft>
                <a:buClr>
                  <a:srgbClr val="F0AB00"/>
                </a:buClr>
                <a:buSzPct val="80000"/>
              </a:pPr>
              <a:r>
                <a:rPr lang="en-US" sz="3200" b="1" kern="0" dirty="0" err="1" smtClean="0">
                  <a:latin typeface="Arial Black" pitchFamily="34" charset="0"/>
                  <a:ea typeface="Arial Unicode MS" pitchFamily="34" charset="-128"/>
                  <a:cs typeface="Arial Unicode MS" pitchFamily="34" charset="-128"/>
                </a:rPr>
                <a:t>IaaS</a:t>
              </a:r>
              <a:endParaRPr lang="en-US" sz="3200" b="1" kern="0" dirty="0" smtClean="0">
                <a:latin typeface="Arial Black" pitchFamily="34" charset="0"/>
                <a:ea typeface="Arial Unicode MS" pitchFamily="34" charset="-128"/>
                <a:cs typeface="Arial Unicode MS" pitchFamily="34" charset="-128"/>
              </a:endParaRPr>
            </a:p>
          </p:txBody>
        </p:sp>
      </p:grpSp>
      <p:grpSp>
        <p:nvGrpSpPr>
          <p:cNvPr id="23" name="Group 22"/>
          <p:cNvGrpSpPr/>
          <p:nvPr/>
        </p:nvGrpSpPr>
        <p:grpSpPr>
          <a:xfrm>
            <a:off x="3145766" y="1420492"/>
            <a:ext cx="2855344" cy="4873915"/>
            <a:chOff x="3145766" y="1420492"/>
            <a:chExt cx="2855344" cy="4873915"/>
          </a:xfrm>
        </p:grpSpPr>
        <p:sp>
          <p:nvSpPr>
            <p:cNvPr id="17" name="Rectangle 16"/>
            <p:cNvSpPr/>
            <p:nvPr/>
          </p:nvSpPr>
          <p:spPr bwMode="gray">
            <a:xfrm>
              <a:off x="3145766" y="2007078"/>
              <a:ext cx="2855344" cy="4287329"/>
            </a:xfrm>
            <a:prstGeom prst="rect">
              <a:avLst/>
            </a:prstGeom>
            <a:gradFill>
              <a:gsLst>
                <a:gs pos="50000">
                  <a:schemeClr val="bg1">
                    <a:lumMod val="95000"/>
                  </a:schemeClr>
                </a:gs>
                <a:gs pos="100000">
                  <a:schemeClr val="bg1">
                    <a:lumMod val="85000"/>
                  </a:schemeClr>
                </a:gs>
              </a:gsLst>
              <a:lin ang="5400000" scaled="0"/>
            </a:gradFill>
            <a:ln w="6350" algn="ctr">
              <a:solidFill>
                <a:schemeClr val="bg1">
                  <a:lumMod val="85000"/>
                </a:schemeClr>
              </a:solidFill>
              <a:miter lim="800000"/>
              <a:headEnd/>
              <a:tailEnd/>
            </a:ln>
          </p:spPr>
          <p:txBody>
            <a:bodyPr lIns="90000" tIns="72000" rIns="90000" bIns="72000" rtlCol="0" anchor="t" anchorCtr="0"/>
            <a:lstStyle/>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 Google App Engine</a:t>
              </a:r>
            </a:p>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lang="en-US" kern="0" dirty="0" smtClean="0">
                  <a:ea typeface="Arial Unicode MS" pitchFamily="34" charset="-128"/>
                  <a:cs typeface="Arial Unicode MS" pitchFamily="34" charset="-128"/>
                </a:rPr>
                <a:t> </a:t>
              </a:r>
              <a:r>
                <a:rPr lang="en-US" kern="0" dirty="0" err="1" smtClean="0">
                  <a:ea typeface="Arial Unicode MS" pitchFamily="34" charset="-128"/>
                  <a:cs typeface="Arial Unicode MS" pitchFamily="34" charset="-128"/>
                </a:rPr>
                <a:t>Heroku</a:t>
              </a:r>
              <a:endParaRPr lang="en-US" kern="0" dirty="0" smtClean="0">
                <a:ea typeface="Arial Unicode MS" pitchFamily="34" charset="-128"/>
                <a:cs typeface="Arial Unicode MS" pitchFamily="34" charset="-128"/>
              </a:endParaRPr>
            </a:p>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 MS</a:t>
              </a:r>
              <a:r>
                <a:rPr kumimoji="0" lang="en-US" b="0" i="0" u="none" strike="noStrike" kern="0" cap="none" spc="0" normalizeH="0" noProof="0" dirty="0" smtClean="0">
                  <a:ln>
                    <a:noFill/>
                  </a:ln>
                  <a:effectLst/>
                  <a:uLnTx/>
                  <a:uFillTx/>
                  <a:ea typeface="Arial Unicode MS" pitchFamily="34" charset="-128"/>
                  <a:cs typeface="Arial Unicode MS" pitchFamily="34" charset="-128"/>
                </a:rPr>
                <a:t> Windows </a:t>
              </a: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Azure</a:t>
              </a:r>
            </a:p>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lang="en-US" kern="0" noProof="0" dirty="0" smtClean="0">
                  <a:ea typeface="Arial Unicode MS" pitchFamily="34" charset="-128"/>
                  <a:cs typeface="Arial Unicode MS" pitchFamily="34" charset="-128"/>
                </a:rPr>
                <a:t> Force.com</a:t>
              </a: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a:p>
              <a:pPr marR="0"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20" name="TextBox 19"/>
            <p:cNvSpPr txBox="1"/>
            <p:nvPr/>
          </p:nvSpPr>
          <p:spPr>
            <a:xfrm>
              <a:off x="3145766" y="1420492"/>
              <a:ext cx="2855343" cy="584775"/>
            </a:xfrm>
            <a:prstGeom prst="rect">
              <a:avLst/>
            </a:prstGeom>
            <a:noFill/>
          </p:spPr>
          <p:txBody>
            <a:bodyPr wrap="square" rtlCol="0">
              <a:spAutoFit/>
            </a:bodyPr>
            <a:lstStyle/>
            <a:p>
              <a:pPr algn="ctr" fontAlgn="base">
                <a:spcBef>
                  <a:spcPct val="50000"/>
                </a:spcBef>
                <a:spcAft>
                  <a:spcPct val="0"/>
                </a:spcAft>
                <a:buClr>
                  <a:srgbClr val="F0AB00"/>
                </a:buClr>
                <a:buSzPct val="80000"/>
              </a:pPr>
              <a:r>
                <a:rPr lang="en-US" sz="3200" b="1" kern="0" dirty="0" err="1" smtClean="0">
                  <a:latin typeface="Arial Black" pitchFamily="34" charset="0"/>
                  <a:ea typeface="Arial Unicode MS" pitchFamily="34" charset="-128"/>
                  <a:cs typeface="Arial Unicode MS" pitchFamily="34" charset="-128"/>
                </a:rPr>
                <a:t>PaaS</a:t>
              </a:r>
              <a:endParaRPr lang="en-US" sz="3200" b="1" kern="0" dirty="0" smtClean="0">
                <a:latin typeface="Arial Black" pitchFamily="34" charset="0"/>
                <a:ea typeface="Arial Unicode MS" pitchFamily="34" charset="-128"/>
                <a:cs typeface="Arial Unicode MS" pitchFamily="34" charset="-128"/>
              </a:endParaRPr>
            </a:p>
          </p:txBody>
        </p:sp>
      </p:grpSp>
      <p:grpSp>
        <p:nvGrpSpPr>
          <p:cNvPr id="24" name="Group 23"/>
          <p:cNvGrpSpPr/>
          <p:nvPr/>
        </p:nvGrpSpPr>
        <p:grpSpPr>
          <a:xfrm>
            <a:off x="6041366" y="1426243"/>
            <a:ext cx="2855344" cy="4873915"/>
            <a:chOff x="6041366" y="1426243"/>
            <a:chExt cx="2855344" cy="4873915"/>
          </a:xfrm>
        </p:grpSpPr>
        <p:sp>
          <p:nvSpPr>
            <p:cNvPr id="18" name="Rectangle 17"/>
            <p:cNvSpPr/>
            <p:nvPr/>
          </p:nvSpPr>
          <p:spPr bwMode="gray">
            <a:xfrm>
              <a:off x="6041366" y="2012829"/>
              <a:ext cx="2855344" cy="4287329"/>
            </a:xfrm>
            <a:prstGeom prst="rect">
              <a:avLst/>
            </a:prstGeom>
            <a:gradFill>
              <a:gsLst>
                <a:gs pos="50000">
                  <a:schemeClr val="bg1">
                    <a:lumMod val="95000"/>
                  </a:schemeClr>
                </a:gs>
                <a:gs pos="100000">
                  <a:schemeClr val="bg1">
                    <a:lumMod val="85000"/>
                  </a:schemeClr>
                </a:gs>
              </a:gsLst>
              <a:lin ang="5400000" scaled="0"/>
            </a:gradFill>
            <a:ln w="6350" algn="ctr">
              <a:solidFill>
                <a:schemeClr val="bg1">
                  <a:lumMod val="85000"/>
                </a:schemeClr>
              </a:solidFill>
              <a:miter lim="800000"/>
              <a:headEnd/>
              <a:tailEnd/>
            </a:ln>
          </p:spPr>
          <p:txBody>
            <a:bodyPr lIns="90000" tIns="72000" rIns="90000" bIns="72000" rtlCol="0" anchor="t" anchorCtr="0"/>
            <a:lstStyle/>
            <a:p>
              <a:pPr fontAlgn="base">
                <a:spcBef>
                  <a:spcPct val="50000"/>
                </a:spcBef>
                <a:spcAft>
                  <a:spcPct val="0"/>
                </a:spcAft>
                <a:buClr>
                  <a:schemeClr val="tx1"/>
                </a:buClr>
                <a:buSzPct val="80000"/>
                <a:buFont typeface="Wingdings 2" pitchFamily="18" charset="2"/>
                <a:buChar char="¢"/>
              </a:pPr>
              <a:r>
                <a:rPr lang="en-US" kern="0" dirty="0" smtClean="0">
                  <a:ea typeface="Arial Unicode MS" pitchFamily="34" charset="-128"/>
                  <a:cs typeface="Arial Unicode MS" pitchFamily="34" charset="-128"/>
                </a:rPr>
                <a:t> Google Apps</a:t>
              </a:r>
            </a:p>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kumimoji="0" lang="en-US" b="0" i="0" u="none" strike="noStrike" kern="0" cap="none" spc="0" normalizeH="0" baseline="0" noProof="0" dirty="0" smtClean="0">
                  <a:ln>
                    <a:noFill/>
                  </a:ln>
                  <a:effectLst/>
                  <a:uLnTx/>
                  <a:uFillTx/>
                  <a:ea typeface="Arial Unicode MS" pitchFamily="34" charset="-128"/>
                  <a:cs typeface="Arial Unicode MS" pitchFamily="34" charset="-128"/>
                </a:rPr>
                <a:t> SalesForce.com</a:t>
              </a:r>
            </a:p>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lang="en-US" kern="0" noProof="0" dirty="0" smtClean="0">
                  <a:ea typeface="Arial Unicode MS" pitchFamily="34" charset="-128"/>
                  <a:cs typeface="Arial Unicode MS" pitchFamily="34" charset="-128"/>
                </a:rPr>
                <a:t> SAP </a:t>
              </a:r>
              <a:r>
                <a:rPr lang="en-US" kern="0" noProof="0" dirty="0" err="1" smtClean="0">
                  <a:ea typeface="Arial Unicode MS" pitchFamily="34" charset="-128"/>
                  <a:cs typeface="Arial Unicode MS" pitchFamily="34" charset="-128"/>
                </a:rPr>
                <a:t>ByDesign</a:t>
              </a:r>
              <a:endParaRPr lang="en-US" kern="0" noProof="0" dirty="0" smtClean="0">
                <a:ea typeface="Arial Unicode MS" pitchFamily="34" charset="-128"/>
                <a:cs typeface="Arial Unicode MS" pitchFamily="34" charset="-128"/>
              </a:endParaRPr>
            </a:p>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lang="en-US" kern="0" dirty="0" smtClean="0">
                  <a:ea typeface="Arial Unicode MS" pitchFamily="34" charset="-128"/>
                  <a:cs typeface="Arial Unicode MS" pitchFamily="34" charset="-128"/>
                </a:rPr>
                <a:t> Citrix</a:t>
              </a:r>
            </a:p>
            <a:p>
              <a:pPr marR="0" defTabSz="914400" eaLnBrk="1" fontAlgn="base" latinLnBrk="0" hangingPunct="1">
                <a:lnSpc>
                  <a:spcPct val="100000"/>
                </a:lnSpc>
                <a:spcBef>
                  <a:spcPct val="50000"/>
                </a:spcBef>
                <a:spcAft>
                  <a:spcPct val="0"/>
                </a:spcAft>
                <a:buClr>
                  <a:schemeClr val="tx1"/>
                </a:buClr>
                <a:buSzPct val="80000"/>
                <a:buFont typeface="Wingdings 2" pitchFamily="18" charset="2"/>
                <a:buChar char="¢"/>
                <a:tabLst/>
              </a:pPr>
              <a:r>
                <a:rPr lang="en-US" kern="0" noProof="0" dirty="0" smtClean="0">
                  <a:ea typeface="Arial Unicode MS" pitchFamily="34" charset="-128"/>
                  <a:cs typeface="Arial Unicode MS" pitchFamily="34" charset="-128"/>
                </a:rPr>
                <a:t> Sugar CRM</a:t>
              </a:r>
            </a:p>
          </p:txBody>
        </p:sp>
        <p:sp>
          <p:nvSpPr>
            <p:cNvPr id="21" name="TextBox 20"/>
            <p:cNvSpPr txBox="1"/>
            <p:nvPr/>
          </p:nvSpPr>
          <p:spPr>
            <a:xfrm>
              <a:off x="6041366" y="1426243"/>
              <a:ext cx="2855343" cy="584775"/>
            </a:xfrm>
            <a:prstGeom prst="rect">
              <a:avLst/>
            </a:prstGeom>
            <a:noFill/>
          </p:spPr>
          <p:txBody>
            <a:bodyPr wrap="square" rtlCol="0">
              <a:spAutoFit/>
            </a:bodyPr>
            <a:lstStyle/>
            <a:p>
              <a:pPr algn="ctr" fontAlgn="base">
                <a:spcBef>
                  <a:spcPct val="50000"/>
                </a:spcBef>
                <a:spcAft>
                  <a:spcPct val="0"/>
                </a:spcAft>
                <a:buClr>
                  <a:srgbClr val="F0AB00"/>
                </a:buClr>
                <a:buSzPct val="80000"/>
              </a:pPr>
              <a:r>
                <a:rPr lang="en-US" sz="3200" b="1" kern="0" dirty="0" err="1" smtClean="0">
                  <a:latin typeface="Arial Black" pitchFamily="34" charset="0"/>
                  <a:ea typeface="Arial Unicode MS" pitchFamily="34" charset="-128"/>
                  <a:cs typeface="Arial Unicode MS" pitchFamily="34" charset="-128"/>
                </a:rPr>
                <a:t>SaaS</a:t>
              </a:r>
              <a:endParaRPr lang="en-US" sz="3200" b="1" kern="0" dirty="0" smtClean="0">
                <a:latin typeface="Arial Black" pitchFamily="34" charset="0"/>
                <a:ea typeface="Arial Unicode MS" pitchFamily="34" charset="-128"/>
                <a:cs typeface="Arial Unicode MS" pitchFamily="34" charset="-128"/>
              </a:endParaRPr>
            </a:p>
          </p:txBody>
        </p:sp>
      </p:grpSp>
      <p:sp>
        <p:nvSpPr>
          <p:cNvPr id="4" name="Title 3"/>
          <p:cNvSpPr>
            <a:spLocks noGrp="1"/>
          </p:cNvSpPr>
          <p:nvPr>
            <p:ph type="title"/>
          </p:nvPr>
        </p:nvSpPr>
        <p:spPr/>
        <p:txBody>
          <a:bodyPr/>
          <a:lstStyle/>
          <a:p>
            <a:r>
              <a:rPr lang="en-US" dirty="0" smtClean="0"/>
              <a:t>Basic Models &gt; Service Models</a:t>
            </a:r>
            <a:endParaRPr lang="en-US" dirty="0"/>
          </a:p>
        </p:txBody>
      </p:sp>
      <p:sp>
        <p:nvSpPr>
          <p:cNvPr id="7" name="Rectangle 6"/>
          <p:cNvSpPr/>
          <p:nvPr/>
        </p:nvSpPr>
        <p:spPr bwMode="gray">
          <a:xfrm>
            <a:off x="327803" y="5865962"/>
            <a:ext cx="2717321" cy="431321"/>
          </a:xfrm>
          <a:prstGeom prst="rect">
            <a:avLst/>
          </a:prstGeom>
          <a:solidFill>
            <a:schemeClr val="accent4"/>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1" i="0" u="none" strike="noStrike" kern="0" cap="none" spc="0" normalizeH="0" baseline="0" noProof="0" dirty="0" smtClean="0">
                <a:ln>
                  <a:noFill/>
                </a:ln>
                <a:effectLst/>
                <a:uLnTx/>
                <a:uFillTx/>
                <a:ea typeface="Arial Unicode MS" pitchFamily="34" charset="-128"/>
                <a:cs typeface="Arial Unicode MS" pitchFamily="34" charset="-128"/>
              </a:rPr>
              <a:t>Compute</a:t>
            </a:r>
          </a:p>
        </p:txBody>
      </p:sp>
      <p:sp>
        <p:nvSpPr>
          <p:cNvPr id="9" name="Rectangle 8"/>
          <p:cNvSpPr/>
          <p:nvPr/>
        </p:nvSpPr>
        <p:spPr bwMode="gray">
          <a:xfrm>
            <a:off x="3206151" y="5863086"/>
            <a:ext cx="2717321" cy="431321"/>
          </a:xfrm>
          <a:prstGeom prst="rect">
            <a:avLst/>
          </a:prstGeom>
          <a:solidFill>
            <a:schemeClr val="accent4"/>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1" i="0" u="none" strike="noStrike" kern="0" cap="none" spc="0" normalizeH="0" baseline="0" noProof="0" dirty="0" smtClean="0">
                <a:ln>
                  <a:noFill/>
                </a:ln>
                <a:effectLst/>
                <a:uLnTx/>
                <a:uFillTx/>
                <a:ea typeface="Arial Unicode MS" pitchFamily="34" charset="-128"/>
                <a:cs typeface="Arial Unicode MS" pitchFamily="34" charset="-128"/>
              </a:rPr>
              <a:t>Compute</a:t>
            </a:r>
          </a:p>
        </p:txBody>
      </p:sp>
      <p:sp>
        <p:nvSpPr>
          <p:cNvPr id="10" name="Rectangle 9"/>
          <p:cNvSpPr/>
          <p:nvPr/>
        </p:nvSpPr>
        <p:spPr bwMode="gray">
          <a:xfrm>
            <a:off x="6075877" y="5868838"/>
            <a:ext cx="2717321" cy="431321"/>
          </a:xfrm>
          <a:prstGeom prst="rect">
            <a:avLst/>
          </a:prstGeom>
          <a:solidFill>
            <a:schemeClr val="accent4"/>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1" i="0" u="none" strike="noStrike" kern="0" cap="none" spc="0" normalizeH="0" baseline="0" noProof="0" dirty="0" smtClean="0">
                <a:ln>
                  <a:noFill/>
                </a:ln>
                <a:effectLst/>
                <a:uLnTx/>
                <a:uFillTx/>
                <a:ea typeface="Arial Unicode MS" pitchFamily="34" charset="-128"/>
                <a:cs typeface="Arial Unicode MS" pitchFamily="34" charset="-128"/>
              </a:rPr>
              <a:t>Compute</a:t>
            </a:r>
          </a:p>
        </p:txBody>
      </p:sp>
      <p:sp>
        <p:nvSpPr>
          <p:cNvPr id="11" name="Rectangle 10"/>
          <p:cNvSpPr/>
          <p:nvPr/>
        </p:nvSpPr>
        <p:spPr bwMode="gray">
          <a:xfrm>
            <a:off x="3211909" y="5385788"/>
            <a:ext cx="2717321" cy="431321"/>
          </a:xfrm>
          <a:prstGeom prst="rect">
            <a:avLst/>
          </a:prstGeom>
          <a:solidFill>
            <a:schemeClr val="tx2">
              <a:lumMod val="60000"/>
              <a:lumOff val="40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1" i="0" u="none" strike="noStrike" kern="0" cap="none" spc="0" normalizeH="0" baseline="0" noProof="0" dirty="0" smtClean="0">
                <a:ln>
                  <a:noFill/>
                </a:ln>
                <a:effectLst/>
                <a:uLnTx/>
                <a:uFillTx/>
                <a:ea typeface="Arial Unicode MS" pitchFamily="34" charset="-128"/>
                <a:cs typeface="Arial Unicode MS" pitchFamily="34" charset="-128"/>
              </a:rPr>
              <a:t>App. Framework</a:t>
            </a:r>
          </a:p>
        </p:txBody>
      </p:sp>
      <p:sp>
        <p:nvSpPr>
          <p:cNvPr id="12" name="Rectangle 11"/>
          <p:cNvSpPr/>
          <p:nvPr/>
        </p:nvSpPr>
        <p:spPr bwMode="gray">
          <a:xfrm>
            <a:off x="6073004" y="5382913"/>
            <a:ext cx="2717321" cy="431321"/>
          </a:xfrm>
          <a:prstGeom prst="rect">
            <a:avLst/>
          </a:prstGeom>
          <a:solidFill>
            <a:schemeClr val="tx2">
              <a:lumMod val="60000"/>
              <a:lumOff val="40000"/>
            </a:schemeClr>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1" i="0" u="none" strike="noStrike" kern="0" cap="none" spc="0" normalizeH="0" baseline="0" noProof="0" dirty="0" smtClean="0">
                <a:ln>
                  <a:noFill/>
                </a:ln>
                <a:effectLst/>
                <a:uLnTx/>
                <a:uFillTx/>
                <a:ea typeface="Arial Unicode MS" pitchFamily="34" charset="-128"/>
                <a:cs typeface="Arial Unicode MS" pitchFamily="34" charset="-128"/>
              </a:rPr>
              <a:t>App. Framework</a:t>
            </a:r>
          </a:p>
        </p:txBody>
      </p:sp>
      <p:sp>
        <p:nvSpPr>
          <p:cNvPr id="13" name="Rectangle 12"/>
          <p:cNvSpPr/>
          <p:nvPr/>
        </p:nvSpPr>
        <p:spPr bwMode="gray">
          <a:xfrm>
            <a:off x="6070128" y="4896959"/>
            <a:ext cx="2717321" cy="431321"/>
          </a:xfrm>
          <a:prstGeom prst="rect">
            <a:avLst/>
          </a:prstGeom>
          <a:solidFill>
            <a:schemeClr val="accent1"/>
          </a:solidFill>
          <a:ln w="6350" algn="ctr">
            <a:no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b="1" i="0" u="none" strike="noStrike" kern="0" cap="none" spc="0" normalizeH="0" baseline="0" noProof="0" dirty="0" smtClean="0">
                <a:ln>
                  <a:noFill/>
                </a:ln>
                <a:effectLst/>
                <a:uLnTx/>
                <a:uFillTx/>
                <a:ea typeface="Arial Unicode MS" pitchFamily="34" charset="-128"/>
                <a:cs typeface="Arial Unicode MS" pitchFamily="34" charset="-128"/>
              </a:rPr>
              <a:t>Business</a:t>
            </a:r>
            <a:r>
              <a:rPr kumimoji="0" lang="en-US" b="1" i="0" u="none" strike="noStrike" kern="0" cap="none" spc="0" normalizeH="0" noProof="0" dirty="0" smtClean="0">
                <a:ln>
                  <a:noFill/>
                </a:ln>
                <a:effectLst/>
                <a:uLnTx/>
                <a:uFillTx/>
                <a:ea typeface="Arial Unicode MS" pitchFamily="34" charset="-128"/>
                <a:cs typeface="Arial Unicode MS" pitchFamily="34" charset="-128"/>
              </a:rPr>
              <a:t> Logic</a:t>
            </a:r>
            <a:endParaRPr kumimoji="0" lang="en-US" b="1" i="0" u="none" strike="noStrike" kern="0" cap="none" spc="0" normalizeH="0" baseline="0" noProof="0" dirty="0" smtClean="0">
              <a:ln>
                <a:noFill/>
              </a:ln>
              <a:effectLst/>
              <a:uLnTx/>
              <a:uFillTx/>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Models &gt; Deployment Models </a:t>
            </a:r>
            <a:endParaRPr lang="en-US" dirty="0"/>
          </a:p>
        </p:txBody>
      </p:sp>
      <p:cxnSp>
        <p:nvCxnSpPr>
          <p:cNvPr id="4" name="Straight Arrow Connector 3"/>
          <p:cNvCxnSpPr/>
          <p:nvPr/>
        </p:nvCxnSpPr>
        <p:spPr>
          <a:xfrm>
            <a:off x="250166" y="5589952"/>
            <a:ext cx="8643668" cy="1588"/>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5400000" flipH="1" flipV="1">
            <a:off x="-1534132" y="3833014"/>
            <a:ext cx="4987552" cy="12966"/>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054401" y="5814214"/>
            <a:ext cx="1018227" cy="369332"/>
          </a:xfrm>
          <a:prstGeom prst="rect">
            <a:avLst/>
          </a:prstGeom>
          <a:noFill/>
        </p:spPr>
        <p:txBody>
          <a:bodyPr wrap="none" rtlCol="0">
            <a:spAutoFit/>
          </a:bodyPr>
          <a:lstStyle/>
          <a:p>
            <a:pPr fontAlgn="base">
              <a:spcBef>
                <a:spcPct val="50000"/>
              </a:spcBef>
              <a:spcAft>
                <a:spcPct val="0"/>
              </a:spcAft>
              <a:buClr>
                <a:srgbClr val="F0AB00"/>
              </a:buClr>
              <a:buSzPct val="80000"/>
            </a:pPr>
            <a:r>
              <a:rPr lang="en-US" sz="1800" kern="0" dirty="0" smtClean="0">
                <a:ea typeface="Arial Unicode MS" pitchFamily="34" charset="-128"/>
                <a:cs typeface="Arial Unicode MS" pitchFamily="34" charset="-128"/>
              </a:rPr>
              <a:t>Security</a:t>
            </a:r>
          </a:p>
        </p:txBody>
      </p:sp>
      <p:sp>
        <p:nvSpPr>
          <p:cNvPr id="10" name="TextBox 9"/>
          <p:cNvSpPr txBox="1"/>
          <p:nvPr/>
        </p:nvSpPr>
        <p:spPr>
          <a:xfrm rot="16200000">
            <a:off x="256961" y="3240664"/>
            <a:ext cx="774571" cy="369332"/>
          </a:xfrm>
          <a:prstGeom prst="rect">
            <a:avLst/>
          </a:prstGeom>
          <a:noFill/>
        </p:spPr>
        <p:txBody>
          <a:bodyPr wrap="none" rtlCol="0">
            <a:spAutoFit/>
          </a:bodyPr>
          <a:lstStyle/>
          <a:p>
            <a:pPr fontAlgn="base">
              <a:spcBef>
                <a:spcPct val="50000"/>
              </a:spcBef>
              <a:spcAft>
                <a:spcPct val="0"/>
              </a:spcAft>
              <a:buClr>
                <a:srgbClr val="F0AB00"/>
              </a:buClr>
              <a:buSzPct val="80000"/>
            </a:pPr>
            <a:r>
              <a:rPr lang="en-US" sz="1800" kern="0" dirty="0" smtClean="0">
                <a:ea typeface="Arial Unicode MS" pitchFamily="34" charset="-128"/>
                <a:cs typeface="Arial Unicode MS" pitchFamily="34" charset="-128"/>
              </a:rPr>
              <a:t>Costs</a:t>
            </a:r>
          </a:p>
        </p:txBody>
      </p:sp>
      <p:sp>
        <p:nvSpPr>
          <p:cNvPr id="13" name="Rectangle 12"/>
          <p:cNvSpPr/>
          <p:nvPr/>
        </p:nvSpPr>
        <p:spPr bwMode="gray">
          <a:xfrm>
            <a:off x="1351463" y="1639019"/>
            <a:ext cx="3510949" cy="1808672"/>
          </a:xfrm>
          <a:prstGeom prst="rect">
            <a:avLst/>
          </a:prstGeom>
          <a:solidFill>
            <a:schemeClr val="bg1">
              <a:lumMod val="95000"/>
            </a:schemeClr>
          </a:solidFill>
          <a:ln w="6350" algn="ctr">
            <a:solidFill>
              <a:schemeClr val="bg1">
                <a:lumMod val="75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4" name="Rectangle 13"/>
          <p:cNvSpPr/>
          <p:nvPr/>
        </p:nvSpPr>
        <p:spPr bwMode="gray">
          <a:xfrm>
            <a:off x="1357214" y="3490833"/>
            <a:ext cx="3510949" cy="1808672"/>
          </a:xfrm>
          <a:prstGeom prst="rect">
            <a:avLst/>
          </a:prstGeom>
          <a:solidFill>
            <a:schemeClr val="bg1">
              <a:lumMod val="95000"/>
            </a:schemeClr>
          </a:solidFill>
          <a:ln w="6350" algn="ctr">
            <a:solidFill>
              <a:schemeClr val="bg1">
                <a:lumMod val="75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5" name="Rectangle 14"/>
          <p:cNvSpPr/>
          <p:nvPr/>
        </p:nvSpPr>
        <p:spPr bwMode="gray">
          <a:xfrm>
            <a:off x="4908433" y="3496584"/>
            <a:ext cx="3510949" cy="1808672"/>
          </a:xfrm>
          <a:prstGeom prst="rect">
            <a:avLst/>
          </a:prstGeom>
          <a:solidFill>
            <a:schemeClr val="bg1">
              <a:lumMod val="95000"/>
            </a:schemeClr>
          </a:solidFill>
          <a:ln w="6350" algn="ctr">
            <a:solidFill>
              <a:schemeClr val="bg1">
                <a:lumMod val="75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6" name="Rectangle 15"/>
          <p:cNvSpPr/>
          <p:nvPr/>
        </p:nvSpPr>
        <p:spPr bwMode="gray">
          <a:xfrm>
            <a:off x="4905556" y="1639019"/>
            <a:ext cx="3510949" cy="1808672"/>
          </a:xfrm>
          <a:prstGeom prst="rect">
            <a:avLst/>
          </a:prstGeom>
          <a:solidFill>
            <a:schemeClr val="bg1">
              <a:lumMod val="95000"/>
            </a:schemeClr>
          </a:solidFill>
          <a:ln w="6350" algn="ctr">
            <a:solidFill>
              <a:schemeClr val="bg1">
                <a:lumMod val="75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17" name="TextBox 16"/>
          <p:cNvSpPr txBox="1"/>
          <p:nvPr/>
        </p:nvSpPr>
        <p:spPr>
          <a:xfrm>
            <a:off x="1362975" y="1345727"/>
            <a:ext cx="3485070" cy="307777"/>
          </a:xfrm>
          <a:prstGeom prst="rect">
            <a:avLst/>
          </a:prstGeom>
          <a:noFill/>
        </p:spPr>
        <p:txBody>
          <a:bodyPr wrap="square" rtlCol="0">
            <a:spAutoFit/>
          </a:bodyPr>
          <a:lstStyle/>
          <a:p>
            <a:pPr algn="ctr" fontAlgn="base">
              <a:spcBef>
                <a:spcPct val="50000"/>
              </a:spcBef>
              <a:spcAft>
                <a:spcPct val="0"/>
              </a:spcAft>
              <a:buClr>
                <a:srgbClr val="F0AB00"/>
              </a:buClr>
              <a:buSzPct val="80000"/>
            </a:pPr>
            <a:r>
              <a:rPr lang="en-US" sz="1400" kern="0" dirty="0" smtClean="0">
                <a:ea typeface="Arial Unicode MS" pitchFamily="34" charset="-128"/>
                <a:cs typeface="Arial Unicode MS" pitchFamily="34" charset="-128"/>
              </a:rPr>
              <a:t>Community Cloud</a:t>
            </a:r>
          </a:p>
        </p:txBody>
      </p:sp>
      <p:sp>
        <p:nvSpPr>
          <p:cNvPr id="18" name="TextBox 17"/>
          <p:cNvSpPr txBox="1"/>
          <p:nvPr/>
        </p:nvSpPr>
        <p:spPr>
          <a:xfrm>
            <a:off x="4905556" y="1351478"/>
            <a:ext cx="3485070" cy="307777"/>
          </a:xfrm>
          <a:prstGeom prst="rect">
            <a:avLst/>
          </a:prstGeom>
          <a:noFill/>
        </p:spPr>
        <p:txBody>
          <a:bodyPr wrap="square" rtlCol="0">
            <a:spAutoFit/>
          </a:bodyPr>
          <a:lstStyle/>
          <a:p>
            <a:pPr algn="ctr" fontAlgn="base">
              <a:spcBef>
                <a:spcPct val="50000"/>
              </a:spcBef>
              <a:spcAft>
                <a:spcPct val="0"/>
              </a:spcAft>
              <a:buClr>
                <a:srgbClr val="F0AB00"/>
              </a:buClr>
              <a:buSzPct val="80000"/>
            </a:pPr>
            <a:r>
              <a:rPr lang="en-US" sz="1400" kern="0" dirty="0" smtClean="0">
                <a:ea typeface="Arial Unicode MS" pitchFamily="34" charset="-128"/>
                <a:cs typeface="Arial Unicode MS" pitchFamily="34" charset="-128"/>
              </a:rPr>
              <a:t>Private Cloud</a:t>
            </a:r>
          </a:p>
        </p:txBody>
      </p:sp>
      <p:sp>
        <p:nvSpPr>
          <p:cNvPr id="19" name="TextBox 18"/>
          <p:cNvSpPr txBox="1"/>
          <p:nvPr/>
        </p:nvSpPr>
        <p:spPr>
          <a:xfrm>
            <a:off x="4911307" y="5290873"/>
            <a:ext cx="3485070" cy="307777"/>
          </a:xfrm>
          <a:prstGeom prst="rect">
            <a:avLst/>
          </a:prstGeom>
          <a:noFill/>
        </p:spPr>
        <p:txBody>
          <a:bodyPr wrap="square" rtlCol="0">
            <a:spAutoFit/>
          </a:bodyPr>
          <a:lstStyle/>
          <a:p>
            <a:pPr algn="ctr" fontAlgn="base">
              <a:spcBef>
                <a:spcPct val="50000"/>
              </a:spcBef>
              <a:spcAft>
                <a:spcPct val="0"/>
              </a:spcAft>
              <a:buClr>
                <a:srgbClr val="F0AB00"/>
              </a:buClr>
              <a:buSzPct val="80000"/>
            </a:pPr>
            <a:r>
              <a:rPr lang="en-US" sz="1400" kern="0" dirty="0" smtClean="0">
                <a:ea typeface="Arial Unicode MS" pitchFamily="34" charset="-128"/>
                <a:cs typeface="Arial Unicode MS" pitchFamily="34" charset="-128"/>
              </a:rPr>
              <a:t>Hybrid Cloud</a:t>
            </a:r>
          </a:p>
        </p:txBody>
      </p:sp>
      <p:sp>
        <p:nvSpPr>
          <p:cNvPr id="20" name="TextBox 19"/>
          <p:cNvSpPr txBox="1"/>
          <p:nvPr/>
        </p:nvSpPr>
        <p:spPr>
          <a:xfrm>
            <a:off x="1354348" y="5279373"/>
            <a:ext cx="3485070" cy="307777"/>
          </a:xfrm>
          <a:prstGeom prst="rect">
            <a:avLst/>
          </a:prstGeom>
          <a:noFill/>
        </p:spPr>
        <p:txBody>
          <a:bodyPr wrap="square" rtlCol="0">
            <a:spAutoFit/>
          </a:bodyPr>
          <a:lstStyle/>
          <a:p>
            <a:pPr algn="ctr" fontAlgn="base">
              <a:spcBef>
                <a:spcPct val="50000"/>
              </a:spcBef>
              <a:spcAft>
                <a:spcPct val="0"/>
              </a:spcAft>
              <a:buClr>
                <a:srgbClr val="F0AB00"/>
              </a:buClr>
              <a:buSzPct val="80000"/>
            </a:pPr>
            <a:r>
              <a:rPr lang="en-US" sz="1400" kern="0" dirty="0" smtClean="0">
                <a:ea typeface="Arial Unicode MS" pitchFamily="34" charset="-128"/>
                <a:cs typeface="Arial Unicode MS" pitchFamily="34" charset="-128"/>
              </a:rPr>
              <a:t>Public Cloud</a:t>
            </a:r>
          </a:p>
        </p:txBody>
      </p:sp>
      <p:sp>
        <p:nvSpPr>
          <p:cNvPr id="21" name="TextBox 20"/>
          <p:cNvSpPr txBox="1"/>
          <p:nvPr/>
        </p:nvSpPr>
        <p:spPr>
          <a:xfrm>
            <a:off x="414078" y="5702067"/>
            <a:ext cx="325730" cy="369332"/>
          </a:xfrm>
          <a:prstGeom prst="rect">
            <a:avLst/>
          </a:prstGeom>
          <a:noFill/>
        </p:spPr>
        <p:txBody>
          <a:bodyPr wrap="none" rtlCol="0">
            <a:spAutoFit/>
          </a:bodyPr>
          <a:lstStyle/>
          <a:p>
            <a:pPr fontAlgn="base">
              <a:spcBef>
                <a:spcPct val="50000"/>
              </a:spcBef>
              <a:spcAft>
                <a:spcPct val="0"/>
              </a:spcAft>
              <a:buClr>
                <a:srgbClr val="F0AB00"/>
              </a:buClr>
              <a:buSzPct val="80000"/>
            </a:pPr>
            <a:r>
              <a:rPr lang="en-US" sz="1800" b="1" kern="0" dirty="0" smtClean="0">
                <a:ea typeface="Arial Unicode MS" pitchFamily="34" charset="-128"/>
                <a:cs typeface="Arial Unicode MS" pitchFamily="34" charset="-128"/>
              </a:rPr>
              <a:t>L</a:t>
            </a:r>
          </a:p>
        </p:txBody>
      </p:sp>
      <p:sp>
        <p:nvSpPr>
          <p:cNvPr id="22" name="TextBox 21"/>
          <p:cNvSpPr txBox="1"/>
          <p:nvPr/>
        </p:nvSpPr>
        <p:spPr>
          <a:xfrm>
            <a:off x="8218098" y="5742329"/>
            <a:ext cx="351378" cy="369332"/>
          </a:xfrm>
          <a:prstGeom prst="rect">
            <a:avLst/>
          </a:prstGeom>
          <a:noFill/>
        </p:spPr>
        <p:txBody>
          <a:bodyPr wrap="none" rtlCol="0">
            <a:spAutoFit/>
          </a:bodyPr>
          <a:lstStyle/>
          <a:p>
            <a:pPr fontAlgn="base">
              <a:spcBef>
                <a:spcPct val="50000"/>
              </a:spcBef>
              <a:spcAft>
                <a:spcPct val="0"/>
              </a:spcAft>
              <a:buClr>
                <a:srgbClr val="F0AB00"/>
              </a:buClr>
              <a:buSzPct val="80000"/>
            </a:pPr>
            <a:r>
              <a:rPr lang="en-US" sz="1800" b="1" kern="0" dirty="0" smtClean="0">
                <a:ea typeface="Arial Unicode MS" pitchFamily="34" charset="-128"/>
                <a:cs typeface="Arial Unicode MS" pitchFamily="34" charset="-128"/>
              </a:rPr>
              <a:t>H</a:t>
            </a:r>
          </a:p>
        </p:txBody>
      </p:sp>
      <p:sp>
        <p:nvSpPr>
          <p:cNvPr id="23" name="TextBox 22"/>
          <p:cNvSpPr txBox="1"/>
          <p:nvPr/>
        </p:nvSpPr>
        <p:spPr>
          <a:xfrm>
            <a:off x="408317" y="1348608"/>
            <a:ext cx="351378" cy="369332"/>
          </a:xfrm>
          <a:prstGeom prst="rect">
            <a:avLst/>
          </a:prstGeom>
          <a:noFill/>
        </p:spPr>
        <p:txBody>
          <a:bodyPr wrap="none" rtlCol="0">
            <a:spAutoFit/>
          </a:bodyPr>
          <a:lstStyle/>
          <a:p>
            <a:pPr fontAlgn="base">
              <a:spcBef>
                <a:spcPct val="50000"/>
              </a:spcBef>
              <a:spcAft>
                <a:spcPct val="0"/>
              </a:spcAft>
              <a:buClr>
                <a:srgbClr val="F0AB00"/>
              </a:buClr>
              <a:buSzPct val="80000"/>
            </a:pPr>
            <a:r>
              <a:rPr lang="en-US" sz="1800" b="1" kern="0" dirty="0" smtClean="0">
                <a:ea typeface="Arial Unicode MS" pitchFamily="34" charset="-128"/>
                <a:cs typeface="Arial Unicode MS" pitchFamily="34" charset="-128"/>
              </a:rPr>
              <a:t>H</a:t>
            </a:r>
          </a:p>
        </p:txBody>
      </p:sp>
      <p:sp>
        <p:nvSpPr>
          <p:cNvPr id="24" name="Oval 23"/>
          <p:cNvSpPr/>
          <p:nvPr/>
        </p:nvSpPr>
        <p:spPr bwMode="gray">
          <a:xfrm>
            <a:off x="4318000" y="2501900"/>
            <a:ext cx="2489200" cy="1016000"/>
          </a:xfrm>
          <a:prstGeom prst="ellipse">
            <a:avLst/>
          </a:prstGeom>
          <a:solidFill>
            <a:schemeClr val="tx2">
              <a:lumMod val="60000"/>
              <a:lumOff val="40000"/>
              <a:alpha val="57000"/>
            </a:schemeClr>
          </a:solidFill>
          <a:ln w="6350" algn="ctr">
            <a:solidFill>
              <a:schemeClr val="tx2">
                <a:lumMod val="50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050" b="1" i="0" u="none" strike="noStrike" kern="0" cap="none" spc="0" normalizeH="0" baseline="0" noProof="0" dirty="0" smtClean="0">
                <a:ln>
                  <a:noFill/>
                </a:ln>
                <a:effectLst/>
                <a:uLnTx/>
                <a:uFillTx/>
                <a:ea typeface="Arial Unicode MS" pitchFamily="34" charset="-128"/>
                <a:cs typeface="Arial Unicode MS" pitchFamily="34" charset="-128"/>
              </a:rPr>
              <a:t>Applications for Business Services</a:t>
            </a:r>
          </a:p>
        </p:txBody>
      </p:sp>
      <p:sp>
        <p:nvSpPr>
          <p:cNvPr id="25" name="Oval 24"/>
          <p:cNvSpPr/>
          <p:nvPr/>
        </p:nvSpPr>
        <p:spPr bwMode="gray">
          <a:xfrm>
            <a:off x="6743700" y="1905000"/>
            <a:ext cx="1435100" cy="2349500"/>
          </a:xfrm>
          <a:prstGeom prst="ellipse">
            <a:avLst/>
          </a:prstGeom>
          <a:solidFill>
            <a:schemeClr val="tx2">
              <a:lumMod val="60000"/>
              <a:lumOff val="40000"/>
              <a:alpha val="57000"/>
            </a:schemeClr>
          </a:solidFill>
          <a:ln w="6350" algn="ctr">
            <a:solidFill>
              <a:schemeClr val="tx2">
                <a:lumMod val="50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050" b="1" i="0" u="none" strike="noStrike" kern="0" cap="none" spc="0" normalizeH="0" baseline="0" noProof="0" dirty="0" smtClean="0">
                <a:ln>
                  <a:noFill/>
                </a:ln>
                <a:effectLst/>
                <a:uLnTx/>
                <a:uFillTx/>
                <a:ea typeface="Arial Unicode MS" pitchFamily="34" charset="-128"/>
                <a:cs typeface="Arial Unicode MS" pitchFamily="34" charset="-128"/>
              </a:rPr>
              <a:t>Core Mission Applications</a:t>
            </a:r>
          </a:p>
        </p:txBody>
      </p:sp>
      <p:sp>
        <p:nvSpPr>
          <p:cNvPr id="26" name="Oval 25"/>
          <p:cNvSpPr/>
          <p:nvPr/>
        </p:nvSpPr>
        <p:spPr bwMode="gray">
          <a:xfrm>
            <a:off x="4406900" y="4267200"/>
            <a:ext cx="2438400" cy="965200"/>
          </a:xfrm>
          <a:prstGeom prst="ellipse">
            <a:avLst/>
          </a:prstGeom>
          <a:solidFill>
            <a:schemeClr val="tx2">
              <a:lumMod val="60000"/>
              <a:lumOff val="40000"/>
              <a:alpha val="57000"/>
            </a:schemeClr>
          </a:solidFill>
          <a:ln w="6350" algn="ctr">
            <a:solidFill>
              <a:schemeClr val="tx2">
                <a:lumMod val="50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050" b="1" i="0" u="none" strike="noStrike" kern="0" cap="none" spc="0" normalizeH="0" baseline="0" noProof="0" dirty="0" smtClean="0">
                <a:ln>
                  <a:noFill/>
                </a:ln>
                <a:effectLst/>
                <a:uLnTx/>
                <a:uFillTx/>
                <a:ea typeface="Arial Unicode MS" pitchFamily="34" charset="-128"/>
                <a:cs typeface="Arial Unicode MS" pitchFamily="34" charset="-128"/>
              </a:rPr>
              <a:t>Internal Agency </a:t>
            </a:r>
            <a:br>
              <a:rPr kumimoji="0" lang="en-US" sz="1050" b="1" i="0" u="none" strike="noStrike" kern="0" cap="none" spc="0" normalizeH="0" baseline="0" noProof="0" dirty="0" smtClean="0">
                <a:ln>
                  <a:noFill/>
                </a:ln>
                <a:effectLst/>
                <a:uLnTx/>
                <a:uFillTx/>
                <a:ea typeface="Arial Unicode MS" pitchFamily="34" charset="-128"/>
                <a:cs typeface="Arial Unicode MS" pitchFamily="34" charset="-128"/>
              </a:rPr>
            </a:br>
            <a:r>
              <a:rPr kumimoji="0" lang="en-US" sz="1050" b="1" i="0" u="none" strike="noStrike" kern="0" cap="none" spc="0" normalizeH="0" baseline="0" noProof="0" dirty="0" smtClean="0">
                <a:ln>
                  <a:noFill/>
                </a:ln>
                <a:effectLst/>
                <a:uLnTx/>
                <a:uFillTx/>
                <a:ea typeface="Arial Unicode MS" pitchFamily="34" charset="-128"/>
                <a:cs typeface="Arial Unicode MS" pitchFamily="34" charset="-128"/>
              </a:rPr>
              <a:t>Web Portals</a:t>
            </a:r>
          </a:p>
        </p:txBody>
      </p:sp>
      <p:sp>
        <p:nvSpPr>
          <p:cNvPr id="27" name="Oval 26"/>
          <p:cNvSpPr/>
          <p:nvPr/>
        </p:nvSpPr>
        <p:spPr bwMode="gray">
          <a:xfrm>
            <a:off x="3581400" y="3543300"/>
            <a:ext cx="2273300" cy="749300"/>
          </a:xfrm>
          <a:prstGeom prst="ellipse">
            <a:avLst/>
          </a:prstGeom>
          <a:solidFill>
            <a:schemeClr val="tx2">
              <a:lumMod val="60000"/>
              <a:lumOff val="40000"/>
              <a:alpha val="57000"/>
            </a:schemeClr>
          </a:solidFill>
          <a:ln w="6350" algn="ctr">
            <a:solidFill>
              <a:schemeClr val="tx2">
                <a:lumMod val="50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050" b="1" i="0" u="none" strike="noStrike" kern="0" cap="none" spc="0" normalizeH="0" baseline="0" noProof="0" dirty="0" smtClean="0">
                <a:ln>
                  <a:noFill/>
                </a:ln>
                <a:effectLst/>
                <a:uLnTx/>
                <a:uFillTx/>
                <a:ea typeface="Arial Unicode MS" pitchFamily="34" charset="-128"/>
                <a:cs typeface="Arial Unicode MS" pitchFamily="34" charset="-128"/>
              </a:rPr>
              <a:t>Office Automation and Productivity Tools</a:t>
            </a:r>
          </a:p>
        </p:txBody>
      </p:sp>
      <p:sp>
        <p:nvSpPr>
          <p:cNvPr id="28" name="Oval 27"/>
          <p:cNvSpPr/>
          <p:nvPr/>
        </p:nvSpPr>
        <p:spPr bwMode="gray">
          <a:xfrm>
            <a:off x="2400300" y="2819400"/>
            <a:ext cx="2273300" cy="749300"/>
          </a:xfrm>
          <a:prstGeom prst="ellipse">
            <a:avLst/>
          </a:prstGeom>
          <a:solidFill>
            <a:schemeClr val="tx2">
              <a:lumMod val="60000"/>
              <a:lumOff val="40000"/>
              <a:alpha val="57000"/>
            </a:schemeClr>
          </a:solidFill>
          <a:ln w="6350" algn="ctr">
            <a:solidFill>
              <a:schemeClr val="tx2">
                <a:lumMod val="50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050" b="1" i="0" u="none" strike="noStrike" kern="0" cap="none" spc="0" normalizeH="0" baseline="0" noProof="0" dirty="0" smtClean="0">
                <a:ln>
                  <a:noFill/>
                </a:ln>
                <a:effectLst/>
                <a:uLnTx/>
                <a:uFillTx/>
                <a:ea typeface="Arial Unicode MS" pitchFamily="34" charset="-128"/>
                <a:cs typeface="Arial Unicode MS" pitchFamily="34" charset="-128"/>
              </a:rPr>
              <a:t>Application Development and Testing</a:t>
            </a:r>
          </a:p>
        </p:txBody>
      </p:sp>
      <p:sp>
        <p:nvSpPr>
          <p:cNvPr id="29" name="Oval 28"/>
          <p:cNvSpPr/>
          <p:nvPr/>
        </p:nvSpPr>
        <p:spPr bwMode="gray">
          <a:xfrm>
            <a:off x="1485900" y="4394200"/>
            <a:ext cx="2273300" cy="749300"/>
          </a:xfrm>
          <a:prstGeom prst="ellipse">
            <a:avLst/>
          </a:prstGeom>
          <a:solidFill>
            <a:schemeClr val="tx2">
              <a:lumMod val="60000"/>
              <a:lumOff val="40000"/>
              <a:alpha val="57000"/>
            </a:schemeClr>
          </a:solidFill>
          <a:ln w="6350" algn="ctr">
            <a:solidFill>
              <a:schemeClr val="tx2">
                <a:lumMod val="50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050" b="1" i="0" u="none" strike="noStrike" kern="0" cap="none" spc="0" normalizeH="0" baseline="0" noProof="0" dirty="0" smtClean="0">
                <a:ln>
                  <a:noFill/>
                </a:ln>
                <a:effectLst/>
                <a:uLnTx/>
                <a:uFillTx/>
                <a:ea typeface="Arial Unicode MS" pitchFamily="34" charset="-128"/>
                <a:cs typeface="Arial Unicode MS" pitchFamily="34" charset="-128"/>
              </a:rPr>
              <a:t>Communications (wikis, Blogs, Web Sites)</a:t>
            </a:r>
          </a:p>
        </p:txBody>
      </p:sp>
      <p:sp>
        <p:nvSpPr>
          <p:cNvPr id="30" name="Oval 29"/>
          <p:cNvSpPr/>
          <p:nvPr/>
        </p:nvSpPr>
        <p:spPr bwMode="gray">
          <a:xfrm>
            <a:off x="1562100" y="2159000"/>
            <a:ext cx="2273300" cy="749300"/>
          </a:xfrm>
          <a:prstGeom prst="ellipse">
            <a:avLst/>
          </a:prstGeom>
          <a:solidFill>
            <a:schemeClr val="tx2">
              <a:lumMod val="60000"/>
              <a:lumOff val="40000"/>
              <a:alpha val="57000"/>
            </a:schemeClr>
          </a:solidFill>
          <a:ln w="6350" algn="ctr">
            <a:solidFill>
              <a:schemeClr val="tx2">
                <a:lumMod val="50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050" b="1" i="0" u="none" strike="noStrike" kern="0" cap="none" spc="0" normalizeH="0" baseline="0" noProof="0" dirty="0" smtClean="0">
                <a:ln>
                  <a:noFill/>
                </a:ln>
                <a:effectLst/>
                <a:uLnTx/>
                <a:uFillTx/>
                <a:ea typeface="Arial Unicode MS" pitchFamily="34" charset="-128"/>
                <a:cs typeface="Arial Unicode MS" pitchFamily="34" charset="-128"/>
              </a:rPr>
              <a:t>Citizen Engagement (e.g. e-Government)</a:t>
            </a:r>
          </a:p>
        </p:txBody>
      </p:sp>
      <p:sp>
        <p:nvSpPr>
          <p:cNvPr id="31" name="Oval 30"/>
          <p:cNvSpPr/>
          <p:nvPr/>
        </p:nvSpPr>
        <p:spPr bwMode="gray">
          <a:xfrm>
            <a:off x="1397000" y="3581400"/>
            <a:ext cx="1765300" cy="673100"/>
          </a:xfrm>
          <a:prstGeom prst="ellipse">
            <a:avLst/>
          </a:prstGeom>
          <a:solidFill>
            <a:schemeClr val="tx2">
              <a:lumMod val="60000"/>
              <a:lumOff val="40000"/>
              <a:alpha val="57000"/>
            </a:schemeClr>
          </a:solidFill>
          <a:ln w="6350" algn="ctr">
            <a:solidFill>
              <a:schemeClr val="tx2">
                <a:lumMod val="50000"/>
              </a:schemeClr>
            </a:solidFill>
            <a:miter lim="800000"/>
            <a:headEnd/>
            <a:tailEnd/>
          </a:ln>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r>
              <a:rPr kumimoji="0" lang="en-US" sz="1050" b="1" i="0" u="none" strike="noStrike" kern="0" cap="none" spc="0" normalizeH="0" baseline="0" noProof="0" dirty="0" smtClean="0">
                <a:ln>
                  <a:noFill/>
                </a:ln>
                <a:effectLst/>
                <a:uLnTx/>
                <a:uFillTx/>
                <a:ea typeface="Arial Unicode MS" pitchFamily="34" charset="-128"/>
                <a:cs typeface="Arial Unicode MS" pitchFamily="34" charset="-128"/>
              </a:rPr>
              <a:t>Data Dissemination (e..g Data.gov)</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Models &gt; Essential Characteristics </a:t>
            </a:r>
            <a:endParaRPr lang="en-US" dirty="0"/>
          </a:p>
        </p:txBody>
      </p:sp>
      <p:sp>
        <p:nvSpPr>
          <p:cNvPr id="3" name="Text Placeholder 2"/>
          <p:cNvSpPr>
            <a:spLocks noGrp="1"/>
          </p:cNvSpPr>
          <p:nvPr>
            <p:ph type="body" sz="quarter" idx="10"/>
          </p:nvPr>
        </p:nvSpPr>
        <p:spPr>
          <a:xfrm>
            <a:off x="324001" y="1690687"/>
            <a:ext cx="3511399" cy="4391026"/>
          </a:xfrm>
        </p:spPr>
        <p:txBody>
          <a:bodyPr/>
          <a:lstStyle/>
          <a:p>
            <a:pPr>
              <a:buClr>
                <a:schemeClr val="tx1"/>
              </a:buClr>
              <a:buFont typeface="Wingdings 2" pitchFamily="18" charset="2"/>
              <a:buChar char="¢"/>
            </a:pPr>
            <a:r>
              <a:rPr lang="en-US" dirty="0" smtClean="0"/>
              <a:t> On-demand self services</a:t>
            </a:r>
          </a:p>
          <a:p>
            <a:pPr>
              <a:buClr>
                <a:schemeClr val="tx1"/>
              </a:buClr>
              <a:buFont typeface="Wingdings 2" pitchFamily="18" charset="2"/>
              <a:buChar char="¢"/>
            </a:pPr>
            <a:endParaRPr lang="en-US" dirty="0" smtClean="0"/>
          </a:p>
          <a:p>
            <a:pPr>
              <a:buClr>
                <a:schemeClr val="tx1"/>
              </a:buClr>
              <a:buFont typeface="Wingdings 2" pitchFamily="18" charset="2"/>
              <a:buChar char="¢"/>
            </a:pPr>
            <a:r>
              <a:rPr lang="en-US" dirty="0" smtClean="0"/>
              <a:t> Broad network access</a:t>
            </a:r>
          </a:p>
          <a:p>
            <a:pPr>
              <a:buClr>
                <a:schemeClr val="tx1"/>
              </a:buClr>
              <a:buFont typeface="Wingdings 2" pitchFamily="18" charset="2"/>
              <a:buChar char="¢"/>
            </a:pPr>
            <a:endParaRPr lang="en-US" dirty="0" smtClean="0"/>
          </a:p>
          <a:p>
            <a:pPr>
              <a:buClr>
                <a:schemeClr val="tx1"/>
              </a:buClr>
              <a:buFont typeface="Wingdings 2" pitchFamily="18" charset="2"/>
              <a:buChar char="¢"/>
            </a:pPr>
            <a:r>
              <a:rPr lang="en-US" dirty="0" smtClean="0"/>
              <a:t> Resource pooling</a:t>
            </a:r>
          </a:p>
          <a:p>
            <a:pPr>
              <a:buClr>
                <a:schemeClr val="tx1"/>
              </a:buClr>
              <a:buFont typeface="Wingdings 2" pitchFamily="18" charset="2"/>
              <a:buChar char="¢"/>
            </a:pPr>
            <a:endParaRPr lang="en-US" dirty="0" smtClean="0"/>
          </a:p>
          <a:p>
            <a:pPr>
              <a:buClr>
                <a:schemeClr val="tx1"/>
              </a:buClr>
              <a:buFont typeface="Wingdings 2" pitchFamily="18" charset="2"/>
              <a:buChar char="¢"/>
            </a:pPr>
            <a:r>
              <a:rPr lang="en-US" dirty="0" smtClean="0"/>
              <a:t> Rapid elasticity</a:t>
            </a:r>
          </a:p>
          <a:p>
            <a:pPr>
              <a:buClr>
                <a:schemeClr val="tx1"/>
              </a:buClr>
              <a:buFont typeface="Wingdings 2" pitchFamily="18" charset="2"/>
              <a:buChar char="¢"/>
            </a:pPr>
            <a:endParaRPr lang="en-US" dirty="0" smtClean="0"/>
          </a:p>
          <a:p>
            <a:pPr>
              <a:buClr>
                <a:schemeClr val="tx1"/>
              </a:buClr>
              <a:buFont typeface="Wingdings 2" pitchFamily="18" charset="2"/>
              <a:buChar char="¢"/>
            </a:pPr>
            <a:r>
              <a:rPr lang="en-US" dirty="0" smtClean="0"/>
              <a:t> Measured Service</a:t>
            </a:r>
          </a:p>
        </p:txBody>
      </p:sp>
      <p:sp>
        <p:nvSpPr>
          <p:cNvPr id="4" name="Rectangle 3"/>
          <p:cNvSpPr/>
          <p:nvPr/>
        </p:nvSpPr>
        <p:spPr bwMode="gray">
          <a:xfrm>
            <a:off x="3390900" y="1473200"/>
            <a:ext cx="5194300" cy="787400"/>
          </a:xfrm>
          <a:prstGeom prst="rect">
            <a:avLst/>
          </a:prstGeom>
          <a:solidFill>
            <a:schemeClr val="bg1">
              <a:lumMod val="85000"/>
            </a:schemeClr>
          </a:solidFill>
          <a:ln w="6350" algn="ctr">
            <a:solidFill>
              <a:schemeClr val="bg1">
                <a:lumMod val="75000"/>
              </a:schemeClr>
            </a:solidFill>
            <a:miter lim="800000"/>
            <a:headEnd/>
            <a:tailEnd/>
          </a:ln>
        </p:spPr>
        <p:txBody>
          <a:bodyPr lIns="90000" tIns="72000" rIns="90000" bIns="72000" rtlCol="0" anchor="ctr"/>
          <a:lstStyle/>
          <a:p>
            <a:pPr marR="0" defTabSz="914400" eaLnBrk="1" fontAlgn="base" latinLnBrk="0" hangingPunct="1">
              <a:lnSpc>
                <a:spcPct val="100000"/>
              </a:lnSpc>
              <a:spcBef>
                <a:spcPct val="50000"/>
              </a:spcBef>
              <a:spcAft>
                <a:spcPct val="0"/>
              </a:spcAft>
              <a:buClr>
                <a:srgbClr val="F0AB00"/>
              </a:buClr>
              <a:buSzPct val="80000"/>
              <a:tabLst/>
            </a:pPr>
            <a:r>
              <a:rPr kumimoji="0" lang="en-US" sz="1200" b="0" i="0" u="none" strike="noStrike" kern="0" cap="none" spc="0" normalizeH="0" baseline="0" noProof="0" dirty="0" smtClean="0">
                <a:ln>
                  <a:noFill/>
                </a:ln>
                <a:effectLst/>
                <a:uLnTx/>
                <a:uFillTx/>
                <a:ea typeface="Arial Unicode MS" pitchFamily="34" charset="-128"/>
                <a:cs typeface="Arial Unicode MS" pitchFamily="34" charset="-128"/>
              </a:rPr>
              <a:t>This requires the architecture to consider high levels of</a:t>
            </a:r>
            <a:r>
              <a:rPr kumimoji="0" lang="en-US" sz="1200" b="0" i="0" u="none" strike="noStrike" kern="0" cap="none" spc="0" normalizeH="0" noProof="0" dirty="0" smtClean="0">
                <a:ln>
                  <a:noFill/>
                </a:ln>
                <a:effectLst/>
                <a:uLnTx/>
                <a:uFillTx/>
                <a:ea typeface="Arial Unicode MS" pitchFamily="34" charset="-128"/>
                <a:cs typeface="Arial Unicode MS" pitchFamily="34" charset="-128"/>
              </a:rPr>
              <a:t> automation</a:t>
            </a:r>
            <a:endParaRPr kumimoji="0" lang="en-US" sz="12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5" name="Rectangle 4"/>
          <p:cNvSpPr/>
          <p:nvPr/>
        </p:nvSpPr>
        <p:spPr bwMode="gray">
          <a:xfrm>
            <a:off x="3390900" y="2413000"/>
            <a:ext cx="5194300" cy="787400"/>
          </a:xfrm>
          <a:prstGeom prst="rect">
            <a:avLst/>
          </a:prstGeom>
          <a:solidFill>
            <a:schemeClr val="bg1">
              <a:lumMod val="85000"/>
            </a:schemeClr>
          </a:solidFill>
          <a:ln w="6350" algn="ctr">
            <a:solidFill>
              <a:schemeClr val="bg1">
                <a:lumMod val="75000"/>
              </a:schemeClr>
            </a:solidFill>
            <a:miter lim="800000"/>
            <a:headEnd/>
            <a:tailEnd/>
          </a:ln>
        </p:spPr>
        <p:txBody>
          <a:bodyPr lIns="90000" tIns="72000" rIns="90000" bIns="72000" rtlCol="0" anchor="ctr"/>
          <a:lstStyle/>
          <a:p>
            <a:pPr marR="0" defTabSz="914400" eaLnBrk="1" fontAlgn="base" latinLnBrk="0" hangingPunct="1">
              <a:lnSpc>
                <a:spcPct val="100000"/>
              </a:lnSpc>
              <a:spcBef>
                <a:spcPct val="50000"/>
              </a:spcBef>
              <a:spcAft>
                <a:spcPct val="0"/>
              </a:spcAft>
              <a:buClr>
                <a:srgbClr val="F0AB00"/>
              </a:buClr>
              <a:buSzPct val="80000"/>
              <a:tabLst/>
            </a:pPr>
            <a:r>
              <a:rPr kumimoji="0" lang="en-US" sz="1200" b="0" i="0" u="none" strike="noStrike" kern="0" cap="none" spc="0" normalizeH="0" baseline="0" noProof="0" dirty="0" smtClean="0">
                <a:ln>
                  <a:noFill/>
                </a:ln>
                <a:effectLst/>
                <a:uLnTx/>
                <a:uFillTx/>
                <a:ea typeface="Arial Unicode MS" pitchFamily="34" charset="-128"/>
                <a:cs typeface="Arial Unicode MS" pitchFamily="34" charset="-128"/>
              </a:rPr>
              <a:t>This requires the architecture to rely on open standards and technologies.</a:t>
            </a:r>
          </a:p>
        </p:txBody>
      </p:sp>
      <p:sp>
        <p:nvSpPr>
          <p:cNvPr id="6" name="Rectangle 5"/>
          <p:cNvSpPr/>
          <p:nvPr/>
        </p:nvSpPr>
        <p:spPr bwMode="gray">
          <a:xfrm>
            <a:off x="3390900" y="3352800"/>
            <a:ext cx="5194300" cy="787400"/>
          </a:xfrm>
          <a:prstGeom prst="rect">
            <a:avLst/>
          </a:prstGeom>
          <a:solidFill>
            <a:schemeClr val="bg1">
              <a:lumMod val="85000"/>
            </a:schemeClr>
          </a:solidFill>
          <a:ln w="6350" algn="ctr">
            <a:solidFill>
              <a:schemeClr val="bg1">
                <a:lumMod val="75000"/>
              </a:schemeClr>
            </a:solidFill>
            <a:miter lim="800000"/>
            <a:headEnd/>
            <a:tailEnd/>
          </a:ln>
        </p:spPr>
        <p:txBody>
          <a:bodyPr lIns="90000" tIns="72000" rIns="90000" bIns="72000" rtlCol="0" anchor="ctr"/>
          <a:lstStyle/>
          <a:p>
            <a:pPr marR="0" defTabSz="914400" eaLnBrk="1" fontAlgn="base" latinLnBrk="0" hangingPunct="1">
              <a:lnSpc>
                <a:spcPct val="100000"/>
              </a:lnSpc>
              <a:spcBef>
                <a:spcPct val="50000"/>
              </a:spcBef>
              <a:spcAft>
                <a:spcPct val="0"/>
              </a:spcAft>
              <a:buClr>
                <a:srgbClr val="F0AB00"/>
              </a:buClr>
              <a:buSzPct val="80000"/>
              <a:tabLst/>
            </a:pPr>
            <a:r>
              <a:rPr kumimoji="0" lang="en-US" sz="1200" b="0" i="0" u="none" strike="noStrike" kern="0" cap="none" spc="0" normalizeH="0" noProof="0" dirty="0" smtClean="0">
                <a:ln>
                  <a:noFill/>
                </a:ln>
                <a:effectLst/>
                <a:uLnTx/>
                <a:uFillTx/>
                <a:ea typeface="Arial Unicode MS" pitchFamily="34" charset="-128"/>
                <a:cs typeface="Arial Unicode MS" pitchFamily="34" charset="-128"/>
              </a:rPr>
              <a:t>This requires high levels of abstractions on the architecture</a:t>
            </a:r>
            <a:endParaRPr kumimoji="0" lang="en-US" sz="12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7" name="Rectangle 6"/>
          <p:cNvSpPr/>
          <p:nvPr/>
        </p:nvSpPr>
        <p:spPr bwMode="gray">
          <a:xfrm>
            <a:off x="3378200" y="4292600"/>
            <a:ext cx="5194300" cy="787400"/>
          </a:xfrm>
          <a:prstGeom prst="rect">
            <a:avLst/>
          </a:prstGeom>
          <a:solidFill>
            <a:schemeClr val="bg1">
              <a:lumMod val="85000"/>
            </a:schemeClr>
          </a:solidFill>
          <a:ln w="6350" algn="ctr">
            <a:solidFill>
              <a:schemeClr val="bg1">
                <a:lumMod val="75000"/>
              </a:schemeClr>
            </a:solidFill>
            <a:miter lim="800000"/>
            <a:headEnd/>
            <a:tailEnd/>
          </a:ln>
        </p:spPr>
        <p:txBody>
          <a:bodyPr lIns="90000" tIns="72000" rIns="90000" bIns="72000" rtlCol="0" anchor="ctr"/>
          <a:lstStyle/>
          <a:p>
            <a:pPr marR="0" defTabSz="914400" eaLnBrk="1" fontAlgn="base" latinLnBrk="0" hangingPunct="1">
              <a:lnSpc>
                <a:spcPct val="100000"/>
              </a:lnSpc>
              <a:spcBef>
                <a:spcPct val="50000"/>
              </a:spcBef>
              <a:spcAft>
                <a:spcPct val="0"/>
              </a:spcAft>
              <a:buClr>
                <a:srgbClr val="F0AB00"/>
              </a:buClr>
              <a:buSzPct val="80000"/>
              <a:tabLst/>
            </a:pPr>
            <a:r>
              <a:rPr kumimoji="0" lang="en-US" sz="1200" b="0" i="0" u="none" strike="noStrike" kern="0" cap="none" spc="0" normalizeH="0" baseline="0" noProof="0" dirty="0" smtClean="0">
                <a:ln>
                  <a:noFill/>
                </a:ln>
                <a:effectLst/>
                <a:uLnTx/>
                <a:uFillTx/>
                <a:ea typeface="Arial Unicode MS" pitchFamily="34" charset="-128"/>
                <a:cs typeface="Arial Unicode MS" pitchFamily="34" charset="-128"/>
              </a:rPr>
              <a:t>This requires the architecture to consider</a:t>
            </a:r>
            <a:r>
              <a:rPr kumimoji="0" lang="en-US" sz="1200" b="0" i="0" u="none" strike="noStrike" kern="0" cap="none" spc="0" normalizeH="0" noProof="0" dirty="0" smtClean="0">
                <a:ln>
                  <a:noFill/>
                </a:ln>
                <a:effectLst/>
                <a:uLnTx/>
                <a:uFillTx/>
                <a:ea typeface="Arial Unicode MS" pitchFamily="34" charset="-128"/>
                <a:cs typeface="Arial Unicode MS" pitchFamily="34" charset="-128"/>
              </a:rPr>
              <a:t> sophisticated monitoring and event driven behavior.</a:t>
            </a:r>
            <a:endParaRPr kumimoji="0" lang="en-US" sz="1200" b="0" i="0" u="none" strike="noStrike" kern="0" cap="none" spc="0" normalizeH="0" baseline="0" noProof="0" dirty="0" smtClean="0">
              <a:ln>
                <a:noFill/>
              </a:ln>
              <a:effectLst/>
              <a:uLnTx/>
              <a:uFillTx/>
              <a:ea typeface="Arial Unicode MS" pitchFamily="34" charset="-128"/>
              <a:cs typeface="Arial Unicode MS" pitchFamily="34" charset="-128"/>
            </a:endParaRPr>
          </a:p>
        </p:txBody>
      </p:sp>
      <p:sp>
        <p:nvSpPr>
          <p:cNvPr id="8" name="Rectangle 7"/>
          <p:cNvSpPr/>
          <p:nvPr/>
        </p:nvSpPr>
        <p:spPr bwMode="gray">
          <a:xfrm>
            <a:off x="3378200" y="5232400"/>
            <a:ext cx="5194300" cy="787400"/>
          </a:xfrm>
          <a:prstGeom prst="rect">
            <a:avLst/>
          </a:prstGeom>
          <a:solidFill>
            <a:schemeClr val="bg1">
              <a:lumMod val="85000"/>
            </a:schemeClr>
          </a:solidFill>
          <a:ln w="6350" algn="ctr">
            <a:solidFill>
              <a:schemeClr val="bg1">
                <a:lumMod val="75000"/>
              </a:schemeClr>
            </a:solidFill>
            <a:miter lim="800000"/>
            <a:headEnd/>
            <a:tailEnd/>
          </a:ln>
        </p:spPr>
        <p:txBody>
          <a:bodyPr lIns="90000" tIns="72000" rIns="90000" bIns="72000" rtlCol="0" anchor="ctr"/>
          <a:lstStyle/>
          <a:p>
            <a:pPr marR="0" defTabSz="914400" eaLnBrk="1" fontAlgn="base" latinLnBrk="0" hangingPunct="1">
              <a:lnSpc>
                <a:spcPct val="100000"/>
              </a:lnSpc>
              <a:spcBef>
                <a:spcPct val="50000"/>
              </a:spcBef>
              <a:spcAft>
                <a:spcPct val="0"/>
              </a:spcAft>
              <a:buClr>
                <a:srgbClr val="F0AB00"/>
              </a:buClr>
              <a:buSzPct val="80000"/>
              <a:tabLst/>
            </a:pPr>
            <a:r>
              <a:rPr kumimoji="0" lang="en-US" sz="1200" b="0" i="0" u="none" strike="noStrike" kern="0" cap="none" spc="0" normalizeH="0" baseline="0" noProof="0" dirty="0" smtClean="0">
                <a:ln>
                  <a:noFill/>
                </a:ln>
                <a:effectLst/>
                <a:uLnTx/>
                <a:uFillTx/>
                <a:ea typeface="Arial Unicode MS" pitchFamily="34" charset="-128"/>
                <a:cs typeface="Arial Unicode MS" pitchFamily="34" charset="-128"/>
              </a:rPr>
              <a:t>This require</a:t>
            </a:r>
            <a:r>
              <a:rPr kumimoji="0" lang="en-US" sz="1200" b="0" i="0" u="none" strike="noStrike" kern="0" cap="none" spc="0" normalizeH="0" noProof="0" dirty="0" smtClean="0">
                <a:ln>
                  <a:noFill/>
                </a:ln>
                <a:effectLst/>
                <a:uLnTx/>
                <a:uFillTx/>
                <a:ea typeface="Arial Unicode MS" pitchFamily="34" charset="-128"/>
                <a:cs typeface="Arial Unicode MS" pitchFamily="34" charset="-128"/>
              </a:rPr>
              <a:t> the architecture to consider high levels of transparency on the resource utilization.</a:t>
            </a:r>
            <a:endParaRPr kumimoji="0" lang="en-US" sz="1200" b="0" i="0" u="none" strike="noStrike" kern="0" cap="none" spc="0" normalizeH="0" baseline="0" noProof="0" dirty="0" smtClean="0">
              <a:ln>
                <a:noFill/>
              </a:ln>
              <a:effectLst/>
              <a:uLnTx/>
              <a:uFillTx/>
              <a:ea typeface="Arial Unicode MS" pitchFamily="34" charset="-128"/>
              <a:cs typeface="Arial Unicode MS"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latin typeface="Arial Black" pitchFamily="34" charset="0"/>
              </a:rPr>
              <a:t>Taxonomy</a:t>
            </a:r>
            <a:endParaRPr lang="en-US" dirty="0">
              <a:latin typeface="Arial Black" pitchFamily="34" charset="0"/>
            </a:endParaRPr>
          </a:p>
        </p:txBody>
      </p:sp>
    </p:spTree>
  </p:cSld>
  <p:clrMapOvr>
    <a:masterClrMapping/>
  </p:clrMapOvr>
</p:sld>
</file>

<file path=ppt/theme/theme1.xml><?xml version="1.0" encoding="utf-8"?>
<a:theme xmlns:a="http://schemas.openxmlformats.org/drawingml/2006/main" name="SAP_2011_v1.1">
  <a:themeElements>
    <a:clrScheme name="SAP_Colors2011_1.1">
      <a:dk1>
        <a:srgbClr val="000000"/>
      </a:dk1>
      <a:lt1>
        <a:srgbClr val="FFFFFF"/>
      </a:lt1>
      <a:dk2>
        <a:srgbClr val="0076CB"/>
      </a:dk2>
      <a:lt2>
        <a:srgbClr val="CCCCCC"/>
      </a:lt2>
      <a:accent1>
        <a:srgbClr val="F0AB00"/>
      </a:accent1>
      <a:accent2>
        <a:srgbClr val="666666"/>
      </a:accent2>
      <a:accent3>
        <a:srgbClr val="0076CB"/>
      </a:accent3>
      <a:accent4>
        <a:srgbClr val="4FB81C"/>
      </a:accent4>
      <a:accent5>
        <a:srgbClr val="E35500"/>
      </a:accent5>
      <a:accent6>
        <a:srgbClr val="760A85"/>
      </a:accent6>
      <a:hlink>
        <a:srgbClr val="666666"/>
      </a:hlink>
      <a:folHlink>
        <a:srgbClr val="CCCCCC"/>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6350" algn="ctr">
          <a:noFill/>
          <a:miter lim="800000"/>
          <a:headEnd/>
          <a:tailEnd/>
        </a:ln>
      </a:spPr>
      <a:bodyPr lIns="90000" tIns="72000" rIns="90000" bIns="72000" rtlCol="0" anchor="ctr"/>
      <a:lstStyle>
        <a:defPPr marR="0" algn="ctr" defTabSz="914400" eaLnBrk="1" fontAlgn="base" latinLnBrk="0" hangingPunct="1">
          <a:lnSpc>
            <a:spcPct val="100000"/>
          </a:lnSpc>
          <a:spcBef>
            <a:spcPct val="50000"/>
          </a:spcBef>
          <a:spcAft>
            <a:spcPct val="0"/>
          </a:spcAft>
          <a:buClr>
            <a:srgbClr val="F0AB00"/>
          </a:buClr>
          <a:buSzPct val="80000"/>
          <a:tabLst/>
          <a:defRPr kumimoji="0" b="0" i="0" u="none" strike="noStrike" kern="0" cap="none" spc="0" normalizeH="0" baseline="0" noProof="0" dirty="0" smtClean="0">
            <a:ln>
              <a:noFill/>
            </a:ln>
            <a:effectLst/>
            <a:uLnTx/>
            <a:uFillTx/>
            <a:ea typeface="Arial Unicode MS" pitchFamily="34" charset="-128"/>
            <a:cs typeface="Arial Unicode MS" pitchFamily="34" charset="-128"/>
          </a:defRPr>
        </a:defPPr>
      </a:lst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fontAlgn="base">
          <a:spcBef>
            <a:spcPct val="50000"/>
          </a:spcBef>
          <a:spcAft>
            <a:spcPct val="0"/>
          </a:spcAft>
          <a:buClr>
            <a:srgbClr val="F0AB00"/>
          </a:buClr>
          <a:buSzPct val="80000"/>
          <a:defRPr sz="1800" kern="0" dirty="0" smtClean="0">
            <a:ea typeface="Arial Unicode MS" pitchFamily="34" charset="-128"/>
            <a:cs typeface="Arial Unicode MS" pitchFamily="34" charset="-128"/>
          </a:defRPr>
        </a:defPPr>
      </a:lstStyle>
    </a:txDef>
  </a:objectDefaults>
  <a:extraClrSchemeLst/>
</a:theme>
</file>

<file path=ppt/theme/theme2.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SAP_2011_v1.1</Template>
  <TotalTime>994</TotalTime>
  <Words>1300</Words>
  <Application>Microsoft Office PowerPoint</Application>
  <PresentationFormat>On-screen Show (4:3)</PresentationFormat>
  <Paragraphs>186</Paragraphs>
  <Slides>16</Slides>
  <Notes>6</Notes>
  <HiddenSlides>1</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SAP_2011_v1.1</vt:lpstr>
      <vt:lpstr>CLOUD COMPUTING ARCHITECTURES &amp; APPLICATIONS</vt:lpstr>
      <vt:lpstr>Agenda</vt:lpstr>
      <vt:lpstr>What is Cloud Computing</vt:lpstr>
      <vt:lpstr>Economics of Cloud Computing</vt:lpstr>
      <vt:lpstr>Basic Models and  Essential Characteristics</vt:lpstr>
      <vt:lpstr>Basic Models &gt; Service Models</vt:lpstr>
      <vt:lpstr>Basic Models &gt; Deployment Models </vt:lpstr>
      <vt:lpstr>Basic Models &gt; Essential Characteristics </vt:lpstr>
      <vt:lpstr>Taxonomy</vt:lpstr>
      <vt:lpstr>Taxonomy &gt; General Terms </vt:lpstr>
      <vt:lpstr>Major Roles and Activities</vt:lpstr>
      <vt:lpstr>What is SLA?</vt:lpstr>
      <vt:lpstr>Summary</vt:lpstr>
      <vt:lpstr>Summary</vt:lpstr>
      <vt:lpstr>Slide 15</vt:lpstr>
      <vt:lpstr>The Grid</vt:lpstr>
    </vt:vector>
  </TitlesOfParts>
  <Company>SAP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Presentation Title</dc:title>
  <dc:creator>d019534</dc:creator>
  <cp:lastModifiedBy>Iliyan Nenov</cp:lastModifiedBy>
  <cp:revision>128</cp:revision>
  <dcterms:created xsi:type="dcterms:W3CDTF">2011-02-01T08:59:19Z</dcterms:created>
  <dcterms:modified xsi:type="dcterms:W3CDTF">2011-04-11T08:17:11Z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2019392532</vt:i4>
  </property>
  <property fmtid="{D5CDD505-2E9C-101B-9397-08002B2CF9AE}" pid="3" name="_NewReviewCycle">
    <vt:lpwstr/>
  </property>
  <property fmtid="{D5CDD505-2E9C-101B-9397-08002B2CF9AE}" pid="4" name="_EmailSubject">
    <vt:lpwstr>Emailing: Datastructures_Databases</vt:lpwstr>
  </property>
  <property fmtid="{D5CDD505-2E9C-101B-9397-08002B2CF9AE}" pid="5" name="_AuthorEmail">
    <vt:lpwstr>iliyan.nenov@sap.com</vt:lpwstr>
  </property>
  <property fmtid="{D5CDD505-2E9C-101B-9397-08002B2CF9AE}" pid="6" name="_AuthorEmailDisplayName">
    <vt:lpwstr>Nenov, Iliyan</vt:lpwstr>
  </property>
  <property fmtid="{D5CDD505-2E9C-101B-9397-08002B2CF9AE}" pid="7" name="_PreviousAdHocReviewCycleID">
    <vt:i4>1447728118</vt:i4>
  </property>
</Properties>
</file>