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5143500" cx="9144000"/>
  <p:notesSz cx="6858000" cy="9144000"/>
  <p:embeddedFontLst>
    <p:embeddedFont>
      <p:font typeface="Montserrat"/>
      <p:regular r:id="rId18"/>
      <p:bold r:id="rId19"/>
      <p:italic r:id="rId20"/>
      <p:boldItalic r:id="rId21"/>
    </p:embeddedFont>
    <p:embeddedFont>
      <p:font typeface="Karla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424A4AC-6BA0-4E69-983A-4A523787187E}">
  <a:tblStyle styleId="{F424A4AC-6BA0-4E69-983A-4A523787187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Karla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Karla-italic.fntdata"/><Relationship Id="rId23" Type="http://schemas.openxmlformats.org/officeDocument/2006/relationships/font" Target="fonts/Karl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5" Type="http://schemas.openxmlformats.org/officeDocument/2006/relationships/font" Target="fonts/Karla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4b5d4fb4b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4b5d4fb4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54b5d4fb4b_0_62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54b5d4fb4b_0_6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4b5d4fb4b_0_1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4b5d4fb4b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4b5d4fb4b_0_18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4b5d4fb4b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4b5d4fb4b_0_5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54b5d4fb4b_0_5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54b5d4fb4b_0_26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54b5d4fb4b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54b5d4fb4b_0_5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54b5d4fb4b_0_5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54ede0a28b_1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54ede0a28b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4b5d4fb4b_0_34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54b5d4fb4b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4b5d4fb4b_0_6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4b5d4fb4b_0_6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21892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6" name="Google Shape;56;p14"/>
          <p:cNvSpPr/>
          <p:nvPr/>
        </p:nvSpPr>
        <p:spPr>
          <a:xfrm>
            <a:off x="-967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648300" y="3175950"/>
            <a:ext cx="3530700" cy="1182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/>
          <p:nvPr/>
        </p:nvSpPr>
        <p:spPr>
          <a:xfrm>
            <a:off x="21892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0" name="Google Shape;60;p15"/>
          <p:cNvSpPr/>
          <p:nvPr/>
        </p:nvSpPr>
        <p:spPr>
          <a:xfrm>
            <a:off x="-967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1" name="Google Shape;61;p15"/>
          <p:cNvSpPr txBox="1"/>
          <p:nvPr>
            <p:ph type="ctrTitle"/>
          </p:nvPr>
        </p:nvSpPr>
        <p:spPr>
          <a:xfrm>
            <a:off x="648300" y="1354750"/>
            <a:ext cx="3522300" cy="298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6724950" y="3265700"/>
            <a:ext cx="1906200" cy="1031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 + image">
  <p:cSld name="TITLE_1_2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21892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5" name="Google Shape;65;p16"/>
          <p:cNvSpPr/>
          <p:nvPr/>
        </p:nvSpPr>
        <p:spPr>
          <a:xfrm>
            <a:off x="-967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838309" y="1807900"/>
            <a:ext cx="31482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838250" y="2419350"/>
            <a:ext cx="3148200" cy="225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big image">
  <p:cSld name="TITLE_1_2_1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>
            <a:off x="209250" y="-9675"/>
            <a:ext cx="3076750" cy="5167075"/>
          </a:xfrm>
          <a:custGeom>
            <a:rect b="b" l="l" r="r" t="t"/>
            <a:pathLst>
              <a:path extrusionOk="0" h="206683" w="12307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71" name="Google Shape;71;p17"/>
          <p:cNvSpPr/>
          <p:nvPr/>
        </p:nvSpPr>
        <p:spPr>
          <a:xfrm>
            <a:off x="-19350" y="-9675"/>
            <a:ext cx="3076750" cy="5167075"/>
          </a:xfrm>
          <a:custGeom>
            <a:rect b="b" l="l" r="r" t="t"/>
            <a:pathLst>
              <a:path extrusionOk="0" h="206683" w="12307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2" name="Google Shape;72;p17"/>
          <p:cNvSpPr txBox="1"/>
          <p:nvPr>
            <p:ph type="title"/>
          </p:nvPr>
        </p:nvSpPr>
        <p:spPr>
          <a:xfrm>
            <a:off x="609704" y="4116875"/>
            <a:ext cx="16098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76" name="Google Shape;76;p18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7" name="Google Shape;77;p18"/>
          <p:cNvSpPr txBox="1"/>
          <p:nvPr/>
        </p:nvSpPr>
        <p:spPr>
          <a:xfrm>
            <a:off x="799645" y="697675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12000">
                <a:solidFill>
                  <a:srgbClr val="CCCCCC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12000">
              <a:solidFill>
                <a:srgbClr val="CCCCC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8"/>
          <p:cNvSpPr txBox="1"/>
          <p:nvPr>
            <p:ph idx="1" type="body"/>
          </p:nvPr>
        </p:nvSpPr>
        <p:spPr>
          <a:xfrm>
            <a:off x="838250" y="1657350"/>
            <a:ext cx="5324100" cy="225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▸"/>
              <a:defRPr sz="2400">
                <a:latin typeface="Montserrat"/>
                <a:ea typeface="Montserrat"/>
                <a:cs typeface="Montserrat"/>
                <a:sym typeface="Montserrat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82" name="Google Shape;82;p19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3" name="Google Shape;83;p19"/>
          <p:cNvSpPr txBox="1"/>
          <p:nvPr>
            <p:ph type="title"/>
          </p:nvPr>
        </p:nvSpPr>
        <p:spPr>
          <a:xfrm>
            <a:off x="838350" y="893500"/>
            <a:ext cx="53241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0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88" name="Google Shape;88;p20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9" name="Google Shape;89;p20"/>
          <p:cNvSpPr txBox="1"/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body"/>
          </p:nvPr>
        </p:nvSpPr>
        <p:spPr>
          <a:xfrm>
            <a:off x="841001" y="1578025"/>
            <a:ext cx="2671800" cy="2433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body"/>
          </p:nvPr>
        </p:nvSpPr>
        <p:spPr>
          <a:xfrm>
            <a:off x="3673842" y="1578025"/>
            <a:ext cx="2671800" cy="2433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5" name="Google Shape;95;p21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6" name="Google Shape;96;p21"/>
          <p:cNvSpPr txBox="1"/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97" name="Google Shape;97;p21"/>
          <p:cNvSpPr txBox="1"/>
          <p:nvPr>
            <p:ph idx="1" type="body"/>
          </p:nvPr>
        </p:nvSpPr>
        <p:spPr>
          <a:xfrm>
            <a:off x="841000" y="1600975"/>
            <a:ext cx="20949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98" name="Google Shape;98;p21"/>
          <p:cNvSpPr txBox="1"/>
          <p:nvPr>
            <p:ph idx="2" type="body"/>
          </p:nvPr>
        </p:nvSpPr>
        <p:spPr>
          <a:xfrm>
            <a:off x="3043281" y="1600975"/>
            <a:ext cx="20949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99" name="Google Shape;99;p21"/>
          <p:cNvSpPr txBox="1"/>
          <p:nvPr>
            <p:ph idx="3" type="body"/>
          </p:nvPr>
        </p:nvSpPr>
        <p:spPr>
          <a:xfrm>
            <a:off x="5245562" y="1600975"/>
            <a:ext cx="20949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00" name="Google Shape;100;p21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3" name="Google Shape;103;p22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4" name="Google Shape;104;p22"/>
          <p:cNvSpPr txBox="1"/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05" name="Google Shape;105;p22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8" name="Google Shape;108;p23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841000" y="4025300"/>
            <a:ext cx="7845900" cy="519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360"/>
              </a:spcBef>
              <a:spcAft>
                <a:spcPts val="0"/>
              </a:spcAft>
              <a:buSzPts val="2000"/>
              <a:buNone/>
              <a:defRPr/>
            </a:lvl1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13" name="Google Shape;113;p24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4" name="Google Shape;114;p24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pty">
  <p:cSld name="BLANK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8BC34A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741100"/>
            <a:ext cx="51852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352550"/>
            <a:ext cx="5185200" cy="22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▸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●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○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■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●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○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■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hyperlink" Target="https://judge.openfmi.net/practice/open_contest?contest_id=98" TargetMode="External"/><Relationship Id="rId10" Type="http://schemas.openxmlformats.org/officeDocument/2006/relationships/hyperlink" Target="https://action.informatika.bg/problems/118" TargetMode="External"/><Relationship Id="rId13" Type="http://schemas.openxmlformats.org/officeDocument/2006/relationships/hyperlink" Target="https://action.informatika.bg/problems/185" TargetMode="External"/><Relationship Id="rId12" Type="http://schemas.openxmlformats.org/officeDocument/2006/relationships/hyperlink" Target="https://action.informatika.bg/problems/60" TargetMode="External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action.informatika.bg/problems/130" TargetMode="External"/><Relationship Id="rId4" Type="http://schemas.openxmlformats.org/officeDocument/2006/relationships/hyperlink" Target="https://judge.openfmi.net/practice/open_contest?contest_id=85" TargetMode="External"/><Relationship Id="rId9" Type="http://schemas.openxmlformats.org/officeDocument/2006/relationships/hyperlink" Target="https://action.informatika.bg/problems/28" TargetMode="External"/><Relationship Id="rId14" Type="http://schemas.openxmlformats.org/officeDocument/2006/relationships/hyperlink" Target="https://action.informatika.bg/problems/30" TargetMode="External"/><Relationship Id="rId5" Type="http://schemas.openxmlformats.org/officeDocument/2006/relationships/hyperlink" Target="https://action.informatika.bg/problems/117" TargetMode="External"/><Relationship Id="rId6" Type="http://schemas.openxmlformats.org/officeDocument/2006/relationships/hyperlink" Target="https://action.informatika.bg/problems/141" TargetMode="External"/><Relationship Id="rId7" Type="http://schemas.openxmlformats.org/officeDocument/2006/relationships/hyperlink" Target="https://action.informatika.bg/problems/168" TargetMode="External"/><Relationship Id="rId8" Type="http://schemas.openxmlformats.org/officeDocument/2006/relationships/hyperlink" Target="https://action.informatika.bg/problems/2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ctrTitle"/>
          </p:nvPr>
        </p:nvSpPr>
        <p:spPr>
          <a:xfrm>
            <a:off x="648300" y="3175950"/>
            <a:ext cx="4229100" cy="118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solidFill>
                  <a:srgbClr val="6AA84F"/>
                </a:solidFill>
              </a:rPr>
              <a:t>SEARCHING</a:t>
            </a:r>
            <a:r>
              <a:rPr lang="bg">
                <a:solidFill>
                  <a:srgbClr val="F1C232"/>
                </a:solidFill>
              </a:rPr>
              <a:t> </a:t>
            </a:r>
            <a:r>
              <a:rPr lang="bg">
                <a:solidFill>
                  <a:schemeClr val="dk2"/>
                </a:solidFill>
              </a:rPr>
              <a:t>ALGORITHMS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grpSp>
        <p:nvGrpSpPr>
          <p:cNvPr id="122" name="Google Shape;122;p26"/>
          <p:cNvGrpSpPr/>
          <p:nvPr/>
        </p:nvGrpSpPr>
        <p:grpSpPr>
          <a:xfrm>
            <a:off x="742712" y="1563753"/>
            <a:ext cx="1074786" cy="954949"/>
            <a:chOff x="5292575" y="3681900"/>
            <a:chExt cx="420150" cy="373275"/>
          </a:xfrm>
        </p:grpSpPr>
        <p:sp>
          <p:nvSpPr>
            <p:cNvPr id="123" name="Google Shape;123;p26"/>
            <p:cNvSpPr/>
            <p:nvPr/>
          </p:nvSpPr>
          <p:spPr>
            <a:xfrm>
              <a:off x="5292575" y="3706875"/>
              <a:ext cx="420150" cy="266700"/>
            </a:xfrm>
            <a:custGeom>
              <a:rect b="b" l="l" r="r" t="t"/>
              <a:pathLst>
                <a:path extrusionOk="0" fill="none" h="10668" w="16806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cap="rnd" cmpd="sng" w="2857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6"/>
            <p:cNvSpPr/>
            <p:nvPr/>
          </p:nvSpPr>
          <p:spPr>
            <a:xfrm>
              <a:off x="5490475" y="3681900"/>
              <a:ext cx="24375" cy="25000"/>
            </a:xfrm>
            <a:custGeom>
              <a:rect b="b" l="l" r="r" t="t"/>
              <a:pathLst>
                <a:path extrusionOk="0" fill="none" h="1000" w="975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cap="rnd" cmpd="sng" w="2857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26"/>
            <p:cNvSpPr/>
            <p:nvPr/>
          </p:nvSpPr>
          <p:spPr>
            <a:xfrm>
              <a:off x="5358350" y="3973550"/>
              <a:ext cx="60900" cy="81625"/>
            </a:xfrm>
            <a:custGeom>
              <a:rect b="b" l="l" r="r" t="t"/>
              <a:pathLst>
                <a:path extrusionOk="0" fill="none" h="3265" w="2436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cap="rnd" cmpd="sng" w="2857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26"/>
            <p:cNvSpPr/>
            <p:nvPr/>
          </p:nvSpPr>
          <p:spPr>
            <a:xfrm>
              <a:off x="5586050" y="3973550"/>
              <a:ext cx="60925" cy="81625"/>
            </a:xfrm>
            <a:custGeom>
              <a:rect b="b" l="l" r="r" t="t"/>
              <a:pathLst>
                <a:path extrusionOk="0" fill="none" h="3265" w="2437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cap="rnd" cmpd="sng" w="2857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6"/>
            <p:cNvSpPr/>
            <p:nvPr/>
          </p:nvSpPr>
          <p:spPr>
            <a:xfrm>
              <a:off x="5316925" y="3731225"/>
              <a:ext cx="371450" cy="218000"/>
            </a:xfrm>
            <a:custGeom>
              <a:rect b="b" l="l" r="r" t="t"/>
              <a:pathLst>
                <a:path extrusionOk="0" fill="none" h="8720" w="14858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rnd" cmpd="sng" w="2857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26"/>
            <p:cNvSpPr/>
            <p:nvPr/>
          </p:nvSpPr>
          <p:spPr>
            <a:xfrm>
              <a:off x="5380250" y="3784800"/>
              <a:ext cx="230200" cy="115725"/>
            </a:xfrm>
            <a:custGeom>
              <a:rect b="b" l="l" r="r" t="t"/>
              <a:pathLst>
                <a:path extrusionOk="0" fill="none" h="4629" w="9208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cap="rnd" cmpd="sng" w="28575">
              <a:solidFill>
                <a:srgbClr val="7ABC0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26"/>
            <p:cNvSpPr/>
            <p:nvPr/>
          </p:nvSpPr>
          <p:spPr>
            <a:xfrm>
              <a:off x="5547700" y="3779925"/>
              <a:ext cx="68825" cy="68825"/>
            </a:xfrm>
            <a:custGeom>
              <a:rect b="b" l="l" r="r" t="t"/>
              <a:pathLst>
                <a:path extrusionOk="0" fill="none" h="2753" w="2753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cap="rnd" cmpd="sng" w="28575">
              <a:solidFill>
                <a:srgbClr val="7ABC0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5"/>
          <p:cNvSpPr/>
          <p:nvPr/>
        </p:nvSpPr>
        <p:spPr>
          <a:xfrm>
            <a:off x="2136650" y="973350"/>
            <a:ext cx="4499700" cy="2858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CE5CD"/>
              </a:solidFill>
              <a:highlight>
                <a:srgbClr val="6D9EEB"/>
              </a:highlight>
            </a:endParaRPr>
          </a:p>
        </p:txBody>
      </p:sp>
      <p:sp>
        <p:nvSpPr>
          <p:cNvPr id="244" name="Google Shape;244;p35"/>
          <p:cNvSpPr/>
          <p:nvPr/>
        </p:nvSpPr>
        <p:spPr>
          <a:xfrm>
            <a:off x="1945463" y="788878"/>
            <a:ext cx="4871019" cy="3792143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35"/>
          <p:cNvSpPr txBox="1"/>
          <p:nvPr>
            <p:ph type="title"/>
          </p:nvPr>
        </p:nvSpPr>
        <p:spPr>
          <a:xfrm>
            <a:off x="3675225" y="1721675"/>
            <a:ext cx="1411500" cy="13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4000">
                <a:solidFill>
                  <a:srgbClr val="3C78D8"/>
                </a:solidFill>
              </a:rPr>
              <a:t>THE</a:t>
            </a:r>
            <a:r>
              <a:rPr lang="bg" sz="4000"/>
              <a:t> </a:t>
            </a:r>
            <a:r>
              <a:rPr lang="bg" sz="4000">
                <a:solidFill>
                  <a:srgbClr val="666666"/>
                </a:solidFill>
              </a:rPr>
              <a:t>END</a:t>
            </a:r>
            <a:endParaRPr sz="4000">
              <a:solidFill>
                <a:srgbClr val="666666"/>
              </a:solidFill>
            </a:endParaRPr>
          </a:p>
        </p:txBody>
      </p:sp>
      <p:sp>
        <p:nvSpPr>
          <p:cNvPr id="246" name="Google Shape;246;p35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135" name="Google Shape;135;p27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 Алгоритми за търсене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36" name="Google Shape;136;p27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137" name="Google Shape;137;p27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999999"/>
                </a:solidFill>
                <a:highlight>
                  <a:srgbClr val="999999"/>
                </a:highlight>
              </a:endParaRPr>
            </a:p>
          </p:txBody>
        </p:sp>
        <p:sp>
          <p:nvSpPr>
            <p:cNvPr id="138" name="Google Shape;138;p27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999999"/>
                </a:solidFill>
                <a:highlight>
                  <a:srgbClr val="999999"/>
                </a:highlight>
              </a:endParaRPr>
            </a:p>
          </p:txBody>
        </p:sp>
      </p:grpSp>
      <p:sp>
        <p:nvSpPr>
          <p:cNvPr id="139" name="Google Shape;139;p27"/>
          <p:cNvSpPr txBox="1"/>
          <p:nvPr/>
        </p:nvSpPr>
        <p:spPr>
          <a:xfrm>
            <a:off x="504400" y="1127475"/>
            <a:ext cx="6471300" cy="34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93700" lvl="0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Montserrat"/>
              <a:buChar char="▸"/>
            </a:pPr>
            <a:r>
              <a:rPr lang="bg" sz="2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Linear search</a:t>
            </a:r>
            <a:endParaRPr sz="2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Montserrat"/>
              <a:buChar char="▸"/>
            </a:pPr>
            <a:r>
              <a:rPr lang="bg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Jump search</a:t>
            </a:r>
            <a:endParaRPr sz="2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Montserrat"/>
              <a:buChar char="▸"/>
            </a:pPr>
            <a:r>
              <a:rPr lang="bg" sz="2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Binary search</a:t>
            </a:r>
            <a:endParaRPr sz="2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137160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Montserrat"/>
              <a:buChar char="▸"/>
            </a:pPr>
            <a:r>
              <a:rPr lang="bg" sz="2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Ternary Search</a:t>
            </a:r>
            <a:endParaRPr sz="2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Montserrat"/>
              <a:buChar char="▸"/>
            </a:pPr>
            <a:r>
              <a:rPr lang="bg" sz="2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Interpolation search</a:t>
            </a:r>
            <a:endParaRPr sz="2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Montserrat"/>
              <a:buChar char="▸"/>
            </a:pPr>
            <a:r>
              <a:rPr lang="bg" sz="2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Exponential search</a:t>
            </a:r>
            <a:endParaRPr sz="2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Montserrat"/>
              <a:buChar char="▸"/>
            </a:pPr>
            <a:r>
              <a:rPr lang="bg" sz="2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Fibonacci search</a:t>
            </a:r>
            <a:endParaRPr sz="2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145" name="Google Shape;145;p28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Linear search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46" name="Google Shape;146;p28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147" name="Google Shape;147;p28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148" name="Google Shape;148;p28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sp>
        <p:nvSpPr>
          <p:cNvPr id="149" name="Google Shape;149;p28"/>
          <p:cNvSpPr txBox="1"/>
          <p:nvPr/>
        </p:nvSpPr>
        <p:spPr>
          <a:xfrm>
            <a:off x="504400" y="991625"/>
            <a:ext cx="5821500" cy="20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Идея - Итерираме последователно докато не намерим търсената от нас стойност.</a:t>
            </a:r>
            <a:endParaRPr sz="1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50" name="Google Shape;150;p28"/>
          <p:cNvGraphicFramePr/>
          <p:nvPr/>
        </p:nvGraphicFramePr>
        <p:xfrm>
          <a:off x="6378700" y="202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{F424A4AC-6BA0-4E69-983A-4A523787187E}</a:tableStyleId>
              </a:tblPr>
              <a:tblGrid>
                <a:gridCol w="1224625"/>
                <a:gridCol w="1224625"/>
              </a:tblGrid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Best-case performance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O(1)</a:t>
                      </a:r>
                      <a:endParaRPr i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Average-case performance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O(n)</a:t>
                      </a:r>
                      <a:endParaRPr i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Worst-case performance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O(n)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51" name="Google Shape;151;p28"/>
          <p:cNvCxnSpPr/>
          <p:nvPr/>
        </p:nvCxnSpPr>
        <p:spPr>
          <a:xfrm>
            <a:off x="6325975" y="20335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7ABC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2" name="Google Shape;152;p28"/>
          <p:cNvCxnSpPr/>
          <p:nvPr/>
        </p:nvCxnSpPr>
        <p:spPr>
          <a:xfrm>
            <a:off x="6325975" y="178000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7ABC0C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53" name="Google Shape;15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938" y="2266950"/>
            <a:ext cx="5396225" cy="221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155CC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020725"/>
            <a:ext cx="7279652" cy="312277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9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160" name="Google Shape;160;p29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Jump Search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61" name="Google Shape;161;p29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162" name="Google Shape;162;p29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000000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163" name="Google Shape;163;p29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000000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graphicFrame>
        <p:nvGraphicFramePr>
          <p:cNvPr id="164" name="Google Shape;164;p29"/>
          <p:cNvGraphicFramePr/>
          <p:nvPr/>
        </p:nvGraphicFramePr>
        <p:xfrm>
          <a:off x="6378700" y="202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{F424A4AC-6BA0-4E69-983A-4A523787187E}</a:tableStyleId>
              </a:tblPr>
              <a:tblGrid>
                <a:gridCol w="1224625"/>
                <a:gridCol w="1224625"/>
              </a:tblGrid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Best-case performance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O(1)</a:t>
                      </a:r>
                      <a:endParaRPr i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Average-case performance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</a:t>
                      </a:r>
                      <a:r>
                        <a:rPr lang="bg" sz="13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√n</a:t>
                      </a: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i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Worst-case performance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bg" sz="13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</a:t>
                      </a:r>
                      <a:r>
                        <a:rPr lang="bg" sz="13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√n</a:t>
                      </a:r>
                      <a:r>
                        <a:rPr i="1" lang="bg" sz="13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65" name="Google Shape;165;p29"/>
          <p:cNvCxnSpPr/>
          <p:nvPr/>
        </p:nvCxnSpPr>
        <p:spPr>
          <a:xfrm>
            <a:off x="6325975" y="20335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3F51B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6" name="Google Shape;166;p29"/>
          <p:cNvCxnSpPr/>
          <p:nvPr/>
        </p:nvCxnSpPr>
        <p:spPr>
          <a:xfrm>
            <a:off x="6325975" y="178000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3F51B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7" name="Google Shape;167;p29"/>
          <p:cNvSpPr txBox="1"/>
          <p:nvPr/>
        </p:nvSpPr>
        <p:spPr>
          <a:xfrm>
            <a:off x="504400" y="991625"/>
            <a:ext cx="5821500" cy="20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Montserrat"/>
              <a:buChar char="▸"/>
            </a:pPr>
            <a:r>
              <a:rPr lang="bg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Идея - Прескачаме по </a:t>
            </a:r>
            <a:r>
              <a:rPr lang="bg" sz="1600">
                <a:solidFill>
                  <a:srgbClr val="666666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√n елемента докато не достигнем елемент, по-голям от търсения</a:t>
            </a:r>
            <a:r>
              <a:rPr lang="bg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Montserrat"/>
              <a:buChar char="▸"/>
            </a:pPr>
            <a:r>
              <a:rPr lang="bg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Връщаме се назад, </a:t>
            </a:r>
            <a:r>
              <a:rPr lang="bg" sz="160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√n позиции или</a:t>
            </a:r>
            <a:r>
              <a:rPr lang="bg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 докато не открием търсеният от нас елемент.</a:t>
            </a:r>
            <a:endParaRPr sz="1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CAF50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0509" y="2364750"/>
            <a:ext cx="3002966" cy="157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0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174" name="Google Shape;174;p30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175" name="Google Shape;175;p30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Binary search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76" name="Google Shape;176;p30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177" name="Google Shape;177;p30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178" name="Google Shape;178;p30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graphicFrame>
        <p:nvGraphicFramePr>
          <p:cNvPr id="179" name="Google Shape;179;p30"/>
          <p:cNvGraphicFramePr/>
          <p:nvPr/>
        </p:nvGraphicFramePr>
        <p:xfrm>
          <a:off x="6378700" y="202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{F424A4AC-6BA0-4E69-983A-4A523787187E}</a:tableStyleId>
              </a:tblPr>
              <a:tblGrid>
                <a:gridCol w="1224625"/>
                <a:gridCol w="1224625"/>
              </a:tblGrid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Best-case performance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O(1)</a:t>
                      </a:r>
                      <a:endParaRPr i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Average-case performance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O(log n)</a:t>
                      </a:r>
                      <a:endParaRPr i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Worst-case performance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O(log n)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80" name="Google Shape;180;p30"/>
          <p:cNvCxnSpPr/>
          <p:nvPr/>
        </p:nvCxnSpPr>
        <p:spPr>
          <a:xfrm>
            <a:off x="6325975" y="20335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4CAF5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30"/>
          <p:cNvCxnSpPr/>
          <p:nvPr/>
        </p:nvCxnSpPr>
        <p:spPr>
          <a:xfrm>
            <a:off x="6325975" y="178000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4CAF5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2" name="Google Shape;182;p30"/>
          <p:cNvSpPr txBox="1"/>
          <p:nvPr/>
        </p:nvSpPr>
        <p:spPr>
          <a:xfrm>
            <a:off x="504400" y="991625"/>
            <a:ext cx="5638800" cy="37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Montserrat"/>
              <a:buChar char="▸"/>
            </a:pPr>
            <a:r>
              <a:rPr lang="bg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Прилага се върху сортирани данни или върху краен интервал от стойности [left, right].</a:t>
            </a:r>
            <a:endParaRPr sz="1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Montserrat"/>
              <a:buChar char="▸"/>
            </a:pPr>
            <a:r>
              <a:rPr lang="bg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Идея:</a:t>
            </a:r>
            <a:endParaRPr sz="1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Montserrat"/>
              <a:buChar char="▹"/>
            </a:pPr>
            <a:r>
              <a:rPr lang="bg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Фиксираме средата на интервала mid (mid = (left + right) / 2). </a:t>
            </a:r>
            <a:endParaRPr sz="1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Montserrat"/>
              <a:buChar char="▹"/>
            </a:pPr>
            <a:r>
              <a:rPr lang="bg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Ако сме открили търсената от нас стойност или интервалът е празен, спираме процедурата. </a:t>
            </a:r>
            <a:endParaRPr sz="1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▹"/>
            </a:pPr>
            <a:r>
              <a:rPr lang="bg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Ако търсената от нас стойност е по-голяма от фиксираната, продължаваме процедурата в десният интервал, породен от разделянето  (mid + 1, right).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▹"/>
            </a:pPr>
            <a:r>
              <a:rPr lang="bg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В противен случай в левият (left, mid - 1).</a:t>
            </a:r>
            <a:endParaRPr sz="1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83" name="Google Shape;183;p30"/>
          <p:cNvCxnSpPr/>
          <p:nvPr/>
        </p:nvCxnSpPr>
        <p:spPr>
          <a:xfrm>
            <a:off x="6325975" y="3949225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4CAF5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4" name="Google Shape;184;p30"/>
          <p:cNvCxnSpPr/>
          <p:nvPr/>
        </p:nvCxnSpPr>
        <p:spPr>
          <a:xfrm>
            <a:off x="6325975" y="235420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4CAF5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8761D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1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190" name="Google Shape;190;p31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Exponential </a:t>
            </a: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Search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91" name="Google Shape;191;p31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192" name="Google Shape;192;p31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000000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193" name="Google Shape;193;p31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000000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graphicFrame>
        <p:nvGraphicFramePr>
          <p:cNvPr id="194" name="Google Shape;194;p31"/>
          <p:cNvGraphicFramePr/>
          <p:nvPr/>
        </p:nvGraphicFramePr>
        <p:xfrm>
          <a:off x="6378700" y="202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{F424A4AC-6BA0-4E69-983A-4A523787187E}</a:tableStyleId>
              </a:tblPr>
              <a:tblGrid>
                <a:gridCol w="1224625"/>
                <a:gridCol w="1224625"/>
              </a:tblGrid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Best-case performance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O(1)</a:t>
                      </a:r>
                      <a:endParaRPr i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Average-case performance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O(log n)</a:t>
                      </a:r>
                      <a:endParaRPr i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Worst-case performance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O(log n)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95" name="Google Shape;195;p31"/>
          <p:cNvCxnSpPr/>
          <p:nvPr/>
        </p:nvCxnSpPr>
        <p:spPr>
          <a:xfrm>
            <a:off x="6325975" y="20335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3C78D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6" name="Google Shape;196;p31"/>
          <p:cNvCxnSpPr/>
          <p:nvPr/>
        </p:nvCxnSpPr>
        <p:spPr>
          <a:xfrm>
            <a:off x="6325975" y="178000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3C78D8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97" name="Google Shape;197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3456388"/>
            <a:ext cx="7756074" cy="1629987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31"/>
          <p:cNvSpPr txBox="1"/>
          <p:nvPr/>
        </p:nvSpPr>
        <p:spPr>
          <a:xfrm>
            <a:off x="504400" y="991625"/>
            <a:ext cx="5821500" cy="24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Идея - Проверяваме елементите на позиции </a:t>
            </a:r>
            <a:r>
              <a:rPr i="1" lang="bg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aseline="30000" i="1" lang="bg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r>
              <a:rPr lang="bg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aseline="30000"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...</a:t>
            </a:r>
            <a:r>
              <a:rPr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aseline="30000"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... докато елемента на позиция </a:t>
            </a:r>
            <a:r>
              <a:rPr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aseline="30000"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е по-малък или равен на търсения. 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Така за търсения от нас елемент x е вярно: A[</a:t>
            </a:r>
            <a:r>
              <a:rPr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aseline="30000"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 - 1 </a:t>
            </a:r>
            <a:r>
              <a:rPr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] &lt; x &lt;= A[</a:t>
            </a:r>
            <a:r>
              <a:rPr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aseline="30000"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].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Прилагаме двоично търсене върху елементите от интервала: [</a:t>
            </a:r>
            <a:r>
              <a:rPr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aseline="30000"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 - 1</a:t>
            </a:r>
            <a:r>
              <a:rPr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+ 1... </a:t>
            </a:r>
            <a:r>
              <a:rPr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aseline="30000" i="1"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].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34F5C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2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204" name="Google Shape;204;p32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205" name="Google Shape;205;p32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206" name="Google Shape;206;p32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Ternary Search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07" name="Google Shape;207;p32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208" name="Google Shape;208;p32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209" name="Google Shape;209;p32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graphicFrame>
        <p:nvGraphicFramePr>
          <p:cNvPr id="210" name="Google Shape;210;p32"/>
          <p:cNvGraphicFramePr/>
          <p:nvPr/>
        </p:nvGraphicFramePr>
        <p:xfrm>
          <a:off x="6378700" y="202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{F424A4AC-6BA0-4E69-983A-4A523787187E}</a:tableStyleId>
              </a:tblPr>
              <a:tblGrid>
                <a:gridCol w="1224625"/>
                <a:gridCol w="1224625"/>
              </a:tblGrid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Best-case performance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O(1)</a:t>
                      </a:r>
                      <a:endParaRPr i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Average-case performance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O(log n)</a:t>
                      </a:r>
                      <a:endParaRPr i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Worst-case performance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O(log n)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11" name="Google Shape;211;p32"/>
          <p:cNvCxnSpPr/>
          <p:nvPr/>
        </p:nvCxnSpPr>
        <p:spPr>
          <a:xfrm>
            <a:off x="6325975" y="20335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2" name="Google Shape;212;p32"/>
          <p:cNvCxnSpPr/>
          <p:nvPr/>
        </p:nvCxnSpPr>
        <p:spPr>
          <a:xfrm>
            <a:off x="6325975" y="176730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3" name="Google Shape;213;p32"/>
          <p:cNvSpPr txBox="1"/>
          <p:nvPr/>
        </p:nvSpPr>
        <p:spPr>
          <a:xfrm>
            <a:off x="504400" y="991625"/>
            <a:ext cx="5638800" cy="37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Прилага се върху сортирани данни или върху краен интервал от стойности [left, right].</a:t>
            </a:r>
            <a:endParaRPr sz="1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Идея:</a:t>
            </a:r>
            <a:endParaRPr sz="1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▹"/>
            </a:pPr>
            <a:r>
              <a:rPr lang="bg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Разделяме интервала на 3 “равни” части: [left, m1], [m1, m2], [m2, right]. </a:t>
            </a:r>
            <a:endParaRPr sz="1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▹"/>
            </a:pPr>
            <a:r>
              <a:rPr lang="bg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Ако сме открили търсената от нас стойност или интервалът е празен, спираме процедурата. </a:t>
            </a:r>
            <a:endParaRPr sz="1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▹"/>
            </a:pPr>
            <a:r>
              <a:rPr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Продължаваме процедурата в интервалът, на когото принадлежи търсената от нас стойност</a:t>
            </a:r>
            <a:r>
              <a:rPr lang="bg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34F5C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Google Shape;21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550" y="992088"/>
            <a:ext cx="6953250" cy="3971925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3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220" name="Google Shape;220;p3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221" name="Google Shape;221;p3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222" name="Google Shape;222;p33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Ternary Search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23" name="Google Shape;223;p33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224" name="Google Shape;224;p33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225" name="Google Shape;225;p33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graphicFrame>
        <p:nvGraphicFramePr>
          <p:cNvPr id="226" name="Google Shape;226;p33"/>
          <p:cNvGraphicFramePr/>
          <p:nvPr/>
        </p:nvGraphicFramePr>
        <p:xfrm>
          <a:off x="6378700" y="202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{F424A4AC-6BA0-4E69-983A-4A523787187E}</a:tableStyleId>
              </a:tblPr>
              <a:tblGrid>
                <a:gridCol w="1224625"/>
                <a:gridCol w="1224625"/>
              </a:tblGrid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Best-case performance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O(1)</a:t>
                      </a:r>
                      <a:endParaRPr i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Average-case performance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O(log n)</a:t>
                      </a:r>
                      <a:endParaRPr i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Worst-case performance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O(log n)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27" name="Google Shape;227;p33"/>
          <p:cNvCxnSpPr/>
          <p:nvPr/>
        </p:nvCxnSpPr>
        <p:spPr>
          <a:xfrm>
            <a:off x="6325975" y="20335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8" name="Google Shape;228;p33"/>
          <p:cNvCxnSpPr/>
          <p:nvPr/>
        </p:nvCxnSpPr>
        <p:spPr>
          <a:xfrm>
            <a:off x="6325975" y="176730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C78D8"/>
        </a:solidFill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4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234" name="Google Shape;234;p34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Задачи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35" name="Google Shape;235;p34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236" name="Google Shape;236;p34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000000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237" name="Google Shape;237;p34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000000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sp>
        <p:nvSpPr>
          <p:cNvPr id="238" name="Google Shape;238;p34"/>
          <p:cNvSpPr txBox="1"/>
          <p:nvPr/>
        </p:nvSpPr>
        <p:spPr>
          <a:xfrm>
            <a:off x="0" y="903150"/>
            <a:ext cx="70695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Montserrat"/>
              <a:buChar char="▸"/>
            </a:pPr>
            <a:r>
              <a:rPr lang="bg">
                <a:solidFill>
                  <a:srgbClr val="666666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Намерете ∛</a:t>
            </a:r>
            <a:r>
              <a:rPr i="1" lang="bg">
                <a:solidFill>
                  <a:srgbClr val="666666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n</a:t>
            </a:r>
            <a:r>
              <a:rPr lang="bg">
                <a:solidFill>
                  <a:srgbClr val="666666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 с точност до третия знак след десетичната запетая, където </a:t>
            </a:r>
            <a:r>
              <a:rPr i="1" lang="bg">
                <a:solidFill>
                  <a:srgbClr val="666666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n</a:t>
            </a:r>
            <a:r>
              <a:rPr lang="bg">
                <a:solidFill>
                  <a:srgbClr val="666666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се въвежда от клавиатурата.</a:t>
            </a:r>
            <a:endParaRPr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Montserrat"/>
              <a:buChar char="▸"/>
            </a:pPr>
            <a:r>
              <a:rPr lang="bg">
                <a:solidFill>
                  <a:srgbClr val="3C78D8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Sysadmin</a:t>
            </a:r>
            <a:r>
              <a:rPr lang="bg">
                <a:solidFill>
                  <a:srgbClr val="3C78D8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Montserrat"/>
              <a:buChar char="▸"/>
            </a:pPr>
            <a:r>
              <a:rPr lang="bg">
                <a:solidFill>
                  <a:srgbClr val="3C78D8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Sequence</a:t>
            </a:r>
            <a:endParaRPr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Montserrat"/>
              <a:buChar char="▸"/>
            </a:pPr>
            <a:r>
              <a:rPr lang="bg">
                <a:solidFill>
                  <a:srgbClr val="3C78D8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Exam</a:t>
            </a:r>
            <a:endParaRPr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Montserrat"/>
              <a:buChar char="▸"/>
            </a:pPr>
            <a:r>
              <a:rPr lang="bg">
                <a:solidFill>
                  <a:srgbClr val="3C78D8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Load</a:t>
            </a:r>
            <a:endParaRPr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Montserrat"/>
              <a:buChar char="▸"/>
            </a:pPr>
            <a:r>
              <a:rPr lang="bg">
                <a:solidFill>
                  <a:srgbClr val="3C78D8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7"/>
              </a:rPr>
              <a:t>Increase</a:t>
            </a:r>
            <a:endParaRPr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Montserrat"/>
              <a:buChar char="▸"/>
            </a:pPr>
            <a:r>
              <a:rPr lang="bg">
                <a:solidFill>
                  <a:srgbClr val="3C78D8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8"/>
              </a:rPr>
              <a:t>Socks</a:t>
            </a:r>
            <a:endParaRPr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Montserrat"/>
              <a:buChar char="▸"/>
            </a:pPr>
            <a:r>
              <a:rPr lang="bg">
                <a:solidFill>
                  <a:srgbClr val="3C78D8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9"/>
              </a:rPr>
              <a:t>Shoe Shoppin</a:t>
            </a:r>
            <a:r>
              <a:rPr lang="bg">
                <a:solidFill>
                  <a:srgbClr val="3C78D8"/>
                </a:solidFill>
                <a:latin typeface="Montserrat"/>
                <a:ea typeface="Montserrat"/>
                <a:cs typeface="Montserrat"/>
                <a:sym typeface="Montserrat"/>
              </a:rPr>
              <a:t>g</a:t>
            </a:r>
            <a:endParaRPr sz="1200"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Montserrat"/>
              <a:buChar char="▸"/>
            </a:pPr>
            <a:r>
              <a:rPr lang="bg">
                <a:solidFill>
                  <a:srgbClr val="3C78D8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10"/>
              </a:rPr>
              <a:t>Article</a:t>
            </a:r>
            <a:endParaRPr/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Karla"/>
              <a:buChar char="▸"/>
            </a:pPr>
            <a:r>
              <a:rPr lang="bg">
                <a:solidFill>
                  <a:srgbClr val="3C78D8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11"/>
              </a:rPr>
              <a:t>Ферма</a:t>
            </a:r>
            <a:endParaRPr/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Montserrat"/>
              <a:buChar char="▸"/>
            </a:pPr>
            <a:r>
              <a:rPr lang="bg">
                <a:solidFill>
                  <a:srgbClr val="3C78D8"/>
                </a:solidFill>
                <a:highlight>
                  <a:schemeClr val="lt1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12"/>
              </a:rPr>
              <a:t>Riddles</a:t>
            </a:r>
            <a:endParaRPr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Montserrat"/>
              <a:buChar char="▸"/>
            </a:pPr>
            <a:r>
              <a:rPr lang="bg">
                <a:solidFill>
                  <a:srgbClr val="3C78D8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13"/>
              </a:rPr>
              <a:t>Motherboard</a:t>
            </a:r>
            <a:endParaRPr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Montserrat"/>
              <a:buChar char="▸"/>
            </a:pPr>
            <a:r>
              <a:rPr lang="bg">
                <a:solidFill>
                  <a:srgbClr val="3C78D8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14"/>
              </a:rPr>
              <a:t>Graze</a:t>
            </a:r>
            <a:endParaRPr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rvirag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