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71" r:id="rId5"/>
    <p:sldMasterId id="2147483672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y="5143500" cx="9144000"/>
  <p:notesSz cx="6858000" cy="9144000"/>
  <p:embeddedFontLst>
    <p:embeddedFont>
      <p:font typeface="Montserrat"/>
      <p:regular r:id="rId18"/>
      <p:bold r:id="rId19"/>
      <p:italic r:id="rId20"/>
      <p:boldItalic r:id="rId21"/>
    </p:embeddedFont>
    <p:embeddedFont>
      <p:font typeface="Karla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F424A4AC-6BA0-4E69-983A-4A523787187E}">
  <a:tblStyle styleId="{F424A4AC-6BA0-4E69-983A-4A523787187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ontserrat-italic.fntdata"/><Relationship Id="rId22" Type="http://schemas.openxmlformats.org/officeDocument/2006/relationships/font" Target="fonts/Karla-regular.fntdata"/><Relationship Id="rId21" Type="http://schemas.openxmlformats.org/officeDocument/2006/relationships/font" Target="fonts/Montserrat-boldItalic.fntdata"/><Relationship Id="rId24" Type="http://schemas.openxmlformats.org/officeDocument/2006/relationships/font" Target="fonts/Karla-italic.fntdata"/><Relationship Id="rId23" Type="http://schemas.openxmlformats.org/officeDocument/2006/relationships/font" Target="fonts/Karla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25" Type="http://schemas.openxmlformats.org/officeDocument/2006/relationships/font" Target="fonts/Karla-boldItalic.fntdata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font" Target="fonts/Montserrat-bold.fntdata"/><Relationship Id="rId18" Type="http://schemas.openxmlformats.org/officeDocument/2006/relationships/font" Target="fonts/Montserra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54b5d4fb4b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54b5d4fb4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54b5d4fb4b_0_62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1" name="Google Shape;241;g54b5d4fb4b_0_6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54b5d4fb4b_0_10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54b5d4fb4b_0_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54b5d4fb4b_0_18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54b5d4fb4b_0_1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54b5d4fb4b_0_51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54b5d4fb4b_0_5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54b5d4fb4b_0_26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54b5d4fb4b_0_2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54b5d4fb4b_0_5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54b5d4fb4b_0_5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54ede0a28b_1_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54ede0a28b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54b5d4fb4b_0_34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54b5d4fb4b_0_3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54b5d4fb4b_0_6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54b5d4fb4b_0_6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/>
          <p:nvPr/>
        </p:nvSpPr>
        <p:spPr>
          <a:xfrm>
            <a:off x="218925" y="-9675"/>
            <a:ext cx="5276875" cy="5167075"/>
          </a:xfrm>
          <a:custGeom>
            <a:rect b="b" l="l" r="r" t="t"/>
            <a:pathLst>
              <a:path extrusionOk="0" h="206683" w="211075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56" name="Google Shape;56;p14"/>
          <p:cNvSpPr/>
          <p:nvPr/>
        </p:nvSpPr>
        <p:spPr>
          <a:xfrm>
            <a:off x="-9675" y="-9675"/>
            <a:ext cx="5276875" cy="5167075"/>
          </a:xfrm>
          <a:custGeom>
            <a:rect b="b" l="l" r="r" t="t"/>
            <a:pathLst>
              <a:path extrusionOk="0" h="206683" w="211075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7" name="Google Shape;57;p14"/>
          <p:cNvSpPr txBox="1"/>
          <p:nvPr>
            <p:ph type="ctrTitle"/>
          </p:nvPr>
        </p:nvSpPr>
        <p:spPr>
          <a:xfrm>
            <a:off x="648300" y="3175950"/>
            <a:ext cx="3530700" cy="11820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ubtitle">
  <p:cSld name="TITLE_1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/>
          <p:nvPr/>
        </p:nvSpPr>
        <p:spPr>
          <a:xfrm>
            <a:off x="218925" y="-9675"/>
            <a:ext cx="5276875" cy="5167075"/>
          </a:xfrm>
          <a:custGeom>
            <a:rect b="b" l="l" r="r" t="t"/>
            <a:pathLst>
              <a:path extrusionOk="0" h="206683" w="211075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60" name="Google Shape;60;p15"/>
          <p:cNvSpPr/>
          <p:nvPr/>
        </p:nvSpPr>
        <p:spPr>
          <a:xfrm>
            <a:off x="-9675" y="-9675"/>
            <a:ext cx="5276875" cy="5167075"/>
          </a:xfrm>
          <a:custGeom>
            <a:rect b="b" l="l" r="r" t="t"/>
            <a:pathLst>
              <a:path extrusionOk="0" h="206683" w="211075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1" name="Google Shape;61;p15"/>
          <p:cNvSpPr txBox="1"/>
          <p:nvPr>
            <p:ph type="ctrTitle"/>
          </p:nvPr>
        </p:nvSpPr>
        <p:spPr>
          <a:xfrm>
            <a:off x="648300" y="1354750"/>
            <a:ext cx="3522300" cy="29898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2" name="Google Shape;62;p15"/>
          <p:cNvSpPr txBox="1"/>
          <p:nvPr>
            <p:ph idx="1" type="subTitle"/>
          </p:nvPr>
        </p:nvSpPr>
        <p:spPr>
          <a:xfrm>
            <a:off x="6724950" y="3265700"/>
            <a:ext cx="1906200" cy="1031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1 column + image">
  <p:cSld name="TITLE_1_2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6"/>
          <p:cNvSpPr/>
          <p:nvPr/>
        </p:nvSpPr>
        <p:spPr>
          <a:xfrm>
            <a:off x="218925" y="-9675"/>
            <a:ext cx="5276875" cy="5167075"/>
          </a:xfrm>
          <a:custGeom>
            <a:rect b="b" l="l" r="r" t="t"/>
            <a:pathLst>
              <a:path extrusionOk="0" h="206683" w="211075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65" name="Google Shape;65;p16"/>
          <p:cNvSpPr/>
          <p:nvPr/>
        </p:nvSpPr>
        <p:spPr>
          <a:xfrm>
            <a:off x="-9675" y="-9675"/>
            <a:ext cx="5276875" cy="5167075"/>
          </a:xfrm>
          <a:custGeom>
            <a:rect b="b" l="l" r="r" t="t"/>
            <a:pathLst>
              <a:path extrusionOk="0" h="206683" w="211075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6" name="Google Shape;66;p16"/>
          <p:cNvSpPr txBox="1"/>
          <p:nvPr>
            <p:ph type="title"/>
          </p:nvPr>
        </p:nvSpPr>
        <p:spPr>
          <a:xfrm>
            <a:off x="838309" y="1807900"/>
            <a:ext cx="3148200" cy="48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" type="body"/>
          </p:nvPr>
        </p:nvSpPr>
        <p:spPr>
          <a:xfrm>
            <a:off x="838250" y="2419350"/>
            <a:ext cx="3148200" cy="2255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big image">
  <p:cSld name="TITLE_1_2_1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7"/>
          <p:cNvSpPr/>
          <p:nvPr/>
        </p:nvSpPr>
        <p:spPr>
          <a:xfrm>
            <a:off x="209250" y="-9675"/>
            <a:ext cx="3076750" cy="5167075"/>
          </a:xfrm>
          <a:custGeom>
            <a:rect b="b" l="l" r="r" t="t"/>
            <a:pathLst>
              <a:path extrusionOk="0" h="206683" w="123070">
                <a:moveTo>
                  <a:pt x="0" y="0"/>
                </a:moveTo>
                <a:lnTo>
                  <a:pt x="0" y="206683"/>
                </a:lnTo>
                <a:lnTo>
                  <a:pt x="123070" y="206545"/>
                </a:lnTo>
                <a:lnTo>
                  <a:pt x="67807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71" name="Google Shape;71;p17"/>
          <p:cNvSpPr/>
          <p:nvPr/>
        </p:nvSpPr>
        <p:spPr>
          <a:xfrm>
            <a:off x="-19350" y="-9675"/>
            <a:ext cx="3076750" cy="5167075"/>
          </a:xfrm>
          <a:custGeom>
            <a:rect b="b" l="l" r="r" t="t"/>
            <a:pathLst>
              <a:path extrusionOk="0" h="206683" w="123070">
                <a:moveTo>
                  <a:pt x="0" y="0"/>
                </a:moveTo>
                <a:lnTo>
                  <a:pt x="0" y="206683"/>
                </a:lnTo>
                <a:lnTo>
                  <a:pt x="123070" y="206545"/>
                </a:lnTo>
                <a:lnTo>
                  <a:pt x="67807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72" name="Google Shape;72;p17"/>
          <p:cNvSpPr txBox="1"/>
          <p:nvPr>
            <p:ph type="title"/>
          </p:nvPr>
        </p:nvSpPr>
        <p:spPr>
          <a:xfrm>
            <a:off x="609704" y="4116875"/>
            <a:ext cx="1609800" cy="48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Quote">
  <p:cSld name="TITLE_1_1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76" name="Google Shape;76;p18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77" name="Google Shape;77;p18"/>
          <p:cNvSpPr txBox="1"/>
          <p:nvPr/>
        </p:nvSpPr>
        <p:spPr>
          <a:xfrm>
            <a:off x="799645" y="697675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 sz="12000">
                <a:solidFill>
                  <a:srgbClr val="CCCCCC"/>
                </a:solidFill>
                <a:latin typeface="Montserrat"/>
                <a:ea typeface="Montserrat"/>
                <a:cs typeface="Montserrat"/>
                <a:sym typeface="Montserrat"/>
              </a:rPr>
              <a:t>“</a:t>
            </a:r>
            <a:endParaRPr sz="12000">
              <a:solidFill>
                <a:srgbClr val="CCCCC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8" name="Google Shape;78;p18"/>
          <p:cNvSpPr txBox="1"/>
          <p:nvPr>
            <p:ph idx="1" type="body"/>
          </p:nvPr>
        </p:nvSpPr>
        <p:spPr>
          <a:xfrm>
            <a:off x="838250" y="1657350"/>
            <a:ext cx="5324100" cy="2255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81000" lvl="0" marL="457200" rtl="0">
              <a:spcBef>
                <a:spcPts val="600"/>
              </a:spcBef>
              <a:spcAft>
                <a:spcPts val="0"/>
              </a:spcAft>
              <a:buSzPts val="2400"/>
              <a:buFont typeface="Montserrat"/>
              <a:buChar char="▸"/>
              <a:defRPr sz="2400"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▹"/>
              <a:defRPr sz="2400">
                <a:latin typeface="Montserrat"/>
                <a:ea typeface="Montserrat"/>
                <a:cs typeface="Montserrat"/>
                <a:sym typeface="Montserrat"/>
              </a:defRPr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▹"/>
              <a:defRPr sz="2400">
                <a:latin typeface="Montserrat"/>
                <a:ea typeface="Montserrat"/>
                <a:cs typeface="Montserrat"/>
                <a:sym typeface="Montserrat"/>
              </a:defRPr>
            </a:lvl3pPr>
            <a:lvl4pPr indent="-381000" lvl="3" marL="18288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●"/>
              <a:defRPr sz="2400">
                <a:latin typeface="Montserrat"/>
                <a:ea typeface="Montserrat"/>
                <a:cs typeface="Montserrat"/>
                <a:sym typeface="Montserrat"/>
              </a:defRPr>
            </a:lvl4pPr>
            <a:lvl5pPr indent="-381000" lvl="4" marL="2286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  <a:defRPr sz="2400">
                <a:latin typeface="Montserrat"/>
                <a:ea typeface="Montserrat"/>
                <a:cs typeface="Montserrat"/>
                <a:sym typeface="Montserrat"/>
              </a:defRPr>
            </a:lvl5pPr>
            <a:lvl6pPr indent="-381000" lvl="5" marL="27432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■"/>
              <a:defRPr sz="2400">
                <a:latin typeface="Montserrat"/>
                <a:ea typeface="Montserrat"/>
                <a:cs typeface="Montserrat"/>
                <a:sym typeface="Montserrat"/>
              </a:defRPr>
            </a:lvl6pPr>
            <a:lvl7pPr indent="-381000" lvl="6" marL="32004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●"/>
              <a:defRPr sz="2400">
                <a:latin typeface="Montserrat"/>
                <a:ea typeface="Montserrat"/>
                <a:cs typeface="Montserrat"/>
                <a:sym typeface="Montserrat"/>
              </a:defRPr>
            </a:lvl7pPr>
            <a:lvl8pPr indent="-381000" lvl="7" marL="36576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  <a:defRPr sz="2400">
                <a:latin typeface="Montserrat"/>
                <a:ea typeface="Montserrat"/>
                <a:cs typeface="Montserrat"/>
                <a:sym typeface="Montserrat"/>
              </a:defRPr>
            </a:lvl8pPr>
            <a:lvl9pPr indent="-381000" lvl="8" marL="41148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■"/>
              <a:defRPr sz="24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1 column" type="tx">
  <p:cSld name="TITLE_AND_BODY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9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82" name="Google Shape;82;p19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83" name="Google Shape;83;p19"/>
          <p:cNvSpPr txBox="1"/>
          <p:nvPr>
            <p:ph type="title"/>
          </p:nvPr>
        </p:nvSpPr>
        <p:spPr>
          <a:xfrm>
            <a:off x="838350" y="893500"/>
            <a:ext cx="5324100" cy="48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84" name="Google Shape;84;p19"/>
          <p:cNvSpPr txBox="1"/>
          <p:nvPr>
            <p:ph idx="1" type="body"/>
          </p:nvPr>
        </p:nvSpPr>
        <p:spPr>
          <a:xfrm>
            <a:off x="838250" y="1504950"/>
            <a:ext cx="5324100" cy="2255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85" name="Google Shape;85;p19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2 columns" type="twoColTx">
  <p:cSld name="TITLE_AND_TWO_COLUMNS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0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88" name="Google Shape;88;p20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89" name="Google Shape;89;p20"/>
          <p:cNvSpPr txBox="1"/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90" name="Google Shape;90;p20"/>
          <p:cNvSpPr txBox="1"/>
          <p:nvPr>
            <p:ph idx="1" type="body"/>
          </p:nvPr>
        </p:nvSpPr>
        <p:spPr>
          <a:xfrm>
            <a:off x="841001" y="1578025"/>
            <a:ext cx="2671800" cy="24333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91" name="Google Shape;91;p20"/>
          <p:cNvSpPr txBox="1"/>
          <p:nvPr>
            <p:ph idx="2" type="body"/>
          </p:nvPr>
        </p:nvSpPr>
        <p:spPr>
          <a:xfrm>
            <a:off x="3673842" y="1578025"/>
            <a:ext cx="2671800" cy="24333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92" name="Google Shape;92;p20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3 columns">
  <p:cSld name="TITLE_AND_TWO_COLUMNS_1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1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95" name="Google Shape;95;p21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96" name="Google Shape;96;p21"/>
          <p:cNvSpPr txBox="1"/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97" name="Google Shape;97;p21"/>
          <p:cNvSpPr txBox="1"/>
          <p:nvPr>
            <p:ph idx="1" type="body"/>
          </p:nvPr>
        </p:nvSpPr>
        <p:spPr>
          <a:xfrm>
            <a:off x="841000" y="1600975"/>
            <a:ext cx="2094900" cy="2410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98" name="Google Shape;98;p21"/>
          <p:cNvSpPr txBox="1"/>
          <p:nvPr>
            <p:ph idx="2" type="body"/>
          </p:nvPr>
        </p:nvSpPr>
        <p:spPr>
          <a:xfrm>
            <a:off x="3043281" y="1600975"/>
            <a:ext cx="2094900" cy="2410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99" name="Google Shape;99;p21"/>
          <p:cNvSpPr txBox="1"/>
          <p:nvPr>
            <p:ph idx="3" type="body"/>
          </p:nvPr>
        </p:nvSpPr>
        <p:spPr>
          <a:xfrm>
            <a:off x="5245562" y="1600975"/>
            <a:ext cx="2094900" cy="2410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100" name="Google Shape;100;p21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2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03" name="Google Shape;103;p22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04" name="Google Shape;104;p22"/>
          <p:cNvSpPr txBox="1"/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105" name="Google Shape;105;p22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3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08" name="Google Shape;108;p23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09" name="Google Shape;109;p23"/>
          <p:cNvSpPr txBox="1"/>
          <p:nvPr>
            <p:ph idx="1" type="body"/>
          </p:nvPr>
        </p:nvSpPr>
        <p:spPr>
          <a:xfrm>
            <a:off x="841000" y="4025300"/>
            <a:ext cx="7845900" cy="519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2000"/>
              <a:buNone/>
              <a:defRPr/>
            </a:lvl1pPr>
          </a:lstStyle>
          <a:p/>
        </p:txBody>
      </p:sp>
      <p:sp>
        <p:nvSpPr>
          <p:cNvPr id="110" name="Google Shape;110;p23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4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13" name="Google Shape;113;p24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14" name="Google Shape;114;p24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mpty">
  <p:cSld name="BLANK_1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5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">
    <p:bg>
      <p:bgPr>
        <a:solidFill>
          <a:srgbClr val="8BC34A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741100"/>
            <a:ext cx="51852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Montserrat"/>
              <a:buNone/>
              <a:defRPr b="1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Montserrat"/>
              <a:buNone/>
              <a:defRPr b="1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Montserrat"/>
              <a:buNone/>
              <a:defRPr b="1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Montserrat"/>
              <a:buNone/>
              <a:defRPr b="1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Montserrat"/>
              <a:buNone/>
              <a:defRPr b="1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Montserrat"/>
              <a:buNone/>
              <a:defRPr b="1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Montserrat"/>
              <a:buNone/>
              <a:defRPr b="1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Montserrat"/>
              <a:buNone/>
              <a:defRPr b="1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Montserrat"/>
              <a:buNone/>
              <a:defRPr b="1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457200" y="1352550"/>
            <a:ext cx="5185200" cy="22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Karla"/>
              <a:buChar char="▸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Karla"/>
              <a:buChar char="▹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Karla"/>
              <a:buChar char="▹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Karla"/>
              <a:buChar char="●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Karla"/>
              <a:buChar char="○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Karla"/>
              <a:buChar char="■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Karla"/>
              <a:buChar char="●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Karla"/>
              <a:buChar char="○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Karla"/>
              <a:buChar char="■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buNone/>
              <a:defRPr b="1" sz="13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r">
              <a:buNone/>
              <a:defRPr b="1" sz="13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r">
              <a:buNone/>
              <a:defRPr b="1" sz="13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r">
              <a:buNone/>
              <a:defRPr b="1" sz="13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r">
              <a:buNone/>
              <a:defRPr b="1" sz="13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r">
              <a:buNone/>
              <a:defRPr b="1" sz="13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r">
              <a:buNone/>
              <a:defRPr b="1" sz="13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r">
              <a:buNone/>
              <a:defRPr b="1" sz="13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r">
              <a:buNone/>
              <a:defRPr b="1" sz="13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transition>
    <p:fade thruBlk="1"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gif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gif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1" Type="http://schemas.openxmlformats.org/officeDocument/2006/relationships/hyperlink" Target="https://judge.openfmi.net/practice/open_contest?contest_id=98" TargetMode="External"/><Relationship Id="rId10" Type="http://schemas.openxmlformats.org/officeDocument/2006/relationships/hyperlink" Target="https://action.informatika.bg/problems/118" TargetMode="External"/><Relationship Id="rId13" Type="http://schemas.openxmlformats.org/officeDocument/2006/relationships/hyperlink" Target="https://action.informatika.bg/problems/185" TargetMode="External"/><Relationship Id="rId12" Type="http://schemas.openxmlformats.org/officeDocument/2006/relationships/hyperlink" Target="https://action.informatika.bg/problems/60" TargetMode="External"/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action.informatika.bg/problems/130" TargetMode="External"/><Relationship Id="rId4" Type="http://schemas.openxmlformats.org/officeDocument/2006/relationships/hyperlink" Target="https://judge.openfmi.net/practice/open_contest?contest_id=85" TargetMode="External"/><Relationship Id="rId9" Type="http://schemas.openxmlformats.org/officeDocument/2006/relationships/hyperlink" Target="https://action.informatika.bg/problems/28" TargetMode="External"/><Relationship Id="rId14" Type="http://schemas.openxmlformats.org/officeDocument/2006/relationships/hyperlink" Target="https://action.informatika.bg/problems/30" TargetMode="External"/><Relationship Id="rId5" Type="http://schemas.openxmlformats.org/officeDocument/2006/relationships/hyperlink" Target="https://action.informatika.bg/problems/117" TargetMode="External"/><Relationship Id="rId6" Type="http://schemas.openxmlformats.org/officeDocument/2006/relationships/hyperlink" Target="https://action.informatika.bg/problems/141" TargetMode="External"/><Relationship Id="rId7" Type="http://schemas.openxmlformats.org/officeDocument/2006/relationships/hyperlink" Target="https://action.informatika.bg/problems/168" TargetMode="External"/><Relationship Id="rId8" Type="http://schemas.openxmlformats.org/officeDocument/2006/relationships/hyperlink" Target="https://action.informatika.bg/problems/226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6AA84F"/>
        </a:solid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6"/>
          <p:cNvSpPr txBox="1"/>
          <p:nvPr>
            <p:ph type="ctrTitle"/>
          </p:nvPr>
        </p:nvSpPr>
        <p:spPr>
          <a:xfrm>
            <a:off x="648300" y="3175950"/>
            <a:ext cx="4229100" cy="1182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>
                <a:solidFill>
                  <a:srgbClr val="6AA84F"/>
                </a:solidFill>
              </a:rPr>
              <a:t>SEARCHING</a:t>
            </a:r>
            <a:r>
              <a:rPr lang="bg">
                <a:solidFill>
                  <a:srgbClr val="F1C232"/>
                </a:solidFill>
              </a:rPr>
              <a:t> </a:t>
            </a:r>
            <a:r>
              <a:rPr lang="bg">
                <a:solidFill>
                  <a:schemeClr val="dk2"/>
                </a:solidFill>
              </a:rPr>
              <a:t>ALGORITHMS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</p:txBody>
      </p:sp>
      <p:grpSp>
        <p:nvGrpSpPr>
          <p:cNvPr id="122" name="Google Shape;122;p26"/>
          <p:cNvGrpSpPr/>
          <p:nvPr/>
        </p:nvGrpSpPr>
        <p:grpSpPr>
          <a:xfrm>
            <a:off x="742712" y="1563753"/>
            <a:ext cx="1074786" cy="954949"/>
            <a:chOff x="5292575" y="3681900"/>
            <a:chExt cx="420150" cy="373275"/>
          </a:xfrm>
        </p:grpSpPr>
        <p:sp>
          <p:nvSpPr>
            <p:cNvPr id="123" name="Google Shape;123;p26"/>
            <p:cNvSpPr/>
            <p:nvPr/>
          </p:nvSpPr>
          <p:spPr>
            <a:xfrm>
              <a:off x="5292575" y="3706875"/>
              <a:ext cx="420150" cy="266700"/>
            </a:xfrm>
            <a:custGeom>
              <a:rect b="b" l="l" r="r" t="t"/>
              <a:pathLst>
                <a:path extrusionOk="0" fill="none" h="10668" w="16806">
                  <a:moveTo>
                    <a:pt x="16319" y="0"/>
                  </a:move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196" y="73"/>
                  </a:lnTo>
                  <a:lnTo>
                    <a:pt x="123" y="146"/>
                  </a:lnTo>
                  <a:lnTo>
                    <a:pt x="74" y="219"/>
                  </a:lnTo>
                  <a:lnTo>
                    <a:pt x="25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10181"/>
                  </a:lnTo>
                  <a:lnTo>
                    <a:pt x="1" y="10181"/>
                  </a:lnTo>
                  <a:lnTo>
                    <a:pt x="1" y="10278"/>
                  </a:lnTo>
                  <a:lnTo>
                    <a:pt x="25" y="10375"/>
                  </a:lnTo>
                  <a:lnTo>
                    <a:pt x="74" y="10448"/>
                  </a:lnTo>
                  <a:lnTo>
                    <a:pt x="123" y="10522"/>
                  </a:lnTo>
                  <a:lnTo>
                    <a:pt x="196" y="10570"/>
                  </a:lnTo>
                  <a:lnTo>
                    <a:pt x="293" y="10619"/>
                  </a:lnTo>
                  <a:lnTo>
                    <a:pt x="390" y="10643"/>
                  </a:lnTo>
                  <a:lnTo>
                    <a:pt x="488" y="10668"/>
                  </a:lnTo>
                  <a:lnTo>
                    <a:pt x="16319" y="10668"/>
                  </a:lnTo>
                  <a:lnTo>
                    <a:pt x="16319" y="10668"/>
                  </a:lnTo>
                  <a:lnTo>
                    <a:pt x="16416" y="10643"/>
                  </a:lnTo>
                  <a:lnTo>
                    <a:pt x="16513" y="10619"/>
                  </a:lnTo>
                  <a:lnTo>
                    <a:pt x="16611" y="10570"/>
                  </a:lnTo>
                  <a:lnTo>
                    <a:pt x="16684" y="10522"/>
                  </a:lnTo>
                  <a:lnTo>
                    <a:pt x="16733" y="10448"/>
                  </a:lnTo>
                  <a:lnTo>
                    <a:pt x="16781" y="10375"/>
                  </a:lnTo>
                  <a:lnTo>
                    <a:pt x="16806" y="10278"/>
                  </a:lnTo>
                  <a:lnTo>
                    <a:pt x="16806" y="10181"/>
                  </a:lnTo>
                  <a:lnTo>
                    <a:pt x="16806" y="487"/>
                  </a:lnTo>
                  <a:lnTo>
                    <a:pt x="16806" y="487"/>
                  </a:lnTo>
                  <a:lnTo>
                    <a:pt x="16806" y="390"/>
                  </a:lnTo>
                  <a:lnTo>
                    <a:pt x="16781" y="292"/>
                  </a:lnTo>
                  <a:lnTo>
                    <a:pt x="16733" y="219"/>
                  </a:lnTo>
                  <a:lnTo>
                    <a:pt x="16684" y="146"/>
                  </a:lnTo>
                  <a:lnTo>
                    <a:pt x="16611" y="73"/>
                  </a:lnTo>
                  <a:lnTo>
                    <a:pt x="16513" y="25"/>
                  </a:lnTo>
                  <a:lnTo>
                    <a:pt x="16416" y="0"/>
                  </a:lnTo>
                  <a:lnTo>
                    <a:pt x="16319" y="0"/>
                  </a:lnTo>
                  <a:lnTo>
                    <a:pt x="16319" y="0"/>
                  </a:lnTo>
                  <a:close/>
                </a:path>
              </a:pathLst>
            </a:custGeom>
            <a:noFill/>
            <a:ln cap="rnd" cmpd="sng" w="2857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26"/>
            <p:cNvSpPr/>
            <p:nvPr/>
          </p:nvSpPr>
          <p:spPr>
            <a:xfrm>
              <a:off x="5490475" y="3681900"/>
              <a:ext cx="24375" cy="25000"/>
            </a:xfrm>
            <a:custGeom>
              <a:rect b="b" l="l" r="r" t="t"/>
              <a:pathLst>
                <a:path extrusionOk="0" fill="none" h="1000" w="975">
                  <a:moveTo>
                    <a:pt x="974" y="999"/>
                  </a:moveTo>
                  <a:lnTo>
                    <a:pt x="974" y="488"/>
                  </a:lnTo>
                  <a:lnTo>
                    <a:pt x="974" y="488"/>
                  </a:lnTo>
                  <a:lnTo>
                    <a:pt x="974" y="390"/>
                  </a:lnTo>
                  <a:lnTo>
                    <a:pt x="926" y="293"/>
                  </a:lnTo>
                  <a:lnTo>
                    <a:pt x="901" y="220"/>
                  </a:lnTo>
                  <a:lnTo>
                    <a:pt x="828" y="147"/>
                  </a:lnTo>
                  <a:lnTo>
                    <a:pt x="755" y="74"/>
                  </a:lnTo>
                  <a:lnTo>
                    <a:pt x="682" y="49"/>
                  </a:lnTo>
                  <a:lnTo>
                    <a:pt x="585" y="1"/>
                  </a:ln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292" y="49"/>
                  </a:lnTo>
                  <a:lnTo>
                    <a:pt x="219" y="74"/>
                  </a:lnTo>
                  <a:lnTo>
                    <a:pt x="146" y="147"/>
                  </a:lnTo>
                  <a:lnTo>
                    <a:pt x="73" y="220"/>
                  </a:lnTo>
                  <a:lnTo>
                    <a:pt x="49" y="293"/>
                  </a:lnTo>
                  <a:lnTo>
                    <a:pt x="0" y="390"/>
                  </a:lnTo>
                  <a:lnTo>
                    <a:pt x="0" y="488"/>
                  </a:lnTo>
                  <a:lnTo>
                    <a:pt x="0" y="999"/>
                  </a:lnTo>
                </a:path>
              </a:pathLst>
            </a:custGeom>
            <a:noFill/>
            <a:ln cap="rnd" cmpd="sng" w="2857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26"/>
            <p:cNvSpPr/>
            <p:nvPr/>
          </p:nvSpPr>
          <p:spPr>
            <a:xfrm>
              <a:off x="5358350" y="3973550"/>
              <a:ext cx="60900" cy="81625"/>
            </a:xfrm>
            <a:custGeom>
              <a:rect b="b" l="l" r="r" t="t"/>
              <a:pathLst>
                <a:path extrusionOk="0" fill="none" h="3265" w="2436">
                  <a:moveTo>
                    <a:pt x="1340" y="1"/>
                  </a:moveTo>
                  <a:lnTo>
                    <a:pt x="49" y="2558"/>
                  </a:lnTo>
                  <a:lnTo>
                    <a:pt x="49" y="2558"/>
                  </a:lnTo>
                  <a:lnTo>
                    <a:pt x="24" y="2631"/>
                  </a:lnTo>
                  <a:lnTo>
                    <a:pt x="0" y="2728"/>
                  </a:lnTo>
                  <a:lnTo>
                    <a:pt x="0" y="2826"/>
                  </a:lnTo>
                  <a:lnTo>
                    <a:pt x="24" y="2923"/>
                  </a:lnTo>
                  <a:lnTo>
                    <a:pt x="73" y="2996"/>
                  </a:lnTo>
                  <a:lnTo>
                    <a:pt x="122" y="3094"/>
                  </a:lnTo>
                  <a:lnTo>
                    <a:pt x="195" y="3142"/>
                  </a:lnTo>
                  <a:lnTo>
                    <a:pt x="268" y="3215"/>
                  </a:lnTo>
                  <a:lnTo>
                    <a:pt x="268" y="3215"/>
                  </a:lnTo>
                  <a:lnTo>
                    <a:pt x="390" y="3240"/>
                  </a:lnTo>
                  <a:lnTo>
                    <a:pt x="487" y="3264"/>
                  </a:lnTo>
                  <a:lnTo>
                    <a:pt x="487" y="3264"/>
                  </a:lnTo>
                  <a:lnTo>
                    <a:pt x="633" y="3240"/>
                  </a:lnTo>
                  <a:lnTo>
                    <a:pt x="755" y="3191"/>
                  </a:lnTo>
                  <a:lnTo>
                    <a:pt x="853" y="3094"/>
                  </a:lnTo>
                  <a:lnTo>
                    <a:pt x="926" y="2996"/>
                  </a:lnTo>
                  <a:lnTo>
                    <a:pt x="2436" y="1"/>
                  </a:lnTo>
                </a:path>
              </a:pathLst>
            </a:custGeom>
            <a:noFill/>
            <a:ln cap="rnd" cmpd="sng" w="2857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26"/>
            <p:cNvSpPr/>
            <p:nvPr/>
          </p:nvSpPr>
          <p:spPr>
            <a:xfrm>
              <a:off x="5586050" y="3973550"/>
              <a:ext cx="60925" cy="81625"/>
            </a:xfrm>
            <a:custGeom>
              <a:rect b="b" l="l" r="r" t="t"/>
              <a:pathLst>
                <a:path extrusionOk="0" fill="none" h="3265" w="2437">
                  <a:moveTo>
                    <a:pt x="1" y="1"/>
                  </a:moveTo>
                  <a:lnTo>
                    <a:pt x="1511" y="2996"/>
                  </a:lnTo>
                  <a:lnTo>
                    <a:pt x="1511" y="2996"/>
                  </a:lnTo>
                  <a:lnTo>
                    <a:pt x="1584" y="3094"/>
                  </a:lnTo>
                  <a:lnTo>
                    <a:pt x="1681" y="3191"/>
                  </a:lnTo>
                  <a:lnTo>
                    <a:pt x="1803" y="3240"/>
                  </a:lnTo>
                  <a:lnTo>
                    <a:pt x="1949" y="3264"/>
                  </a:lnTo>
                  <a:lnTo>
                    <a:pt x="1949" y="3264"/>
                  </a:lnTo>
                  <a:lnTo>
                    <a:pt x="2047" y="3240"/>
                  </a:lnTo>
                  <a:lnTo>
                    <a:pt x="2168" y="3215"/>
                  </a:lnTo>
                  <a:lnTo>
                    <a:pt x="2168" y="3215"/>
                  </a:lnTo>
                  <a:lnTo>
                    <a:pt x="2241" y="3142"/>
                  </a:lnTo>
                  <a:lnTo>
                    <a:pt x="2315" y="3094"/>
                  </a:lnTo>
                  <a:lnTo>
                    <a:pt x="2363" y="2996"/>
                  </a:lnTo>
                  <a:lnTo>
                    <a:pt x="2412" y="2923"/>
                  </a:lnTo>
                  <a:lnTo>
                    <a:pt x="2436" y="2826"/>
                  </a:lnTo>
                  <a:lnTo>
                    <a:pt x="2436" y="2728"/>
                  </a:lnTo>
                  <a:lnTo>
                    <a:pt x="2412" y="2631"/>
                  </a:lnTo>
                  <a:lnTo>
                    <a:pt x="2388" y="2558"/>
                  </a:lnTo>
                  <a:lnTo>
                    <a:pt x="1097" y="1"/>
                  </a:lnTo>
                </a:path>
              </a:pathLst>
            </a:custGeom>
            <a:noFill/>
            <a:ln cap="rnd" cmpd="sng" w="2857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26"/>
            <p:cNvSpPr/>
            <p:nvPr/>
          </p:nvSpPr>
          <p:spPr>
            <a:xfrm>
              <a:off x="5316925" y="3731225"/>
              <a:ext cx="371450" cy="218000"/>
            </a:xfrm>
            <a:custGeom>
              <a:rect b="b" l="l" r="r" t="t"/>
              <a:pathLst>
                <a:path extrusionOk="0" fill="none" h="8720" w="14858">
                  <a:moveTo>
                    <a:pt x="1" y="0"/>
                  </a:moveTo>
                  <a:lnTo>
                    <a:pt x="1" y="8719"/>
                  </a:lnTo>
                  <a:lnTo>
                    <a:pt x="14857" y="8719"/>
                  </a:lnTo>
                  <a:lnTo>
                    <a:pt x="14857" y="0"/>
                  </a:lnTo>
                  <a:lnTo>
                    <a:pt x="1" y="0"/>
                  </a:lnTo>
                  <a:close/>
                </a:path>
              </a:pathLst>
            </a:custGeom>
            <a:noFill/>
            <a:ln cap="rnd" cmpd="sng" w="2857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26"/>
            <p:cNvSpPr/>
            <p:nvPr/>
          </p:nvSpPr>
          <p:spPr>
            <a:xfrm>
              <a:off x="5380250" y="3784800"/>
              <a:ext cx="230200" cy="115725"/>
            </a:xfrm>
            <a:custGeom>
              <a:rect b="b" l="l" r="r" t="t"/>
              <a:pathLst>
                <a:path extrusionOk="0" fill="none" h="4629" w="9208">
                  <a:moveTo>
                    <a:pt x="9207" y="1"/>
                  </a:moveTo>
                  <a:lnTo>
                    <a:pt x="5213" y="3995"/>
                  </a:lnTo>
                  <a:lnTo>
                    <a:pt x="5213" y="3995"/>
                  </a:lnTo>
                  <a:lnTo>
                    <a:pt x="5140" y="4044"/>
                  </a:lnTo>
                  <a:lnTo>
                    <a:pt x="5067" y="4092"/>
                  </a:lnTo>
                  <a:lnTo>
                    <a:pt x="4969" y="4117"/>
                  </a:lnTo>
                  <a:lnTo>
                    <a:pt x="4872" y="4141"/>
                  </a:lnTo>
                  <a:lnTo>
                    <a:pt x="4774" y="4117"/>
                  </a:lnTo>
                  <a:lnTo>
                    <a:pt x="4677" y="4092"/>
                  </a:lnTo>
                  <a:lnTo>
                    <a:pt x="4604" y="4044"/>
                  </a:lnTo>
                  <a:lnTo>
                    <a:pt x="4531" y="3995"/>
                  </a:lnTo>
                  <a:lnTo>
                    <a:pt x="2582" y="2046"/>
                  </a:lnTo>
                  <a:lnTo>
                    <a:pt x="1" y="4628"/>
                  </a:lnTo>
                </a:path>
              </a:pathLst>
            </a:custGeom>
            <a:noFill/>
            <a:ln cap="rnd" cmpd="sng" w="28575">
              <a:solidFill>
                <a:srgbClr val="7ABC0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26"/>
            <p:cNvSpPr/>
            <p:nvPr/>
          </p:nvSpPr>
          <p:spPr>
            <a:xfrm>
              <a:off x="5547700" y="3779925"/>
              <a:ext cx="68825" cy="68825"/>
            </a:xfrm>
            <a:custGeom>
              <a:rect b="b" l="l" r="r" t="t"/>
              <a:pathLst>
                <a:path extrusionOk="0" fill="none" h="2753" w="2753">
                  <a:moveTo>
                    <a:pt x="0" y="1"/>
                  </a:moveTo>
                  <a:lnTo>
                    <a:pt x="2265" y="1"/>
                  </a:lnTo>
                  <a:lnTo>
                    <a:pt x="2265" y="1"/>
                  </a:lnTo>
                  <a:lnTo>
                    <a:pt x="2363" y="1"/>
                  </a:lnTo>
                  <a:lnTo>
                    <a:pt x="2460" y="25"/>
                  </a:lnTo>
                  <a:lnTo>
                    <a:pt x="2533" y="74"/>
                  </a:lnTo>
                  <a:lnTo>
                    <a:pt x="2606" y="147"/>
                  </a:lnTo>
                  <a:lnTo>
                    <a:pt x="2680" y="220"/>
                  </a:lnTo>
                  <a:lnTo>
                    <a:pt x="2728" y="293"/>
                  </a:lnTo>
                  <a:lnTo>
                    <a:pt x="2753" y="390"/>
                  </a:lnTo>
                  <a:lnTo>
                    <a:pt x="2753" y="488"/>
                  </a:lnTo>
                  <a:lnTo>
                    <a:pt x="2753" y="2753"/>
                  </a:lnTo>
                </a:path>
              </a:pathLst>
            </a:custGeom>
            <a:noFill/>
            <a:ln cap="rnd" cmpd="sng" w="28575">
              <a:solidFill>
                <a:srgbClr val="7ABC0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6D9EEB"/>
        </a:solidFill>
      </p:bgPr>
    </p:bg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5"/>
          <p:cNvSpPr/>
          <p:nvPr/>
        </p:nvSpPr>
        <p:spPr>
          <a:xfrm>
            <a:off x="2136650" y="973350"/>
            <a:ext cx="4499700" cy="28581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CE5CD"/>
              </a:solidFill>
              <a:highlight>
                <a:srgbClr val="6D9EEB"/>
              </a:highlight>
            </a:endParaRPr>
          </a:p>
        </p:txBody>
      </p:sp>
      <p:sp>
        <p:nvSpPr>
          <p:cNvPr id="244" name="Google Shape;244;p35"/>
          <p:cNvSpPr/>
          <p:nvPr/>
        </p:nvSpPr>
        <p:spPr>
          <a:xfrm>
            <a:off x="1945463" y="788878"/>
            <a:ext cx="4871019" cy="3792143"/>
          </a:xfrm>
          <a:custGeom>
            <a:rect b="b" l="l" r="r" t="t"/>
            <a:pathLst>
              <a:path extrusionOk="0" h="111665" w="143434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35"/>
          <p:cNvSpPr txBox="1"/>
          <p:nvPr>
            <p:ph type="title"/>
          </p:nvPr>
        </p:nvSpPr>
        <p:spPr>
          <a:xfrm>
            <a:off x="3675225" y="1721675"/>
            <a:ext cx="1411500" cy="1341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 sz="4000">
                <a:solidFill>
                  <a:srgbClr val="3C78D8"/>
                </a:solidFill>
              </a:rPr>
              <a:t>THE</a:t>
            </a:r>
            <a:r>
              <a:rPr lang="bg" sz="4000"/>
              <a:t> </a:t>
            </a:r>
            <a:r>
              <a:rPr lang="bg" sz="4000">
                <a:solidFill>
                  <a:srgbClr val="666666"/>
                </a:solidFill>
              </a:rPr>
              <a:t>END</a:t>
            </a:r>
            <a:endParaRPr sz="4000">
              <a:solidFill>
                <a:srgbClr val="666666"/>
              </a:solidFill>
            </a:endParaRPr>
          </a:p>
        </p:txBody>
      </p:sp>
      <p:sp>
        <p:nvSpPr>
          <p:cNvPr id="246" name="Google Shape;246;p35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6AA84F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7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sp>
        <p:nvSpPr>
          <p:cNvPr id="135" name="Google Shape;135;p27"/>
          <p:cNvSpPr txBox="1"/>
          <p:nvPr/>
        </p:nvSpPr>
        <p:spPr>
          <a:xfrm>
            <a:off x="1028300" y="493650"/>
            <a:ext cx="5947500" cy="409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bg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rPr>
              <a:t> Алгоритми за търсене</a:t>
            </a:r>
            <a:endParaRPr b="1" sz="2400">
              <a:solidFill>
                <a:srgbClr val="99999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136" name="Google Shape;136;p27"/>
          <p:cNvGrpSpPr/>
          <p:nvPr/>
        </p:nvGrpSpPr>
        <p:grpSpPr>
          <a:xfrm>
            <a:off x="504402" y="432078"/>
            <a:ext cx="523901" cy="380274"/>
            <a:chOff x="4604550" y="3714775"/>
            <a:chExt cx="439625" cy="319075"/>
          </a:xfrm>
        </p:grpSpPr>
        <p:sp>
          <p:nvSpPr>
            <p:cNvPr id="137" name="Google Shape;137;p27"/>
            <p:cNvSpPr/>
            <p:nvPr/>
          </p:nvSpPr>
          <p:spPr>
            <a:xfrm>
              <a:off x="4604550" y="3714775"/>
              <a:ext cx="439625" cy="319075"/>
            </a:xfrm>
            <a:custGeom>
              <a:rect b="b" l="l" r="r" t="t"/>
              <a:pathLst>
                <a:path extrusionOk="0" fill="none" h="12763" w="17585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999999"/>
                </a:solidFill>
                <a:highlight>
                  <a:srgbClr val="999999"/>
                </a:highlight>
              </a:endParaRPr>
            </a:p>
          </p:txBody>
        </p:sp>
        <p:sp>
          <p:nvSpPr>
            <p:cNvPr id="138" name="Google Shape;138;p27"/>
            <p:cNvSpPr/>
            <p:nvPr/>
          </p:nvSpPr>
          <p:spPr>
            <a:xfrm>
              <a:off x="4647175" y="3761675"/>
              <a:ext cx="354400" cy="213725"/>
            </a:xfrm>
            <a:custGeom>
              <a:rect b="b" l="l" r="r" t="t"/>
              <a:pathLst>
                <a:path extrusionOk="0" fill="none" h="8549" w="14176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999999"/>
                </a:solidFill>
                <a:highlight>
                  <a:srgbClr val="999999"/>
                </a:highlight>
              </a:endParaRPr>
            </a:p>
          </p:txBody>
        </p:sp>
      </p:grpSp>
      <p:sp>
        <p:nvSpPr>
          <p:cNvPr id="139" name="Google Shape;139;p27"/>
          <p:cNvSpPr txBox="1"/>
          <p:nvPr/>
        </p:nvSpPr>
        <p:spPr>
          <a:xfrm>
            <a:off x="504400" y="1127475"/>
            <a:ext cx="6471300" cy="345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93700" lvl="0" marL="13716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666666"/>
              </a:buClr>
              <a:buSzPts val="2600"/>
              <a:buFont typeface="Montserrat"/>
              <a:buChar char="▸"/>
            </a:pPr>
            <a:r>
              <a:rPr lang="bg" sz="260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Linear search</a:t>
            </a:r>
            <a:endParaRPr sz="2600">
              <a:solidFill>
                <a:srgbClr val="666666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93700" lvl="0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600"/>
              <a:buFont typeface="Montserrat"/>
              <a:buChar char="▸"/>
            </a:pPr>
            <a:r>
              <a:rPr lang="bg" sz="2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Jump search</a:t>
            </a:r>
            <a:endParaRPr sz="2600">
              <a:solidFill>
                <a:srgbClr val="666666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93700" lvl="0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600"/>
              <a:buFont typeface="Montserrat"/>
              <a:buChar char="▸"/>
            </a:pPr>
            <a:r>
              <a:rPr lang="bg" sz="260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Binary search</a:t>
            </a:r>
            <a:endParaRPr sz="2600">
              <a:solidFill>
                <a:srgbClr val="666666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93700" lvl="0" marL="137160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600"/>
              <a:buFont typeface="Montserrat"/>
              <a:buChar char="▸"/>
            </a:pPr>
            <a:r>
              <a:rPr lang="bg" sz="260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Ternary Search</a:t>
            </a:r>
            <a:endParaRPr sz="2600">
              <a:solidFill>
                <a:srgbClr val="666666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93700" lvl="0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600"/>
              <a:buFont typeface="Montserrat"/>
              <a:buChar char="▸"/>
            </a:pPr>
            <a:r>
              <a:rPr lang="bg" sz="260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Interpolation search</a:t>
            </a:r>
            <a:endParaRPr sz="2600">
              <a:solidFill>
                <a:srgbClr val="666666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93700" lvl="0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600"/>
              <a:buFont typeface="Montserrat"/>
              <a:buChar char="▸"/>
            </a:pPr>
            <a:r>
              <a:rPr lang="bg" sz="260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Exponential search</a:t>
            </a:r>
            <a:endParaRPr sz="2600">
              <a:solidFill>
                <a:srgbClr val="666666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93700" lvl="0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600"/>
              <a:buFont typeface="Montserrat"/>
              <a:buChar char="▸"/>
            </a:pPr>
            <a:r>
              <a:rPr lang="bg" sz="260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Fibonacci search</a:t>
            </a:r>
            <a:endParaRPr sz="2600">
              <a:solidFill>
                <a:srgbClr val="666666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6AA84F"/>
        </a:solidFill>
      </p:bgPr>
    </p:bg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8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sp>
        <p:nvSpPr>
          <p:cNvPr id="145" name="Google Shape;145;p28"/>
          <p:cNvSpPr txBox="1"/>
          <p:nvPr/>
        </p:nvSpPr>
        <p:spPr>
          <a:xfrm>
            <a:off x="1028300" y="493650"/>
            <a:ext cx="5947500" cy="409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bg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rPr>
              <a:t>Linear search</a:t>
            </a:r>
            <a:endParaRPr b="1" sz="2400">
              <a:solidFill>
                <a:srgbClr val="99999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146" name="Google Shape;146;p28"/>
          <p:cNvGrpSpPr/>
          <p:nvPr/>
        </p:nvGrpSpPr>
        <p:grpSpPr>
          <a:xfrm>
            <a:off x="504402" y="432078"/>
            <a:ext cx="523901" cy="380274"/>
            <a:chOff x="4604550" y="3714775"/>
            <a:chExt cx="439625" cy="319075"/>
          </a:xfrm>
        </p:grpSpPr>
        <p:sp>
          <p:nvSpPr>
            <p:cNvPr id="147" name="Google Shape;147;p28"/>
            <p:cNvSpPr/>
            <p:nvPr/>
          </p:nvSpPr>
          <p:spPr>
            <a:xfrm>
              <a:off x="4604550" y="3714775"/>
              <a:ext cx="439625" cy="319075"/>
            </a:xfrm>
            <a:custGeom>
              <a:rect b="b" l="l" r="r" t="t"/>
              <a:pathLst>
                <a:path extrusionOk="0" fill="none" h="12763" w="17585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  <p:sp>
          <p:nvSpPr>
            <p:cNvPr id="148" name="Google Shape;148;p28"/>
            <p:cNvSpPr/>
            <p:nvPr/>
          </p:nvSpPr>
          <p:spPr>
            <a:xfrm>
              <a:off x="4647175" y="3761675"/>
              <a:ext cx="354400" cy="213725"/>
            </a:xfrm>
            <a:custGeom>
              <a:rect b="b" l="l" r="r" t="t"/>
              <a:pathLst>
                <a:path extrusionOk="0" fill="none" h="8549" w="14176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</p:grpSp>
      <p:sp>
        <p:nvSpPr>
          <p:cNvPr id="149" name="Google Shape;149;p28"/>
          <p:cNvSpPr txBox="1"/>
          <p:nvPr/>
        </p:nvSpPr>
        <p:spPr>
          <a:xfrm>
            <a:off x="504400" y="991625"/>
            <a:ext cx="5821500" cy="20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60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Montserrat"/>
              <a:buChar char="▸"/>
            </a:pPr>
            <a:r>
              <a:rPr lang="bg" sz="180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Идея - Итерираме последователно докато не намерим търсената от нас стойност.</a:t>
            </a:r>
            <a:endParaRPr sz="1800">
              <a:solidFill>
                <a:srgbClr val="666666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150" name="Google Shape;150;p28"/>
          <p:cNvGraphicFramePr/>
          <p:nvPr/>
        </p:nvGraphicFramePr>
        <p:xfrm>
          <a:off x="6378700" y="2027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{F424A4AC-6BA0-4E69-983A-4A523787187E}</a:tableStyleId>
              </a:tblPr>
              <a:tblGrid>
                <a:gridCol w="1224625"/>
                <a:gridCol w="1224625"/>
              </a:tblGrid>
              <a:tr h="420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Best-case performance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bg" sz="13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O(1)</a:t>
                      </a:r>
                      <a:endParaRPr i="1" sz="13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20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Average-case performance</a:t>
                      </a:r>
                      <a:endParaRPr sz="11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bg" sz="13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O(n)</a:t>
                      </a:r>
                      <a:endParaRPr i="1" sz="13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20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Worst-case performance</a:t>
                      </a:r>
                      <a:endParaRPr sz="11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bg" sz="13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O(n)</a:t>
                      </a:r>
                      <a:endParaRPr sz="13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151" name="Google Shape;151;p28"/>
          <p:cNvCxnSpPr/>
          <p:nvPr/>
        </p:nvCxnSpPr>
        <p:spPr>
          <a:xfrm>
            <a:off x="6325975" y="203350"/>
            <a:ext cx="2497500" cy="0"/>
          </a:xfrm>
          <a:prstGeom prst="straightConnector1">
            <a:avLst/>
          </a:prstGeom>
          <a:noFill/>
          <a:ln cap="flat" cmpd="sng" w="28575">
            <a:solidFill>
              <a:srgbClr val="7ABC0C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2" name="Google Shape;152;p28"/>
          <p:cNvCxnSpPr/>
          <p:nvPr/>
        </p:nvCxnSpPr>
        <p:spPr>
          <a:xfrm>
            <a:off x="6325975" y="1780000"/>
            <a:ext cx="2497500" cy="0"/>
          </a:xfrm>
          <a:prstGeom prst="straightConnector1">
            <a:avLst/>
          </a:prstGeom>
          <a:noFill/>
          <a:ln cap="flat" cmpd="sng" w="28575">
            <a:solidFill>
              <a:srgbClr val="7ABC0C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153" name="Google Shape;153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03938" y="2266950"/>
            <a:ext cx="5396225" cy="2217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1155CC"/>
        </a:solidFill>
      </p:bgPr>
    </p:bg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020725"/>
            <a:ext cx="7279652" cy="3122775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29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sp>
        <p:nvSpPr>
          <p:cNvPr id="160" name="Google Shape;160;p29"/>
          <p:cNvSpPr txBox="1"/>
          <p:nvPr/>
        </p:nvSpPr>
        <p:spPr>
          <a:xfrm>
            <a:off x="1028300" y="493650"/>
            <a:ext cx="5947500" cy="409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bg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rPr>
              <a:t>Jump Search</a:t>
            </a:r>
            <a:endParaRPr b="1" sz="2400">
              <a:solidFill>
                <a:srgbClr val="99999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161" name="Google Shape;161;p29"/>
          <p:cNvGrpSpPr/>
          <p:nvPr/>
        </p:nvGrpSpPr>
        <p:grpSpPr>
          <a:xfrm>
            <a:off x="504402" y="432078"/>
            <a:ext cx="523901" cy="380274"/>
            <a:chOff x="4604550" y="3714775"/>
            <a:chExt cx="439625" cy="319075"/>
          </a:xfrm>
        </p:grpSpPr>
        <p:sp>
          <p:nvSpPr>
            <p:cNvPr id="162" name="Google Shape;162;p29"/>
            <p:cNvSpPr/>
            <p:nvPr/>
          </p:nvSpPr>
          <p:spPr>
            <a:xfrm>
              <a:off x="4604550" y="3714775"/>
              <a:ext cx="439625" cy="319075"/>
            </a:xfrm>
            <a:custGeom>
              <a:rect b="b" l="l" r="r" t="t"/>
              <a:pathLst>
                <a:path extrusionOk="0" fill="none" h="12763" w="17585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solidFill>
              <a:srgbClr val="000000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  <p:sp>
          <p:nvSpPr>
            <p:cNvPr id="163" name="Google Shape;163;p29"/>
            <p:cNvSpPr/>
            <p:nvPr/>
          </p:nvSpPr>
          <p:spPr>
            <a:xfrm>
              <a:off x="4647175" y="3761675"/>
              <a:ext cx="354400" cy="213725"/>
            </a:xfrm>
            <a:custGeom>
              <a:rect b="b" l="l" r="r" t="t"/>
              <a:pathLst>
                <a:path extrusionOk="0" fill="none" h="8549" w="14176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solidFill>
              <a:srgbClr val="000000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</p:grpSp>
      <p:graphicFrame>
        <p:nvGraphicFramePr>
          <p:cNvPr id="164" name="Google Shape;164;p29"/>
          <p:cNvGraphicFramePr/>
          <p:nvPr/>
        </p:nvGraphicFramePr>
        <p:xfrm>
          <a:off x="6378700" y="2027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{F424A4AC-6BA0-4E69-983A-4A523787187E}</a:tableStyleId>
              </a:tblPr>
              <a:tblGrid>
                <a:gridCol w="1224625"/>
                <a:gridCol w="1224625"/>
              </a:tblGrid>
              <a:tr h="420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Best-case performance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bg" sz="13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O(1)</a:t>
                      </a:r>
                      <a:endParaRPr i="1" sz="13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20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Average-case performance</a:t>
                      </a:r>
                      <a:endParaRPr sz="11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bg" sz="13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O(</a:t>
                      </a:r>
                      <a:r>
                        <a:rPr lang="bg" sz="130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√n</a:t>
                      </a:r>
                      <a:r>
                        <a:rPr i="1" lang="bg" sz="13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)</a:t>
                      </a:r>
                      <a:endParaRPr i="1" sz="13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20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Worst-case performance</a:t>
                      </a:r>
                      <a:endParaRPr sz="11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bg" sz="13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O(</a:t>
                      </a:r>
                      <a:r>
                        <a:rPr lang="bg" sz="130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√n</a:t>
                      </a:r>
                      <a:r>
                        <a:rPr i="1" lang="bg" sz="13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)</a:t>
                      </a:r>
                      <a:endParaRPr sz="13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165" name="Google Shape;165;p29"/>
          <p:cNvCxnSpPr/>
          <p:nvPr/>
        </p:nvCxnSpPr>
        <p:spPr>
          <a:xfrm>
            <a:off x="6325975" y="203350"/>
            <a:ext cx="2497500" cy="0"/>
          </a:xfrm>
          <a:prstGeom prst="straightConnector1">
            <a:avLst/>
          </a:prstGeom>
          <a:noFill/>
          <a:ln cap="flat" cmpd="sng" w="28575">
            <a:solidFill>
              <a:srgbClr val="3F51B5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6" name="Google Shape;166;p29"/>
          <p:cNvCxnSpPr/>
          <p:nvPr/>
        </p:nvCxnSpPr>
        <p:spPr>
          <a:xfrm>
            <a:off x="6325975" y="1780000"/>
            <a:ext cx="2497500" cy="0"/>
          </a:xfrm>
          <a:prstGeom prst="straightConnector1">
            <a:avLst/>
          </a:prstGeom>
          <a:noFill/>
          <a:ln cap="flat" cmpd="sng" w="28575">
            <a:solidFill>
              <a:srgbClr val="3F51B5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67" name="Google Shape;167;p29"/>
          <p:cNvSpPr txBox="1"/>
          <p:nvPr/>
        </p:nvSpPr>
        <p:spPr>
          <a:xfrm>
            <a:off x="504400" y="991625"/>
            <a:ext cx="5821500" cy="20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600"/>
              </a:spcBef>
              <a:spcAft>
                <a:spcPts val="0"/>
              </a:spcAft>
              <a:buClr>
                <a:srgbClr val="666666"/>
              </a:buClr>
              <a:buSzPts val="1600"/>
              <a:buFont typeface="Montserrat"/>
              <a:buChar char="▸"/>
            </a:pPr>
            <a:r>
              <a:rPr lang="bg" sz="160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Идея - Прескачаме по </a:t>
            </a:r>
            <a:r>
              <a:rPr lang="bg" sz="1600">
                <a:solidFill>
                  <a:srgbClr val="666666"/>
                </a:solidFill>
                <a:highlight>
                  <a:schemeClr val="lt1"/>
                </a:highlight>
                <a:latin typeface="Montserrat"/>
                <a:ea typeface="Montserrat"/>
                <a:cs typeface="Montserrat"/>
                <a:sym typeface="Montserrat"/>
              </a:rPr>
              <a:t>√n елемента докато не достигнем елемент, по-голям от търсения</a:t>
            </a:r>
            <a:r>
              <a:rPr lang="bg" sz="160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  <a:endParaRPr sz="1600">
              <a:solidFill>
                <a:srgbClr val="666666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600"/>
              <a:buFont typeface="Montserrat"/>
              <a:buChar char="▸"/>
            </a:pPr>
            <a:r>
              <a:rPr lang="bg" sz="160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Връщаме се назад, </a:t>
            </a:r>
            <a:r>
              <a:rPr lang="bg" sz="1600">
                <a:solidFill>
                  <a:schemeClr val="dk2"/>
                </a:solidFill>
                <a:highlight>
                  <a:schemeClr val="lt1"/>
                </a:highlight>
                <a:latin typeface="Montserrat"/>
                <a:ea typeface="Montserrat"/>
                <a:cs typeface="Montserrat"/>
                <a:sym typeface="Montserrat"/>
              </a:rPr>
              <a:t>√n позиции или</a:t>
            </a:r>
            <a:r>
              <a:rPr lang="bg" sz="160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 докато не открием търсеният от нас елемент.</a:t>
            </a:r>
            <a:endParaRPr sz="1600">
              <a:solidFill>
                <a:srgbClr val="666666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4CAF50"/>
        </a:solidFill>
      </p:bgPr>
    </p:bg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Google Shape;172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20509" y="2364750"/>
            <a:ext cx="3002966" cy="1577250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30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sp>
        <p:nvSpPr>
          <p:cNvPr id="174" name="Google Shape;174;p30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sp>
        <p:nvSpPr>
          <p:cNvPr id="175" name="Google Shape;175;p30"/>
          <p:cNvSpPr txBox="1"/>
          <p:nvPr/>
        </p:nvSpPr>
        <p:spPr>
          <a:xfrm>
            <a:off x="1028300" y="493650"/>
            <a:ext cx="5947500" cy="409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bg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rPr>
              <a:t>Binary search</a:t>
            </a:r>
            <a:endParaRPr b="1" sz="2400">
              <a:solidFill>
                <a:srgbClr val="99999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176" name="Google Shape;176;p30"/>
          <p:cNvGrpSpPr/>
          <p:nvPr/>
        </p:nvGrpSpPr>
        <p:grpSpPr>
          <a:xfrm>
            <a:off x="504402" y="432078"/>
            <a:ext cx="523901" cy="380274"/>
            <a:chOff x="4604550" y="3714775"/>
            <a:chExt cx="439625" cy="319075"/>
          </a:xfrm>
        </p:grpSpPr>
        <p:sp>
          <p:nvSpPr>
            <p:cNvPr id="177" name="Google Shape;177;p30"/>
            <p:cNvSpPr/>
            <p:nvPr/>
          </p:nvSpPr>
          <p:spPr>
            <a:xfrm>
              <a:off x="4604550" y="3714775"/>
              <a:ext cx="439625" cy="319075"/>
            </a:xfrm>
            <a:custGeom>
              <a:rect b="b" l="l" r="r" t="t"/>
              <a:pathLst>
                <a:path extrusionOk="0" fill="none" h="12763" w="17585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  <p:sp>
          <p:nvSpPr>
            <p:cNvPr id="178" name="Google Shape;178;p30"/>
            <p:cNvSpPr/>
            <p:nvPr/>
          </p:nvSpPr>
          <p:spPr>
            <a:xfrm>
              <a:off x="4647175" y="3761675"/>
              <a:ext cx="354400" cy="213725"/>
            </a:xfrm>
            <a:custGeom>
              <a:rect b="b" l="l" r="r" t="t"/>
              <a:pathLst>
                <a:path extrusionOk="0" fill="none" h="8549" w="14176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</p:grpSp>
      <p:graphicFrame>
        <p:nvGraphicFramePr>
          <p:cNvPr id="179" name="Google Shape;179;p30"/>
          <p:cNvGraphicFramePr/>
          <p:nvPr/>
        </p:nvGraphicFramePr>
        <p:xfrm>
          <a:off x="6378700" y="2027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{F424A4AC-6BA0-4E69-983A-4A523787187E}</a:tableStyleId>
              </a:tblPr>
              <a:tblGrid>
                <a:gridCol w="1224625"/>
                <a:gridCol w="1224625"/>
              </a:tblGrid>
              <a:tr h="420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Best-case performance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bg" sz="13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O(1)</a:t>
                      </a:r>
                      <a:endParaRPr i="1" sz="13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20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Average-case performance</a:t>
                      </a:r>
                      <a:endParaRPr sz="11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bg" sz="13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O(log n)</a:t>
                      </a:r>
                      <a:endParaRPr i="1" sz="13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20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Worst-case performance</a:t>
                      </a:r>
                      <a:endParaRPr sz="11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bg" sz="13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O(log n)</a:t>
                      </a:r>
                      <a:endParaRPr sz="13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180" name="Google Shape;180;p30"/>
          <p:cNvCxnSpPr/>
          <p:nvPr/>
        </p:nvCxnSpPr>
        <p:spPr>
          <a:xfrm>
            <a:off x="6325975" y="203350"/>
            <a:ext cx="2497500" cy="0"/>
          </a:xfrm>
          <a:prstGeom prst="straightConnector1">
            <a:avLst/>
          </a:prstGeom>
          <a:noFill/>
          <a:ln cap="flat" cmpd="sng" w="28575">
            <a:solidFill>
              <a:srgbClr val="4CAF5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1" name="Google Shape;181;p30"/>
          <p:cNvCxnSpPr/>
          <p:nvPr/>
        </p:nvCxnSpPr>
        <p:spPr>
          <a:xfrm>
            <a:off x="6325975" y="1780000"/>
            <a:ext cx="2497500" cy="0"/>
          </a:xfrm>
          <a:prstGeom prst="straightConnector1">
            <a:avLst/>
          </a:prstGeom>
          <a:noFill/>
          <a:ln cap="flat" cmpd="sng" w="28575">
            <a:solidFill>
              <a:srgbClr val="4CAF5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82" name="Google Shape;182;p30"/>
          <p:cNvSpPr txBox="1"/>
          <p:nvPr/>
        </p:nvSpPr>
        <p:spPr>
          <a:xfrm>
            <a:off x="504400" y="991625"/>
            <a:ext cx="5638800" cy="375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600"/>
              </a:spcBef>
              <a:spcAft>
                <a:spcPts val="0"/>
              </a:spcAft>
              <a:buClr>
                <a:srgbClr val="666666"/>
              </a:buClr>
              <a:buSzPts val="1600"/>
              <a:buFont typeface="Montserrat"/>
              <a:buChar char="▸"/>
            </a:pPr>
            <a:r>
              <a:rPr lang="bg" sz="160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Прилага се върху сортирани данни или върху краен интервал от стойности [left, right].</a:t>
            </a:r>
            <a:endParaRPr sz="1600">
              <a:solidFill>
                <a:srgbClr val="666666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600"/>
              <a:buFont typeface="Montserrat"/>
              <a:buChar char="▸"/>
            </a:pPr>
            <a:r>
              <a:rPr lang="bg" sz="160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Идея:</a:t>
            </a:r>
            <a:endParaRPr sz="1600">
              <a:solidFill>
                <a:srgbClr val="666666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600"/>
              <a:buFont typeface="Montserrat"/>
              <a:buChar char="▹"/>
            </a:pPr>
            <a:r>
              <a:rPr lang="bg" sz="160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Фиксираме средата на интервала mid (mid = (left + right) / 2). </a:t>
            </a:r>
            <a:endParaRPr sz="1600">
              <a:solidFill>
                <a:srgbClr val="666666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600"/>
              <a:buFont typeface="Montserrat"/>
              <a:buChar char="▹"/>
            </a:pPr>
            <a:r>
              <a:rPr lang="bg" sz="160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Ако сме открили търсената от нас стойност или интервалът е празен, спираме процедурата. </a:t>
            </a:r>
            <a:endParaRPr sz="1600">
              <a:solidFill>
                <a:srgbClr val="666666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"/>
              <a:buChar char="▹"/>
            </a:pPr>
            <a:r>
              <a:rPr lang="bg" sz="1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Ако търсената от нас стойност е по-голяма от фиксираната, продължаваме процедурата в десният интервал, породен от разделянето  (mid + 1, right).</a:t>
            </a:r>
            <a:endParaRPr sz="16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"/>
              <a:buChar char="▹"/>
            </a:pPr>
            <a:r>
              <a:rPr lang="bg" sz="1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В противен случай в левият (left, mid - 1).</a:t>
            </a:r>
            <a:endParaRPr sz="1600">
              <a:solidFill>
                <a:srgbClr val="666666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cxnSp>
        <p:nvCxnSpPr>
          <p:cNvPr id="183" name="Google Shape;183;p30"/>
          <p:cNvCxnSpPr/>
          <p:nvPr/>
        </p:nvCxnSpPr>
        <p:spPr>
          <a:xfrm>
            <a:off x="6325975" y="3949225"/>
            <a:ext cx="2497500" cy="0"/>
          </a:xfrm>
          <a:prstGeom prst="straightConnector1">
            <a:avLst/>
          </a:prstGeom>
          <a:noFill/>
          <a:ln cap="flat" cmpd="sng" w="28575">
            <a:solidFill>
              <a:srgbClr val="4CAF5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4" name="Google Shape;184;p30"/>
          <p:cNvCxnSpPr/>
          <p:nvPr/>
        </p:nvCxnSpPr>
        <p:spPr>
          <a:xfrm>
            <a:off x="6325975" y="2354200"/>
            <a:ext cx="2497500" cy="0"/>
          </a:xfrm>
          <a:prstGeom prst="straightConnector1">
            <a:avLst/>
          </a:prstGeom>
          <a:noFill/>
          <a:ln cap="flat" cmpd="sng" w="28575">
            <a:solidFill>
              <a:srgbClr val="4CAF5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8761D"/>
        </a:solidFill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sp>
        <p:nvSpPr>
          <p:cNvPr id="190" name="Google Shape;190;p31"/>
          <p:cNvSpPr txBox="1"/>
          <p:nvPr/>
        </p:nvSpPr>
        <p:spPr>
          <a:xfrm>
            <a:off x="1028300" y="493650"/>
            <a:ext cx="5947500" cy="409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bg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rPr>
              <a:t>Exponential </a:t>
            </a:r>
            <a:r>
              <a:rPr b="1" lang="bg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rPr>
              <a:t>Search</a:t>
            </a:r>
            <a:endParaRPr b="1" sz="2400">
              <a:solidFill>
                <a:srgbClr val="99999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191" name="Google Shape;191;p31"/>
          <p:cNvGrpSpPr/>
          <p:nvPr/>
        </p:nvGrpSpPr>
        <p:grpSpPr>
          <a:xfrm>
            <a:off x="504402" y="432078"/>
            <a:ext cx="523901" cy="380274"/>
            <a:chOff x="4604550" y="3714775"/>
            <a:chExt cx="439625" cy="319075"/>
          </a:xfrm>
        </p:grpSpPr>
        <p:sp>
          <p:nvSpPr>
            <p:cNvPr id="192" name="Google Shape;192;p31"/>
            <p:cNvSpPr/>
            <p:nvPr/>
          </p:nvSpPr>
          <p:spPr>
            <a:xfrm>
              <a:off x="4604550" y="3714775"/>
              <a:ext cx="439625" cy="319075"/>
            </a:xfrm>
            <a:custGeom>
              <a:rect b="b" l="l" r="r" t="t"/>
              <a:pathLst>
                <a:path extrusionOk="0" fill="none" h="12763" w="17585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solidFill>
              <a:srgbClr val="000000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  <p:sp>
          <p:nvSpPr>
            <p:cNvPr id="193" name="Google Shape;193;p31"/>
            <p:cNvSpPr/>
            <p:nvPr/>
          </p:nvSpPr>
          <p:spPr>
            <a:xfrm>
              <a:off x="4647175" y="3761675"/>
              <a:ext cx="354400" cy="213725"/>
            </a:xfrm>
            <a:custGeom>
              <a:rect b="b" l="l" r="r" t="t"/>
              <a:pathLst>
                <a:path extrusionOk="0" fill="none" h="8549" w="14176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solidFill>
              <a:srgbClr val="000000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</p:grpSp>
      <p:graphicFrame>
        <p:nvGraphicFramePr>
          <p:cNvPr id="194" name="Google Shape;194;p31"/>
          <p:cNvGraphicFramePr/>
          <p:nvPr/>
        </p:nvGraphicFramePr>
        <p:xfrm>
          <a:off x="6378700" y="2027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{F424A4AC-6BA0-4E69-983A-4A523787187E}</a:tableStyleId>
              </a:tblPr>
              <a:tblGrid>
                <a:gridCol w="1224625"/>
                <a:gridCol w="1224625"/>
              </a:tblGrid>
              <a:tr h="420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Best-case performance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bg" sz="13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O(1)</a:t>
                      </a:r>
                      <a:endParaRPr i="1" sz="13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20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Average-case performance</a:t>
                      </a:r>
                      <a:endParaRPr sz="11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bg" sz="13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O(log n)</a:t>
                      </a:r>
                      <a:endParaRPr i="1" sz="13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20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Worst-case performance</a:t>
                      </a:r>
                      <a:endParaRPr sz="11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bg" sz="13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O(log n)</a:t>
                      </a:r>
                      <a:endParaRPr sz="13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195" name="Google Shape;195;p31"/>
          <p:cNvCxnSpPr/>
          <p:nvPr/>
        </p:nvCxnSpPr>
        <p:spPr>
          <a:xfrm>
            <a:off x="6325975" y="203350"/>
            <a:ext cx="2497500" cy="0"/>
          </a:xfrm>
          <a:prstGeom prst="straightConnector1">
            <a:avLst/>
          </a:prstGeom>
          <a:noFill/>
          <a:ln cap="flat" cmpd="sng" w="28575">
            <a:solidFill>
              <a:srgbClr val="3C78D8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96" name="Google Shape;196;p31"/>
          <p:cNvCxnSpPr/>
          <p:nvPr/>
        </p:nvCxnSpPr>
        <p:spPr>
          <a:xfrm>
            <a:off x="6325975" y="1780000"/>
            <a:ext cx="2497500" cy="0"/>
          </a:xfrm>
          <a:prstGeom prst="straightConnector1">
            <a:avLst/>
          </a:prstGeom>
          <a:noFill/>
          <a:ln cap="flat" cmpd="sng" w="28575">
            <a:solidFill>
              <a:srgbClr val="3C78D8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197" name="Google Shape;197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8600" y="3456388"/>
            <a:ext cx="7756074" cy="1629987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31"/>
          <p:cNvSpPr txBox="1"/>
          <p:nvPr/>
        </p:nvSpPr>
        <p:spPr>
          <a:xfrm>
            <a:off x="504400" y="991625"/>
            <a:ext cx="5821500" cy="246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60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Montserrat"/>
              <a:buChar char="▸"/>
            </a:pPr>
            <a:r>
              <a:rPr lang="bg" sz="180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Идея - Проверяваме елементите на позиции </a:t>
            </a:r>
            <a:r>
              <a:rPr i="1" lang="bg" sz="180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2</a:t>
            </a:r>
            <a:r>
              <a:rPr baseline="30000" i="1" lang="bg" sz="180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0</a:t>
            </a:r>
            <a:r>
              <a:rPr lang="bg" sz="180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i="1" lang="bg"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2</a:t>
            </a:r>
            <a:r>
              <a:rPr baseline="30000" i="1" lang="bg"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1</a:t>
            </a:r>
            <a:r>
              <a:rPr lang="bg"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i="1" lang="bg"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...</a:t>
            </a:r>
            <a:r>
              <a:rPr lang="bg"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i="1" lang="bg"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2</a:t>
            </a:r>
            <a:r>
              <a:rPr baseline="30000" i="1" lang="bg"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i</a:t>
            </a:r>
            <a:r>
              <a:rPr lang="bg"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, ... докато елемента на позиция </a:t>
            </a:r>
            <a:r>
              <a:rPr i="1" lang="bg"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2</a:t>
            </a:r>
            <a:r>
              <a:rPr baseline="30000" i="1" lang="bg"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i</a:t>
            </a:r>
            <a:r>
              <a:rPr lang="bg"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 е по-малък или равен на търсения. </a:t>
            </a:r>
            <a:endParaRPr sz="18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Montserrat"/>
              <a:buChar char="▸"/>
            </a:pPr>
            <a:r>
              <a:rPr lang="bg"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Така за търсения от нас елемент x е вярно: A[</a:t>
            </a:r>
            <a:r>
              <a:rPr i="1" lang="bg"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2</a:t>
            </a:r>
            <a:r>
              <a:rPr baseline="30000" i="1" lang="bg"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i - 1 </a:t>
            </a:r>
            <a:r>
              <a:rPr lang="bg"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] &lt; x &lt;= A[</a:t>
            </a:r>
            <a:r>
              <a:rPr i="1" lang="bg"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2</a:t>
            </a:r>
            <a:r>
              <a:rPr baseline="30000" i="1" lang="bg"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i</a:t>
            </a:r>
            <a:r>
              <a:rPr lang="bg"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].</a:t>
            </a:r>
            <a:endParaRPr sz="18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ontserrat"/>
              <a:buChar char="▸"/>
            </a:pPr>
            <a:r>
              <a:rPr lang="bg"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Прилагаме двоично търсене върху елементите от интервала: [</a:t>
            </a:r>
            <a:r>
              <a:rPr i="1" lang="bg"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2</a:t>
            </a:r>
            <a:r>
              <a:rPr baseline="30000" i="1" lang="bg"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i - 1</a:t>
            </a:r>
            <a:r>
              <a:rPr lang="bg"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 + 1... </a:t>
            </a:r>
            <a:r>
              <a:rPr i="1" lang="bg"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2</a:t>
            </a:r>
            <a:r>
              <a:rPr baseline="30000" i="1" lang="bg"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i</a:t>
            </a:r>
            <a:r>
              <a:rPr lang="bg"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].</a:t>
            </a:r>
            <a:endParaRPr sz="18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134F5C"/>
        </a:solidFill>
      </p:bgPr>
    </p:bg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2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sp>
        <p:nvSpPr>
          <p:cNvPr id="204" name="Google Shape;204;p32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sp>
        <p:nvSpPr>
          <p:cNvPr id="205" name="Google Shape;205;p32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sp>
        <p:nvSpPr>
          <p:cNvPr id="206" name="Google Shape;206;p32"/>
          <p:cNvSpPr txBox="1"/>
          <p:nvPr/>
        </p:nvSpPr>
        <p:spPr>
          <a:xfrm>
            <a:off x="1028300" y="493650"/>
            <a:ext cx="5947500" cy="409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bg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rPr>
              <a:t>Ternary Search</a:t>
            </a:r>
            <a:endParaRPr b="1" sz="2400">
              <a:solidFill>
                <a:srgbClr val="99999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207" name="Google Shape;207;p32"/>
          <p:cNvGrpSpPr/>
          <p:nvPr/>
        </p:nvGrpSpPr>
        <p:grpSpPr>
          <a:xfrm>
            <a:off x="504402" y="432078"/>
            <a:ext cx="523901" cy="380274"/>
            <a:chOff x="4604550" y="3714775"/>
            <a:chExt cx="439625" cy="319075"/>
          </a:xfrm>
        </p:grpSpPr>
        <p:sp>
          <p:nvSpPr>
            <p:cNvPr id="208" name="Google Shape;208;p32"/>
            <p:cNvSpPr/>
            <p:nvPr/>
          </p:nvSpPr>
          <p:spPr>
            <a:xfrm>
              <a:off x="4604550" y="3714775"/>
              <a:ext cx="439625" cy="319075"/>
            </a:xfrm>
            <a:custGeom>
              <a:rect b="b" l="l" r="r" t="t"/>
              <a:pathLst>
                <a:path extrusionOk="0" fill="none" h="12763" w="17585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  <p:sp>
          <p:nvSpPr>
            <p:cNvPr id="209" name="Google Shape;209;p32"/>
            <p:cNvSpPr/>
            <p:nvPr/>
          </p:nvSpPr>
          <p:spPr>
            <a:xfrm>
              <a:off x="4647175" y="3761675"/>
              <a:ext cx="354400" cy="213725"/>
            </a:xfrm>
            <a:custGeom>
              <a:rect b="b" l="l" r="r" t="t"/>
              <a:pathLst>
                <a:path extrusionOk="0" fill="none" h="8549" w="14176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</p:grpSp>
      <p:graphicFrame>
        <p:nvGraphicFramePr>
          <p:cNvPr id="210" name="Google Shape;210;p32"/>
          <p:cNvGraphicFramePr/>
          <p:nvPr/>
        </p:nvGraphicFramePr>
        <p:xfrm>
          <a:off x="6378700" y="2027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{F424A4AC-6BA0-4E69-983A-4A523787187E}</a:tableStyleId>
              </a:tblPr>
              <a:tblGrid>
                <a:gridCol w="1224625"/>
                <a:gridCol w="1224625"/>
              </a:tblGrid>
              <a:tr h="420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Best-case performance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bg" sz="13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O(1)</a:t>
                      </a:r>
                      <a:endParaRPr i="1" sz="13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20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Average-case performance</a:t>
                      </a:r>
                      <a:endParaRPr sz="11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bg" sz="13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O(log n)</a:t>
                      </a:r>
                      <a:endParaRPr i="1" sz="13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20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Worst-case performance</a:t>
                      </a:r>
                      <a:endParaRPr sz="11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bg" sz="13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O(log n)</a:t>
                      </a:r>
                      <a:endParaRPr sz="13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211" name="Google Shape;211;p32"/>
          <p:cNvCxnSpPr/>
          <p:nvPr/>
        </p:nvCxnSpPr>
        <p:spPr>
          <a:xfrm>
            <a:off x="6325975" y="203350"/>
            <a:ext cx="2497500" cy="0"/>
          </a:xfrm>
          <a:prstGeom prst="straightConnector1">
            <a:avLst/>
          </a:prstGeom>
          <a:noFill/>
          <a:ln cap="flat" cmpd="sng" w="28575">
            <a:solidFill>
              <a:srgbClr val="38761D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12" name="Google Shape;212;p32"/>
          <p:cNvCxnSpPr/>
          <p:nvPr/>
        </p:nvCxnSpPr>
        <p:spPr>
          <a:xfrm>
            <a:off x="6325975" y="1767300"/>
            <a:ext cx="2497500" cy="0"/>
          </a:xfrm>
          <a:prstGeom prst="straightConnector1">
            <a:avLst/>
          </a:prstGeom>
          <a:noFill/>
          <a:ln cap="flat" cmpd="sng" w="28575">
            <a:solidFill>
              <a:srgbClr val="38761D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13" name="Google Shape;213;p32"/>
          <p:cNvSpPr txBox="1"/>
          <p:nvPr/>
        </p:nvSpPr>
        <p:spPr>
          <a:xfrm>
            <a:off x="504400" y="991625"/>
            <a:ext cx="5638800" cy="375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60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Montserrat"/>
              <a:buChar char="▸"/>
            </a:pPr>
            <a:r>
              <a:rPr lang="bg" sz="180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Прилага се върху сортирани данни или върху краен интервал от стойности [left, right].</a:t>
            </a:r>
            <a:endParaRPr sz="1800">
              <a:solidFill>
                <a:srgbClr val="666666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Montserrat"/>
              <a:buChar char="▸"/>
            </a:pPr>
            <a:r>
              <a:rPr lang="bg" sz="180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Идея:</a:t>
            </a:r>
            <a:endParaRPr sz="1800">
              <a:solidFill>
                <a:srgbClr val="666666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Montserrat"/>
              <a:buChar char="▹"/>
            </a:pPr>
            <a:r>
              <a:rPr lang="bg" sz="180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Разделяме интервала на 3 “равни” части: [left, m1], [m1, m2], [m2, right]. </a:t>
            </a:r>
            <a:endParaRPr sz="1800">
              <a:solidFill>
                <a:srgbClr val="666666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Montserrat"/>
              <a:buChar char="▹"/>
            </a:pPr>
            <a:r>
              <a:rPr lang="bg" sz="180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Ако сме открили търсената от нас стойност или интервалът е празен, спираме процедурата. </a:t>
            </a:r>
            <a:endParaRPr sz="1800">
              <a:solidFill>
                <a:srgbClr val="666666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ontserrat"/>
              <a:buChar char="▹"/>
            </a:pPr>
            <a:r>
              <a:rPr lang="bg"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Продължаваме процедурата в интервалът, на когото принадлежи търсената от нас стойност</a:t>
            </a:r>
            <a:r>
              <a:rPr lang="bg"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  <a:endParaRPr sz="1800">
              <a:solidFill>
                <a:srgbClr val="666666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134F5C"/>
        </a:solidFill>
      </p:bgPr>
    </p:bg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8" name="Google Shape;218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6550" y="992088"/>
            <a:ext cx="6953250" cy="3971925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p33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sp>
        <p:nvSpPr>
          <p:cNvPr id="220" name="Google Shape;220;p33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sp>
        <p:nvSpPr>
          <p:cNvPr id="221" name="Google Shape;221;p33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sp>
        <p:nvSpPr>
          <p:cNvPr id="222" name="Google Shape;222;p33"/>
          <p:cNvSpPr txBox="1"/>
          <p:nvPr/>
        </p:nvSpPr>
        <p:spPr>
          <a:xfrm>
            <a:off x="1028300" y="493650"/>
            <a:ext cx="5947500" cy="409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bg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rPr>
              <a:t>Ternary Search</a:t>
            </a:r>
            <a:endParaRPr b="1" sz="2400">
              <a:solidFill>
                <a:srgbClr val="99999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223" name="Google Shape;223;p33"/>
          <p:cNvGrpSpPr/>
          <p:nvPr/>
        </p:nvGrpSpPr>
        <p:grpSpPr>
          <a:xfrm>
            <a:off x="504402" y="432078"/>
            <a:ext cx="523901" cy="380274"/>
            <a:chOff x="4604550" y="3714775"/>
            <a:chExt cx="439625" cy="319075"/>
          </a:xfrm>
        </p:grpSpPr>
        <p:sp>
          <p:nvSpPr>
            <p:cNvPr id="224" name="Google Shape;224;p33"/>
            <p:cNvSpPr/>
            <p:nvPr/>
          </p:nvSpPr>
          <p:spPr>
            <a:xfrm>
              <a:off x="4604550" y="3714775"/>
              <a:ext cx="439625" cy="319075"/>
            </a:xfrm>
            <a:custGeom>
              <a:rect b="b" l="l" r="r" t="t"/>
              <a:pathLst>
                <a:path extrusionOk="0" fill="none" h="12763" w="17585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  <p:sp>
          <p:nvSpPr>
            <p:cNvPr id="225" name="Google Shape;225;p33"/>
            <p:cNvSpPr/>
            <p:nvPr/>
          </p:nvSpPr>
          <p:spPr>
            <a:xfrm>
              <a:off x="4647175" y="3761675"/>
              <a:ext cx="354400" cy="213725"/>
            </a:xfrm>
            <a:custGeom>
              <a:rect b="b" l="l" r="r" t="t"/>
              <a:pathLst>
                <a:path extrusionOk="0" fill="none" h="8549" w="14176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</p:grpSp>
      <p:graphicFrame>
        <p:nvGraphicFramePr>
          <p:cNvPr id="226" name="Google Shape;226;p33"/>
          <p:cNvGraphicFramePr/>
          <p:nvPr/>
        </p:nvGraphicFramePr>
        <p:xfrm>
          <a:off x="6378700" y="2027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{F424A4AC-6BA0-4E69-983A-4A523787187E}</a:tableStyleId>
              </a:tblPr>
              <a:tblGrid>
                <a:gridCol w="1224625"/>
                <a:gridCol w="1224625"/>
              </a:tblGrid>
              <a:tr h="420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Best-case performance</a:t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bg" sz="13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O(1)</a:t>
                      </a:r>
                      <a:endParaRPr i="1" sz="13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20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Average-case performance</a:t>
                      </a:r>
                      <a:endParaRPr sz="11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bg" sz="13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O(log n)</a:t>
                      </a:r>
                      <a:endParaRPr i="1" sz="13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20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 sz="11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Worst-case performance</a:t>
                      </a:r>
                      <a:endParaRPr sz="11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bg" sz="13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O(log n)</a:t>
                      </a:r>
                      <a:endParaRPr sz="13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227" name="Google Shape;227;p33"/>
          <p:cNvCxnSpPr/>
          <p:nvPr/>
        </p:nvCxnSpPr>
        <p:spPr>
          <a:xfrm>
            <a:off x="6325975" y="203350"/>
            <a:ext cx="2497500" cy="0"/>
          </a:xfrm>
          <a:prstGeom prst="straightConnector1">
            <a:avLst/>
          </a:prstGeom>
          <a:noFill/>
          <a:ln cap="flat" cmpd="sng" w="28575">
            <a:solidFill>
              <a:srgbClr val="38761D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28" name="Google Shape;228;p33"/>
          <p:cNvCxnSpPr/>
          <p:nvPr/>
        </p:nvCxnSpPr>
        <p:spPr>
          <a:xfrm>
            <a:off x="6325975" y="1767300"/>
            <a:ext cx="2497500" cy="0"/>
          </a:xfrm>
          <a:prstGeom prst="straightConnector1">
            <a:avLst/>
          </a:prstGeom>
          <a:noFill/>
          <a:ln cap="flat" cmpd="sng" w="28575">
            <a:solidFill>
              <a:srgbClr val="38761D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C78D8"/>
        </a:solidFill>
      </p:bgPr>
    </p:bg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34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sp>
        <p:nvSpPr>
          <p:cNvPr id="234" name="Google Shape;234;p34"/>
          <p:cNvSpPr txBox="1"/>
          <p:nvPr/>
        </p:nvSpPr>
        <p:spPr>
          <a:xfrm>
            <a:off x="1028300" y="493650"/>
            <a:ext cx="5947500" cy="409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bg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rPr>
              <a:t>Задачи</a:t>
            </a:r>
            <a:endParaRPr b="1" sz="2400">
              <a:solidFill>
                <a:srgbClr val="99999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235" name="Google Shape;235;p34"/>
          <p:cNvGrpSpPr/>
          <p:nvPr/>
        </p:nvGrpSpPr>
        <p:grpSpPr>
          <a:xfrm>
            <a:off x="504402" y="432078"/>
            <a:ext cx="523901" cy="380274"/>
            <a:chOff x="4604550" y="3714775"/>
            <a:chExt cx="439625" cy="319075"/>
          </a:xfrm>
        </p:grpSpPr>
        <p:sp>
          <p:nvSpPr>
            <p:cNvPr id="236" name="Google Shape;236;p34"/>
            <p:cNvSpPr/>
            <p:nvPr/>
          </p:nvSpPr>
          <p:spPr>
            <a:xfrm>
              <a:off x="4604550" y="3714775"/>
              <a:ext cx="439625" cy="319075"/>
            </a:xfrm>
            <a:custGeom>
              <a:rect b="b" l="l" r="r" t="t"/>
              <a:pathLst>
                <a:path extrusionOk="0" fill="none" h="12763" w="17585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solidFill>
              <a:srgbClr val="000000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  <p:sp>
          <p:nvSpPr>
            <p:cNvPr id="237" name="Google Shape;237;p34"/>
            <p:cNvSpPr/>
            <p:nvPr/>
          </p:nvSpPr>
          <p:spPr>
            <a:xfrm>
              <a:off x="4647175" y="3761675"/>
              <a:ext cx="354400" cy="213725"/>
            </a:xfrm>
            <a:custGeom>
              <a:rect b="b" l="l" r="r" t="t"/>
              <a:pathLst>
                <a:path extrusionOk="0" fill="none" h="8549" w="14176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solidFill>
              <a:srgbClr val="000000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</p:grpSp>
      <p:sp>
        <p:nvSpPr>
          <p:cNvPr id="238" name="Google Shape;238;p34"/>
          <p:cNvSpPr txBox="1"/>
          <p:nvPr/>
        </p:nvSpPr>
        <p:spPr>
          <a:xfrm>
            <a:off x="0" y="903150"/>
            <a:ext cx="7069500" cy="40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9144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Montserrat"/>
              <a:buChar char="▸"/>
            </a:pPr>
            <a:r>
              <a:rPr lang="bg">
                <a:solidFill>
                  <a:srgbClr val="666666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Намерете ∛</a:t>
            </a:r>
            <a:r>
              <a:rPr i="1" lang="bg">
                <a:solidFill>
                  <a:srgbClr val="666666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n</a:t>
            </a:r>
            <a:r>
              <a:rPr lang="bg">
                <a:solidFill>
                  <a:srgbClr val="666666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  с точност до третия знак след десетичната запетая, където </a:t>
            </a:r>
            <a:r>
              <a:rPr i="1" lang="bg">
                <a:solidFill>
                  <a:srgbClr val="666666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n</a:t>
            </a:r>
            <a:r>
              <a:rPr lang="bg">
                <a:solidFill>
                  <a:srgbClr val="666666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 се въвежда от клавиатурата.</a:t>
            </a:r>
            <a:endParaRPr>
              <a:solidFill>
                <a:srgbClr val="666666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175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Montserrat"/>
              <a:buChar char="▸"/>
            </a:pPr>
            <a:r>
              <a:rPr lang="bg">
                <a:solidFill>
                  <a:srgbClr val="3C78D8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3"/>
              </a:rPr>
              <a:t>Sysadmin</a:t>
            </a:r>
            <a:r>
              <a:rPr lang="bg">
                <a:solidFill>
                  <a:srgbClr val="3C78D8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endParaRPr>
              <a:solidFill>
                <a:srgbClr val="3C78D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175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Montserrat"/>
              <a:buChar char="▸"/>
            </a:pPr>
            <a:r>
              <a:rPr lang="bg">
                <a:solidFill>
                  <a:srgbClr val="3C78D8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4"/>
              </a:rPr>
              <a:t>Sequence</a:t>
            </a:r>
            <a:endParaRPr>
              <a:solidFill>
                <a:srgbClr val="3C78D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175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Montserrat"/>
              <a:buChar char="▸"/>
            </a:pPr>
            <a:r>
              <a:rPr lang="bg">
                <a:solidFill>
                  <a:srgbClr val="3C78D8"/>
                </a:solidFill>
                <a:highlight>
                  <a:srgbClr val="FFFFFF"/>
                </a:highlight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5"/>
              </a:rPr>
              <a:t>Exam</a:t>
            </a:r>
            <a:endParaRPr>
              <a:solidFill>
                <a:srgbClr val="3C78D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175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Montserrat"/>
              <a:buChar char="▸"/>
            </a:pPr>
            <a:r>
              <a:rPr lang="bg">
                <a:solidFill>
                  <a:srgbClr val="3C78D8"/>
                </a:solidFill>
                <a:highlight>
                  <a:srgbClr val="FFFFFF"/>
                </a:highlight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6"/>
              </a:rPr>
              <a:t>Load</a:t>
            </a:r>
            <a:endParaRPr>
              <a:solidFill>
                <a:srgbClr val="3C78D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175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Montserrat"/>
              <a:buChar char="▸"/>
            </a:pPr>
            <a:r>
              <a:rPr lang="bg">
                <a:solidFill>
                  <a:srgbClr val="3C78D8"/>
                </a:solidFill>
                <a:highlight>
                  <a:srgbClr val="FFFFFF"/>
                </a:highlight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7"/>
              </a:rPr>
              <a:t>Increase</a:t>
            </a:r>
            <a:endParaRPr>
              <a:solidFill>
                <a:srgbClr val="3C78D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175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Montserrat"/>
              <a:buChar char="▸"/>
            </a:pPr>
            <a:r>
              <a:rPr lang="bg">
                <a:solidFill>
                  <a:srgbClr val="3C78D8"/>
                </a:solidFill>
                <a:highlight>
                  <a:srgbClr val="FFFFFF"/>
                </a:highlight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8"/>
              </a:rPr>
              <a:t>Socks</a:t>
            </a:r>
            <a:endParaRPr>
              <a:solidFill>
                <a:srgbClr val="3C78D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175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Montserrat"/>
              <a:buChar char="▸"/>
            </a:pPr>
            <a:r>
              <a:rPr lang="bg">
                <a:solidFill>
                  <a:srgbClr val="3C78D8"/>
                </a:solidFill>
                <a:highlight>
                  <a:srgbClr val="FFFFFF"/>
                </a:highlight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9"/>
              </a:rPr>
              <a:t>Shoe Shoppin</a:t>
            </a:r>
            <a:r>
              <a:rPr lang="bg">
                <a:solidFill>
                  <a:srgbClr val="3C78D8"/>
                </a:solidFill>
                <a:latin typeface="Montserrat"/>
                <a:ea typeface="Montserrat"/>
                <a:cs typeface="Montserrat"/>
                <a:sym typeface="Montserrat"/>
              </a:rPr>
              <a:t>g</a:t>
            </a:r>
            <a:endParaRPr sz="1200">
              <a:solidFill>
                <a:srgbClr val="3C78D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175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Montserrat"/>
              <a:buChar char="▸"/>
            </a:pPr>
            <a:r>
              <a:rPr lang="bg">
                <a:solidFill>
                  <a:srgbClr val="3C78D8"/>
                </a:solidFill>
                <a:highlight>
                  <a:srgbClr val="FFFFFF"/>
                </a:highlight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10"/>
              </a:rPr>
              <a:t>Article</a:t>
            </a:r>
            <a:endParaRPr/>
          </a:p>
          <a:p>
            <a:pPr indent="-3175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Karla"/>
              <a:buChar char="▸"/>
            </a:pPr>
            <a:r>
              <a:rPr lang="bg">
                <a:solidFill>
                  <a:srgbClr val="3C78D8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11"/>
              </a:rPr>
              <a:t>Ферма</a:t>
            </a:r>
            <a:endParaRPr/>
          </a:p>
          <a:p>
            <a:pPr indent="-3175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Montserrat"/>
              <a:buChar char="▸"/>
            </a:pPr>
            <a:r>
              <a:rPr lang="bg">
                <a:solidFill>
                  <a:srgbClr val="3C78D8"/>
                </a:solidFill>
                <a:highlight>
                  <a:schemeClr val="lt1"/>
                </a:highlight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12"/>
              </a:rPr>
              <a:t>Riddles</a:t>
            </a:r>
            <a:endParaRPr>
              <a:solidFill>
                <a:srgbClr val="3C78D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175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Montserrat"/>
              <a:buChar char="▸"/>
            </a:pPr>
            <a:r>
              <a:rPr lang="bg">
                <a:solidFill>
                  <a:srgbClr val="3C78D8"/>
                </a:solidFill>
                <a:highlight>
                  <a:srgbClr val="FFFFFF"/>
                </a:highlight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13"/>
              </a:rPr>
              <a:t>Motherboard</a:t>
            </a:r>
            <a:endParaRPr>
              <a:solidFill>
                <a:srgbClr val="3C78D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175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Montserrat"/>
              <a:buChar char="▸"/>
            </a:pPr>
            <a:r>
              <a:rPr lang="bg">
                <a:solidFill>
                  <a:srgbClr val="3C78D8"/>
                </a:solidFill>
                <a:highlight>
                  <a:srgbClr val="FFFFFF"/>
                </a:highlight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14"/>
              </a:rPr>
              <a:t>Graze</a:t>
            </a:r>
            <a:endParaRPr>
              <a:solidFill>
                <a:srgbClr val="3C78D8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Arviragu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