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257" r:id="rId3"/>
    <p:sldId id="321" r:id="rId4"/>
    <p:sldId id="322" r:id="rId5"/>
    <p:sldId id="323" r:id="rId6"/>
    <p:sldId id="324" r:id="rId7"/>
    <p:sldId id="330" r:id="rId8"/>
    <p:sldId id="325" r:id="rId9"/>
    <p:sldId id="331" r:id="rId10"/>
    <p:sldId id="333" r:id="rId11"/>
    <p:sldId id="332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342" r:id="rId21"/>
    <p:sldId id="343" r:id="rId22"/>
    <p:sldId id="344" r:id="rId23"/>
    <p:sldId id="345" r:id="rId24"/>
    <p:sldId id="346" r:id="rId25"/>
    <p:sldId id="347" r:id="rId26"/>
    <p:sldId id="348" r:id="rId27"/>
    <p:sldId id="349" r:id="rId28"/>
    <p:sldId id="350" r:id="rId29"/>
    <p:sldId id="351" r:id="rId30"/>
    <p:sldId id="352" r:id="rId31"/>
    <p:sldId id="326" r:id="rId32"/>
    <p:sldId id="356" r:id="rId33"/>
    <p:sldId id="357" r:id="rId34"/>
    <p:sldId id="358" r:id="rId35"/>
    <p:sldId id="359" r:id="rId36"/>
    <p:sldId id="360" r:id="rId37"/>
    <p:sldId id="361" r:id="rId38"/>
    <p:sldId id="362" r:id="rId39"/>
    <p:sldId id="363" r:id="rId40"/>
    <p:sldId id="364" r:id="rId41"/>
    <p:sldId id="365" r:id="rId42"/>
    <p:sldId id="366" r:id="rId43"/>
    <p:sldId id="353" r:id="rId44"/>
    <p:sldId id="367" r:id="rId45"/>
    <p:sldId id="368" r:id="rId46"/>
    <p:sldId id="369" r:id="rId47"/>
    <p:sldId id="370" r:id="rId48"/>
    <p:sldId id="371" r:id="rId49"/>
    <p:sldId id="354" r:id="rId50"/>
    <p:sldId id="329" r:id="rId51"/>
    <p:sldId id="355" r:id="rId52"/>
    <p:sldId id="319" r:id="rId53"/>
    <p:sldId id="320" r:id="rId54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7.4.2020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hyperlink" Target="Sources/Example%201%20Stack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2%20Push.html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2%20Push.html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4%20Expression.html" TargetMode="Externa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5%20Queue%20Push.html" TargetMode="Externa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Sources/Example%206%20Queue%20Pop.html" TargetMode="External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4" Type="http://schemas.openxmlformats.org/officeDocument/2006/relationships/hyperlink" Target="Sources/Example%207%20Queue%20Pop%202.html" TargetMode="Externa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image" Target="../media/image64.png"/><Relationship Id="rId7" Type="http://schemas.openxmlformats.org/officeDocument/2006/relationships/image" Target="../media/image68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Sources/Example%208%20Priority%20Queue.html" TargetMode="Externa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Стек и опашка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10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Операция </a:t>
            </a:r>
            <a:r>
              <a:rPr lang="en-US" dirty="0" smtClean="0"/>
              <a:t>push (</a:t>
            </a:r>
            <a:r>
              <a:rPr lang="bg-BG" dirty="0" smtClean="0"/>
              <a:t>бутам)</a:t>
            </a:r>
          </a:p>
          <a:p>
            <a:pPr lvl="1"/>
            <a:r>
              <a:rPr lang="bg-BG" dirty="0" smtClean="0"/>
              <a:t>Поставя елемент на върха на стека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/>
          </a:p>
          <a:p>
            <a:r>
              <a:rPr lang="bg-BG" dirty="0"/>
              <a:t>Операция </a:t>
            </a:r>
            <a:r>
              <a:rPr lang="en-US" dirty="0" smtClean="0"/>
              <a:t>pop (</a:t>
            </a:r>
            <a:r>
              <a:rPr lang="bg-BG" dirty="0" smtClean="0"/>
              <a:t>изскачам)</a:t>
            </a:r>
            <a:endParaRPr lang="bg-BG" dirty="0"/>
          </a:p>
          <a:p>
            <a:pPr lvl="1"/>
            <a:r>
              <a:rPr lang="bg-BG" dirty="0" smtClean="0"/>
              <a:t>Извлича елемент от </a:t>
            </a:r>
            <a:r>
              <a:rPr lang="bg-BG" dirty="0"/>
              <a:t>върха </a:t>
            </a:r>
            <a:r>
              <a:rPr lang="bg-BG" dirty="0" smtClean="0"/>
              <a:t>и го връща като резултат</a:t>
            </a:r>
            <a:endParaRPr lang="bg-BG" dirty="0"/>
          </a:p>
          <a:p>
            <a:pPr lvl="1"/>
            <a:endParaRPr lang="bg-BG" dirty="0" smtClean="0"/>
          </a:p>
        </p:txBody>
      </p:sp>
      <p:pic>
        <p:nvPicPr>
          <p:cNvPr id="4098" name="Picture 2" descr="D:\Pavel\Courses\Materials\Course.ALG 2019\Alg-10 Stacks &amp; queues\Lecture\Figures\stack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7800"/>
            <a:ext cx="64008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Pavel\Courses\Materials\Course.ALG 2019\Alg-10 Stacks &amp; queues\Lecture\Figures\stack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377928"/>
            <a:ext cx="6400800" cy="164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723652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 със стек</a:t>
            </a:r>
          </a:p>
          <a:p>
            <a:pPr lvl="1"/>
            <a:r>
              <a:rPr lang="bg-BG" dirty="0" smtClean="0"/>
              <a:t>Да симулираме операциите</a:t>
            </a:r>
            <a:r>
              <a:rPr lang="en-US" dirty="0" smtClean="0"/>
              <a:t>:</a:t>
            </a:r>
          </a:p>
          <a:p>
            <a:pPr marL="1268413" lvl="1" indent="0">
              <a:buNone/>
            </a:pPr>
            <a:r>
              <a:rPr lang="en-US" dirty="0" smtClean="0"/>
              <a:t>push 1</a:t>
            </a:r>
          </a:p>
          <a:p>
            <a:pPr marL="1268413" lvl="1" indent="0">
              <a:buNone/>
            </a:pPr>
            <a:r>
              <a:rPr lang="en-US" dirty="0" smtClean="0"/>
              <a:t>push 2</a:t>
            </a:r>
          </a:p>
          <a:p>
            <a:pPr marL="1268413" lvl="1" indent="0">
              <a:buNone/>
            </a:pPr>
            <a:r>
              <a:rPr lang="en-US" dirty="0" smtClean="0"/>
              <a:t>push 3</a:t>
            </a:r>
          </a:p>
          <a:p>
            <a:pPr marL="1268413" lvl="1" indent="0">
              <a:buNone/>
            </a:pPr>
            <a:r>
              <a:rPr lang="en-US" dirty="0" smtClean="0"/>
              <a:t>push 4</a:t>
            </a:r>
          </a:p>
          <a:p>
            <a:pPr marL="1268413" lvl="1" indent="0">
              <a:buNone/>
            </a:pPr>
            <a:r>
              <a:rPr lang="en-US" dirty="0" smtClean="0"/>
              <a:t>pop</a:t>
            </a:r>
          </a:p>
          <a:p>
            <a:pPr marL="1268413" lvl="1" indent="0">
              <a:buNone/>
            </a:pPr>
            <a:r>
              <a:rPr lang="en-US" dirty="0" smtClean="0"/>
              <a:t>pop</a:t>
            </a:r>
          </a:p>
          <a:p>
            <a:pPr marL="1268413" lvl="1" indent="0">
              <a:buNone/>
            </a:pPr>
            <a:r>
              <a:rPr lang="en-US" dirty="0" smtClean="0"/>
              <a:t>push 5</a:t>
            </a:r>
          </a:p>
          <a:p>
            <a:pPr marL="1268413" lvl="1" indent="0">
              <a:buNone/>
            </a:pPr>
            <a:endParaRPr lang="bg-BG" dirty="0" smtClean="0"/>
          </a:p>
          <a:p>
            <a:pPr lvl="1"/>
            <a:r>
              <a:rPr lang="bg-BG" dirty="0" smtClean="0"/>
              <a:t>Започваме с празен стек</a:t>
            </a:r>
          </a:p>
          <a:p>
            <a:pPr lvl="1"/>
            <a:endParaRPr lang="bg-BG" dirty="0"/>
          </a:p>
        </p:txBody>
      </p:sp>
      <p:pic>
        <p:nvPicPr>
          <p:cNvPr id="3077" name="Picture 5" descr="D:\Pavel\Courses\Materials\Course.ALG 2019\Alg-10 Stacks &amp; queues\Lecture\Figures\stack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538788"/>
            <a:ext cx="181927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8961506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Операции </a:t>
            </a:r>
            <a:r>
              <a:rPr lang="en-US" dirty="0" smtClean="0"/>
              <a:t>push 1, push 2</a:t>
            </a:r>
            <a:r>
              <a:rPr lang="bg-BG" dirty="0" smtClean="0"/>
              <a:t>,</a:t>
            </a:r>
            <a:r>
              <a:rPr lang="en-US" dirty="0" smtClean="0"/>
              <a:t> push 3</a:t>
            </a:r>
            <a:r>
              <a:rPr lang="bg-BG" dirty="0" smtClean="0"/>
              <a:t> и </a:t>
            </a:r>
            <a:r>
              <a:rPr lang="en-US" dirty="0" smtClean="0"/>
              <a:t>push 4</a:t>
            </a:r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/>
              <a:t>Операции </a:t>
            </a:r>
            <a:r>
              <a:rPr lang="en-US" dirty="0" smtClean="0"/>
              <a:t>pop, pop </a:t>
            </a:r>
            <a:r>
              <a:rPr lang="bg-BG" dirty="0" smtClean="0"/>
              <a:t>и </a:t>
            </a:r>
            <a:r>
              <a:rPr lang="en-US" dirty="0"/>
              <a:t>push </a:t>
            </a:r>
            <a:r>
              <a:rPr lang="en-US" dirty="0" smtClean="0"/>
              <a:t>5</a:t>
            </a:r>
            <a:endParaRPr lang="bg-BG" dirty="0"/>
          </a:p>
          <a:p>
            <a:pPr lvl="1"/>
            <a:endParaRPr lang="bg-BG" dirty="0"/>
          </a:p>
        </p:txBody>
      </p:sp>
      <p:pic>
        <p:nvPicPr>
          <p:cNvPr id="5122" name="Picture 2" descr="D:\Pavel\Courses\Materials\Course.ALG 2019\Alg-10 Stacks &amp; queues\Lecture\Figures\stack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38200"/>
            <a:ext cx="7391401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Pavel\Courses\Materials\Course.ALG 2019\Alg-10 Stacks &amp; queues\Lecture\Figures\stack-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5" y="3733800"/>
            <a:ext cx="5534025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361994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Реализация на стек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Реализация чрез масив</a:t>
                </a:r>
              </a:p>
              <a:p>
                <a:pPr lvl="1"/>
                <a:r>
                  <a:rPr lang="bg-BG" dirty="0" smtClean="0"/>
                  <a:t>Масив ще съдържа елементите на стек и с функции ще се работи със стека</a:t>
                </a:r>
              </a:p>
              <a:p>
                <a:pPr lvl="1"/>
                <a:r>
                  <a:rPr lang="bg-BG" dirty="0" smtClean="0"/>
                  <a:t>Масивът ще е с размер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𝑠𝑡𝑎𝑐𝑘</m:t>
                    </m:r>
                    <m:r>
                      <a:rPr lang="en-US" i="1" dirty="0" smtClean="0">
                        <a:latin typeface="Cambria Math"/>
                      </a:rPr>
                      <m:t>_</m:t>
                    </m:r>
                    <m:r>
                      <a:rPr lang="en-US" i="1" dirty="0" smtClean="0">
                        <a:latin typeface="Cambria Math"/>
                      </a:rPr>
                      <m:t>𝑠𝑖𝑧𝑒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т.е. толкова най-много елемента ще може да съдържа стека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 descr="D:\Pavel\Courses\Materials\Course.ALG 2019\Alg-10 Stacks &amp; queues\Lecture\Figures\stack-impl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584903"/>
            <a:ext cx="7315200" cy="2130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9204944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Връх на стека</a:t>
                </a:r>
                <a:endParaRPr lang="bg-BG" dirty="0"/>
              </a:p>
              <a:p>
                <a:pPr lvl="1"/>
                <a:r>
                  <a:rPr lang="bg-BG" dirty="0" smtClean="0"/>
                  <a:t>Началото </a:t>
                </a:r>
                <a:r>
                  <a:rPr lang="bg-BG" dirty="0"/>
                  <a:t>на масива (индекс 0) е началото на стека</a:t>
                </a:r>
              </a:p>
              <a:p>
                <a:pPr lvl="1"/>
                <a:r>
                  <a:rPr lang="bg-BG" dirty="0"/>
                  <a:t>Краят на стека е </a:t>
                </a:r>
                <a:r>
                  <a:rPr lang="bg-BG" dirty="0" smtClean="0"/>
                  <a:t>променлив, затова ще ни трябва променлива, която да го помни –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/>
                  <a:t>(stack </a:t>
                </a:r>
                <a:r>
                  <a:rPr lang="en-US" dirty="0" smtClean="0"/>
                  <a:t>pointer</a:t>
                </a:r>
                <a:r>
                  <a:rPr lang="bg-BG" dirty="0" smtClean="0"/>
                  <a:t>, указател към стека</a:t>
                </a:r>
                <a:r>
                  <a:rPr lang="en-US" dirty="0" smtClean="0"/>
                  <a:t>), </a:t>
                </a:r>
                <a:r>
                  <a:rPr lang="bg-BG" dirty="0" smtClean="0"/>
                  <a:t>сочеща върха на стека: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marL="914400" lvl="2" indent="0">
                  <a:buNone/>
                </a:pPr>
                <a:endParaRPr lang="bg-BG" dirty="0" smtClean="0"/>
              </a:p>
              <a:p>
                <a:pPr lvl="1"/>
                <a:r>
                  <a:rPr lang="bg-BG" dirty="0" smtClean="0"/>
                  <a:t>Забележка: в много от реализациите на стек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𝑠𝑝</m:t>
                    </m:r>
                  </m:oMath>
                </a14:m>
                <a:r>
                  <a:rPr lang="bg-BG" dirty="0" smtClean="0"/>
                  <a:t> сочи първото свободно място, а не последното заето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0" name="Picture 2" descr="D:\Pavel\Courses\Materials\Course.ALG 2019\Alg-10 Stacks &amp; queues\Lecture\Figures\stack-impl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551593"/>
            <a:ext cx="6858000" cy="2020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hlinkClick r:id="rId4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380369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Операция </a:t>
                </a:r>
                <a:r>
                  <a:rPr lang="en-US" dirty="0" smtClean="0"/>
                  <a:t>push</a:t>
                </a:r>
                <a:endParaRPr lang="bg-BG" dirty="0"/>
              </a:p>
              <a:p>
                <a:pPr lvl="1"/>
                <a:r>
                  <a:rPr lang="bg-BG" dirty="0" smtClean="0"/>
                  <a:t>Увеличава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 1 върха на стека – проверяваме дали не надхвърляме размера на стека</a:t>
                </a:r>
              </a:p>
              <a:p>
                <a:pPr lvl="1"/>
                <a:r>
                  <a:rPr lang="bg-BG" dirty="0" smtClean="0"/>
                  <a:t>Поставя там даденото число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pic>
        <p:nvPicPr>
          <p:cNvPr id="8194" name="Picture 2" descr="D:\Pavel\Courses\Materials\Course.ALG 2019\Alg-10 Stacks &amp; queues\Lecture\Figures\stack-impl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317618"/>
            <a:ext cx="6858000" cy="301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6194212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Операция </a:t>
                </a:r>
                <a:r>
                  <a:rPr lang="en-US" dirty="0" smtClean="0"/>
                  <a:t>pop</a:t>
                </a:r>
                <a:endParaRPr lang="bg-BG" dirty="0"/>
              </a:p>
              <a:p>
                <a:pPr lvl="1"/>
                <a:r>
                  <a:rPr lang="bg-BG" dirty="0" smtClean="0"/>
                  <a:t>Ако стекът не е празен взима числото във върха на стека и намалява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 1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pic>
        <p:nvPicPr>
          <p:cNvPr id="8194" name="Picture 2" descr="D:\Pavel\Courses\Materials\Course.ALG 2019\Alg-10 Stacks &amp; queues\Lecture\Figures\stack-impl-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317618"/>
            <a:ext cx="6858000" cy="301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41806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Приложение на стек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Приложение №1 - рекурсия</a:t>
                </a:r>
              </a:p>
              <a:p>
                <a:pPr lvl="1"/>
                <a:r>
                  <a:rPr lang="bg-BG" dirty="0" smtClean="0"/>
                  <a:t>Ако функция използва себе си, то всяко активно „копие“ на функцията трябва да има собствен комплект за локалните променливи</a:t>
                </a:r>
              </a:p>
              <a:p>
                <a:pPr lvl="1"/>
                <a:r>
                  <a:rPr lang="bg-BG" dirty="0" smtClean="0"/>
                  <a:t>Тези локални променливи са в стек</a:t>
                </a:r>
              </a:p>
              <a:p>
                <a:pPr lvl="1"/>
                <a:r>
                  <a:rPr lang="bg-BG" dirty="0" smtClean="0"/>
                  <a:t>В началото на работата си всяка функция заделя колкото място е нужно от стека</a:t>
                </a:r>
              </a:p>
              <a:p>
                <a:pPr lvl="2"/>
                <a:r>
                  <a:rPr lang="bg-BG" dirty="0" smtClean="0"/>
                  <a:t>С индивидуални </a:t>
                </a:r>
                <a:r>
                  <a:rPr lang="en-US" dirty="0" smtClean="0"/>
                  <a:t>push</a:t>
                </a:r>
                <a:r>
                  <a:rPr lang="bg-BG" dirty="0" smtClean="0"/>
                  <a:t> команди</a:t>
                </a:r>
              </a:p>
              <a:p>
                <a:pPr lvl="2"/>
                <a:r>
                  <a:rPr lang="bg-BG" dirty="0" smtClean="0"/>
                  <a:t>С пряка промяна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𝑠𝑝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В края на работата си освобождава това място</a:t>
                </a:r>
                <a:endParaRPr lang="en-US" dirty="0" smtClean="0"/>
              </a:p>
              <a:p>
                <a:pPr lvl="2"/>
                <a:r>
                  <a:rPr lang="bg-BG" dirty="0" smtClean="0"/>
                  <a:t>С индивидуални </a:t>
                </a:r>
                <a:r>
                  <a:rPr lang="en-US" dirty="0" smtClean="0"/>
                  <a:t>pop</a:t>
                </a:r>
                <a:r>
                  <a:rPr lang="bg-BG" dirty="0" smtClean="0"/>
                  <a:t> команди</a:t>
                </a:r>
              </a:p>
              <a:p>
                <a:pPr lvl="2"/>
                <a:r>
                  <a:rPr lang="bg-BG" dirty="0" smtClean="0"/>
                  <a:t>С пряка промяна на </a:t>
                </a:r>
                <a:r>
                  <a:rPr lang="en-US" dirty="0" err="1" smtClean="0"/>
                  <a:t>sp</a:t>
                </a:r>
                <a:endParaRPr lang="bg-BG" dirty="0" smtClean="0"/>
              </a:p>
              <a:p>
                <a:pPr lvl="1"/>
                <a:endParaRPr lang="bg-BG" dirty="0" smtClean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2152920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</a:t>
                </a:r>
              </a:p>
              <a:p>
                <a:pPr lvl="1"/>
                <a:r>
                  <a:rPr lang="bg-BG" dirty="0" smtClean="0"/>
                  <a:t>Рекурсивно пресмятане на число на </a:t>
                </a:r>
                <a:r>
                  <a:rPr lang="bg-BG" dirty="0" err="1" smtClean="0"/>
                  <a:t>Фибоначи</a:t>
                </a:r>
                <a:r>
                  <a:rPr lang="bg-BG" dirty="0" smtClean="0"/>
                  <a:t>:</a:t>
                </a:r>
              </a:p>
              <a:p>
                <a:pPr marL="7461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Функция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𝐹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marL="120332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&lt;3</m:t>
                    </m:r>
                  </m:oMath>
                </a14:m>
                <a:endParaRPr lang="bg-BG" dirty="0"/>
              </a:p>
              <a:p>
                <a:pPr marL="16541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 резултатът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1</m:t>
                    </m:r>
                  </m:oMath>
                </a14:m>
                <a:endParaRPr lang="bg-BG" dirty="0"/>
              </a:p>
              <a:p>
                <a:pPr marL="1654175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 </a:t>
                </a:r>
              </a:p>
              <a:p>
                <a:pPr marL="2117725" lvl="1" indent="0" defTabSz="1204913">
                  <a:buNone/>
                </a:pP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𝐴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𝐹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  <m:r>
                          <a:rPr lang="en-US" i="1" dirty="0">
                            <a:latin typeface="Cambria Math"/>
                          </a:rPr>
                          <m:t>−1</m:t>
                        </m:r>
                      </m:e>
                    </m:d>
                  </m:oMath>
                </a14:m>
                <a:r>
                  <a:rPr lang="bg-BG" b="0" i="1" dirty="0" smtClean="0">
                    <a:latin typeface="Cambria Math"/>
                  </a:rPr>
                  <a:t> </a:t>
                </a:r>
              </a:p>
              <a:p>
                <a:pPr marL="2117725" lvl="1" indent="0" defTabSz="1204913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𝐵</m:t>
                    </m:r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𝐹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  <m:r>
                      <a:rPr lang="en-US" i="1" dirty="0">
                        <a:latin typeface="Cambria Math"/>
                      </a:rPr>
                      <m:t>−2)</m:t>
                    </m:r>
                  </m:oMath>
                </a14:m>
                <a:r>
                  <a:rPr lang="bg-BG" dirty="0" smtClean="0"/>
                  <a:t> </a:t>
                </a:r>
                <a:endParaRPr lang="en-US" dirty="0"/>
              </a:p>
              <a:p>
                <a:pPr marL="2117725" lvl="1" indent="0" defTabSz="1204913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Резултатът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𝐴</m:t>
                    </m:r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𝐵</m:t>
                    </m:r>
                  </m:oMath>
                </a14:m>
                <a:endParaRPr lang="en-US" dirty="0"/>
              </a:p>
              <a:p>
                <a:pPr lvl="1"/>
                <a:endParaRPr lang="en-US" dirty="0" smtClean="0"/>
              </a:p>
              <a:p>
                <a:pPr lvl="1"/>
                <a:r>
                  <a:rPr lang="bg-BG" dirty="0" smtClean="0"/>
                  <a:t>Структура на стека за всяко конкретно активно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𝐹</m:t>
                    </m:r>
                    <m:r>
                      <a:rPr lang="bg-BG" i="1" dirty="0" smtClean="0">
                        <a:latin typeface="Cambria Math"/>
                      </a:rPr>
                      <m:t>(</m:t>
                    </m:r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2362200" y="3048000"/>
            <a:ext cx="381000" cy="1371600"/>
            <a:chOff x="1143000" y="1297719"/>
            <a:chExt cx="228600" cy="396008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1981200" y="2209800"/>
            <a:ext cx="381000" cy="2304143"/>
            <a:chOff x="1143000" y="1297719"/>
            <a:chExt cx="228600" cy="396008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1592943" y="1752600"/>
            <a:ext cx="381000" cy="2895600"/>
            <a:chOff x="1143000" y="1297719"/>
            <a:chExt cx="228600" cy="396008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290" name="Picture 2" descr="D:\Pavel\Courses\Materials\Course.ALG 2019\Alg-10 Stacks &amp; queues\Lecture\Figures\stack-rec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5410200"/>
            <a:ext cx="1743075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97102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bg-BG" dirty="0"/>
          </a:p>
        </p:txBody>
      </p:sp>
      <p:pic>
        <p:nvPicPr>
          <p:cNvPr id="9221" name="Picture 5" descr="D:\Pavel\Courses\Materials\Course.ALG 2019\Alg-10 Stacks &amp; queues\Lecture\Figures\stack-rec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33400"/>
            <a:ext cx="8001000" cy="573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218518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bg-BG" dirty="0" smtClean="0"/>
              <a:t>Стек</a:t>
            </a:r>
          </a:p>
          <a:p>
            <a:pPr lvl="1"/>
            <a:r>
              <a:rPr lang="bg-BG" dirty="0"/>
              <a:t>Динамични </a:t>
            </a:r>
            <a:r>
              <a:rPr lang="bg-BG" dirty="0" smtClean="0"/>
              <a:t>структури. Стек. </a:t>
            </a:r>
            <a:r>
              <a:rPr lang="bg-BG" dirty="0"/>
              <a:t>Реализация на </a:t>
            </a:r>
            <a:r>
              <a:rPr lang="bg-BG" dirty="0" smtClean="0"/>
              <a:t>стек. </a:t>
            </a:r>
            <a:r>
              <a:rPr lang="bg-BG" dirty="0"/>
              <a:t>Приложение на </a:t>
            </a:r>
            <a:r>
              <a:rPr lang="bg-BG" dirty="0" smtClean="0"/>
              <a:t>стек – осъществяване на рекурсия, извикване на функции и обработване на изрази.  </a:t>
            </a:r>
          </a:p>
          <a:p>
            <a:r>
              <a:rPr lang="bg-BG" dirty="0" smtClean="0"/>
              <a:t>Опашка</a:t>
            </a:r>
          </a:p>
          <a:p>
            <a:pPr lvl="1"/>
            <a:r>
              <a:rPr lang="ru-RU" dirty="0" smtClean="0"/>
              <a:t>Опашка. Операции</a:t>
            </a:r>
            <a:r>
              <a:rPr lang="ru-RU" dirty="0"/>
              <a:t>. Реализация чрез </a:t>
            </a:r>
            <a:r>
              <a:rPr lang="ru-RU" dirty="0" err="1"/>
              <a:t>масив</a:t>
            </a:r>
            <a:r>
              <a:rPr lang="ru-RU" dirty="0"/>
              <a:t>. Приоритетна </a:t>
            </a:r>
            <a:r>
              <a:rPr lang="ru-RU" dirty="0" smtClean="0"/>
              <a:t>опашка. Дек.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Функции</a:t>
                </a:r>
              </a:p>
              <a:p>
                <a:pPr lvl="1"/>
                <a:r>
                  <a:rPr lang="bg-BG" dirty="0" smtClean="0"/>
                  <a:t>Когато се извика функция, след приключването ѝ, работата трябва да продължи от инструкцията следващата извикването</a:t>
                </a:r>
              </a:p>
              <a:p>
                <a:pPr lvl="1"/>
                <a:r>
                  <a:rPr lang="bg-BG" dirty="0" smtClean="0"/>
                  <a:t>Връщането на управлението от извикваната функция към извикващата става, като се знае обратния адрес</a:t>
                </a:r>
              </a:p>
              <a:p>
                <a:pPr lvl="1"/>
                <a:r>
                  <a:rPr lang="bg-BG" dirty="0" smtClean="0"/>
                  <a:t>Този адрес се записва в стека</a:t>
                </a:r>
              </a:p>
              <a:p>
                <a:r>
                  <a:rPr lang="bg-BG" dirty="0" smtClean="0"/>
                  <a:t>Общи правила за функция</a:t>
                </a:r>
              </a:p>
              <a:p>
                <a:pPr lvl="1"/>
                <a:r>
                  <a:rPr lang="bg-BG" dirty="0" smtClean="0"/>
                  <a:t>Локалните променливи са в стека</a:t>
                </a:r>
              </a:p>
              <a:p>
                <a:pPr lvl="1"/>
                <a:r>
                  <a:rPr lang="bg-BG" dirty="0" smtClean="0"/>
                  <a:t>Адресът, на който да се върне е в стека</a:t>
                </a:r>
              </a:p>
              <a:p>
                <a:pPr lvl="1"/>
                <a:r>
                  <a:rPr lang="bg-BG" dirty="0" smtClean="0"/>
                  <a:t>Колкото е бил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𝑠𝑝</m:t>
                    </m:r>
                  </m:oMath>
                </a14:m>
                <a:r>
                  <a:rPr lang="bg-BG" dirty="0" smtClean="0"/>
                  <a:t> преди започване на функцията, толкова трябва да е след приключването ѝ</a:t>
                </a:r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8000159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 практиката</a:t>
                </a:r>
              </a:p>
              <a:p>
                <a:pPr lvl="1"/>
                <a:r>
                  <a:rPr lang="bg-BG" dirty="0" smtClean="0"/>
                  <a:t>Нещата са малко по-сложни</a:t>
                </a:r>
              </a:p>
              <a:p>
                <a:pPr lvl="1"/>
                <a:r>
                  <a:rPr lang="bg-BG" dirty="0" smtClean="0"/>
                  <a:t>Стекът може да расте назад</a:t>
                </a:r>
              </a:p>
              <a:p>
                <a:pPr lvl="1"/>
                <a:r>
                  <a:rPr lang="bg-BG" dirty="0" smtClean="0"/>
                  <a:t>Освен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𝑠𝑝</m:t>
                    </m:r>
                  </m:oMath>
                </a14:m>
                <a:r>
                  <a:rPr lang="bg-BG" dirty="0" smtClean="0"/>
                  <a:t> има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𝑏𝑝</m:t>
                    </m:r>
                  </m:oMath>
                </a14:m>
                <a:r>
                  <a:rPr lang="en-US" dirty="0" smtClean="0"/>
                  <a:t> (</a:t>
                </a:r>
                <a:r>
                  <a:rPr lang="en-US" i="1" dirty="0" smtClean="0"/>
                  <a:t>base pointer</a:t>
                </a:r>
                <a:r>
                  <a:rPr lang="en-US" dirty="0" smtClean="0"/>
                  <a:t>)</a:t>
                </a:r>
                <a:r>
                  <a:rPr lang="bg-BG" dirty="0" smtClean="0"/>
                  <a:t>,  за началото на локалните променливи на текущата функция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314" name="Picture 2" descr="D:\Pavel\Courses\Materials\Course.ALG 2019\Alg-10 Stacks &amp; queues\Lecture\Figures\stack-rec-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54"/>
          <a:stretch/>
        </p:blipFill>
        <p:spPr bwMode="auto">
          <a:xfrm>
            <a:off x="838200" y="2590800"/>
            <a:ext cx="7761872" cy="3404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412195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Приложение №2 – математически изрази</a:t>
            </a:r>
          </a:p>
          <a:p>
            <a:pPr lvl="1"/>
            <a:r>
              <a:rPr lang="bg-BG" dirty="0" smtClean="0"/>
              <a:t>Пряко изчисляване на израз</a:t>
            </a:r>
          </a:p>
          <a:p>
            <a:pPr lvl="1"/>
            <a:r>
              <a:rPr lang="bg-BG" dirty="0" smtClean="0"/>
              <a:t>Преобразуване на израз в обратен полски запис</a:t>
            </a:r>
          </a:p>
          <a:p>
            <a:pPr lvl="1"/>
            <a:r>
              <a:rPr lang="bg-BG" dirty="0" smtClean="0"/>
              <a:t>Компилиране на израз до машинен код</a:t>
            </a:r>
          </a:p>
          <a:p>
            <a:r>
              <a:rPr lang="bg-BG" dirty="0" smtClean="0"/>
              <a:t>Предизвикателства на изразите</a:t>
            </a:r>
          </a:p>
          <a:p>
            <a:pPr lvl="1"/>
            <a:r>
              <a:rPr lang="bg-BG" dirty="0" smtClean="0"/>
              <a:t>При много оператори с различен приоритет и различна асоциативност</a:t>
            </a:r>
          </a:p>
          <a:p>
            <a:pPr lvl="1"/>
            <a:r>
              <a:rPr lang="bg-BG" dirty="0" smtClean="0"/>
              <a:t>При наличие на скоби, с които се променя приоритета на операциите</a:t>
            </a:r>
          </a:p>
          <a:p>
            <a:pPr lvl="1"/>
            <a:r>
              <a:rPr lang="bg-BG" dirty="0" smtClean="0"/>
              <a:t>При влагане на скоби в други скоби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93970293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Обръщане на влак</a:t>
            </a:r>
          </a:p>
          <a:p>
            <a:pPr lvl="1"/>
            <a:r>
              <a:rPr lang="bg-BG" dirty="0" smtClean="0"/>
              <a:t>Как да се обърне влак в обратна посока (ако има само един локомотив)</a:t>
            </a:r>
          </a:p>
          <a:p>
            <a:pPr lvl="1"/>
            <a:r>
              <a:rPr lang="bg-BG" dirty="0" smtClean="0"/>
              <a:t>Използва се глуха отсечка като стек</a:t>
            </a:r>
            <a:endParaRPr lang="bg-BG" dirty="0"/>
          </a:p>
        </p:txBody>
      </p:sp>
      <p:pic>
        <p:nvPicPr>
          <p:cNvPr id="14338" name="Picture 2" descr="D:\Pavel\Courses\Materials\Course.ALG 2019\Alg-10 Stacks &amp; queues\Lecture\Figures\stack-rail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362200"/>
            <a:ext cx="5486400" cy="288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484818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bg-BG"/>
          </a:p>
        </p:txBody>
      </p:sp>
      <p:pic>
        <p:nvPicPr>
          <p:cNvPr id="15362" name="Picture 2" descr="D:\Pavel\Courses\Materials\Course.ALG 2019\Alg-10 Stacks &amp; queues\Lecture\Figures\stack-rail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08953"/>
            <a:ext cx="5486400" cy="288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D:\Pavel\Courses\Materials\Course.ALG 2019\Alg-10 Stacks &amp; queues\Lecture\Figures\stack-rail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603171"/>
            <a:ext cx="5486400" cy="2873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481881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Изчисляване на израз</a:t>
            </a:r>
          </a:p>
          <a:p>
            <a:pPr lvl="1"/>
            <a:r>
              <a:rPr lang="bg-BG" dirty="0" smtClean="0"/>
              <a:t>Елементите на израза (аргументи и оператори) са в десния клон, всяко е с приоритет</a:t>
            </a:r>
          </a:p>
          <a:p>
            <a:pPr lvl="1"/>
            <a:r>
              <a:rPr lang="bg-BG" dirty="0" smtClean="0"/>
              <a:t>Падат в стека вляво</a:t>
            </a:r>
          </a:p>
          <a:p>
            <a:pPr lvl="1"/>
            <a:r>
              <a:rPr lang="bg-BG" dirty="0" smtClean="0"/>
              <a:t>Като падне нещо, то изтиква нещата с по-голям или равен приоритет в левия клон</a:t>
            </a:r>
          </a:p>
          <a:p>
            <a:pPr lvl="1"/>
            <a:r>
              <a:rPr lang="bg-BG" dirty="0" smtClean="0"/>
              <a:t>При изтикването на оператор, той се изпълнява над последните две числа в левия клон, като резултатът ги заменя (т.е. и там се ползва стек)</a:t>
            </a:r>
          </a:p>
          <a:p>
            <a:pPr lvl="1"/>
            <a:r>
              <a:rPr lang="bg-BG" dirty="0" smtClean="0"/>
              <a:t>При падане на „(</a:t>
            </a:r>
            <a:r>
              <a:rPr lang="bg-BG" dirty="0"/>
              <a:t>“</a:t>
            </a:r>
            <a:r>
              <a:rPr lang="bg-BG" dirty="0" smtClean="0"/>
              <a:t> нищо не става, а при „)“ се изтласква всичко до съответната „(“ – самите скоби не се записват в левия клон</a:t>
            </a:r>
          </a:p>
          <a:p>
            <a:pPr lvl="1"/>
            <a:r>
              <a:rPr lang="bg-BG" dirty="0" smtClean="0"/>
              <a:t>След като всичко падне, стекът се изпразва до край</a:t>
            </a:r>
          </a:p>
        </p:txBody>
      </p:sp>
    </p:spTree>
    <p:extLst>
      <p:ext uri="{BB962C8B-B14F-4D97-AF65-F5344CB8AC3E}">
        <p14:creationId xmlns:p14="http://schemas.microsoft.com/office/powerpoint/2010/main" val="64289781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indent="-285750"/>
                <a:r>
                  <a:rPr lang="bg-BG" dirty="0"/>
                  <a:t>Пример</a:t>
                </a:r>
              </a:p>
              <a:p>
                <a:pPr marL="457200" lvl="1" indent="0">
                  <a:buNone/>
                </a:pPr>
                <a:r>
                  <a:rPr lang="bg-BG" dirty="0"/>
                  <a:t>Изчисляване на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3+5∗2+(2+1)∗(3+4)</m:t>
                    </m:r>
                  </m:oMath>
                </a14:m>
                <a:endParaRPr lang="bg-BG" dirty="0" smtClean="0"/>
              </a:p>
              <a:p>
                <a:pPr marL="457200" lvl="1" indent="0">
                  <a:buNone/>
                </a:pPr>
                <a:r>
                  <a:rPr lang="bg-BG" dirty="0" smtClean="0"/>
                  <a:t>Приоритети: слаб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+</m:t>
                    </m:r>
                  </m:oMath>
                </a14:m>
                <a:r>
                  <a:rPr lang="bg-BG" dirty="0" smtClean="0"/>
                  <a:t>, среден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∗</m:t>
                    </m:r>
                  </m:oMath>
                </a14:m>
                <a:r>
                  <a:rPr lang="bg-BG" dirty="0" smtClean="0"/>
                  <a:t>, висок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1..5</m:t>
                    </m:r>
                  </m:oMath>
                </a14:m>
                <a:endParaRPr lang="bg-BG" dirty="0"/>
              </a:p>
              <a:p>
                <a:pPr marL="457200" lvl="1" indent="0">
                  <a:buNone/>
                </a:pP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389" name="Picture 5" descr="D:\Pavel\Courses\Materials\Course.ALG 2019\Alg-10 Stacks &amp; queues\Lecture\Figures\stack-expr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057382"/>
            <a:ext cx="4572000" cy="207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D:\Pavel\Courses\Materials\Course.ALG 2019\Alg-10 Stacks &amp; queues\Lecture\Figures\stack-expr-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057382"/>
            <a:ext cx="4572000" cy="207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1" name="Picture 7" descr="D:\Pavel\Courses\Materials\Course.ALG 2019\Alg-10 Stacks &amp; queues\Lecture\Figures\stack-expr-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25469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D:\Pavel\Courses\Materials\Course.ALG 2019\Alg-10 Stacks &amp; queues\Lecture\Figures\stack-expr-4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25469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81954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D:\Pavel\Courses\Materials\Course.ALG 2019\Alg-10 Stacks &amp; queues\Lecture\Figures\stack-expr-9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09" y="44958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5" name="Picture 7" descr="D:\Pavel\Courses\Materials\Course.ALG 2019\Alg-10 Stacks &amp; queues\Lecture\Figures\stack-expr-10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856" y="44958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p:pic>
        <p:nvPicPr>
          <p:cNvPr id="17410" name="Picture 2" descr="D:\Pavel\Courses\Materials\Course.ALG 2019\Alg-10 Stacks &amp; queues\Lecture\Figures\stack-expr-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2" y="1524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D:\Pavel\Courses\Materials\Course.ALG 2019\Alg-10 Stacks &amp; queues\Lecture\Figures\stack-expr-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24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D:\Pavel\Courses\Materials\Course.ALG 2019\Alg-10 Stacks &amp; queues\Lecture\Figures\stack-expr-7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2" y="22860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D:\Pavel\Courses\Materials\Course.ALG 2019\Alg-10 Stacks &amp; queues\Lecture\Figures\stack-expr-8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2860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4716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p:pic>
        <p:nvPicPr>
          <p:cNvPr id="18434" name="Picture 2" descr="D:\Pavel\Courses\Materials\Course.ALG 2019\Alg-10 Stacks &amp; queues\Lecture\Figures\stack-expr-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2" y="1524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D:\Pavel\Courses\Materials\Course.ALG 2019\Alg-10 Stacks &amp; queues\Lecture\Figures\stack-expr-1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856" y="1524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D:\Pavel\Courses\Materials\Course.ALG 2019\Alg-10 Stacks &amp; queues\Lecture\Figures\stack-expr-1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2" y="2282371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D:\Pavel\Courses\Materials\Course.ALG 2019\Alg-10 Stacks &amp; queues\Lecture\Figures\stack-expr-1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856" y="2282371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D:\Pavel\Courses\Materials\Course.ALG 2019\Alg-10 Stacks &amp; queues\Lecture\Figures\stack-expr-15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2" y="44958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7" descr="D:\Pavel\Courses\Materials\Course.ALG 2019\Alg-10 Stacks &amp; queues\Lecture\Figures\stack-expr-16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856" y="44958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321439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p:pic>
        <p:nvPicPr>
          <p:cNvPr id="19458" name="Picture 2" descr="D:\Pavel\Courses\Materials\Course.ALG 2019\Alg-10 Stacks &amp; queues\Lecture\Figures\stack-expr-1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2" y="152400"/>
            <a:ext cx="4572000" cy="206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D:\Pavel\Courses\Materials\Course.ALG 2019\Alg-10 Stacks &amp; queues\Lecture\Figures\stack-expr-1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856" y="155766"/>
            <a:ext cx="3996834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D:\Pavel\Courses\Materials\Course.ALG 2019\Alg-10 Stacks &amp; queues\Lecture\Figures\stack-expr-19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53" y="2285737"/>
            <a:ext cx="3996833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icture 5" descr="D:\Pavel\Courses\Materials\Course.ALG 2019\Alg-10 Stacks &amp; queues\Lecture\Figures\stack-expr-2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856" y="2285737"/>
            <a:ext cx="3996832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D:\Pavel\Courses\Materials\Course.ALG 2019\Alg-10 Stacks &amp; queues\Lecture\Figures\stack-expr-2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448175"/>
            <a:ext cx="3996833" cy="206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1562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Динамични структури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58078781"/>
      </p:ext>
    </p:extLst>
  </p:cSld>
  <p:clrMapOvr>
    <a:masterClrMapping/>
  </p:clrMapOvr>
  <p:transition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Примерна реализация</a:t>
                </a:r>
              </a:p>
              <a:p>
                <a:pPr lvl="1"/>
                <a:r>
                  <a:rPr lang="bg-BG" dirty="0" smtClean="0"/>
                  <a:t>Основни променливи: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𝑖𝑛𝑝𝑢𝑡</m:t>
                    </m:r>
                  </m:oMath>
                </a14:m>
                <a:r>
                  <a:rPr lang="bg-BG" dirty="0" smtClean="0"/>
                  <a:t> – низ с правилен израз от цифри, +, * и скоби;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𝑜𝑢𝑡𝑝𝑢𝑡</m:t>
                    </m:r>
                  </m:oMath>
                </a14:m>
                <a:r>
                  <a:rPr lang="en-US" dirty="0" smtClean="0"/>
                  <a:t> –</a:t>
                </a:r>
                <a:r>
                  <a:rPr lang="bg-BG" dirty="0" smtClean="0"/>
                  <a:t> масив с изходния резултат;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𝑠𝑡𝑎𝑐𝑘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междинния стек</a:t>
                </a:r>
              </a:p>
              <a:p>
                <a:pPr lvl="1"/>
                <a:r>
                  <a:rPr lang="bg-BG" dirty="0" smtClean="0"/>
                  <a:t>Функцията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𝑠h𝑜𝑤</m:t>
                    </m:r>
                    <m:r>
                      <a:rPr lang="en-US" i="1" dirty="0" smtClean="0">
                        <a:latin typeface="Cambria Math"/>
                      </a:rPr>
                      <m:t>()</m:t>
                    </m:r>
                  </m:oMath>
                </a14:m>
                <a:r>
                  <a:rPr lang="bg-BG" dirty="0" smtClean="0"/>
                  <a:t> показва състоянието на входа, стека и изхода</a:t>
                </a:r>
              </a:p>
              <a:p>
                <a:pPr lvl="1"/>
                <a:r>
                  <a:rPr lang="bg-BG" dirty="0" smtClean="0"/>
                  <a:t>Функцията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𝑝𝑢𝑠h</m:t>
                    </m:r>
                    <m:r>
                      <a:rPr lang="en-US" i="1" dirty="0" smtClean="0">
                        <a:latin typeface="Cambria Math"/>
                      </a:rPr>
                      <m:t>_</m:t>
                    </m:r>
                    <m:r>
                      <a:rPr lang="en-US" i="1" dirty="0" smtClean="0">
                        <a:latin typeface="Cambria Math"/>
                      </a:rPr>
                      <m:t>𝑟𝑒𝑠𝑢𝑙𝑡</m:t>
                    </m:r>
                    <m:r>
                      <a:rPr lang="en-US" i="1" dirty="0" smtClean="0">
                        <a:latin typeface="Cambria Math"/>
                      </a:rPr>
                      <m:t>()</m:t>
                    </m:r>
                  </m:oMath>
                </a14:m>
                <a:r>
                  <a:rPr lang="bg-BG" dirty="0" smtClean="0"/>
                  <a:t> прехвърля оператор от стека към изхода и извършва съответната операция с данните в изхода</a:t>
                </a:r>
              </a:p>
              <a:p>
                <a:pPr lvl="1"/>
                <a:r>
                  <a:rPr lang="bg-BG" dirty="0" smtClean="0"/>
                  <a:t>Основният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𝑤h𝑖𝑙𝑒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цикъл „консумира“ един по един символите на входа, а допълнителният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𝑤h𝑖𝑙𝑒</m:t>
                    </m:r>
                  </m:oMath>
                </a14:m>
                <a:r>
                  <a:rPr lang="bg-BG" dirty="0" smtClean="0"/>
                  <a:t> цикъл изпразва стека, ако в него са останали елементи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097326"/>
      </p:ext>
    </p:extLst>
  </p:cSld>
  <p:clrMapOvr>
    <a:masterClrMapping/>
  </p:clrMapOvr>
  <p:transition>
    <p:push dir="u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Опашка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8492981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Запознаване с</a:t>
            </a:r>
            <a:r>
              <a:rPr lang="en-US" dirty="0" smtClean="0"/>
              <a:t> </a:t>
            </a:r>
            <a:r>
              <a:rPr lang="bg-BG" dirty="0" smtClean="0"/>
              <a:t>опашката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Дефиниция</a:t>
            </a:r>
          </a:p>
          <a:p>
            <a:pPr lvl="1"/>
            <a:r>
              <a:rPr lang="bg-BG" dirty="0" smtClean="0"/>
              <a:t>Линейна структура от данни – единият от краищата се нарича </a:t>
            </a:r>
            <a:r>
              <a:rPr lang="bg-BG" i="1" dirty="0" smtClean="0"/>
              <a:t>глава</a:t>
            </a:r>
            <a:r>
              <a:rPr lang="bg-BG" dirty="0" smtClean="0"/>
              <a:t> (</a:t>
            </a:r>
            <a:r>
              <a:rPr lang="en-US" i="1" dirty="0" smtClean="0"/>
              <a:t>head</a:t>
            </a:r>
            <a:r>
              <a:rPr lang="en-US" dirty="0" smtClean="0"/>
              <a:t>)</a:t>
            </a:r>
            <a:r>
              <a:rPr lang="bg-BG" dirty="0" smtClean="0"/>
              <a:t>, а другият – </a:t>
            </a:r>
            <a:r>
              <a:rPr lang="bg-BG" i="1" dirty="0" smtClean="0"/>
              <a:t>опашка</a:t>
            </a:r>
            <a:r>
              <a:rPr lang="bg-BG" dirty="0" smtClean="0"/>
              <a:t> (</a:t>
            </a:r>
            <a:r>
              <a:rPr lang="en-US" i="1" dirty="0" smtClean="0"/>
              <a:t>tail</a:t>
            </a:r>
            <a:r>
              <a:rPr lang="en-US" dirty="0" smtClean="0"/>
              <a:t>)</a:t>
            </a:r>
            <a:endParaRPr lang="bg-BG" dirty="0"/>
          </a:p>
          <a:p>
            <a:pPr lvl="1"/>
            <a:r>
              <a:rPr lang="bg-BG" dirty="0" smtClean="0"/>
              <a:t>Операциите с данни от опашката са и с двата края</a:t>
            </a:r>
            <a:endParaRPr lang="en-US" dirty="0" smtClean="0"/>
          </a:p>
          <a:p>
            <a:pPr lvl="1"/>
            <a:r>
              <a:rPr lang="en-US" dirty="0" smtClean="0"/>
              <a:t>FIFO – first in, first out</a:t>
            </a:r>
            <a:r>
              <a:rPr lang="bg-BG" dirty="0" smtClean="0"/>
              <a:t> </a:t>
            </a:r>
            <a:r>
              <a:rPr lang="en-US" dirty="0" smtClean="0"/>
              <a:t>(</a:t>
            </a:r>
            <a:r>
              <a:rPr lang="bg-BG" dirty="0"/>
              <a:t>последен </a:t>
            </a:r>
            <a:r>
              <a:rPr lang="bg-BG" dirty="0" smtClean="0"/>
              <a:t>влязъл, </a:t>
            </a:r>
            <a:r>
              <a:rPr lang="bg-BG" dirty="0"/>
              <a:t>първи </a:t>
            </a:r>
            <a:r>
              <a:rPr lang="bg-BG" dirty="0" smtClean="0"/>
              <a:t>излязъл)</a:t>
            </a:r>
          </a:p>
          <a:p>
            <a:r>
              <a:rPr lang="bg-BG" dirty="0" smtClean="0"/>
              <a:t>Операции</a:t>
            </a:r>
          </a:p>
          <a:p>
            <a:pPr lvl="1"/>
            <a:r>
              <a:rPr lang="bg-BG" dirty="0" smtClean="0"/>
              <a:t>Създаване/премахване/проверка на празна опашка</a:t>
            </a:r>
          </a:p>
          <a:p>
            <a:pPr lvl="1"/>
            <a:r>
              <a:rPr lang="bg-BG" dirty="0" smtClean="0"/>
              <a:t>Добавяне на елемент към главата</a:t>
            </a:r>
          </a:p>
          <a:p>
            <a:pPr lvl="1"/>
            <a:r>
              <a:rPr lang="bg-BG" dirty="0" smtClean="0"/>
              <a:t>Премахване/извличане на елемента от опашката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58693225"/>
      </p:ext>
    </p:extLst>
  </p:cSld>
  <p:clrMapOvr>
    <a:masterClrMapping/>
  </p:clrMapOvr>
  <p:transition>
    <p:push dir="u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Етимология</a:t>
            </a:r>
          </a:p>
          <a:p>
            <a:pPr lvl="1"/>
            <a:r>
              <a:rPr lang="bg-BG" dirty="0" smtClean="0"/>
              <a:t>От английски </a:t>
            </a:r>
            <a:r>
              <a:rPr lang="en-US" i="1" dirty="0" smtClean="0"/>
              <a:t>queue </a:t>
            </a:r>
            <a:r>
              <a:rPr lang="bg-BG" i="1" dirty="0" smtClean="0"/>
              <a:t>–</a:t>
            </a:r>
            <a:r>
              <a:rPr lang="bg-BG" dirty="0" smtClean="0"/>
              <a:t> опашка от хора или автомобили, прилежно чакащи своя ред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В „опашка</a:t>
            </a:r>
            <a:r>
              <a:rPr lang="bg-BG" baseline="30000" dirty="0" smtClean="0"/>
              <a:t>1</a:t>
            </a:r>
            <a:r>
              <a:rPr lang="bg-BG" dirty="0" smtClean="0"/>
              <a:t> на опашката</a:t>
            </a:r>
            <a:r>
              <a:rPr lang="bg-BG" baseline="30000" dirty="0" smtClean="0"/>
              <a:t>2</a:t>
            </a:r>
            <a:r>
              <a:rPr lang="bg-BG" dirty="0" smtClean="0"/>
              <a:t>“</a:t>
            </a:r>
            <a:r>
              <a:rPr lang="en-US" dirty="0" smtClean="0"/>
              <a:t> </a:t>
            </a:r>
            <a:r>
              <a:rPr lang="bg-BG" dirty="0" smtClean="0"/>
              <a:t>първата опашка е като опашка на животно, а втората е като върволица</a:t>
            </a:r>
          </a:p>
          <a:p>
            <a:pPr lvl="1"/>
            <a:endParaRPr lang="bg-BG" dirty="0"/>
          </a:p>
        </p:txBody>
      </p:sp>
      <p:pic>
        <p:nvPicPr>
          <p:cNvPr id="22530" name="Picture 2" descr="D:\Pavel\Courses\Materials\Course.ALG 2019\Alg-10 Stacks &amp; queues\Lecture\Figures\queue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0"/>
            <a:ext cx="7467600" cy="3000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037674"/>
      </p:ext>
    </p:extLst>
  </p:cSld>
  <p:clrMapOvr>
    <a:masterClrMapping/>
  </p:clrMapOvr>
  <p:transition>
    <p:push dir="u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Добавяне на нов елемент се прави само откъм главата – т.е. от тази си част опашката расте</a:t>
            </a:r>
          </a:p>
          <a:p>
            <a:pPr lvl="1"/>
            <a:r>
              <a:rPr lang="bg-BG" dirty="0" smtClean="0"/>
              <a:t>Премахването на елемент се прави само откъм опашката – т.е. от тази си част опашката се скъсява</a:t>
            </a:r>
            <a:endParaRPr lang="bg-BG" dirty="0"/>
          </a:p>
          <a:p>
            <a:pPr lvl="1"/>
            <a:endParaRPr lang="bg-BG" dirty="0"/>
          </a:p>
          <a:p>
            <a:endParaRPr lang="bg-BG" dirty="0" smtClean="0"/>
          </a:p>
          <a:p>
            <a:endParaRPr lang="bg-BG" dirty="0"/>
          </a:p>
        </p:txBody>
      </p:sp>
      <p:pic>
        <p:nvPicPr>
          <p:cNvPr id="23554" name="Picture 2" descr="D:\Pavel\Courses\Materials\Course.ALG 2019\Alg-10 Stacks &amp; queues\Lecture\Figures\queue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401497"/>
            <a:ext cx="6781800" cy="270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112108"/>
      </p:ext>
    </p:extLst>
  </p:cSld>
  <p:clrMapOvr>
    <a:masterClrMapping/>
  </p:clrMapOvr>
  <p:transition>
    <p:push dir="u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Операция </a:t>
            </a:r>
            <a:r>
              <a:rPr lang="en-US" dirty="0" smtClean="0"/>
              <a:t>push (</a:t>
            </a:r>
            <a:r>
              <a:rPr lang="bg-BG" dirty="0" smtClean="0"/>
              <a:t>бутам)</a:t>
            </a:r>
          </a:p>
          <a:p>
            <a:pPr lvl="1"/>
            <a:r>
              <a:rPr lang="bg-BG" dirty="0" smtClean="0"/>
              <a:t>Поставя елемент до главата на опашката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/>
          </a:p>
          <a:p>
            <a:r>
              <a:rPr lang="bg-BG" dirty="0"/>
              <a:t>Операция </a:t>
            </a:r>
            <a:r>
              <a:rPr lang="en-US" dirty="0" smtClean="0"/>
              <a:t>pop (</a:t>
            </a:r>
            <a:r>
              <a:rPr lang="bg-BG" dirty="0" smtClean="0"/>
              <a:t>изскачам)</a:t>
            </a:r>
            <a:endParaRPr lang="bg-BG" dirty="0"/>
          </a:p>
          <a:p>
            <a:pPr lvl="1"/>
            <a:r>
              <a:rPr lang="bg-BG" dirty="0" smtClean="0"/>
              <a:t>Извлича елемент от опашката на опашката и го връща като резултат</a:t>
            </a:r>
            <a:endParaRPr lang="bg-BG" dirty="0"/>
          </a:p>
          <a:p>
            <a:pPr lvl="1"/>
            <a:endParaRPr lang="bg-BG" dirty="0" smtClean="0"/>
          </a:p>
        </p:txBody>
      </p:sp>
      <p:pic>
        <p:nvPicPr>
          <p:cNvPr id="24578" name="Picture 2" descr="D:\Pavel\Courses\Materials\Course.ALG 2019\Alg-10 Stacks &amp; queues\Lecture\Figures\queue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4" y="1343025"/>
            <a:ext cx="5848351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 descr="D:\Pavel\Courses\Materials\Course.ALG 2019\Alg-10 Stacks &amp; queues\Lecture\Figures\queue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648200"/>
            <a:ext cx="581977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219540"/>
      </p:ext>
    </p:extLst>
  </p:cSld>
  <p:clrMapOvr>
    <a:masterClrMapping/>
  </p:clrMapOvr>
  <p:transition>
    <p:push dir="u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 с опашка</a:t>
            </a:r>
          </a:p>
          <a:p>
            <a:pPr lvl="1"/>
            <a:r>
              <a:rPr lang="bg-BG" dirty="0" smtClean="0"/>
              <a:t>Да симулираме операциите</a:t>
            </a:r>
            <a:r>
              <a:rPr lang="en-US" dirty="0" smtClean="0"/>
              <a:t>:</a:t>
            </a:r>
          </a:p>
          <a:p>
            <a:pPr marL="1268413" lvl="1" indent="0">
              <a:buNone/>
            </a:pPr>
            <a:r>
              <a:rPr lang="en-US" dirty="0" smtClean="0"/>
              <a:t>push 1</a:t>
            </a:r>
          </a:p>
          <a:p>
            <a:pPr marL="1268413" lvl="1" indent="0">
              <a:buNone/>
            </a:pPr>
            <a:r>
              <a:rPr lang="en-US" dirty="0" smtClean="0"/>
              <a:t>push 2</a:t>
            </a:r>
          </a:p>
          <a:p>
            <a:pPr marL="1268413" lvl="1" indent="0">
              <a:buNone/>
            </a:pPr>
            <a:r>
              <a:rPr lang="en-US" dirty="0" smtClean="0"/>
              <a:t>push 3</a:t>
            </a:r>
          </a:p>
          <a:p>
            <a:pPr marL="1268413" lvl="1" indent="0">
              <a:buNone/>
            </a:pPr>
            <a:r>
              <a:rPr lang="en-US" dirty="0" smtClean="0"/>
              <a:t>push 4</a:t>
            </a:r>
          </a:p>
          <a:p>
            <a:pPr marL="1268413" lvl="1" indent="0">
              <a:buNone/>
            </a:pPr>
            <a:r>
              <a:rPr lang="en-US" dirty="0" smtClean="0"/>
              <a:t>pop</a:t>
            </a:r>
          </a:p>
          <a:p>
            <a:pPr marL="1268413" lvl="1" indent="0">
              <a:buNone/>
            </a:pPr>
            <a:r>
              <a:rPr lang="en-US" dirty="0" smtClean="0"/>
              <a:t>pop</a:t>
            </a:r>
          </a:p>
          <a:p>
            <a:pPr marL="1268413" lvl="1" indent="0">
              <a:buNone/>
            </a:pPr>
            <a:r>
              <a:rPr lang="en-US" dirty="0" smtClean="0"/>
              <a:t>push 5</a:t>
            </a:r>
          </a:p>
          <a:p>
            <a:pPr marL="1268413" lvl="1" indent="0">
              <a:buNone/>
            </a:pPr>
            <a:endParaRPr lang="bg-BG" dirty="0" smtClean="0"/>
          </a:p>
          <a:p>
            <a:pPr lvl="1"/>
            <a:r>
              <a:rPr lang="bg-BG" dirty="0" smtClean="0"/>
              <a:t>Започваме с праза опашка</a:t>
            </a:r>
          </a:p>
          <a:p>
            <a:pPr lvl="1"/>
            <a:endParaRPr lang="bg-BG" dirty="0"/>
          </a:p>
        </p:txBody>
      </p:sp>
      <p:pic>
        <p:nvPicPr>
          <p:cNvPr id="25602" name="Picture 2" descr="D:\Pavel\Courses\Materials\Course.ALG 2019\Alg-10 Stacks &amp; queues\Lecture\Figures\queue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5436280"/>
            <a:ext cx="1819275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0207746"/>
      </p:ext>
    </p:extLst>
  </p:cSld>
  <p:clrMapOvr>
    <a:masterClrMapping/>
  </p:clrMapOvr>
  <p:transition>
    <p:push dir="u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Операции </a:t>
            </a:r>
            <a:r>
              <a:rPr lang="en-US" dirty="0" smtClean="0"/>
              <a:t>push 1, push 2</a:t>
            </a:r>
            <a:r>
              <a:rPr lang="bg-BG" dirty="0" smtClean="0"/>
              <a:t>,</a:t>
            </a:r>
            <a:r>
              <a:rPr lang="en-US" dirty="0" smtClean="0"/>
              <a:t> push 3</a:t>
            </a:r>
            <a:r>
              <a:rPr lang="bg-BG" dirty="0" smtClean="0"/>
              <a:t> и </a:t>
            </a:r>
            <a:r>
              <a:rPr lang="en-US" dirty="0" smtClean="0"/>
              <a:t>push 4</a:t>
            </a:r>
            <a:endParaRPr lang="bg-BG" dirty="0" smtClean="0"/>
          </a:p>
          <a:p>
            <a:pPr lvl="1"/>
            <a:r>
              <a:rPr lang="bg-BG" dirty="0" smtClean="0"/>
              <a:t>Главата на опашката е в десния край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Операции </a:t>
            </a:r>
            <a:r>
              <a:rPr lang="en-US" dirty="0" smtClean="0"/>
              <a:t>pop, pop </a:t>
            </a:r>
            <a:r>
              <a:rPr lang="bg-BG" dirty="0" smtClean="0"/>
              <a:t>и </a:t>
            </a:r>
            <a:r>
              <a:rPr lang="en-US" dirty="0"/>
              <a:t>push </a:t>
            </a:r>
            <a:r>
              <a:rPr lang="en-US" dirty="0" smtClean="0"/>
              <a:t>5</a:t>
            </a:r>
            <a:endParaRPr lang="bg-BG" dirty="0"/>
          </a:p>
          <a:p>
            <a:pPr lvl="1"/>
            <a:endParaRPr lang="bg-BG" dirty="0"/>
          </a:p>
        </p:txBody>
      </p:sp>
      <p:pic>
        <p:nvPicPr>
          <p:cNvPr id="26626" name="Picture 2" descr="D:\Pavel\Courses\Materials\Course.ALG 2019\Alg-10 Stacks &amp; queues\Lecture\Figures\queue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048" y="1524000"/>
            <a:ext cx="7534275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7" name="Picture 3" descr="D:\Pavel\Courses\Materials\Course.ALG 2019\Alg-10 Stacks &amp; queues\Lecture\Figures\queue-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297" y="3276600"/>
            <a:ext cx="5819776" cy="82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393328"/>
      </p:ext>
    </p:extLst>
  </p:cSld>
  <p:clrMapOvr>
    <a:masterClrMapping/>
  </p:clrMapOvr>
  <p:transition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Терминологично пояснение</a:t>
                </a:r>
              </a:p>
              <a:p>
                <a:pPr lvl="1"/>
                <a:r>
                  <a:rPr lang="bg-BG" dirty="0" smtClean="0"/>
                  <a:t>Алтернативни имена 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𝑝𝑢𝑠h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𝑝𝑜𝑝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при работа с опашка</a:t>
                </a:r>
                <a:r>
                  <a:rPr lang="en-US" dirty="0" smtClean="0"/>
                  <a:t>:</a:t>
                </a:r>
                <a:endParaRPr lang="bg-BG" dirty="0" smtClean="0"/>
              </a:p>
              <a:p>
                <a:pPr lvl="1"/>
                <a:r>
                  <a:rPr lang="bg-BG" dirty="0"/>
                  <a:t>Операцията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𝑝𝑢𝑠h</m:t>
                    </m:r>
                    <m:r>
                      <a:rPr lang="en-US" i="1" dirty="0">
                        <a:latin typeface="Cambria Math"/>
                      </a:rPr>
                      <m:t>→</m:t>
                    </m:r>
                    <m:r>
                      <a:rPr lang="en-US" b="0" i="1" dirty="0" smtClean="0">
                        <a:latin typeface="Cambria Math"/>
                      </a:rPr>
                      <m:t>h𝑝𝑢𝑠h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(</a:t>
                </a:r>
                <a:r>
                  <a:rPr lang="en-US" i="1" dirty="0" smtClean="0"/>
                  <a:t>head push</a:t>
                </a:r>
                <a:r>
                  <a:rPr lang="bg-BG" dirty="0" smtClean="0"/>
                  <a:t>)</a:t>
                </a:r>
                <a:endParaRPr lang="bg-BG" dirty="0"/>
              </a:p>
              <a:p>
                <a:pPr lvl="1"/>
                <a:r>
                  <a:rPr lang="bg-BG" dirty="0"/>
                  <a:t>Операцията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𝑝𝑢𝑠h</m:t>
                    </m:r>
                    <m:r>
                      <a:rPr lang="en-US" i="1" dirty="0">
                        <a:latin typeface="Cambria Math"/>
                      </a:rPr>
                      <m:t>→</m:t>
                    </m:r>
                    <m:r>
                      <a:rPr lang="en-US" i="1" dirty="0">
                        <a:latin typeface="Cambria Math"/>
                      </a:rPr>
                      <m:t>𝑒𝑛𝑞𝑢𝑒𝑢𝑒</m:t>
                    </m:r>
                  </m:oMath>
                </a14:m>
                <a:r>
                  <a:rPr lang="en-US" dirty="0"/>
                  <a:t> (</a:t>
                </a:r>
                <a:r>
                  <a:rPr lang="bg-BG" dirty="0" err="1"/>
                  <a:t>заопашчвам</a:t>
                </a:r>
                <a:r>
                  <a:rPr lang="bg-BG" dirty="0"/>
                  <a:t>?)</a:t>
                </a:r>
              </a:p>
              <a:p>
                <a:pPr lvl="1"/>
                <a:r>
                  <a:rPr lang="en-US" dirty="0"/>
                  <a:t>O</a:t>
                </a:r>
                <a:r>
                  <a:rPr lang="bg-BG" dirty="0" err="1"/>
                  <a:t>перацията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𝑝𝑜𝑝</m:t>
                    </m:r>
                    <m:r>
                      <a:rPr lang="en-US" i="1" dirty="0">
                        <a:latin typeface="Cambria Math"/>
                      </a:rPr>
                      <m:t>→</m:t>
                    </m:r>
                    <m:r>
                      <a:rPr lang="en-US" b="0" i="1" dirty="0" smtClean="0">
                        <a:latin typeface="Cambria Math"/>
                      </a:rPr>
                      <m:t>𝑡𝑝𝑜𝑝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(</a:t>
                </a:r>
                <a:r>
                  <a:rPr lang="en-US" i="1" dirty="0" smtClean="0"/>
                  <a:t>tail pop</a:t>
                </a:r>
                <a:r>
                  <a:rPr lang="bg-BG" dirty="0" smtClean="0"/>
                  <a:t>)</a:t>
                </a:r>
                <a:endParaRPr lang="bg-BG" dirty="0"/>
              </a:p>
              <a:p>
                <a:pPr lvl="1"/>
                <a:r>
                  <a:rPr lang="en-US" dirty="0" smtClean="0"/>
                  <a:t>O</a:t>
                </a:r>
                <a:r>
                  <a:rPr lang="bg-BG" dirty="0" err="1" smtClean="0"/>
                  <a:t>перацията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𝑝𝑜𝑝</m:t>
                    </m:r>
                    <m:r>
                      <a:rPr lang="en-US" b="0" i="1" dirty="0" smtClean="0">
                        <a:latin typeface="Cambria Math"/>
                      </a:rPr>
                      <m:t>→</m:t>
                    </m:r>
                    <m:r>
                      <a:rPr lang="en-US" i="1" dirty="0" smtClean="0">
                        <a:latin typeface="Cambria Math"/>
                      </a:rPr>
                      <m:t>𝑑𝑒𝑞𝑢𝑒𝑢𝑒</m:t>
                    </m:r>
                  </m:oMath>
                </a14:m>
                <a:r>
                  <a:rPr lang="en-US" dirty="0" smtClean="0"/>
                  <a:t> (</a:t>
                </a:r>
                <a:r>
                  <a:rPr lang="bg-BG" dirty="0" err="1" smtClean="0"/>
                  <a:t>разопашчвам</a:t>
                </a:r>
                <a:r>
                  <a:rPr lang="bg-BG" dirty="0" smtClean="0"/>
                  <a:t>?)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5731622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Реализация на опашка</a:t>
            </a:r>
            <a:endParaRPr lang="bg-B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Реализация чрез масив</a:t>
                </a:r>
              </a:p>
              <a:p>
                <a:pPr lvl="1"/>
                <a:r>
                  <a:rPr lang="bg-BG" dirty="0" smtClean="0"/>
                  <a:t>Масив ще съдържа елементите на опашка и с функции ще се работи с опашката</a:t>
                </a:r>
              </a:p>
              <a:p>
                <a:pPr lvl="1"/>
                <a:r>
                  <a:rPr lang="bg-BG" dirty="0" smtClean="0"/>
                  <a:t>Масивът ще е с размер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𝑞𝑢𝑒𝑢𝑒</m:t>
                    </m:r>
                    <m:r>
                      <a:rPr lang="en-US" i="1" dirty="0" smtClean="0">
                        <a:latin typeface="Cambria Math"/>
                      </a:rPr>
                      <m:t>_</m:t>
                    </m:r>
                    <m:r>
                      <a:rPr lang="en-US" i="1" dirty="0" smtClean="0">
                        <a:latin typeface="Cambria Math"/>
                      </a:rPr>
                      <m:t>𝑠𝑖𝑧𝑒</m:t>
                    </m:r>
                  </m:oMath>
                </a14:m>
                <a:r>
                  <a:rPr lang="en-US" dirty="0" smtClean="0"/>
                  <a:t> – </a:t>
                </a:r>
                <a:r>
                  <a:rPr lang="bg-BG" dirty="0" smtClean="0"/>
                  <a:t>т.е. толкова най-много елемента ще може да съдържа опашката</a:t>
                </a: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650" name="Picture 2" descr="D:\Pavel\Courses\Materials\Course.ALG 2019\Alg-10 Stacks &amp; queues\Lecture\Figures\queue-impl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657600"/>
            <a:ext cx="7448551" cy="216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9122568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Обща информация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Динамични структури</a:t>
            </a:r>
          </a:p>
          <a:p>
            <a:pPr lvl="1"/>
            <a:r>
              <a:rPr lang="bg-BG" dirty="0" smtClean="0"/>
              <a:t>Много алгоритми изискван динамични структури</a:t>
            </a:r>
          </a:p>
          <a:p>
            <a:pPr lvl="1"/>
            <a:r>
              <a:rPr lang="bg-BG" dirty="0" smtClean="0"/>
              <a:t>Към тях в реално време се добавят данни, но се и премахват данни</a:t>
            </a:r>
          </a:p>
          <a:p>
            <a:pPr lvl="1"/>
            <a:r>
              <a:rPr lang="bg-BG" dirty="0" smtClean="0"/>
              <a:t>Съществуват разнообразни такива структури, като свойствата им са различни</a:t>
            </a:r>
          </a:p>
          <a:p>
            <a:pPr lvl="1"/>
            <a:r>
              <a:rPr lang="bg-BG" dirty="0" smtClean="0"/>
              <a:t>Изборът зависи от това колко често ще се добавят данни, ще се премахват данни и ще се търсят данни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81938624"/>
      </p:ext>
    </p:extLst>
  </p:cSld>
  <p:clrMapOvr>
    <a:masterClrMapping/>
  </p:clrMapOvr>
  <p:transition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D:\Pavel\Courses\Materials\Course.ALG 2019\Alg-10 Stacks &amp; queues\Lecture\Figures\queue-impl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590800"/>
            <a:ext cx="4448175" cy="4248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Внимание</a:t>
                </a:r>
                <a:endParaRPr lang="bg-BG" dirty="0"/>
              </a:p>
              <a:p>
                <a:pPr lvl="1"/>
                <a:r>
                  <a:rPr lang="bg-BG" dirty="0" smtClean="0"/>
                  <a:t>При работа с опашката тя расте откъм главата и намалява откъм опашката</a:t>
                </a:r>
              </a:p>
              <a:p>
                <a:pPr lvl="1"/>
                <a:r>
                  <a:rPr lang="bg-BG" dirty="0" smtClean="0"/>
                  <a:t>В резултат, опашката се движи в една посока</a:t>
                </a:r>
              </a:p>
              <a:p>
                <a:pPr lvl="1"/>
                <a:r>
                  <a:rPr lang="bg-BG" dirty="0" smtClean="0"/>
                  <a:t>Колкото и да е голям масива, той бързо ще се изчерпи дори и при къса</a:t>
                </a:r>
                <a:br>
                  <a:rPr lang="bg-BG" dirty="0" smtClean="0"/>
                </a:br>
                <a:r>
                  <a:rPr lang="bg-BG" dirty="0" smtClean="0"/>
                  <a:t>опашка, ако само добавим</a:t>
                </a:r>
                <a:br>
                  <a:rPr lang="bg-BG" dirty="0" smtClean="0"/>
                </a:br>
                <a:r>
                  <a:rPr lang="bg-BG" dirty="0" smtClean="0"/>
                  <a:t>и махнем много елементи</a:t>
                </a:r>
              </a:p>
              <a:p>
                <a:pPr lvl="1"/>
                <a:r>
                  <a:rPr lang="bg-BG" dirty="0" smtClean="0"/>
                  <a:t>Затова масивът трябва</a:t>
                </a:r>
                <a:br>
                  <a:rPr lang="bg-BG" dirty="0" smtClean="0"/>
                </a:br>
                <a:r>
                  <a:rPr lang="bg-BG" dirty="0" smtClean="0"/>
                  <a:t>да е цикличен спрямо</a:t>
                </a:r>
                <a:br>
                  <a:rPr lang="bg-BG" dirty="0" smtClean="0"/>
                </a:br>
                <a:r>
                  <a:rPr lang="bg-BG" dirty="0" smtClean="0"/>
                  <a:t>операциите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𝑝𝑢𝑠h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𝑝𝑜𝑝</m:t>
                    </m:r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7404419"/>
      </p:ext>
    </p:extLst>
  </p:cSld>
  <p:clrMapOvr>
    <a:masterClrMapping/>
  </p:clrMapOvr>
  <p:transition>
    <p:push dir="u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Операция </a:t>
                </a:r>
                <a:r>
                  <a:rPr lang="en-US" dirty="0" smtClean="0"/>
                  <a:t>push</a:t>
                </a:r>
                <a:endParaRPr lang="bg-BG" dirty="0"/>
              </a:p>
              <a:p>
                <a:pPr lvl="1"/>
                <a:r>
                  <a:rPr lang="bg-BG" dirty="0" smtClean="0"/>
                  <a:t>За удобство </a:t>
                </a:r>
                <a:r>
                  <a:rPr lang="en-US" i="1" dirty="0" smtClean="0"/>
                  <a:t>head</a:t>
                </a:r>
                <a:r>
                  <a:rPr lang="bg-BG" dirty="0" smtClean="0"/>
                  <a:t> ще сочи елемента до главата на опашката, но отвън нея</a:t>
                </a:r>
              </a:p>
              <a:p>
                <a:pPr lvl="1"/>
                <a:r>
                  <a:rPr lang="bg-BG" dirty="0" smtClean="0"/>
                  <a:t>Ако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h𝑒𝑎𝑑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𝑡𝑎𝑖𝑙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bg-BG" dirty="0" smtClean="0"/>
                  <a:t> опашката е празна</a:t>
                </a:r>
              </a:p>
              <a:p>
                <a:pPr lvl="1"/>
                <a:r>
                  <a:rPr lang="bg-BG" dirty="0"/>
                  <a:t>Ако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h𝑒𝑎𝑑</m:t>
                    </m:r>
                    <m:r>
                      <a:rPr lang="bg-BG" b="0" i="1" dirty="0" smtClean="0">
                        <a:latin typeface="Cambria Math"/>
                      </a:rPr>
                      <m:t>+1</m:t>
                    </m:r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𝑡𝑎𝑖𝑙</m:t>
                    </m:r>
                  </m:oMath>
                </a14:m>
                <a:r>
                  <a:rPr lang="en-US" dirty="0"/>
                  <a:t>,</a:t>
                </a:r>
                <a:r>
                  <a:rPr lang="bg-BG" dirty="0"/>
                  <a:t> опашката е пълна и не можем да добавим нов елемент</a:t>
                </a:r>
              </a:p>
              <a:p>
                <a:pPr lvl="1"/>
                <a:r>
                  <a:rPr lang="bg-BG" dirty="0" smtClean="0"/>
                  <a:t>При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𝑝𝑢𝑠h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слагаме новия елемент където сочи </a:t>
                </a:r>
                <a:r>
                  <a:rPr lang="en-US" dirty="0" smtClean="0"/>
                  <a:t>head, </a:t>
                </a:r>
                <a:r>
                  <a:rPr lang="bg-BG" dirty="0" smtClean="0"/>
                  <a:t>увеличаваме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h𝑒𝑎𝑑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 1 като превъртаме през края на масива, ако се налага</a:t>
                </a:r>
              </a:p>
              <a:p>
                <a:pPr lvl="1"/>
                <a:endParaRPr lang="bg-BG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291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56458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449012"/>
      </p:ext>
    </p:extLst>
  </p:cSld>
  <p:clrMapOvr>
    <a:masterClrMapping/>
  </p:clrMapOvr>
  <p:transition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Операция </a:t>
                </a:r>
                <a:r>
                  <a:rPr lang="en-US" dirty="0" smtClean="0"/>
                  <a:t>pop</a:t>
                </a:r>
                <a:endParaRPr lang="bg-BG" dirty="0"/>
              </a:p>
              <a:p>
                <a:pPr lvl="1"/>
                <a:r>
                  <a:rPr lang="bg-BG" dirty="0" smtClean="0"/>
                  <a:t>Ако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𝑡𝑎𝑖𝑙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h𝑒𝑎𝑑</m:t>
                    </m:r>
                  </m:oMath>
                </a14:m>
                <a:r>
                  <a:rPr lang="bg-BG" dirty="0" smtClean="0"/>
                  <a:t>, то опашката е празна и не може да се направи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𝑝𝑜𝑝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Ако са различни, 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𝑡𝑎𝑖𝑙</m:t>
                    </m:r>
                  </m:oMath>
                </a14:m>
                <a:r>
                  <a:rPr lang="bg-BG" dirty="0" smtClean="0"/>
                  <a:t> сочи елемента за връщане, като след това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𝑡𝑎𝑖𝑙</m:t>
                    </m:r>
                  </m:oMath>
                </a14:m>
                <a:r>
                  <a:rPr lang="bg-BG" dirty="0" smtClean="0"/>
                  <a:t> се увеличава с 1, като превъртаме през края на масива, ако се налага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 smtClean="0"/>
                  <a:t>При достатъчно къса опашка, операциите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𝑝𝑢𝑠h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𝑝𝑜𝑝</m:t>
                    </m:r>
                  </m:oMath>
                </a14:m>
                <a:r>
                  <a:rPr lang="bg-BG" dirty="0" smtClean="0"/>
                  <a:t> могат да са много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527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hlinkClick r:id="rId3" action="ppaction://hlinkfile"/>
          </p:cNvPr>
          <p:cNvSpPr/>
          <p:nvPr/>
        </p:nvSpPr>
        <p:spPr>
          <a:xfrm>
            <a:off x="3657600" y="29718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  <p:sp>
        <p:nvSpPr>
          <p:cNvPr id="6" name="Rectangle 5">
            <a:hlinkClick r:id="rId4" action="ppaction://hlinkfile"/>
          </p:cNvPr>
          <p:cNvSpPr/>
          <p:nvPr/>
        </p:nvSpPr>
        <p:spPr>
          <a:xfrm>
            <a:off x="3657600" y="4655219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14026"/>
      </p:ext>
    </p:extLst>
  </p:cSld>
  <p:clrMapOvr>
    <a:masterClrMapping/>
  </p:clrMapOvr>
  <p:transition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Приоритетна опашка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Пътници чакат на опашка за влизане в самолет</a:t>
            </a:r>
          </a:p>
          <a:p>
            <a:pPr lvl="1"/>
            <a:r>
              <a:rPr lang="bg-BG" dirty="0" smtClean="0"/>
              <a:t>Първо влизат всички </a:t>
            </a:r>
            <a:r>
              <a:rPr lang="bg-BG" dirty="0" err="1" smtClean="0"/>
              <a:t>ВИП</a:t>
            </a:r>
            <a:r>
              <a:rPr lang="bg-BG" dirty="0" smtClean="0"/>
              <a:t> пътници, в реда им на нареждане на опашката</a:t>
            </a:r>
          </a:p>
          <a:p>
            <a:pPr lvl="1"/>
            <a:r>
              <a:rPr lang="bg-BG" dirty="0" smtClean="0"/>
              <a:t>После влизат всички останали пътници, в техния ред на нареждане на опашката</a:t>
            </a:r>
          </a:p>
          <a:p>
            <a:r>
              <a:rPr lang="bg-BG" dirty="0" smtClean="0"/>
              <a:t>Въпрос</a:t>
            </a:r>
          </a:p>
          <a:p>
            <a:pPr lvl="1"/>
            <a:r>
              <a:rPr lang="bg-BG" dirty="0" smtClean="0"/>
              <a:t>Ако към опашката има един вход, а от нея към самолета има един изход, тогава как да се организира подобна опашка?</a:t>
            </a:r>
          </a:p>
        </p:txBody>
      </p:sp>
    </p:spTree>
    <p:extLst>
      <p:ext uri="{BB962C8B-B14F-4D97-AF65-F5344CB8AC3E}">
        <p14:creationId xmlns:p14="http://schemas.microsoft.com/office/powerpoint/2010/main" val="303283603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Отговор – чрез вътрешно разклоняване</a:t>
            </a:r>
          </a:p>
          <a:p>
            <a:pPr lvl="1"/>
            <a:r>
              <a:rPr lang="bg-BG" dirty="0" smtClean="0"/>
              <a:t>Всички </a:t>
            </a:r>
            <a:r>
              <a:rPr lang="bg-BG" dirty="0" err="1" smtClean="0"/>
              <a:t>ВИП-ове</a:t>
            </a:r>
            <a:r>
              <a:rPr lang="bg-BG" dirty="0" smtClean="0"/>
              <a:t> влизат в едното разклонение и там формират своя опашка</a:t>
            </a:r>
          </a:p>
          <a:p>
            <a:pPr lvl="1"/>
            <a:r>
              <a:rPr lang="bg-BG" dirty="0" smtClean="0"/>
              <a:t>Всички останали влизат в другото разклонение и там формират своя опашка</a:t>
            </a:r>
          </a:p>
          <a:p>
            <a:pPr lvl="1"/>
            <a:r>
              <a:rPr lang="bg-BG" dirty="0" smtClean="0"/>
              <a:t>Към изхода първо излизат хората от </a:t>
            </a:r>
            <a:r>
              <a:rPr lang="bg-BG" dirty="0" err="1" smtClean="0"/>
              <a:t>ВИП-разклонението</a:t>
            </a:r>
            <a:r>
              <a:rPr lang="bg-BG" dirty="0" smtClean="0"/>
              <a:t> (в реда на влизането им там)</a:t>
            </a:r>
          </a:p>
          <a:p>
            <a:pPr lvl="1"/>
            <a:r>
              <a:rPr lang="bg-BG" dirty="0" smtClean="0"/>
              <a:t>След като </a:t>
            </a:r>
            <a:r>
              <a:rPr lang="bg-BG" dirty="0" err="1" smtClean="0"/>
              <a:t>излязва</a:t>
            </a:r>
            <a:r>
              <a:rPr lang="bg-BG" dirty="0" smtClean="0"/>
              <a:t> всички </a:t>
            </a:r>
            <a:r>
              <a:rPr lang="bg-BG" dirty="0" err="1" smtClean="0"/>
              <a:t>ВИП-ове</a:t>
            </a:r>
            <a:r>
              <a:rPr lang="bg-BG" dirty="0" smtClean="0"/>
              <a:t>, тогава излизат хората от другата опашка</a:t>
            </a:r>
            <a:endParaRPr lang="bg-BG" dirty="0"/>
          </a:p>
        </p:txBody>
      </p:sp>
      <p:pic>
        <p:nvPicPr>
          <p:cNvPr id="1026" name="Picture 2" descr="D:\Pavel\Courses\Materials\Course.ALG 2019\Alg-10 Stacks &amp; queues\Lecture\Figures\queue-prior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191000"/>
            <a:ext cx="7265406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90238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Приоритетна опашка</a:t>
            </a:r>
          </a:p>
          <a:p>
            <a:pPr lvl="1"/>
            <a:r>
              <a:rPr lang="bg-BG" dirty="0" smtClean="0"/>
              <a:t>Опашка, в която елементите имат приоритети</a:t>
            </a:r>
          </a:p>
          <a:p>
            <a:pPr lvl="1"/>
            <a:r>
              <a:rPr lang="bg-BG" dirty="0" smtClean="0"/>
              <a:t>При излизане, първо излизат тези с най-висок приоритет, а после останалите</a:t>
            </a:r>
          </a:p>
          <a:p>
            <a:r>
              <a:rPr lang="bg-BG" dirty="0" smtClean="0"/>
              <a:t>Реализация с масив</a:t>
            </a:r>
          </a:p>
          <a:p>
            <a:pPr lvl="1"/>
            <a:r>
              <a:rPr lang="bg-BG" dirty="0" smtClean="0"/>
              <a:t>Не е най-удачна, но е възможна</a:t>
            </a:r>
          </a:p>
          <a:p>
            <a:pPr lvl="1"/>
            <a:r>
              <a:rPr lang="bg-BG" dirty="0" smtClean="0"/>
              <a:t>При влизане в опашката елемент се прережда напред, докато не достигне елемент с равен или по-голям приоритет</a:t>
            </a:r>
          </a:p>
          <a:p>
            <a:pPr lvl="1"/>
            <a:r>
              <a:rPr lang="bg-BG" dirty="0" smtClean="0"/>
              <a:t>При излизане от опашката няма особеност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48580325"/>
      </p:ext>
    </p:extLst>
  </p:cSld>
  <p:clrMapOvr>
    <a:masterClrMapping/>
  </p:clrMapOvr>
  <p:transition>
    <p:push dir="u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p:pic>
        <p:nvPicPr>
          <p:cNvPr id="2050" name="Picture 2" descr="D:\Pavel\Courses\Materials\Course.ALG 2019\Alg-10 Stacks &amp; queues\Lecture\Figures\queue-prior-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815"/>
          <a:stretch/>
        </p:blipFill>
        <p:spPr bwMode="auto">
          <a:xfrm>
            <a:off x="2133600" y="304800"/>
            <a:ext cx="4848225" cy="819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Pavel\Courses\Materials\Course.ALG 2019\Alg-10 Stacks &amp; queues\Lecture\Figures\queue-prior-3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654"/>
          <a:stretch/>
        </p:blipFill>
        <p:spPr bwMode="auto">
          <a:xfrm>
            <a:off x="2419350" y="1185905"/>
            <a:ext cx="4562475" cy="810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Pavel\Courses\Materials\Course.ALG 2019\Alg-10 Stacks &amp; queues\Lecture\Figures\queue-prior-4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374"/>
          <a:stretch/>
        </p:blipFill>
        <p:spPr bwMode="auto">
          <a:xfrm>
            <a:off x="2705100" y="2057743"/>
            <a:ext cx="4276725" cy="81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Pavel\Courses\Materials\Course.ALG 2019\Alg-10 Stacks &amp; queues\Lecture\Figures\queue-prior-5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22"/>
          <a:stretch/>
        </p:blipFill>
        <p:spPr bwMode="auto">
          <a:xfrm>
            <a:off x="2990850" y="2932670"/>
            <a:ext cx="3990975" cy="820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Pavel\Courses\Materials\Course.ALG 2019\Alg-10 Stacks &amp; queues\Lecture\Figures\queue-prior-6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747"/>
          <a:stretch/>
        </p:blipFill>
        <p:spPr bwMode="auto">
          <a:xfrm>
            <a:off x="3276600" y="3814806"/>
            <a:ext cx="3705225" cy="809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D:\Pavel\Courses\Materials\Course.ALG 2019\Alg-10 Stacks &amp; queues\Lecture\Figures\queue-prior-7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188"/>
          <a:stretch/>
        </p:blipFill>
        <p:spPr bwMode="auto">
          <a:xfrm>
            <a:off x="3562350" y="4685615"/>
            <a:ext cx="3419475" cy="81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:\Pavel\Courses\Materials\Course.ALG 2019\Alg-10 Stacks &amp; queues\Lecture\Figures\queue-prior-8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725" y="5562600"/>
            <a:ext cx="3086100" cy="90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53399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Може ли?</a:t>
            </a:r>
          </a:p>
          <a:p>
            <a:pPr lvl="1"/>
            <a:r>
              <a:rPr lang="bg-BG" dirty="0" smtClean="0"/>
              <a:t>Може ли от опашката да излезе елемент с по-нисък приоритет, преди елемент с по-висок?</a:t>
            </a:r>
          </a:p>
          <a:p>
            <a:pPr lvl="1"/>
            <a:r>
              <a:rPr lang="bg-BG" dirty="0" smtClean="0"/>
              <a:t>Възможно е, ако този с високия приоритет все още не е влязъл, когато е излязъл този с ниския</a:t>
            </a:r>
          </a:p>
          <a:p>
            <a:pPr marL="457200" lvl="1" indent="0">
              <a:buNone/>
            </a:pPr>
            <a:endParaRPr lang="bg-BG" dirty="0"/>
          </a:p>
        </p:txBody>
      </p:sp>
      <p:pic>
        <p:nvPicPr>
          <p:cNvPr id="3074" name="Picture 2" descr="D:\Pavel\Courses\Materials\Course.ALG 2019\Alg-10 Stacks &amp; queues\Lecture\Figures\queue-prior-B-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854"/>
          <a:stretch/>
        </p:blipFill>
        <p:spPr bwMode="auto">
          <a:xfrm>
            <a:off x="2362200" y="2465258"/>
            <a:ext cx="3705225" cy="80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Pavel\Courses\Materials\Course.ALG 2019\Alg-10 Stacks &amp; queues\Lecture\Figures\queue-prior-B-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950" y="5456891"/>
            <a:ext cx="4314825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Pavel\Courses\Materials\Course.ALG 2019\Alg-10 Stacks &amp; queues\Lecture\Figures\queue-prior-B-4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012"/>
          <a:stretch/>
        </p:blipFill>
        <p:spPr bwMode="auto">
          <a:xfrm>
            <a:off x="2647950" y="4712592"/>
            <a:ext cx="4029075" cy="80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D:\Pavel\Courses\Materials\Course.ALG 2019\Alg-10 Stacks &amp; queues\Lecture\Figures\queue-prior-B-3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37"/>
          <a:stretch/>
        </p:blipFill>
        <p:spPr bwMode="auto">
          <a:xfrm>
            <a:off x="2362200" y="3961945"/>
            <a:ext cx="4314825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D:\Pavel\Courses\Materials\Course.ALG 2019\Alg-10 Stacks &amp; queues\Lecture\Figures\queue-prior-B-2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37"/>
          <a:stretch/>
        </p:blipFill>
        <p:spPr bwMode="auto">
          <a:xfrm>
            <a:off x="2362200" y="3211298"/>
            <a:ext cx="4029075" cy="81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1934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err="1" smtClean="0"/>
              <a:t>Полусортиране</a:t>
            </a:r>
            <a:r>
              <a:rPr lang="bg-BG" dirty="0" smtClean="0"/>
              <a:t> и сортиране</a:t>
            </a:r>
          </a:p>
          <a:p>
            <a:pPr lvl="1"/>
            <a:r>
              <a:rPr lang="bg-BG" dirty="0" smtClean="0"/>
              <a:t>Приоритетната опашка </a:t>
            </a:r>
            <a:r>
              <a:rPr lang="bg-BG" dirty="0" err="1" smtClean="0"/>
              <a:t>полусортира</a:t>
            </a:r>
            <a:r>
              <a:rPr lang="bg-BG" dirty="0" smtClean="0"/>
              <a:t> елементите</a:t>
            </a:r>
          </a:p>
          <a:p>
            <a:pPr lvl="1"/>
            <a:r>
              <a:rPr lang="bg-BG" dirty="0" smtClean="0"/>
              <a:t>Елементите са разделени на групи, като групите са сортирани помежду си, но елементите вътре в тях не са сортирани</a:t>
            </a:r>
          </a:p>
          <a:p>
            <a:pPr lvl="1"/>
            <a:r>
              <a:rPr lang="bg-BG" dirty="0" smtClean="0"/>
              <a:t>Примерна реализация, като кратните на 5 числа са по-приоритетни от останалите</a:t>
            </a:r>
          </a:p>
          <a:p>
            <a:pPr lvl="1"/>
            <a:endParaRPr lang="bg-BG" dirty="0" smtClean="0"/>
          </a:p>
          <a:p>
            <a:r>
              <a:rPr lang="bg-BG" dirty="0" smtClean="0"/>
              <a:t>Сортиране с приоритетна опашка</a:t>
            </a:r>
          </a:p>
          <a:p>
            <a:pPr lvl="1"/>
            <a:r>
              <a:rPr lang="bg-BG" dirty="0" smtClean="0"/>
              <a:t>Стойността на всеки елемент е и приоритет</a:t>
            </a:r>
          </a:p>
          <a:p>
            <a:pPr lvl="1"/>
            <a:r>
              <a:rPr lang="bg-BG" dirty="0" smtClean="0"/>
              <a:t>Сложността на подобно сортиране е такава, каквато е сложността на избрания алгоритъм за сортиране на групите</a:t>
            </a:r>
            <a:endParaRPr lang="bg-BG" dirty="0"/>
          </a:p>
        </p:txBody>
      </p:sp>
      <p:sp>
        <p:nvSpPr>
          <p:cNvPr id="4" name="Rectangle 3">
            <a:hlinkClick r:id="rId2" action="ppaction://hlinkfile"/>
          </p:cNvPr>
          <p:cNvSpPr/>
          <p:nvPr/>
        </p:nvSpPr>
        <p:spPr>
          <a:xfrm>
            <a:off x="3690257" y="3429000"/>
            <a:ext cx="1828800" cy="526381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dirty="0" smtClean="0">
                <a:solidFill>
                  <a:sysClr val="windowText" lastClr="000000"/>
                </a:solidFill>
                <a:latin typeface="Cambria" panose="02040503050406030204" pitchFamily="18" charset="0"/>
              </a:rPr>
              <a:t>Проба</a:t>
            </a:r>
            <a:endParaRPr lang="bg-BG" sz="2400" dirty="0">
              <a:solidFill>
                <a:sysClr val="windowText" lastClr="000000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216177"/>
      </p:ext>
    </p:extLst>
  </p:cSld>
  <p:clrMapOvr>
    <a:masterClrMapping/>
  </p:clrMapOvr>
  <p:transition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Дек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Дек</a:t>
                </a:r>
              </a:p>
              <a:p>
                <a:pPr lvl="1"/>
                <a:r>
                  <a:rPr lang="bg-BG" dirty="0" smtClean="0"/>
                  <a:t>Линейна структура от данни</a:t>
                </a:r>
              </a:p>
              <a:p>
                <a:pPr lvl="1"/>
                <a:r>
                  <a:rPr lang="bg-BG" dirty="0" smtClean="0"/>
                  <a:t>Обединява стека и опашката</a:t>
                </a:r>
              </a:p>
              <a:p>
                <a:pPr lvl="1"/>
                <a:r>
                  <a:rPr lang="bg-BG" dirty="0" smtClean="0"/>
                  <a:t>Операциите с данни от дека могат да са в двата му края</a:t>
                </a:r>
              </a:p>
              <a:p>
                <a:r>
                  <a:rPr lang="bg-BG" dirty="0" smtClean="0"/>
                  <a:t>Операции</a:t>
                </a:r>
              </a:p>
              <a:p>
                <a:pPr lvl="1"/>
                <a:r>
                  <a:rPr lang="bg-BG" dirty="0" smtClean="0"/>
                  <a:t>Създаване/премахване/проверка на празен дек</a:t>
                </a:r>
              </a:p>
              <a:p>
                <a:pPr lvl="1"/>
                <a:r>
                  <a:rPr lang="bg-BG" dirty="0" smtClean="0"/>
                  <a:t>Добавяне/премахване/извличане на елемента от началото или от края на дека</a:t>
                </a:r>
              </a:p>
              <a:p>
                <a:pPr lvl="1"/>
                <a:r>
                  <a:rPr lang="bg-BG" dirty="0" smtClean="0"/>
                  <a:t>Откъм главата: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h𝑝𝑢𝑠h</m:t>
                    </m:r>
                    <m:r>
                      <a:rPr lang="bg-BG" i="1" dirty="0" smtClean="0">
                        <a:latin typeface="Cambria Math"/>
                      </a:rPr>
                      <m:t>(…)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h𝑝𝑜𝑝</m:t>
                    </m:r>
                    <m:r>
                      <a:rPr lang="bg-BG" i="1" dirty="0" smtClean="0">
                        <a:latin typeface="Cambria Math"/>
                      </a:rPr>
                      <m:t>()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Откъм опашката: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𝑡𝑝𝑢𝑠h</m:t>
                    </m:r>
                    <m:r>
                      <a:rPr lang="bg-BG" i="1" dirty="0" smtClean="0">
                        <a:latin typeface="Cambria Math"/>
                      </a:rPr>
                      <m:t>(…)</m:t>
                    </m:r>
                  </m:oMath>
                </a14:m>
                <a:r>
                  <a:rPr lang="en-US" dirty="0" smtClean="0"/>
                  <a:t>,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𝑡𝑝𝑜𝑝</m:t>
                    </m:r>
                    <m:r>
                      <a:rPr lang="bg-BG" i="1" dirty="0" smtClean="0">
                        <a:latin typeface="Cambria Math"/>
                      </a:rPr>
                      <m:t>()</m:t>
                    </m:r>
                  </m:oMath>
                </a14:m>
                <a:endParaRPr lang="bg-BG" dirty="0" smtClean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b="-118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27612811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Примери за такива структури</a:t>
            </a:r>
          </a:p>
          <a:p>
            <a:pPr lvl="1"/>
            <a:r>
              <a:rPr lang="bg-BG" dirty="0" smtClean="0"/>
              <a:t>Динамични и асоциативни масиви</a:t>
            </a:r>
          </a:p>
          <a:p>
            <a:pPr lvl="1"/>
            <a:r>
              <a:rPr lang="bg-BG" dirty="0" smtClean="0"/>
              <a:t>Стекове и опашки</a:t>
            </a:r>
          </a:p>
          <a:p>
            <a:pPr lvl="1"/>
            <a:r>
              <a:rPr lang="bg-BG" dirty="0" smtClean="0"/>
              <a:t>Списъци, дървета и графи</a:t>
            </a:r>
          </a:p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Тези структури са абстрактни</a:t>
            </a:r>
          </a:p>
          <a:p>
            <a:pPr lvl="1"/>
            <a:r>
              <a:rPr lang="bg-BG" dirty="0"/>
              <a:t>В</a:t>
            </a:r>
            <a:r>
              <a:rPr lang="bg-BG" dirty="0" smtClean="0"/>
              <a:t>ътрешната им реализация може да е различна: </a:t>
            </a:r>
          </a:p>
          <a:p>
            <a:pPr lvl="2"/>
            <a:r>
              <a:rPr lang="bg-BG" dirty="0" smtClean="0"/>
              <a:t>Стекът може да е реализиран чрез списък</a:t>
            </a:r>
          </a:p>
          <a:p>
            <a:pPr lvl="2"/>
            <a:r>
              <a:rPr lang="bg-BG" dirty="0" smtClean="0"/>
              <a:t>Списъкът може да е чрез масив</a:t>
            </a:r>
          </a:p>
          <a:p>
            <a:pPr lvl="2"/>
            <a:r>
              <a:rPr lang="bg-BG" dirty="0" smtClean="0"/>
              <a:t>Графът може да е чрез матрица</a:t>
            </a:r>
          </a:p>
          <a:p>
            <a:pPr lvl="1"/>
            <a:r>
              <a:rPr lang="bg-BG" dirty="0" smtClean="0"/>
              <a:t>Заеманата памет в общия случай е на множество отделни сегменти, а не на монолитен единичен сегмент, както е при масива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624752213"/>
      </p:ext>
    </p:extLst>
  </p:cSld>
  <p:clrMapOvr>
    <a:masterClrMapping/>
  </p:clrMapOvr>
  <p:transition>
    <p:push dir="u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Етимология</a:t>
            </a:r>
          </a:p>
          <a:p>
            <a:pPr lvl="1"/>
            <a:r>
              <a:rPr lang="bg-BG" dirty="0" smtClean="0"/>
              <a:t>Дек – </a:t>
            </a:r>
            <a:r>
              <a:rPr lang="en-US" i="1" dirty="0" err="1" smtClean="0"/>
              <a:t>deque</a:t>
            </a:r>
            <a:r>
              <a:rPr lang="en-US" dirty="0" smtClean="0"/>
              <a:t> (</a:t>
            </a:r>
            <a:r>
              <a:rPr lang="en-US" i="1" dirty="0" smtClean="0"/>
              <a:t>double-ended queue</a:t>
            </a:r>
            <a:r>
              <a:rPr lang="en-US" dirty="0" smtClean="0"/>
              <a:t>) – </a:t>
            </a:r>
            <a:r>
              <a:rPr lang="bg-BG" dirty="0" smtClean="0"/>
              <a:t>опашка с два края</a:t>
            </a:r>
          </a:p>
          <a:p>
            <a:r>
              <a:rPr lang="bg-BG" dirty="0" smtClean="0"/>
              <a:t>Структура на дек</a:t>
            </a:r>
          </a:p>
          <a:p>
            <a:pPr lvl="1"/>
            <a:r>
              <a:rPr lang="bg-BG" dirty="0" smtClean="0"/>
              <a:t>За удобство единият край ще е </a:t>
            </a:r>
            <a:r>
              <a:rPr lang="bg-BG" i="1" dirty="0" smtClean="0"/>
              <a:t>глава</a:t>
            </a:r>
          </a:p>
          <a:p>
            <a:pPr lvl="1"/>
            <a:r>
              <a:rPr lang="bg-BG" dirty="0" smtClean="0"/>
              <a:t>Другият край ще е </a:t>
            </a:r>
            <a:r>
              <a:rPr lang="bg-BG" i="1" dirty="0" smtClean="0"/>
              <a:t>опашка</a:t>
            </a:r>
            <a:endParaRPr lang="bg-BG" i="1" dirty="0"/>
          </a:p>
        </p:txBody>
      </p:sp>
      <p:pic>
        <p:nvPicPr>
          <p:cNvPr id="20482" name="Picture 2" descr="D:\Pavel\Courses\Materials\Course.ALG 2019\Alg-10 Stacks &amp; queues\Lecture\Figures\deque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352800"/>
            <a:ext cx="7086600" cy="2424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534384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Използване</a:t>
            </a:r>
          </a:p>
          <a:p>
            <a:pPr lvl="1"/>
            <a:r>
              <a:rPr lang="bg-BG" dirty="0" smtClean="0"/>
              <a:t>Относително рядко; при специфични задачи</a:t>
            </a:r>
          </a:p>
          <a:p>
            <a:pPr lvl="1"/>
            <a:r>
              <a:rPr lang="bg-BG" dirty="0" smtClean="0"/>
              <a:t>Понякога се използват ограничени декове – при тях са налични само някои от 4-те операции с елементи</a:t>
            </a:r>
          </a:p>
          <a:p>
            <a:pPr lvl="1"/>
            <a:r>
              <a:rPr lang="bg-BG" dirty="0" smtClean="0"/>
              <a:t>Могат да се използват и като опашки, и като стекове</a:t>
            </a:r>
          </a:p>
          <a:p>
            <a:pPr lvl="1"/>
            <a:endParaRPr lang="bg-BG" dirty="0" smtClean="0"/>
          </a:p>
        </p:txBody>
      </p:sp>
      <p:pic>
        <p:nvPicPr>
          <p:cNvPr id="21506" name="Picture 2" descr="D:\Pavel\Courses\Materials\Course.ALG 2019\Alg-10 Stacks &amp; queues\Lecture\Figures\deque-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1"/>
          <a:stretch/>
        </p:blipFill>
        <p:spPr bwMode="auto">
          <a:xfrm>
            <a:off x="1371600" y="2895600"/>
            <a:ext cx="6400800" cy="2937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742281"/>
      </p:ext>
    </p:extLst>
  </p:cSld>
  <p:clrMapOvr>
    <a:masterClrMapping/>
  </p:clrMapOvr>
  <p:transition>
    <p:push dir="u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</a:t>
            </a:r>
            <a:r>
              <a:rPr lang="en-US" dirty="0" smtClean="0"/>
              <a:t>10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Стек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76712155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Запознаване със стека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Дефиниция</a:t>
            </a:r>
          </a:p>
          <a:p>
            <a:pPr lvl="1"/>
            <a:r>
              <a:rPr lang="bg-BG" dirty="0" smtClean="0"/>
              <a:t>Линейна структура от данни</a:t>
            </a:r>
          </a:p>
          <a:p>
            <a:pPr lvl="1"/>
            <a:r>
              <a:rPr lang="bg-BG" dirty="0" smtClean="0"/>
              <a:t>Единият от краищата се нарича връх</a:t>
            </a:r>
            <a:endParaRPr lang="bg-BG" dirty="0"/>
          </a:p>
          <a:p>
            <a:pPr lvl="1"/>
            <a:r>
              <a:rPr lang="bg-BG" dirty="0" smtClean="0"/>
              <a:t>Операциите с данни от стека са предимно с върха</a:t>
            </a:r>
            <a:endParaRPr lang="en-US" dirty="0" smtClean="0"/>
          </a:p>
          <a:p>
            <a:pPr lvl="1"/>
            <a:r>
              <a:rPr lang="en-US" dirty="0" smtClean="0"/>
              <a:t>LIFO – Last in, first out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bg-BG" dirty="0"/>
              <a:t>последен </a:t>
            </a:r>
            <a:r>
              <a:rPr lang="bg-BG" dirty="0" smtClean="0"/>
              <a:t>влязъл, </a:t>
            </a:r>
            <a:r>
              <a:rPr lang="bg-BG" dirty="0"/>
              <a:t>първи </a:t>
            </a:r>
            <a:r>
              <a:rPr lang="bg-BG" dirty="0" smtClean="0"/>
              <a:t>излязъл)</a:t>
            </a:r>
          </a:p>
          <a:p>
            <a:r>
              <a:rPr lang="bg-BG" dirty="0" smtClean="0"/>
              <a:t>Операции</a:t>
            </a:r>
          </a:p>
          <a:p>
            <a:pPr lvl="1"/>
            <a:r>
              <a:rPr lang="bg-BG" dirty="0" smtClean="0"/>
              <a:t>Създаване/премахване/проверка на празен стек</a:t>
            </a:r>
          </a:p>
          <a:p>
            <a:pPr lvl="1"/>
            <a:r>
              <a:rPr lang="bg-BG" dirty="0" smtClean="0"/>
              <a:t>Добавяне/премахване/извличане на елемента на върха на стека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21941284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Етимология</a:t>
            </a:r>
          </a:p>
          <a:p>
            <a:pPr lvl="1"/>
            <a:r>
              <a:rPr lang="bg-BG" dirty="0" smtClean="0"/>
              <a:t>От английски </a:t>
            </a:r>
            <a:r>
              <a:rPr lang="en-US" i="1" dirty="0" smtClean="0"/>
              <a:t>stack</a:t>
            </a:r>
            <a:r>
              <a:rPr lang="bg-BG" i="1" dirty="0" smtClean="0"/>
              <a:t> –</a:t>
            </a:r>
            <a:r>
              <a:rPr lang="bg-BG" dirty="0" smtClean="0"/>
              <a:t> внимателно и прилежно сложени неща едно над друго</a:t>
            </a:r>
          </a:p>
          <a:p>
            <a:pPr lvl="1"/>
            <a:endParaRPr lang="bg-BG" dirty="0"/>
          </a:p>
        </p:txBody>
      </p:sp>
      <p:pic>
        <p:nvPicPr>
          <p:cNvPr id="1027" name="Picture 3" descr="D:\Pavel\Courses\Materials\Course.ALG 2019\Alg-10 Stacks &amp; queues\Lecture\Figures\stack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05825"/>
            <a:ext cx="8229600" cy="386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157949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Слага се само отгоре, взима се само </a:t>
            </a:r>
            <a:r>
              <a:rPr lang="bg-BG" dirty="0"/>
              <a:t>отгоре</a:t>
            </a:r>
          </a:p>
          <a:p>
            <a:pPr lvl="1"/>
            <a:endParaRPr lang="bg-BG" dirty="0"/>
          </a:p>
          <a:p>
            <a:endParaRPr lang="bg-BG" dirty="0" smtClean="0"/>
          </a:p>
          <a:p>
            <a:endParaRPr lang="bg-BG" dirty="0"/>
          </a:p>
        </p:txBody>
      </p:sp>
      <p:pic>
        <p:nvPicPr>
          <p:cNvPr id="2050" name="Picture 2" descr="D:\Pavel\Courses\Materials\Course.ALG 2019\Alg-10 Stacks &amp; queues\Lecture\Figures\stack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686" y="1120734"/>
            <a:ext cx="7498080" cy="512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282680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11156</TotalTime>
  <Words>1900</Words>
  <Application>Microsoft Office PowerPoint</Application>
  <PresentationFormat>On-screen Show (4:3)</PresentationFormat>
  <Paragraphs>323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Стек и опашка</vt:lpstr>
      <vt:lpstr>Съдържание</vt:lpstr>
      <vt:lpstr>Динамични структури</vt:lpstr>
      <vt:lpstr>Обща информация</vt:lpstr>
      <vt:lpstr>PowerPoint Presentation</vt:lpstr>
      <vt:lpstr>Стек</vt:lpstr>
      <vt:lpstr>Запознаване със стека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Реализация на стек</vt:lpstr>
      <vt:lpstr>PowerPoint Presentation</vt:lpstr>
      <vt:lpstr>PowerPoint Presentation</vt:lpstr>
      <vt:lpstr>PowerPoint Presentation</vt:lpstr>
      <vt:lpstr>Приложение на стек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Опашка</vt:lpstr>
      <vt:lpstr>Запознаване с опашката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Реализация на опашка</vt:lpstr>
      <vt:lpstr>PowerPoint Presentation</vt:lpstr>
      <vt:lpstr>PowerPoint Presentation</vt:lpstr>
      <vt:lpstr>PowerPoint Presentation</vt:lpstr>
      <vt:lpstr>Приоритетна опашка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Дек</vt:lpstr>
      <vt:lpstr>PowerPoint Presentation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297</cp:revision>
  <dcterms:created xsi:type="dcterms:W3CDTF">2019-06-21T13:37:43Z</dcterms:created>
  <dcterms:modified xsi:type="dcterms:W3CDTF">2020-04-07T07:01:29Z</dcterms:modified>
</cp:coreProperties>
</file>