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320" r:id="rId3"/>
    <p:sldId id="321" r:id="rId4"/>
    <p:sldId id="323" r:id="rId5"/>
    <p:sldId id="324" r:id="rId6"/>
    <p:sldId id="325" r:id="rId7"/>
    <p:sldId id="348" r:id="rId8"/>
    <p:sldId id="354" r:id="rId9"/>
    <p:sldId id="326" r:id="rId10"/>
    <p:sldId id="352" r:id="rId11"/>
    <p:sldId id="355" r:id="rId12"/>
    <p:sldId id="356" r:id="rId13"/>
    <p:sldId id="359" r:id="rId14"/>
    <p:sldId id="360" r:id="rId15"/>
    <p:sldId id="361" r:id="rId16"/>
    <p:sldId id="364" r:id="rId17"/>
    <p:sldId id="365" r:id="rId18"/>
    <p:sldId id="369" r:id="rId19"/>
    <p:sldId id="366" r:id="rId20"/>
    <p:sldId id="370" r:id="rId21"/>
    <p:sldId id="334" r:id="rId22"/>
    <p:sldId id="371" r:id="rId23"/>
    <p:sldId id="372" r:id="rId24"/>
    <p:sldId id="261" r:id="rId25"/>
  </p:sldIdLst>
  <p:sldSz cx="9144000" cy="5143500" type="screen16x9"/>
  <p:notesSz cx="6858000" cy="9144000"/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D9E3EB"/>
    <a:srgbClr val="638CAE"/>
    <a:srgbClr val="E3E5ED"/>
    <a:srgbClr val="000000"/>
    <a:srgbClr val="AAB0C8"/>
    <a:srgbClr val="727CA3"/>
    <a:srgbClr val="D39FA0"/>
    <a:srgbClr val="8B8B9D"/>
    <a:srgbClr val="0070C0"/>
  </p:clrMru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565" autoAdjust="0"/>
    <p:restoredTop sz="94590" autoAdjust="0"/>
  </p:normalViewPr>
  <p:slideViewPr>
    <p:cSldViewPr>
      <p:cViewPr varScale="1">
        <p:scale>
          <a:sx n="95" d="100"/>
          <a:sy n="95" d="100"/>
        </p:scale>
        <p:origin x="-576" y="-96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22908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91439" cy="91439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2914650"/>
            <a:ext cx="6858000" cy="742950"/>
          </a:xfrm>
          <a:ln>
            <a:noFill/>
          </a:ln>
        </p:spPr>
        <p:txBody>
          <a:bodyPr anchor="t" anchorCtr="0">
            <a:normAutofit/>
          </a:bodyPr>
          <a:lstStyle>
            <a:lvl1pPr algn="l">
              <a:defRPr sz="3600">
                <a:solidFill>
                  <a:schemeClr val="tx1"/>
                </a:solidFill>
              </a:defRPr>
            </a:lvl1pPr>
          </a:lstStyle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19200" y="3843338"/>
            <a:ext cx="6858000" cy="400050"/>
          </a:xfrm>
        </p:spPr>
        <p:txBody>
          <a:bodyPr/>
          <a:lstStyle>
            <a:lvl1pPr marL="0" indent="0" algn="l">
              <a:buNone/>
              <a:defRPr sz="2000" b="0">
                <a:solidFill>
                  <a:schemeClr val="tx2"/>
                </a:solidFill>
                <a:latin typeface="Candara" panose="020E0502030303020204" pitchFamily="34" charset="0"/>
                <a:ea typeface="+mj-ea"/>
                <a:cs typeface="+mj-cs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1" name="Rectangle 20"/>
          <p:cNvSpPr/>
          <p:nvPr/>
        </p:nvSpPr>
        <p:spPr>
          <a:xfrm>
            <a:off x="904875" y="2736056"/>
            <a:ext cx="7315200" cy="96012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3" name="Rectangle 32"/>
          <p:cNvSpPr/>
          <p:nvPr/>
        </p:nvSpPr>
        <p:spPr>
          <a:xfrm>
            <a:off x="904875" y="3786188"/>
            <a:ext cx="7315200" cy="514350"/>
          </a:xfrm>
          <a:prstGeom prst="rect">
            <a:avLst/>
          </a:prstGeom>
          <a:noFill/>
          <a:ln w="6350" cap="rnd" cmpd="sng" algn="ctr">
            <a:solidFill>
              <a:schemeClr val="accent2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2736056"/>
            <a:ext cx="228600" cy="96012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>
            <a:off x="904875" y="3786188"/>
            <a:ext cx="228600" cy="514350"/>
          </a:xfrm>
          <a:prstGeom prst="rect">
            <a:avLst/>
          </a:prstGeom>
          <a:solidFill>
            <a:schemeClr val="accent2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pic>
        <p:nvPicPr>
          <p:cNvPr id="10" name="Picture 2" descr="D:\Pavel\Courses\Materials\Course.ALG 2019\logo-bg.emf"/>
          <p:cNvPicPr>
            <a:picLocks noChangeAspect="1" noChangeArrowheads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17053" y="168272"/>
            <a:ext cx="2815910" cy="257492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1219200" y="2914650"/>
            <a:ext cx="6858000" cy="742950"/>
          </a:xfrm>
          <a:ln>
            <a:noFill/>
          </a:ln>
        </p:spPr>
        <p:txBody>
          <a:bodyPr anchor="t" anchorCtr="0">
            <a:normAutofit/>
          </a:bodyPr>
          <a:lstStyle>
            <a:lvl1pPr algn="l">
              <a:defRPr sz="3600">
                <a:solidFill>
                  <a:schemeClr val="tx1"/>
                </a:solidFill>
              </a:defRPr>
            </a:lvl1pPr>
          </a:lstStyle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21" name="Rectangle 20"/>
          <p:cNvSpPr/>
          <p:nvPr/>
        </p:nvSpPr>
        <p:spPr>
          <a:xfrm>
            <a:off x="904875" y="2736056"/>
            <a:ext cx="7315200" cy="960120"/>
          </a:xfrm>
          <a:prstGeom prst="rect">
            <a:avLst/>
          </a:prstGeom>
          <a:noFill/>
          <a:ln w="6350" cap="rnd" cmpd="sng" algn="ctr">
            <a:solidFill>
              <a:schemeClr val="accent1"/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Rectangle 21"/>
          <p:cNvSpPr/>
          <p:nvPr/>
        </p:nvSpPr>
        <p:spPr>
          <a:xfrm>
            <a:off x="904875" y="2736056"/>
            <a:ext cx="228600" cy="960120"/>
          </a:xfrm>
          <a:prstGeom prst="rect">
            <a:avLst/>
          </a:prstGeom>
          <a:solidFill>
            <a:schemeClr val="accent1"/>
          </a:solidFill>
          <a:ln w="635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</p:spTree>
    <p:extLst>
      <p:ext uri="{BB962C8B-B14F-4D97-AF65-F5344CB8AC3E}">
        <p14:creationId xmlns:p14="http://schemas.microsoft.com/office/powerpoint/2010/main" val="8257830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"/>
            <a:ext cx="8534400" cy="74295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047750"/>
            <a:ext cx="8534400" cy="40386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33350"/>
            <a:ext cx="8534400" cy="4953000"/>
          </a:xfrm>
        </p:spPr>
        <p:txBody>
          <a:bodyPr/>
          <a:lstStyle/>
          <a:p>
            <a:pPr lvl="0" eaLnBrk="1" latinLnBrk="0" hangingPunct="1"/>
            <a:r>
              <a:rPr lang="en-US" dirty="0" smtClean="0"/>
              <a:t>Click to edit Master text styles</a:t>
            </a:r>
          </a:p>
          <a:p>
            <a:pPr lvl="1" eaLnBrk="1" latinLnBrk="0" hangingPunct="1"/>
            <a:r>
              <a:rPr lang="en-US" dirty="0" smtClean="0"/>
              <a:t>Second level</a:t>
            </a:r>
          </a:p>
          <a:p>
            <a:pPr lvl="2" eaLnBrk="1" latinLnBrk="0" hangingPunct="1"/>
            <a:r>
              <a:rPr lang="en-US" dirty="0" smtClean="0"/>
              <a:t>Third level</a:t>
            </a:r>
          </a:p>
          <a:p>
            <a:pPr lvl="3" eaLnBrk="1" latinLnBrk="0" hangingPunct="1"/>
            <a:r>
              <a:rPr lang="en-US" dirty="0" smtClean="0"/>
              <a:t>Fourth level</a:t>
            </a:r>
          </a:p>
          <a:p>
            <a:pPr lvl="4" eaLnBrk="1" latinLnBrk="0" hangingPunct="1"/>
            <a:r>
              <a:rPr lang="en-US" dirty="0" smtClean="0"/>
              <a:t>Fifth level</a:t>
            </a:r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18800805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71450"/>
            <a:ext cx="8534400" cy="685800"/>
          </a:xfrm>
          <a:ln>
            <a:noFill/>
          </a:ln>
        </p:spPr>
        <p:txBody>
          <a:bodyPr vert="horz" anchor="b" anchorCtr="0">
            <a:normAutofit/>
          </a:bodyPr>
          <a:lstStyle>
            <a:lvl1pPr>
              <a:defRPr lang="en-US" sz="3600"/>
            </a:lvl1pPr>
          </a:lstStyle>
          <a:p>
            <a:pPr lvl="0"/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667DF-4D84-4B1F-9010-1E7FCEE5EE25}" type="slidenum">
              <a:rPr lang="bg-BG" smtClean="0"/>
              <a:t>‹#›</a:t>
            </a:fld>
            <a:endParaRPr lang="bg-BG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33350"/>
            <a:ext cx="7955238" cy="723900"/>
          </a:xfrm>
          <a:prstGeom prst="rect">
            <a:avLst/>
          </a:prstGeom>
          <a:ln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914400"/>
            <a:ext cx="8534400" cy="417195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dirty="0" smtClean="0"/>
              <a:t>Click to edit Master text styles</a:t>
            </a:r>
            <a:r>
              <a:rPr kumimoji="0" lang="bg-BG" dirty="0" smtClean="0"/>
              <a:t>кирилица</a:t>
            </a:r>
            <a:endParaRPr kumimoji="0" lang="en-US" dirty="0" smtClean="0"/>
          </a:p>
          <a:p>
            <a:pPr lvl="1" eaLnBrk="1" latinLnBrk="0" hangingPunct="1"/>
            <a:r>
              <a:rPr kumimoji="0" lang="en-US" dirty="0" smtClean="0"/>
              <a:t>Second level</a:t>
            </a:r>
          </a:p>
          <a:p>
            <a:pPr lvl="2" eaLnBrk="1" latinLnBrk="0" hangingPunct="1"/>
            <a:r>
              <a:rPr kumimoji="0" lang="en-US" dirty="0" smtClean="0"/>
              <a:t>Third level</a:t>
            </a:r>
          </a:p>
          <a:p>
            <a:pPr lvl="3" eaLnBrk="1" latinLnBrk="0" hangingPunct="1"/>
            <a:r>
              <a:rPr kumimoji="0" lang="en-US" dirty="0" smtClean="0"/>
              <a:t>Fourth level</a:t>
            </a:r>
          </a:p>
          <a:p>
            <a:pPr lvl="4" eaLnBrk="1" latinLnBrk="0" hangingPunct="1"/>
            <a:r>
              <a:rPr kumimoji="0" lang="en-US" dirty="0" smtClean="0"/>
              <a:t>Fifth level</a:t>
            </a:r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86800" y="4869180"/>
            <a:ext cx="457200" cy="27432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1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</a:lstStyle>
          <a:p>
            <a:fld id="{EC4667DF-4D84-4B1F-9010-1E7FCEE5EE25}" type="slidenum">
              <a:rPr lang="bg-BG" smtClean="0"/>
              <a:pPr/>
              <a:t>‹#›</a:t>
            </a:fld>
            <a:endParaRPr lang="bg-BG"/>
          </a:p>
        </p:txBody>
      </p:sp>
      <p:sp>
        <p:nvSpPr>
          <p:cNvPr id="29" name="Straight Connector 28"/>
          <p:cNvSpPr>
            <a:spLocks noChangeShapeType="1"/>
          </p:cNvSpPr>
          <p:nvPr/>
        </p:nvSpPr>
        <p:spPr bwMode="auto">
          <a:xfrm>
            <a:off x="457200" y="857250"/>
            <a:ext cx="8534400" cy="0"/>
          </a:xfrm>
          <a:prstGeom prst="line">
            <a:avLst/>
          </a:prstGeom>
          <a:noFill/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Rectangle 1"/>
          <p:cNvSpPr/>
          <p:nvPr/>
        </p:nvSpPr>
        <p:spPr>
          <a:xfrm>
            <a:off x="0" y="133350"/>
            <a:ext cx="152400" cy="7239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bg-BG"/>
          </a:p>
        </p:txBody>
      </p:sp>
      <p:grpSp>
        <p:nvGrpSpPr>
          <p:cNvPr id="7" name="Group 6"/>
          <p:cNvGrpSpPr/>
          <p:nvPr userDrawn="1"/>
        </p:nvGrpSpPr>
        <p:grpSpPr>
          <a:xfrm>
            <a:off x="8492947" y="244789"/>
            <a:ext cx="498653" cy="498161"/>
            <a:chOff x="354013" y="322263"/>
            <a:chExt cx="1608138" cy="1606550"/>
          </a:xfrm>
        </p:grpSpPr>
        <p:sp>
          <p:nvSpPr>
            <p:cNvPr id="8" name="Freeform 49"/>
            <p:cNvSpPr>
              <a:spLocks/>
            </p:cNvSpPr>
            <p:nvPr/>
          </p:nvSpPr>
          <p:spPr bwMode="auto">
            <a:xfrm>
              <a:off x="588963" y="615950"/>
              <a:ext cx="465138" cy="254000"/>
            </a:xfrm>
            <a:custGeom>
              <a:avLst/>
              <a:gdLst>
                <a:gd name="T0" fmla="*/ 542 w 1818"/>
                <a:gd name="T1" fmla="*/ 10 h 992"/>
                <a:gd name="T2" fmla="*/ 1818 w 1818"/>
                <a:gd name="T3" fmla="*/ 404 h 992"/>
                <a:gd name="T4" fmla="*/ 1757 w 1818"/>
                <a:gd name="T5" fmla="*/ 425 h 992"/>
                <a:gd name="T6" fmla="*/ 1675 w 1818"/>
                <a:gd name="T7" fmla="*/ 465 h 992"/>
                <a:gd name="T8" fmla="*/ 224 w 1818"/>
                <a:gd name="T9" fmla="*/ 223 h 992"/>
                <a:gd name="T10" fmla="*/ 630 w 1818"/>
                <a:gd name="T11" fmla="*/ 992 h 992"/>
                <a:gd name="T12" fmla="*/ 478 w 1818"/>
                <a:gd name="T13" fmla="*/ 992 h 992"/>
                <a:gd name="T14" fmla="*/ 107 w 1818"/>
                <a:gd name="T15" fmla="*/ 152 h 992"/>
                <a:gd name="T16" fmla="*/ 542 w 1818"/>
                <a:gd name="T17" fmla="*/ 1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2">
                  <a:moveTo>
                    <a:pt x="542" y="10"/>
                  </a:moveTo>
                  <a:cubicBezTo>
                    <a:pt x="861" y="26"/>
                    <a:pt x="1315" y="163"/>
                    <a:pt x="1818" y="404"/>
                  </a:cubicBezTo>
                  <a:cubicBezTo>
                    <a:pt x="1798" y="409"/>
                    <a:pt x="1777" y="417"/>
                    <a:pt x="1757" y="425"/>
                  </a:cubicBezTo>
                  <a:lnTo>
                    <a:pt x="1675" y="465"/>
                  </a:lnTo>
                  <a:cubicBezTo>
                    <a:pt x="940" y="124"/>
                    <a:pt x="352" y="13"/>
                    <a:pt x="224" y="223"/>
                  </a:cubicBezTo>
                  <a:cubicBezTo>
                    <a:pt x="132" y="374"/>
                    <a:pt x="295" y="659"/>
                    <a:pt x="630" y="992"/>
                  </a:cubicBezTo>
                  <a:lnTo>
                    <a:pt x="478" y="992"/>
                  </a:lnTo>
                  <a:cubicBezTo>
                    <a:pt x="150" y="637"/>
                    <a:pt x="0" y="328"/>
                    <a:pt x="107" y="152"/>
                  </a:cubicBezTo>
                  <a:cubicBezTo>
                    <a:pt x="173" y="45"/>
                    <a:pt x="326" y="0"/>
                    <a:pt x="542" y="10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9" name="Freeform 50"/>
            <p:cNvSpPr>
              <a:spLocks/>
            </p:cNvSpPr>
            <p:nvPr/>
          </p:nvSpPr>
          <p:spPr bwMode="auto">
            <a:xfrm>
              <a:off x="1270000" y="617538"/>
              <a:ext cx="466725" cy="254000"/>
            </a:xfrm>
            <a:custGeom>
              <a:avLst/>
              <a:gdLst>
                <a:gd name="T0" fmla="*/ 1276 w 1818"/>
                <a:gd name="T1" fmla="*/ 11 h 993"/>
                <a:gd name="T2" fmla="*/ 0 w 1818"/>
                <a:gd name="T3" fmla="*/ 405 h 993"/>
                <a:gd name="T4" fmla="*/ 61 w 1818"/>
                <a:gd name="T5" fmla="*/ 426 h 993"/>
                <a:gd name="T6" fmla="*/ 143 w 1818"/>
                <a:gd name="T7" fmla="*/ 465 h 993"/>
                <a:gd name="T8" fmla="*/ 1594 w 1818"/>
                <a:gd name="T9" fmla="*/ 224 h 993"/>
                <a:gd name="T10" fmla="*/ 1188 w 1818"/>
                <a:gd name="T11" fmla="*/ 993 h 993"/>
                <a:gd name="T12" fmla="*/ 1340 w 1818"/>
                <a:gd name="T13" fmla="*/ 993 h 993"/>
                <a:gd name="T14" fmla="*/ 1711 w 1818"/>
                <a:gd name="T15" fmla="*/ 153 h 993"/>
                <a:gd name="T16" fmla="*/ 1276 w 1818"/>
                <a:gd name="T17" fmla="*/ 11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18" h="993">
                  <a:moveTo>
                    <a:pt x="1276" y="11"/>
                  </a:moveTo>
                  <a:cubicBezTo>
                    <a:pt x="957" y="26"/>
                    <a:pt x="503" y="163"/>
                    <a:pt x="0" y="405"/>
                  </a:cubicBezTo>
                  <a:cubicBezTo>
                    <a:pt x="21" y="410"/>
                    <a:pt x="41" y="418"/>
                    <a:pt x="61" y="426"/>
                  </a:cubicBezTo>
                  <a:lnTo>
                    <a:pt x="143" y="465"/>
                  </a:lnTo>
                  <a:cubicBezTo>
                    <a:pt x="878" y="125"/>
                    <a:pt x="1466" y="14"/>
                    <a:pt x="1594" y="224"/>
                  </a:cubicBezTo>
                  <a:cubicBezTo>
                    <a:pt x="1686" y="375"/>
                    <a:pt x="1523" y="660"/>
                    <a:pt x="1188" y="993"/>
                  </a:cubicBezTo>
                  <a:lnTo>
                    <a:pt x="1340" y="993"/>
                  </a:lnTo>
                  <a:cubicBezTo>
                    <a:pt x="1668" y="638"/>
                    <a:pt x="1818" y="329"/>
                    <a:pt x="1711" y="153"/>
                  </a:cubicBezTo>
                  <a:cubicBezTo>
                    <a:pt x="1645" y="45"/>
                    <a:pt x="1492" y="0"/>
                    <a:pt x="1276" y="11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0" name="Freeform 51"/>
            <p:cNvSpPr>
              <a:spLocks/>
            </p:cNvSpPr>
            <p:nvPr/>
          </p:nvSpPr>
          <p:spPr bwMode="auto">
            <a:xfrm>
              <a:off x="354013" y="322263"/>
              <a:ext cx="1608138" cy="1606550"/>
            </a:xfrm>
            <a:custGeom>
              <a:avLst/>
              <a:gdLst>
                <a:gd name="T0" fmla="*/ 3133 w 6277"/>
                <a:gd name="T1" fmla="*/ 0 h 6272"/>
                <a:gd name="T2" fmla="*/ 6272 w 6277"/>
                <a:gd name="T3" fmla="*/ 1044 h 6272"/>
                <a:gd name="T4" fmla="*/ 3130 w 6277"/>
                <a:gd name="T5" fmla="*/ 6272 h 6272"/>
                <a:gd name="T6" fmla="*/ 0 w 6277"/>
                <a:gd name="T7" fmla="*/ 1042 h 6272"/>
                <a:gd name="T8" fmla="*/ 3133 w 6277"/>
                <a:gd name="T9" fmla="*/ 0 h 6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277" h="6272">
                  <a:moveTo>
                    <a:pt x="3133" y="0"/>
                  </a:moveTo>
                  <a:lnTo>
                    <a:pt x="6272" y="1044"/>
                  </a:lnTo>
                  <a:cubicBezTo>
                    <a:pt x="6277" y="2620"/>
                    <a:pt x="5633" y="5021"/>
                    <a:pt x="3130" y="6272"/>
                  </a:cubicBezTo>
                  <a:cubicBezTo>
                    <a:pt x="625" y="5017"/>
                    <a:pt x="5" y="2615"/>
                    <a:pt x="0" y="1042"/>
                  </a:cubicBezTo>
                  <a:lnTo>
                    <a:pt x="3133" y="0"/>
                  </a:lnTo>
                  <a:close/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1" name="Freeform 52"/>
            <p:cNvSpPr>
              <a:spLocks/>
            </p:cNvSpPr>
            <p:nvPr/>
          </p:nvSpPr>
          <p:spPr bwMode="auto">
            <a:xfrm>
              <a:off x="1114326" y="1754188"/>
              <a:ext cx="88900" cy="88900"/>
            </a:xfrm>
            <a:custGeom>
              <a:avLst/>
              <a:gdLst>
                <a:gd name="T0" fmla="*/ 62 w 348"/>
                <a:gd name="T1" fmla="*/ 286 h 348"/>
                <a:gd name="T2" fmla="*/ 62 w 348"/>
                <a:gd name="T3" fmla="*/ 62 h 348"/>
                <a:gd name="T4" fmla="*/ 286 w 348"/>
                <a:gd name="T5" fmla="*/ 62 h 348"/>
                <a:gd name="T6" fmla="*/ 286 w 348"/>
                <a:gd name="T7" fmla="*/ 286 h 348"/>
                <a:gd name="T8" fmla="*/ 62 w 348"/>
                <a:gd name="T9" fmla="*/ 286 h 3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48" h="348">
                  <a:moveTo>
                    <a:pt x="62" y="286"/>
                  </a:moveTo>
                  <a:cubicBezTo>
                    <a:pt x="0" y="224"/>
                    <a:pt x="0" y="124"/>
                    <a:pt x="62" y="62"/>
                  </a:cubicBezTo>
                  <a:cubicBezTo>
                    <a:pt x="124" y="0"/>
                    <a:pt x="224" y="0"/>
                    <a:pt x="286" y="62"/>
                  </a:cubicBezTo>
                  <a:cubicBezTo>
                    <a:pt x="348" y="124"/>
                    <a:pt x="348" y="224"/>
                    <a:pt x="286" y="286"/>
                  </a:cubicBezTo>
                  <a:cubicBezTo>
                    <a:pt x="224" y="348"/>
                    <a:pt x="124" y="348"/>
                    <a:pt x="62" y="286"/>
                  </a:cubicBezTo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2" name="Freeform 53"/>
            <p:cNvSpPr>
              <a:spLocks/>
            </p:cNvSpPr>
            <p:nvPr/>
          </p:nvSpPr>
          <p:spPr bwMode="auto">
            <a:xfrm>
              <a:off x="1089720" y="1690688"/>
              <a:ext cx="138113" cy="41275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4" name="Freeform 56"/>
            <p:cNvSpPr>
              <a:spLocks/>
            </p:cNvSpPr>
            <p:nvPr/>
          </p:nvSpPr>
          <p:spPr bwMode="auto">
            <a:xfrm>
              <a:off x="896938" y="722313"/>
              <a:ext cx="539750" cy="668338"/>
            </a:xfrm>
            <a:custGeom>
              <a:avLst/>
              <a:gdLst>
                <a:gd name="T0" fmla="*/ 574 w 2109"/>
                <a:gd name="T1" fmla="*/ 2608 h 2608"/>
                <a:gd name="T2" fmla="*/ 1530 w 2109"/>
                <a:gd name="T3" fmla="*/ 2607 h 2608"/>
                <a:gd name="T4" fmla="*/ 2101 w 2109"/>
                <a:gd name="T5" fmla="*/ 876 h 2608"/>
                <a:gd name="T6" fmla="*/ 1050 w 2109"/>
                <a:gd name="T7" fmla="*/ 0 h 2608"/>
                <a:gd name="T8" fmla="*/ 6 w 2109"/>
                <a:gd name="T9" fmla="*/ 868 h 2608"/>
                <a:gd name="T10" fmla="*/ 574 w 2109"/>
                <a:gd name="T11" fmla="*/ 2608 h 2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09" h="2608">
                  <a:moveTo>
                    <a:pt x="574" y="2608"/>
                  </a:moveTo>
                  <a:lnTo>
                    <a:pt x="1530" y="2607"/>
                  </a:lnTo>
                  <a:cubicBezTo>
                    <a:pt x="1528" y="1512"/>
                    <a:pt x="2109" y="1438"/>
                    <a:pt x="2101" y="876"/>
                  </a:cubicBezTo>
                  <a:cubicBezTo>
                    <a:pt x="2094" y="313"/>
                    <a:pt x="1558" y="2"/>
                    <a:pt x="1050" y="0"/>
                  </a:cubicBezTo>
                  <a:cubicBezTo>
                    <a:pt x="563" y="10"/>
                    <a:pt x="0" y="287"/>
                    <a:pt x="6" y="868"/>
                  </a:cubicBezTo>
                  <a:cubicBezTo>
                    <a:pt x="11" y="1448"/>
                    <a:pt x="570" y="1525"/>
                    <a:pt x="574" y="2608"/>
                  </a:cubicBezTo>
                  <a:close/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5" name="Freeform 57"/>
            <p:cNvSpPr>
              <a:spLocks/>
            </p:cNvSpPr>
            <p:nvPr/>
          </p:nvSpPr>
          <p:spPr bwMode="auto">
            <a:xfrm>
              <a:off x="962025" y="804863"/>
              <a:ext cx="138113" cy="138113"/>
            </a:xfrm>
            <a:custGeom>
              <a:avLst/>
              <a:gdLst>
                <a:gd name="T0" fmla="*/ 0 w 87"/>
                <a:gd name="T1" fmla="*/ 87 h 87"/>
                <a:gd name="T2" fmla="*/ 87 w 87"/>
                <a:gd name="T3" fmla="*/ 0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87" h="87">
                  <a:moveTo>
                    <a:pt x="0" y="87"/>
                  </a:moveTo>
                  <a:cubicBezTo>
                    <a:pt x="5" y="47"/>
                    <a:pt x="40" y="12"/>
                    <a:pt x="87" y="0"/>
                  </a:cubicBezTo>
                </a:path>
              </a:pathLst>
            </a:custGeom>
            <a:noFill/>
            <a:ln w="12700" cap="rnd">
              <a:solidFill>
                <a:schemeClr val="accent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6" name="Oval 58"/>
            <p:cNvSpPr>
              <a:spLocks noChangeArrowheads="1"/>
            </p:cNvSpPr>
            <p:nvPr/>
          </p:nvSpPr>
          <p:spPr bwMode="auto">
            <a:xfrm>
              <a:off x="1530350" y="806450"/>
              <a:ext cx="131763" cy="130175"/>
            </a:xfrm>
            <a:prstGeom prst="ellipse">
              <a:avLst/>
            </a:pr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7" name="Oval 59"/>
            <p:cNvSpPr>
              <a:spLocks noChangeArrowheads="1"/>
            </p:cNvSpPr>
            <p:nvPr/>
          </p:nvSpPr>
          <p:spPr bwMode="auto">
            <a:xfrm>
              <a:off x="654050" y="798513"/>
              <a:ext cx="131763" cy="130175"/>
            </a:xfrm>
            <a:prstGeom prst="ellipse">
              <a:avLst/>
            </a:pr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8" name="Freeform 60"/>
            <p:cNvSpPr>
              <a:spLocks/>
            </p:cNvSpPr>
            <p:nvPr/>
          </p:nvSpPr>
          <p:spPr bwMode="auto">
            <a:xfrm>
              <a:off x="688975" y="847725"/>
              <a:ext cx="1038225" cy="547688"/>
            </a:xfrm>
            <a:custGeom>
              <a:avLst/>
              <a:gdLst>
                <a:gd name="T0" fmla="*/ 0 w 4051"/>
                <a:gd name="T1" fmla="*/ 0 h 2143"/>
                <a:gd name="T2" fmla="*/ 145 w 4051"/>
                <a:gd name="T3" fmla="*/ 0 h 2143"/>
                <a:gd name="T4" fmla="*/ 1481 w 4051"/>
                <a:gd name="T5" fmla="*/ 1035 h 2143"/>
                <a:gd name="T6" fmla="*/ 3784 w 4051"/>
                <a:gd name="T7" fmla="*/ 1728 h 2143"/>
                <a:gd name="T8" fmla="*/ 2968 w 4051"/>
                <a:gd name="T9" fmla="*/ 595 h 2143"/>
                <a:gd name="T10" fmla="*/ 3062 w 4051"/>
                <a:gd name="T11" fmla="*/ 524 h 2143"/>
                <a:gd name="T12" fmla="*/ 3901 w 4051"/>
                <a:gd name="T13" fmla="*/ 1799 h 2143"/>
                <a:gd name="T14" fmla="*/ 1418 w 4051"/>
                <a:gd name="T15" fmla="*/ 1139 h 2143"/>
                <a:gd name="T16" fmla="*/ 0 w 4051"/>
                <a:gd name="T17" fmla="*/ 0 h 2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051" h="2143">
                  <a:moveTo>
                    <a:pt x="0" y="0"/>
                  </a:moveTo>
                  <a:lnTo>
                    <a:pt x="145" y="0"/>
                  </a:lnTo>
                  <a:cubicBezTo>
                    <a:pt x="446" y="320"/>
                    <a:pt x="918" y="691"/>
                    <a:pt x="1481" y="1035"/>
                  </a:cubicBezTo>
                  <a:cubicBezTo>
                    <a:pt x="2578" y="1704"/>
                    <a:pt x="3609" y="2014"/>
                    <a:pt x="3784" y="1728"/>
                  </a:cubicBezTo>
                  <a:cubicBezTo>
                    <a:pt x="3908" y="1525"/>
                    <a:pt x="3568" y="1076"/>
                    <a:pt x="2968" y="595"/>
                  </a:cubicBezTo>
                  <a:lnTo>
                    <a:pt x="3062" y="524"/>
                  </a:lnTo>
                  <a:cubicBezTo>
                    <a:pt x="3700" y="1048"/>
                    <a:pt x="4051" y="1554"/>
                    <a:pt x="3901" y="1799"/>
                  </a:cubicBezTo>
                  <a:cubicBezTo>
                    <a:pt x="3691" y="2143"/>
                    <a:pt x="2580" y="1847"/>
                    <a:pt x="1418" y="1139"/>
                  </a:cubicBezTo>
                  <a:cubicBezTo>
                    <a:pt x="810" y="768"/>
                    <a:pt x="308" y="358"/>
                    <a:pt x="0" y="0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19" name="Freeform 61"/>
            <p:cNvSpPr>
              <a:spLocks/>
            </p:cNvSpPr>
            <p:nvPr/>
          </p:nvSpPr>
          <p:spPr bwMode="auto">
            <a:xfrm>
              <a:off x="598488" y="869950"/>
              <a:ext cx="1017588" cy="525463"/>
            </a:xfrm>
            <a:custGeom>
              <a:avLst/>
              <a:gdLst>
                <a:gd name="T0" fmla="*/ 3816 w 3969"/>
                <a:gd name="T1" fmla="*/ 0 h 2052"/>
                <a:gd name="T2" fmla="*/ 3969 w 3969"/>
                <a:gd name="T3" fmla="*/ 0 h 2052"/>
                <a:gd name="T4" fmla="*/ 2632 w 3969"/>
                <a:gd name="T5" fmla="*/ 1048 h 2052"/>
                <a:gd name="T6" fmla="*/ 149 w 3969"/>
                <a:gd name="T7" fmla="*/ 1708 h 2052"/>
                <a:gd name="T8" fmla="*/ 983 w 3969"/>
                <a:gd name="T9" fmla="*/ 437 h 2052"/>
                <a:gd name="T10" fmla="*/ 1083 w 3969"/>
                <a:gd name="T11" fmla="*/ 504 h 2052"/>
                <a:gd name="T12" fmla="*/ 266 w 3969"/>
                <a:gd name="T13" fmla="*/ 1637 h 2052"/>
                <a:gd name="T14" fmla="*/ 2569 w 3969"/>
                <a:gd name="T15" fmla="*/ 944 h 2052"/>
                <a:gd name="T16" fmla="*/ 3816 w 3969"/>
                <a:gd name="T17" fmla="*/ 0 h 20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969" h="2052">
                  <a:moveTo>
                    <a:pt x="3816" y="0"/>
                  </a:moveTo>
                  <a:lnTo>
                    <a:pt x="3969" y="0"/>
                  </a:lnTo>
                  <a:cubicBezTo>
                    <a:pt x="3657" y="335"/>
                    <a:pt x="3189" y="708"/>
                    <a:pt x="2632" y="1048"/>
                  </a:cubicBezTo>
                  <a:cubicBezTo>
                    <a:pt x="1470" y="1756"/>
                    <a:pt x="359" y="2052"/>
                    <a:pt x="149" y="1708"/>
                  </a:cubicBezTo>
                  <a:cubicBezTo>
                    <a:pt x="0" y="1463"/>
                    <a:pt x="348" y="960"/>
                    <a:pt x="983" y="437"/>
                  </a:cubicBezTo>
                  <a:lnTo>
                    <a:pt x="1083" y="504"/>
                  </a:lnTo>
                  <a:cubicBezTo>
                    <a:pt x="482" y="985"/>
                    <a:pt x="142" y="1434"/>
                    <a:pt x="266" y="1637"/>
                  </a:cubicBezTo>
                  <a:cubicBezTo>
                    <a:pt x="441" y="1923"/>
                    <a:pt x="1472" y="1613"/>
                    <a:pt x="2569" y="944"/>
                  </a:cubicBezTo>
                  <a:cubicBezTo>
                    <a:pt x="3080" y="633"/>
                    <a:pt x="3515" y="298"/>
                    <a:pt x="3816" y="0"/>
                  </a:cubicBez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20" name="Freeform 53"/>
            <p:cNvSpPr>
              <a:spLocks/>
            </p:cNvSpPr>
            <p:nvPr/>
          </p:nvSpPr>
          <p:spPr bwMode="auto">
            <a:xfrm>
              <a:off x="1036439" y="1593055"/>
              <a:ext cx="244675" cy="80433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  <p:sp>
          <p:nvSpPr>
            <p:cNvPr id="21" name="Freeform 53"/>
            <p:cNvSpPr>
              <a:spLocks/>
            </p:cNvSpPr>
            <p:nvPr/>
          </p:nvSpPr>
          <p:spPr bwMode="auto">
            <a:xfrm>
              <a:off x="961751" y="1492947"/>
              <a:ext cx="394053" cy="129539"/>
            </a:xfrm>
            <a:custGeom>
              <a:avLst/>
              <a:gdLst>
                <a:gd name="T0" fmla="*/ 0 w 87"/>
                <a:gd name="T1" fmla="*/ 26 h 26"/>
                <a:gd name="T2" fmla="*/ 84 w 87"/>
                <a:gd name="T3" fmla="*/ 21 h 26"/>
                <a:gd name="T4" fmla="*/ 87 w 87"/>
                <a:gd name="T5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7" h="26">
                  <a:moveTo>
                    <a:pt x="0" y="26"/>
                  </a:moveTo>
                  <a:cubicBezTo>
                    <a:pt x="22" y="2"/>
                    <a:pt x="59" y="0"/>
                    <a:pt x="84" y="21"/>
                  </a:cubicBezTo>
                  <a:cubicBezTo>
                    <a:pt x="85" y="22"/>
                    <a:pt x="86" y="23"/>
                    <a:pt x="87" y="24"/>
                  </a:cubicBezTo>
                </a:path>
              </a:pathLst>
            </a:custGeom>
            <a:noFill/>
            <a:ln w="19050" cap="flat">
              <a:solidFill>
                <a:schemeClr val="accent1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bg-BG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81" r:id="rId2"/>
    <p:sldLayoutId id="2147483674" r:id="rId3"/>
    <p:sldLayoutId id="2147483680" r:id="rId4"/>
    <p:sldLayoutId id="2147483678" r:id="rId5"/>
    <p:sldLayoutId id="2147483679" r:id="rId6"/>
  </p:sldLayoutIdLst>
  <p:txStyles>
    <p:titleStyle>
      <a:lvl1pPr algn="l" rtl="0" eaLnBrk="1" latinLnBrk="0" hangingPunct="1">
        <a:spcBef>
          <a:spcPct val="0"/>
        </a:spcBef>
        <a:buNone/>
        <a:defRPr kumimoji="0" sz="3200" b="1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j-ea"/>
          <a:cs typeface="+mj-cs"/>
        </a:defRPr>
      </a:lvl1pPr>
    </p:titleStyle>
    <p:bodyStyle>
      <a:lvl1pPr marL="0" indent="0" algn="l" rtl="0" eaLnBrk="1" latinLnBrk="0" hangingPunct="1">
        <a:spcBef>
          <a:spcPts val="600"/>
        </a:spcBef>
        <a:buClr>
          <a:schemeClr val="accent1"/>
        </a:buClr>
        <a:buSzPct val="76000"/>
        <a:buFont typeface="Wingdings 3"/>
        <a:buNone/>
        <a:defRPr kumimoji="0" sz="2600" b="1" kern="1200">
          <a:solidFill>
            <a:schemeClr val="tx1"/>
          </a:solidFill>
          <a:effectLst>
            <a:outerShdw blurRad="63500" algn="ctr" rotWithShape="0">
              <a:schemeClr val="tx1">
                <a:lumMod val="65000"/>
                <a:lumOff val="35000"/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1pPr>
      <a:lvl2pPr marL="457200" indent="-182563" algn="l" rtl="0" eaLnBrk="1" latinLnBrk="0" hangingPunct="1">
        <a:spcBef>
          <a:spcPts val="500"/>
        </a:spcBef>
        <a:buClr>
          <a:schemeClr val="accent1">
            <a:lumMod val="75000"/>
          </a:schemeClr>
        </a:buClr>
        <a:buSzPct val="100000"/>
        <a:buFont typeface="Arial" panose="020B0604020202020204" pitchFamily="34" charset="0"/>
        <a:buChar char="•"/>
        <a:defRPr kumimoji="0" sz="2300" kern="1200">
          <a:solidFill>
            <a:schemeClr val="tx2"/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2pPr>
      <a:lvl3pPr marL="594360" indent="0" algn="l" rtl="0" eaLnBrk="1" latinLnBrk="0" hangingPunct="1">
        <a:spcBef>
          <a:spcPts val="500"/>
        </a:spcBef>
        <a:buClr>
          <a:schemeClr val="bg1">
            <a:shade val="50000"/>
          </a:schemeClr>
        </a:buClr>
        <a:buSzPct val="76000"/>
        <a:buFont typeface="Wingdings 3"/>
        <a:buNone/>
        <a:defRPr kumimoji="0" sz="20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3pPr>
      <a:lvl4pPr marL="868680" indent="0" algn="l" rtl="0" eaLnBrk="1" latinLnBrk="0" hangingPunct="1">
        <a:spcBef>
          <a:spcPts val="400"/>
        </a:spcBef>
        <a:buClr>
          <a:schemeClr val="accent2">
            <a:shade val="75000"/>
          </a:schemeClr>
        </a:buClr>
        <a:buSzPct val="70000"/>
        <a:buFont typeface="Wingdings"/>
        <a:buNone/>
        <a:defRPr kumimoji="0" sz="18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4pPr>
      <a:lvl5pPr marL="1143000" indent="0" algn="l" rtl="0" eaLnBrk="1" latinLnBrk="0" hangingPunct="1">
        <a:spcBef>
          <a:spcPts val="300"/>
        </a:spcBef>
        <a:buClr>
          <a:schemeClr val="accent2"/>
        </a:buClr>
        <a:buSzPct val="70000"/>
        <a:buFont typeface="Wingdings"/>
        <a:buNone/>
        <a:defRPr kumimoji="0" sz="1600" kern="1200">
          <a:solidFill>
            <a:schemeClr val="accent1">
              <a:lumMod val="75000"/>
            </a:schemeClr>
          </a:solidFill>
          <a:effectLst>
            <a:outerShdw blurRad="63500" algn="ctr" rotWithShape="0">
              <a:schemeClr val="accent1">
                <a:alpha val="40000"/>
              </a:schemeClr>
            </a:outerShdw>
          </a:effectLst>
          <a:latin typeface="Candara" panose="020E0502030303020204" pitchFamily="34" charset="0"/>
          <a:ea typeface="+mn-ea"/>
          <a:cs typeface="+mn-cs"/>
        </a:defRPr>
      </a:lvl5pPr>
      <a:lvl6pPr marL="1645920" indent="-182880" algn="l" rtl="0" eaLnBrk="1" latinLnBrk="0" hangingPunct="1">
        <a:spcBef>
          <a:spcPts val="300"/>
        </a:spcBef>
        <a:buClr>
          <a:srgbClr val="9FB8CD">
            <a:shade val="75000"/>
          </a:srgbClr>
        </a:buClr>
        <a:buSzPct val="75000"/>
        <a:buFont typeface="Wingdings 3"/>
        <a:buChar char=""/>
        <a:defRPr kumimoji="0" lang="en-US" sz="1600" kern="1200" smtClean="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rgbClr val="727CA3">
            <a:shade val="75000"/>
          </a:srgb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182880" algn="l" rtl="0" eaLnBrk="1" latinLnBrk="0" hangingPunct="1">
        <a:spcBef>
          <a:spcPts val="300"/>
        </a:spcBef>
        <a:buClr>
          <a:prstClr val="white">
            <a:shade val="50000"/>
          </a:prstClr>
        </a:buClr>
        <a:buSzPct val="75000"/>
        <a:buFont typeface="Wingdings 3"/>
        <a:buChar char=""/>
        <a:defRPr kumimoji="0" lang="en-US" sz="1400" kern="1200" smtClean="0">
          <a:solidFill>
            <a:schemeClr val="tx1"/>
          </a:solidFill>
          <a:latin typeface="+mn-lt"/>
          <a:ea typeface="+mn-ea"/>
          <a:cs typeface="+mn-cs"/>
        </a:defRPr>
      </a:lvl8pPr>
      <a:lvl9pPr marL="2194560" indent="-182880" algn="l" rtl="0" eaLnBrk="1" latinLnBrk="0" hangingPunct="1">
        <a:spcBef>
          <a:spcPts val="300"/>
        </a:spcBef>
        <a:buClr>
          <a:srgbClr val="9FB8CD"/>
        </a:buClr>
        <a:buSzPct val="75000"/>
        <a:buFont typeface="Wingdings 3"/>
        <a:buChar char=""/>
        <a:defRPr kumimoji="0" lang="en-US" sz="1200" kern="1200" smtClean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noProof="0" dirty="0" smtClean="0"/>
              <a:t>Курсови проекти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bg-BG" noProof="0" smtClean="0"/>
              <a:t>Тема №24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1727343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Изисквания</a:t>
            </a:r>
            <a:endParaRPr lang="bg-BG" dirty="0"/>
          </a:p>
        </p:txBody>
      </p:sp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Към текста</a:t>
            </a:r>
          </a:p>
          <a:p>
            <a:pPr lvl="1"/>
            <a:r>
              <a:rPr lang="bg-BG" dirty="0" smtClean="0"/>
              <a:t>Изцяло собствен, в краен случай преразказан</a:t>
            </a:r>
          </a:p>
          <a:p>
            <a:pPr lvl="1"/>
            <a:r>
              <a:rPr lang="bg-BG" dirty="0" smtClean="0"/>
              <a:t>В никакъв случай – копиран (от </a:t>
            </a:r>
            <a:r>
              <a:rPr lang="en-US" dirty="0" smtClean="0"/>
              <a:t>Wikipedia, </a:t>
            </a:r>
            <a:r>
              <a:rPr lang="en-US" dirty="0" err="1" smtClean="0"/>
              <a:t>Pomagalo</a:t>
            </a:r>
            <a:r>
              <a:rPr lang="en-US" dirty="0" smtClean="0"/>
              <a:t> </a:t>
            </a:r>
            <a:r>
              <a:rPr lang="bg-BG" dirty="0" smtClean="0"/>
              <a:t>и т.н.)</a:t>
            </a:r>
          </a:p>
          <a:p>
            <a:r>
              <a:rPr lang="bg-BG" dirty="0" smtClean="0"/>
              <a:t>Към илюстрациите</a:t>
            </a:r>
          </a:p>
          <a:p>
            <a:pPr lvl="1"/>
            <a:r>
              <a:rPr lang="bg-BG" dirty="0" smtClean="0"/>
              <a:t>По възможност да са собствени</a:t>
            </a:r>
          </a:p>
          <a:p>
            <a:pPr lvl="1"/>
            <a:r>
              <a:rPr lang="bg-BG" dirty="0"/>
              <a:t>В краен </a:t>
            </a:r>
            <a:r>
              <a:rPr lang="bg-BG" dirty="0" smtClean="0"/>
              <a:t>случай чужди, но с източник </a:t>
            </a:r>
            <a:r>
              <a:rPr lang="bg-BG" dirty="0"/>
              <a:t>и </a:t>
            </a:r>
            <a:r>
              <a:rPr lang="bg-BG" dirty="0" smtClean="0"/>
              <a:t>лиценз</a:t>
            </a:r>
            <a:endParaRPr lang="bg-BG" dirty="0"/>
          </a:p>
          <a:p>
            <a:r>
              <a:rPr lang="bg-BG" dirty="0" smtClean="0"/>
              <a:t>Към задачите</a:t>
            </a:r>
          </a:p>
          <a:p>
            <a:pPr lvl="1"/>
            <a:r>
              <a:rPr lang="bg-BG" dirty="0" smtClean="0"/>
              <a:t>Да са собствени и концептуално различни</a:t>
            </a:r>
            <a:endParaRPr lang="bg-BG" dirty="0"/>
          </a:p>
          <a:p>
            <a:pPr lvl="1"/>
            <a:r>
              <a:rPr lang="bg-BG" dirty="0" smtClean="0"/>
              <a:t>Изпълними със софтуера + </a:t>
            </a:r>
            <a:r>
              <a:rPr lang="bg-BG" dirty="0" err="1" smtClean="0"/>
              <a:t>снапшоти</a:t>
            </a:r>
            <a:r>
              <a:rPr lang="bg-BG" dirty="0" smtClean="0"/>
              <a:t> + решения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146666668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err="1" smtClean="0"/>
              <a:t>Програмност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66187825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Програмен критерий</a:t>
            </a:r>
            <a:endParaRPr lang="bg-BG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Същност</a:t>
            </a:r>
          </a:p>
          <a:p>
            <a:pPr lvl="1"/>
            <a:r>
              <a:rPr lang="bg-BG" dirty="0" smtClean="0"/>
              <a:t>Сложност на софтуерната реализация</a:t>
            </a:r>
          </a:p>
          <a:p>
            <a:pPr lvl="1"/>
            <a:r>
              <a:rPr lang="bg-BG" dirty="0" smtClean="0"/>
              <a:t>Оформеност на кода</a:t>
            </a:r>
          </a:p>
          <a:p>
            <a:r>
              <a:rPr lang="bg-BG" dirty="0" smtClean="0"/>
              <a:t>Оценяване</a:t>
            </a:r>
          </a:p>
          <a:p>
            <a:pPr lvl="1"/>
            <a:r>
              <a:rPr lang="bg-BG" dirty="0" smtClean="0"/>
              <a:t>Сложност – 50%</a:t>
            </a:r>
          </a:p>
          <a:p>
            <a:pPr lvl="1"/>
            <a:r>
              <a:rPr lang="bg-BG" dirty="0" smtClean="0"/>
              <a:t>Оформеност – 50%</a:t>
            </a:r>
          </a:p>
        </p:txBody>
      </p:sp>
    </p:spTree>
    <p:extLst>
      <p:ext uri="{BB962C8B-B14F-4D97-AF65-F5344CB8AC3E}">
        <p14:creationId xmlns:p14="http://schemas.microsoft.com/office/powerpoint/2010/main" val="8670224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Изисквания</a:t>
            </a:r>
            <a:endParaRPr lang="bg-BG" dirty="0"/>
          </a:p>
        </p:txBody>
      </p:sp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Към кода</a:t>
            </a:r>
          </a:p>
          <a:p>
            <a:pPr lvl="1"/>
            <a:r>
              <a:rPr lang="bg-BG" dirty="0" smtClean="0"/>
              <a:t>Задължително използване на </a:t>
            </a:r>
            <a:r>
              <a:rPr lang="en-US" dirty="0" err="1" smtClean="0"/>
              <a:t>Suica</a:t>
            </a:r>
            <a:endParaRPr lang="en-US" dirty="0" smtClean="0"/>
          </a:p>
          <a:p>
            <a:pPr lvl="1"/>
            <a:r>
              <a:rPr lang="bg-BG" dirty="0" smtClean="0"/>
              <a:t>Изцяло собствен код, а не адаптиран от лекции, упражнения или от други проекти</a:t>
            </a:r>
          </a:p>
          <a:p>
            <a:pPr lvl="1"/>
            <a:r>
              <a:rPr lang="bg-BG" dirty="0" smtClean="0"/>
              <a:t>Добре оформен и коментиран</a:t>
            </a:r>
          </a:p>
          <a:p>
            <a:r>
              <a:rPr lang="bg-BG" dirty="0" smtClean="0"/>
              <a:t>Към ролята на кода</a:t>
            </a:r>
          </a:p>
          <a:p>
            <a:pPr lvl="1"/>
            <a:r>
              <a:rPr lang="bg-BG" dirty="0" smtClean="0"/>
              <a:t>Да подкрепя темата на проекта</a:t>
            </a:r>
          </a:p>
          <a:p>
            <a:pPr lvl="1"/>
            <a:r>
              <a:rPr lang="bg-BG" dirty="0" smtClean="0"/>
              <a:t>Да се ползва от задачите</a:t>
            </a:r>
          </a:p>
        </p:txBody>
      </p:sp>
    </p:spTree>
    <p:extLst>
      <p:ext uri="{BB962C8B-B14F-4D97-AF65-F5344CB8AC3E}">
        <p14:creationId xmlns:p14="http://schemas.microsoft.com/office/powerpoint/2010/main" val="350258200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err="1" smtClean="0"/>
              <a:t>Графичност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93815571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Графичен критерий</a:t>
            </a:r>
            <a:endParaRPr lang="bg-BG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Същност</a:t>
            </a:r>
          </a:p>
          <a:p>
            <a:pPr lvl="1"/>
            <a:r>
              <a:rPr lang="bg-BG" dirty="0" smtClean="0"/>
              <a:t>Красота на представения проект</a:t>
            </a:r>
          </a:p>
          <a:p>
            <a:pPr lvl="1"/>
            <a:r>
              <a:rPr lang="bg-BG" dirty="0" smtClean="0"/>
              <a:t>Интуитивна и плавна анимация</a:t>
            </a:r>
          </a:p>
          <a:p>
            <a:r>
              <a:rPr lang="bg-BG" dirty="0" smtClean="0"/>
              <a:t>Оценяване</a:t>
            </a:r>
          </a:p>
          <a:p>
            <a:pPr lvl="1"/>
            <a:r>
              <a:rPr lang="en-US" dirty="0" smtClean="0"/>
              <a:t>HTML</a:t>
            </a:r>
            <a:r>
              <a:rPr lang="bg-BG" dirty="0" smtClean="0"/>
              <a:t> и </a:t>
            </a:r>
            <a:r>
              <a:rPr lang="en-US" dirty="0" err="1" smtClean="0"/>
              <a:t>CSS</a:t>
            </a:r>
            <a:r>
              <a:rPr lang="bg-BG" dirty="0" smtClean="0"/>
              <a:t> красота – 30%</a:t>
            </a:r>
          </a:p>
          <a:p>
            <a:pPr lvl="1"/>
            <a:r>
              <a:rPr lang="bg-BG" dirty="0" smtClean="0"/>
              <a:t>Статична </a:t>
            </a:r>
            <a:r>
              <a:rPr lang="en-US" dirty="0" err="1" smtClean="0"/>
              <a:t>Suica</a:t>
            </a:r>
            <a:r>
              <a:rPr lang="en-US" dirty="0" smtClean="0"/>
              <a:t> </a:t>
            </a:r>
            <a:r>
              <a:rPr lang="bg-BG" dirty="0" smtClean="0"/>
              <a:t>красота – </a:t>
            </a:r>
            <a:r>
              <a:rPr lang="en-US" dirty="0" smtClean="0"/>
              <a:t>40</a:t>
            </a:r>
            <a:r>
              <a:rPr lang="bg-BG" dirty="0" smtClean="0"/>
              <a:t>%</a:t>
            </a:r>
          </a:p>
          <a:p>
            <a:pPr lvl="1"/>
            <a:r>
              <a:rPr lang="bg-BG" dirty="0" smtClean="0"/>
              <a:t>Динамична </a:t>
            </a:r>
            <a:r>
              <a:rPr lang="en-US" dirty="0" err="1" smtClean="0"/>
              <a:t>Suica</a:t>
            </a:r>
            <a:r>
              <a:rPr lang="en-US" dirty="0" smtClean="0"/>
              <a:t> </a:t>
            </a:r>
            <a:r>
              <a:rPr lang="bg-BG" dirty="0" smtClean="0"/>
              <a:t>красота</a:t>
            </a:r>
            <a:r>
              <a:rPr lang="en-US" dirty="0" smtClean="0"/>
              <a:t> – 30%</a:t>
            </a:r>
            <a:endParaRPr lang="bg-BG" dirty="0" smtClean="0"/>
          </a:p>
        </p:txBody>
      </p:sp>
    </p:spTree>
    <p:extLst>
      <p:ext uri="{BB962C8B-B14F-4D97-AF65-F5344CB8AC3E}">
        <p14:creationId xmlns:p14="http://schemas.microsoft.com/office/powerpoint/2010/main" val="351517941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Изисквания</a:t>
            </a:r>
            <a:endParaRPr lang="bg-BG" dirty="0"/>
          </a:p>
        </p:txBody>
      </p:sp>
      <p:sp>
        <p:nvSpPr>
          <p:cNvPr id="2" name="Content Placeholder 1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Към </a:t>
            </a:r>
            <a:r>
              <a:rPr lang="en-US" dirty="0" smtClean="0"/>
              <a:t>HTML/</a:t>
            </a:r>
            <a:r>
              <a:rPr lang="en-US" dirty="0" err="1" smtClean="0"/>
              <a:t>CSS</a:t>
            </a:r>
            <a:endParaRPr lang="bg-BG" dirty="0" smtClean="0"/>
          </a:p>
          <a:p>
            <a:pPr lvl="1"/>
            <a:r>
              <a:rPr lang="bg-BG" dirty="0" smtClean="0"/>
              <a:t>Изцяло собствен код, а не адаптиран</a:t>
            </a:r>
          </a:p>
          <a:p>
            <a:pPr lvl="1"/>
            <a:r>
              <a:rPr lang="bg-BG" dirty="0" smtClean="0"/>
              <a:t>Ефективно използване на тези технологии</a:t>
            </a:r>
          </a:p>
          <a:p>
            <a:r>
              <a:rPr lang="bg-BG" dirty="0" smtClean="0"/>
              <a:t>Към статична </a:t>
            </a:r>
            <a:r>
              <a:rPr lang="en-US" dirty="0" err="1" smtClean="0"/>
              <a:t>Suica</a:t>
            </a:r>
            <a:r>
              <a:rPr lang="en-US" dirty="0" smtClean="0"/>
              <a:t> </a:t>
            </a:r>
            <a:r>
              <a:rPr lang="bg-BG" dirty="0" smtClean="0"/>
              <a:t>красота</a:t>
            </a:r>
          </a:p>
          <a:p>
            <a:pPr lvl="1"/>
            <a:r>
              <a:rPr lang="bg-BG" dirty="0" smtClean="0"/>
              <a:t>Тримерна сцена със собствени графични обекти</a:t>
            </a:r>
          </a:p>
          <a:p>
            <a:pPr lvl="1"/>
            <a:r>
              <a:rPr lang="bg-BG" dirty="0" smtClean="0"/>
              <a:t>Подходящи цветове, текстури, стилове</a:t>
            </a:r>
          </a:p>
          <a:p>
            <a:r>
              <a:rPr lang="bg-BG" dirty="0"/>
              <a:t>Към </a:t>
            </a:r>
            <a:r>
              <a:rPr lang="bg-BG" dirty="0" smtClean="0"/>
              <a:t>динамична </a:t>
            </a:r>
            <a:r>
              <a:rPr lang="en-US" dirty="0" err="1" smtClean="0"/>
              <a:t>Suica</a:t>
            </a:r>
            <a:r>
              <a:rPr lang="en-US" dirty="0" smtClean="0"/>
              <a:t> </a:t>
            </a:r>
            <a:r>
              <a:rPr lang="bg-BG" dirty="0" smtClean="0"/>
              <a:t>красота</a:t>
            </a:r>
            <a:endParaRPr lang="bg-BG" dirty="0"/>
          </a:p>
          <a:p>
            <a:pPr lvl="1"/>
            <a:r>
              <a:rPr lang="bg-BG" dirty="0" smtClean="0"/>
              <a:t>Плавна анимация на графичните елементи</a:t>
            </a:r>
          </a:p>
          <a:p>
            <a:pPr lvl="1"/>
            <a:r>
              <a:rPr lang="bg-BG" dirty="0" smtClean="0"/>
              <a:t>Включително и при интерактивност и </a:t>
            </a:r>
            <a:r>
              <a:rPr lang="bg-BG" dirty="0" err="1" smtClean="0"/>
              <a:t>каскадност</a:t>
            </a:r>
            <a:endParaRPr lang="bg-BG" dirty="0" smtClean="0"/>
          </a:p>
        </p:txBody>
      </p:sp>
    </p:spTree>
    <p:extLst>
      <p:ext uri="{BB962C8B-B14F-4D97-AF65-F5344CB8AC3E}">
        <p14:creationId xmlns:p14="http://schemas.microsoft.com/office/powerpoint/2010/main" val="426767157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Интерактивност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72073779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Интерактивен критерий</a:t>
            </a:r>
            <a:endParaRPr lang="bg-BG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Същност</a:t>
            </a:r>
          </a:p>
          <a:p>
            <a:pPr lvl="1"/>
            <a:r>
              <a:rPr lang="bg-BG" dirty="0" smtClean="0"/>
              <a:t>Промяна на графичните обекти с мишката</a:t>
            </a:r>
          </a:p>
          <a:p>
            <a:pPr lvl="1"/>
            <a:r>
              <a:rPr lang="bg-BG" dirty="0" smtClean="0"/>
              <a:t>Промяна на сцената и гледната точка</a:t>
            </a:r>
          </a:p>
          <a:p>
            <a:pPr lvl="1"/>
            <a:r>
              <a:rPr lang="bg-BG" dirty="0" smtClean="0"/>
              <a:t>Промяната да води до косвена промяна (</a:t>
            </a:r>
            <a:r>
              <a:rPr lang="bg-BG" dirty="0" err="1" smtClean="0"/>
              <a:t>каскадност</a:t>
            </a:r>
            <a:r>
              <a:rPr lang="bg-BG" dirty="0" smtClean="0"/>
              <a:t>)</a:t>
            </a:r>
          </a:p>
          <a:p>
            <a:r>
              <a:rPr lang="bg-BG" dirty="0" smtClean="0"/>
              <a:t>Оценяване</a:t>
            </a:r>
          </a:p>
          <a:p>
            <a:pPr lvl="1"/>
            <a:r>
              <a:rPr lang="bg-BG" dirty="0" smtClean="0"/>
              <a:t>Интерактивност – 50%</a:t>
            </a:r>
          </a:p>
          <a:p>
            <a:pPr lvl="1"/>
            <a:r>
              <a:rPr lang="bg-BG" dirty="0" err="1" smtClean="0"/>
              <a:t>Каскадност</a:t>
            </a:r>
            <a:r>
              <a:rPr lang="bg-BG" dirty="0" smtClean="0"/>
              <a:t> – 5</a:t>
            </a:r>
            <a:r>
              <a:rPr lang="en-US" dirty="0" smtClean="0"/>
              <a:t>0</a:t>
            </a:r>
            <a:r>
              <a:rPr lang="bg-BG" dirty="0" smtClean="0"/>
              <a:t>%</a:t>
            </a:r>
          </a:p>
        </p:txBody>
      </p:sp>
    </p:spTree>
    <p:extLst>
      <p:ext uri="{BB962C8B-B14F-4D97-AF65-F5344CB8AC3E}">
        <p14:creationId xmlns:p14="http://schemas.microsoft.com/office/powerpoint/2010/main" val="120693934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Изисквания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Към интерактивността</a:t>
            </a:r>
          </a:p>
          <a:p>
            <a:pPr lvl="1"/>
            <a:r>
              <a:rPr lang="bg-BG" dirty="0" smtClean="0"/>
              <a:t>Да е интуитивна и смислена (полезна) за темата</a:t>
            </a:r>
          </a:p>
          <a:p>
            <a:pPr lvl="1"/>
            <a:r>
              <a:rPr lang="bg-BG" dirty="0" smtClean="0"/>
              <a:t>Реализирана чрез движения и цъкане с мишката</a:t>
            </a:r>
          </a:p>
          <a:p>
            <a:pPr lvl="1"/>
            <a:r>
              <a:rPr lang="bg-BG" dirty="0" smtClean="0"/>
              <a:t>Да име поне две концептуално различни промени</a:t>
            </a:r>
          </a:p>
          <a:p>
            <a:r>
              <a:rPr lang="bg-BG" dirty="0" smtClean="0"/>
              <a:t>Към </a:t>
            </a:r>
            <a:r>
              <a:rPr lang="bg-BG" dirty="0" err="1" smtClean="0"/>
              <a:t>каскадността</a:t>
            </a:r>
            <a:endParaRPr lang="bg-BG" dirty="0" smtClean="0"/>
          </a:p>
          <a:p>
            <a:pPr lvl="1"/>
            <a:r>
              <a:rPr lang="bg-BG" dirty="0" smtClean="0"/>
              <a:t>Да е в реално време, докато се променя обект</a:t>
            </a:r>
            <a:endParaRPr lang="bg-BG" dirty="0"/>
          </a:p>
          <a:p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6611625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Оценяване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322483215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Грешки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77492357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Често срещани грешки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lvl="1"/>
            <a:r>
              <a:rPr lang="bg-BG" dirty="0"/>
              <a:t>Твърде слабо ползване на </a:t>
            </a:r>
            <a:r>
              <a:rPr lang="en-US" dirty="0"/>
              <a:t>Suica</a:t>
            </a:r>
          </a:p>
          <a:p>
            <a:pPr lvl="1"/>
            <a:r>
              <a:rPr lang="bg-BG" dirty="0"/>
              <a:t>Плагиатстване на текст, илюстрации, стил или код</a:t>
            </a:r>
          </a:p>
          <a:p>
            <a:pPr lvl="1"/>
            <a:r>
              <a:rPr lang="bg-BG" dirty="0"/>
              <a:t>Прекалено елементарна програмна част</a:t>
            </a:r>
          </a:p>
          <a:p>
            <a:pPr lvl="1"/>
            <a:r>
              <a:rPr lang="bg-BG" dirty="0"/>
              <a:t>Липса на интерактивност и </a:t>
            </a:r>
            <a:r>
              <a:rPr lang="bg-BG" dirty="0" err="1"/>
              <a:t>каскадност</a:t>
            </a:r>
            <a:endParaRPr lang="bg-BG" dirty="0"/>
          </a:p>
          <a:p>
            <a:pPr lvl="1"/>
            <a:r>
              <a:rPr lang="bg-BG" dirty="0"/>
              <a:t>Ниска креативност и творчество</a:t>
            </a:r>
          </a:p>
          <a:p>
            <a:pPr lvl="1"/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66362212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Съвети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417788997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Съвети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Разни съвети</a:t>
            </a:r>
          </a:p>
          <a:p>
            <a:pPr lvl="1"/>
            <a:r>
              <a:rPr lang="bg-BG" dirty="0" smtClean="0"/>
              <a:t>Обмислете добре съдържанието на проекта, проучете темата и изберете какво да допринесете към нея</a:t>
            </a:r>
          </a:p>
          <a:p>
            <a:pPr lvl="1"/>
            <a:r>
              <a:rPr lang="bg-BG" smtClean="0"/>
              <a:t>Запознайте </a:t>
            </a:r>
            <a:r>
              <a:rPr lang="bg-BG" dirty="0" smtClean="0"/>
              <a:t>се с критериите и спазвайте изискванията</a:t>
            </a:r>
          </a:p>
          <a:p>
            <a:pPr lvl="1"/>
            <a:r>
              <a:rPr lang="bg-BG" dirty="0" smtClean="0"/>
              <a:t>Не преписвайте, не копирайте, не адаптирайте</a:t>
            </a:r>
            <a:endParaRPr lang="bg-BG" dirty="0"/>
          </a:p>
          <a:p>
            <a:pPr lvl="1"/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91099723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noProof="0" dirty="0" smtClean="0"/>
              <a:t>Край</a:t>
            </a:r>
            <a:endParaRPr lang="bg-BG" noProof="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bg-BG" noProof="0" dirty="0" smtClean="0"/>
              <a:t>Коментари, въпроси</a:t>
            </a:r>
            <a:endParaRPr lang="bg-BG" noProof="0" dirty="0"/>
          </a:p>
        </p:txBody>
      </p:sp>
    </p:spTree>
    <p:extLst>
      <p:ext uri="{BB962C8B-B14F-4D97-AF65-F5344CB8AC3E}">
        <p14:creationId xmlns:p14="http://schemas.microsoft.com/office/powerpoint/2010/main" val="3547593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Формиране на оценката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/>
              <a:t>Точкова система</a:t>
            </a:r>
          </a:p>
          <a:p>
            <a:pPr lvl="1"/>
            <a:r>
              <a:rPr lang="bg-BG" dirty="0" smtClean="0"/>
              <a:t>Тестове</a:t>
            </a:r>
            <a:r>
              <a:rPr lang="en-US" dirty="0" smtClean="0"/>
              <a:t> – </a:t>
            </a:r>
            <a:r>
              <a:rPr lang="bg-BG" dirty="0" smtClean="0"/>
              <a:t> 80 точки (</a:t>
            </a:r>
            <a:r>
              <a:rPr lang="en-US" dirty="0" smtClean="0"/>
              <a:t>4</a:t>
            </a:r>
            <a:r>
              <a:rPr lang="bg-BG" dirty="0" smtClean="0"/>
              <a:t> теста по 20 точки)</a:t>
            </a:r>
            <a:endParaRPr lang="bg-BG" dirty="0"/>
          </a:p>
          <a:p>
            <a:pPr lvl="1"/>
            <a:r>
              <a:rPr lang="bg-BG" dirty="0" smtClean="0"/>
              <a:t>Проект – 30 точки</a:t>
            </a:r>
          </a:p>
          <a:p>
            <a:r>
              <a:rPr lang="bg-BG" dirty="0" err="1" smtClean="0"/>
              <a:t>Скàла</a:t>
            </a:r>
            <a:endParaRPr lang="bg-BG" dirty="0"/>
          </a:p>
          <a:p>
            <a:pPr lvl="1"/>
            <a:r>
              <a:rPr lang="bg-BG" dirty="0"/>
              <a:t>Курсът е взет при поне 50% от точките</a:t>
            </a:r>
          </a:p>
          <a:p>
            <a:endParaRPr lang="bg-BG" dirty="0"/>
          </a:p>
        </p:txBody>
      </p:sp>
      <p:grpSp>
        <p:nvGrpSpPr>
          <p:cNvPr id="4" name="Group 3"/>
          <p:cNvGrpSpPr/>
          <p:nvPr/>
        </p:nvGrpSpPr>
        <p:grpSpPr>
          <a:xfrm>
            <a:off x="731562" y="3421598"/>
            <a:ext cx="7945613" cy="978932"/>
            <a:chOff x="848651" y="3269218"/>
            <a:chExt cx="7945613" cy="978932"/>
          </a:xfrm>
        </p:grpSpPr>
        <p:sp>
          <p:nvSpPr>
            <p:cNvPr id="5" name="Pentagon 4"/>
            <p:cNvSpPr/>
            <p:nvPr/>
          </p:nvSpPr>
          <p:spPr>
            <a:xfrm>
              <a:off x="1002138" y="3763518"/>
              <a:ext cx="3544354" cy="484632"/>
            </a:xfrm>
            <a:prstGeom prst="homePlate">
              <a:avLst>
                <a:gd name="adj" fmla="val 0"/>
              </a:avLst>
            </a:prstGeom>
            <a:solidFill>
              <a:schemeClr val="accent1">
                <a:lumMod val="75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/>
                <a:t>2</a:t>
              </a:r>
              <a:endParaRPr lang="bg-BG" dirty="0"/>
            </a:p>
          </p:txBody>
        </p:sp>
        <p:sp>
          <p:nvSpPr>
            <p:cNvPr id="6" name="Chevron 5"/>
            <p:cNvSpPr/>
            <p:nvPr/>
          </p:nvSpPr>
          <p:spPr>
            <a:xfrm>
              <a:off x="4546492" y="3763518"/>
              <a:ext cx="1053170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60000"/>
                <a:lumOff val="4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3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7" name="Chevron 6"/>
            <p:cNvSpPr/>
            <p:nvPr/>
          </p:nvSpPr>
          <p:spPr>
            <a:xfrm>
              <a:off x="5599662" y="3763518"/>
              <a:ext cx="1075404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40000"/>
                <a:lumOff val="6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4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8" name="Chevron 7"/>
            <p:cNvSpPr/>
            <p:nvPr/>
          </p:nvSpPr>
          <p:spPr>
            <a:xfrm>
              <a:off x="6675066" y="3763518"/>
              <a:ext cx="761399" cy="484632"/>
            </a:xfrm>
            <a:prstGeom prst="chevron">
              <a:avLst>
                <a:gd name="adj" fmla="val 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5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sp>
          <p:nvSpPr>
            <p:cNvPr id="9" name="Chevron 8"/>
            <p:cNvSpPr/>
            <p:nvPr/>
          </p:nvSpPr>
          <p:spPr>
            <a:xfrm>
              <a:off x="7436465" y="3763518"/>
              <a:ext cx="716936" cy="484632"/>
            </a:xfrm>
            <a:prstGeom prst="chevron">
              <a:avLst>
                <a:gd name="adj" fmla="val 0"/>
              </a:avLst>
            </a:prstGeom>
            <a:solidFill>
              <a:schemeClr val="bg1"/>
            </a:solidFill>
            <a:ln w="9525">
              <a:solidFill>
                <a:schemeClr val="accent1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bg-BG" dirty="0" smtClean="0">
                  <a:solidFill>
                    <a:schemeClr val="tx1"/>
                  </a:solidFill>
                </a:rPr>
                <a:t>6</a:t>
              </a:r>
              <a:endParaRPr lang="bg-BG" dirty="0">
                <a:solidFill>
                  <a:schemeClr val="tx1"/>
                </a:solidFill>
              </a:endParaRPr>
            </a:p>
          </p:txBody>
        </p:sp>
        <p:grpSp>
          <p:nvGrpSpPr>
            <p:cNvPr id="10" name="Group 9"/>
            <p:cNvGrpSpPr/>
            <p:nvPr/>
          </p:nvGrpSpPr>
          <p:grpSpPr>
            <a:xfrm>
              <a:off x="1002391" y="3590402"/>
              <a:ext cx="7151009" cy="173116"/>
              <a:chOff x="1002299" y="3590402"/>
              <a:chExt cx="4560301" cy="182880"/>
            </a:xfrm>
          </p:grpSpPr>
          <p:cxnSp>
            <p:nvCxnSpPr>
              <p:cNvPr id="12" name="Straight Connector 11"/>
              <p:cNvCxnSpPr/>
              <p:nvPr/>
            </p:nvCxnSpPr>
            <p:spPr>
              <a:xfrm>
                <a:off x="1002299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Straight Connector 12"/>
              <p:cNvCxnSpPr/>
              <p:nvPr/>
            </p:nvCxnSpPr>
            <p:spPr>
              <a:xfrm>
                <a:off x="12192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" name="Straight Connector 13"/>
              <p:cNvCxnSpPr/>
              <p:nvPr/>
            </p:nvCxnSpPr>
            <p:spPr>
              <a:xfrm>
                <a:off x="14478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" name="Straight Connector 14"/>
              <p:cNvCxnSpPr/>
              <p:nvPr/>
            </p:nvCxnSpPr>
            <p:spPr>
              <a:xfrm>
                <a:off x="16764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" name="Straight Connector 15"/>
              <p:cNvCxnSpPr/>
              <p:nvPr/>
            </p:nvCxnSpPr>
            <p:spPr>
              <a:xfrm>
                <a:off x="19050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Straight Connector 16"/>
              <p:cNvCxnSpPr/>
              <p:nvPr/>
            </p:nvCxnSpPr>
            <p:spPr>
              <a:xfrm>
                <a:off x="2119422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8" name="Straight Connector 17"/>
              <p:cNvCxnSpPr/>
              <p:nvPr/>
            </p:nvCxnSpPr>
            <p:spPr>
              <a:xfrm>
                <a:off x="2348022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Straight Connector 18"/>
              <p:cNvCxnSpPr/>
              <p:nvPr/>
            </p:nvCxnSpPr>
            <p:spPr>
              <a:xfrm>
                <a:off x="2576622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Straight Connector 19"/>
              <p:cNvCxnSpPr/>
              <p:nvPr/>
            </p:nvCxnSpPr>
            <p:spPr>
              <a:xfrm>
                <a:off x="2805222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Straight Connector 20"/>
              <p:cNvCxnSpPr/>
              <p:nvPr/>
            </p:nvCxnSpPr>
            <p:spPr>
              <a:xfrm>
                <a:off x="3033823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2" name="Straight Connector 21"/>
              <p:cNvCxnSpPr/>
              <p:nvPr/>
            </p:nvCxnSpPr>
            <p:spPr>
              <a:xfrm>
                <a:off x="3262423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Straight Connector 22"/>
              <p:cNvCxnSpPr/>
              <p:nvPr/>
            </p:nvCxnSpPr>
            <p:spPr>
              <a:xfrm>
                <a:off x="3491023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" name="Straight Connector 23"/>
              <p:cNvCxnSpPr/>
              <p:nvPr/>
            </p:nvCxnSpPr>
            <p:spPr>
              <a:xfrm>
                <a:off x="3719623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5" name="Straight Connector 24"/>
              <p:cNvCxnSpPr/>
              <p:nvPr/>
            </p:nvCxnSpPr>
            <p:spPr>
              <a:xfrm>
                <a:off x="3934045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Straight Connector 25"/>
              <p:cNvCxnSpPr/>
              <p:nvPr/>
            </p:nvCxnSpPr>
            <p:spPr>
              <a:xfrm>
                <a:off x="4162645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7" name="Straight Connector 26"/>
              <p:cNvCxnSpPr/>
              <p:nvPr/>
            </p:nvCxnSpPr>
            <p:spPr>
              <a:xfrm>
                <a:off x="4391245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Straight Connector 27"/>
              <p:cNvCxnSpPr/>
              <p:nvPr/>
            </p:nvCxnSpPr>
            <p:spPr>
              <a:xfrm>
                <a:off x="4619845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Straight Connector 28"/>
              <p:cNvCxnSpPr/>
              <p:nvPr/>
            </p:nvCxnSpPr>
            <p:spPr>
              <a:xfrm>
                <a:off x="48768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" name="Straight Connector 29"/>
              <p:cNvCxnSpPr/>
              <p:nvPr/>
            </p:nvCxnSpPr>
            <p:spPr>
              <a:xfrm>
                <a:off x="51054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Straight Connector 30"/>
              <p:cNvCxnSpPr/>
              <p:nvPr/>
            </p:nvCxnSpPr>
            <p:spPr>
              <a:xfrm>
                <a:off x="5334000" y="3634598"/>
                <a:ext cx="0" cy="138684"/>
              </a:xfrm>
              <a:prstGeom prst="line">
                <a:avLst/>
              </a:prstGeom>
              <a:ln w="9525"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Straight Connector 31"/>
              <p:cNvCxnSpPr/>
              <p:nvPr/>
            </p:nvCxnSpPr>
            <p:spPr>
              <a:xfrm>
                <a:off x="5562600" y="3590402"/>
                <a:ext cx="0" cy="182880"/>
              </a:xfrm>
              <a:prstGeom prst="line">
                <a:avLst/>
              </a:prstGeom>
              <a:ln w="1905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1" name="TextBox 10"/>
            <p:cNvSpPr txBox="1"/>
            <p:nvPr/>
          </p:nvSpPr>
          <p:spPr>
            <a:xfrm>
              <a:off x="848651" y="3269218"/>
              <a:ext cx="794561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tabLst>
                  <a:tab pos="663575" algn="l"/>
                  <a:tab pos="1371600" algn="l"/>
                  <a:tab pos="2057400" algn="l"/>
                  <a:tab pos="2754313" algn="l"/>
                  <a:tab pos="3486150" algn="l"/>
                  <a:tab pos="4194175" algn="l"/>
                  <a:tab pos="4914900" algn="l"/>
                  <a:tab pos="5616575" algn="l"/>
                  <a:tab pos="6362700" algn="l"/>
                  <a:tab pos="7059613" algn="l"/>
                </a:tabLst>
              </a:pPr>
              <a:r>
                <a:rPr lang="bg-BG" dirty="0" smtClean="0">
                  <a:solidFill>
                    <a:schemeClr val="tx2"/>
                  </a:solidFill>
                  <a:effectLst>
                    <a:outerShdw blurRad="63500" algn="ctr" rotWithShape="0">
                      <a:schemeClr val="accent1">
                        <a:alpha val="40000"/>
                      </a:schemeClr>
                    </a:outerShdw>
                  </a:effectLst>
                  <a:latin typeface="Candara" panose="020E0502030303020204" pitchFamily="34" charset="0"/>
                </a:rPr>
                <a:t>0	10	20	30	40	50	60	70	80	90	100</a:t>
              </a:r>
              <a:endParaRPr lang="bg-BG" dirty="0">
                <a:solidFill>
                  <a:schemeClr val="tx2"/>
                </a:solidFill>
                <a:effectLst>
                  <a:outerShdw blurRad="63500" algn="ctr" rotWithShape="0">
                    <a:schemeClr val="accent1">
                      <a:alpha val="40000"/>
                    </a:schemeClr>
                  </a:outerShdw>
                </a:effectLst>
                <a:latin typeface="Candara" panose="020E0502030303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7702940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smtClean="0"/>
              <a:t>Проект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41211949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Обща информация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Тема за проект</a:t>
            </a:r>
          </a:p>
          <a:p>
            <a:pPr lvl="1"/>
            <a:r>
              <a:rPr lang="bg-BG" dirty="0" smtClean="0"/>
              <a:t>Предварително определен набор от теми</a:t>
            </a:r>
          </a:p>
          <a:p>
            <a:pPr lvl="1"/>
            <a:r>
              <a:rPr lang="bg-BG" dirty="0" smtClean="0"/>
              <a:t>Може да се предложи нова тема</a:t>
            </a:r>
            <a:endParaRPr lang="bg-BG" dirty="0" smtClean="0"/>
          </a:p>
          <a:p>
            <a:pPr lvl="1"/>
            <a:r>
              <a:rPr lang="bg-BG" dirty="0" smtClean="0"/>
              <a:t>Проектите </a:t>
            </a:r>
            <a:r>
              <a:rPr lang="bg-BG" dirty="0" smtClean="0"/>
              <a:t>са индивидуални</a:t>
            </a:r>
          </a:p>
          <a:p>
            <a:pPr lvl="1"/>
            <a:r>
              <a:rPr lang="bg-BG" dirty="0" smtClean="0"/>
              <a:t>Изискват </a:t>
            </a:r>
            <a:r>
              <a:rPr lang="bg-BG" dirty="0" smtClean="0"/>
              <a:t>проучване и креативност от ваша страна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2819837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Съдържание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Общо съдържание на проект</a:t>
            </a:r>
          </a:p>
          <a:p>
            <a:pPr lvl="1"/>
            <a:r>
              <a:rPr lang="en-US" dirty="0" smtClean="0"/>
              <a:t>HTML</a:t>
            </a:r>
            <a:r>
              <a:rPr lang="bg-BG" dirty="0" smtClean="0"/>
              <a:t> страница с прилежащите ѝ ресурси</a:t>
            </a:r>
          </a:p>
          <a:p>
            <a:pPr lvl="1"/>
            <a:r>
              <a:rPr lang="bg-BG" dirty="0" smtClean="0"/>
              <a:t>Описва темата, оформена като урок</a:t>
            </a:r>
          </a:p>
          <a:p>
            <a:pPr lvl="1"/>
            <a:r>
              <a:rPr lang="bg-BG" dirty="0" smtClean="0"/>
              <a:t>Съдържа интерактивна софтуерна част</a:t>
            </a:r>
          </a:p>
        </p:txBody>
      </p:sp>
    </p:spTree>
    <p:extLst>
      <p:ext uri="{BB962C8B-B14F-4D97-AF65-F5344CB8AC3E}">
        <p14:creationId xmlns:p14="http://schemas.microsoft.com/office/powerpoint/2010/main" val="3914359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bg-BG" dirty="0" smtClean="0"/>
              <a:t>Оценяване</a:t>
            </a:r>
            <a:endParaRPr lang="bg-BG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Критерии за проект</a:t>
            </a:r>
          </a:p>
          <a:p>
            <a:pPr lvl="1"/>
            <a:r>
              <a:rPr lang="bg-BG" dirty="0" err="1" smtClean="0"/>
              <a:t>Образователност</a:t>
            </a:r>
            <a:r>
              <a:rPr lang="bg-BG" dirty="0" smtClean="0"/>
              <a:t> – 10 точки</a:t>
            </a:r>
          </a:p>
          <a:p>
            <a:pPr lvl="1"/>
            <a:r>
              <a:rPr lang="bg-BG" dirty="0" err="1" smtClean="0"/>
              <a:t>Програмност</a:t>
            </a:r>
            <a:r>
              <a:rPr lang="bg-BG" dirty="0" smtClean="0"/>
              <a:t> – 10 точки</a:t>
            </a:r>
          </a:p>
          <a:p>
            <a:pPr lvl="1"/>
            <a:r>
              <a:rPr lang="bg-BG" dirty="0" err="1" smtClean="0"/>
              <a:t>Графичност</a:t>
            </a:r>
            <a:r>
              <a:rPr lang="bg-BG" dirty="0" smtClean="0"/>
              <a:t> – 10 точки</a:t>
            </a:r>
          </a:p>
          <a:p>
            <a:pPr lvl="1"/>
            <a:r>
              <a:rPr lang="bg-BG" dirty="0" smtClean="0"/>
              <a:t>Интерактивност – 10 точки</a:t>
            </a:r>
          </a:p>
          <a:p>
            <a:r>
              <a:rPr lang="bg-BG" dirty="0" smtClean="0"/>
              <a:t>Обща оценка на проект</a:t>
            </a:r>
          </a:p>
          <a:p>
            <a:pPr lvl="1"/>
            <a:r>
              <a:rPr lang="bg-BG" dirty="0" smtClean="0"/>
              <a:t>Максимално 30 точки</a:t>
            </a:r>
          </a:p>
        </p:txBody>
      </p:sp>
    </p:spTree>
    <p:extLst>
      <p:ext uri="{BB962C8B-B14F-4D97-AF65-F5344CB8AC3E}">
        <p14:creationId xmlns:p14="http://schemas.microsoft.com/office/powerpoint/2010/main" val="36140003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bg-BG" dirty="0" err="1" smtClean="0"/>
              <a:t>Образователност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1302680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bg-BG" dirty="0" smtClean="0"/>
              <a:t>Образователен критерий</a:t>
            </a:r>
            <a:endParaRPr lang="bg-BG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bg-BG" dirty="0" smtClean="0"/>
              <a:t>Същност</a:t>
            </a:r>
          </a:p>
          <a:p>
            <a:pPr lvl="1"/>
            <a:r>
              <a:rPr lang="bg-BG" dirty="0" smtClean="0"/>
              <a:t>Доколко е образователен проекта</a:t>
            </a:r>
          </a:p>
          <a:p>
            <a:pPr lvl="1"/>
            <a:r>
              <a:rPr lang="bg-BG" dirty="0" smtClean="0"/>
              <a:t>Добре ли е интерпретирана темата</a:t>
            </a:r>
          </a:p>
          <a:p>
            <a:pPr lvl="1"/>
            <a:r>
              <a:rPr lang="bg-BG" dirty="0" smtClean="0"/>
              <a:t>Има ли проявена изобретателност</a:t>
            </a:r>
          </a:p>
          <a:p>
            <a:r>
              <a:rPr lang="bg-BG" dirty="0" smtClean="0"/>
              <a:t>Оценяване</a:t>
            </a:r>
          </a:p>
          <a:p>
            <a:pPr lvl="1"/>
            <a:r>
              <a:rPr lang="bg-BG" dirty="0" err="1" smtClean="0"/>
              <a:t>Урочна</a:t>
            </a:r>
            <a:r>
              <a:rPr lang="bg-BG" dirty="0" smtClean="0"/>
              <a:t> част и как се работи със софтуера – 50%</a:t>
            </a:r>
          </a:p>
          <a:p>
            <a:pPr lvl="1"/>
            <a:r>
              <a:rPr lang="bg-BG" dirty="0" smtClean="0"/>
              <a:t>Поне две различни задачи – 50%</a:t>
            </a:r>
          </a:p>
        </p:txBody>
      </p:sp>
    </p:spTree>
    <p:extLst>
      <p:ext uri="{BB962C8B-B14F-4D97-AF65-F5344CB8AC3E}">
        <p14:creationId xmlns:p14="http://schemas.microsoft.com/office/powerpoint/2010/main" val="358417936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gin">
  <a:themeElements>
    <a:clrScheme name="SUICA COurse">
      <a:dk1>
        <a:sysClr val="windowText" lastClr="000000"/>
      </a:dk1>
      <a:lt1>
        <a:sysClr val="window" lastClr="FFFFFF"/>
      </a:lt1>
      <a:dk2>
        <a:srgbClr val="464653"/>
      </a:dk2>
      <a:lt2>
        <a:srgbClr val="DDE9EC"/>
      </a:lt2>
      <a:accent1>
        <a:srgbClr val="727CA3"/>
      </a:accent1>
      <a:accent2>
        <a:srgbClr val="9FB8CD"/>
      </a:accent2>
      <a:accent3>
        <a:srgbClr val="D2DA7A"/>
      </a:accent3>
      <a:accent4>
        <a:srgbClr val="FADA7A"/>
      </a:accent4>
      <a:accent5>
        <a:srgbClr val="B88472"/>
      </a:accent5>
      <a:accent6>
        <a:srgbClr val="8E736A"/>
      </a:accent6>
      <a:hlink>
        <a:srgbClr val="0070C0"/>
      </a:hlink>
      <a:folHlink>
        <a:srgbClr val="0070C0"/>
      </a:folHlink>
    </a:clrScheme>
    <a:fontScheme name="Origin">
      <a:majorFont>
        <a:latin typeface="Bookman Old Style"/>
        <a:ea typeface=""/>
        <a:cs typeface=""/>
        <a:font script="Grek" typeface="Cambria"/>
        <a:font script="Cyrl" typeface="Cambria"/>
        <a:font script="Jpan" typeface="HG明朝E"/>
        <a:font script="Hang" typeface="돋움"/>
        <a:font script="Hans" typeface="宋体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alibri"/>
        <a:font script="Cyrl" typeface="Calibri"/>
        <a:font script="Jpan" typeface="ＭＳ Ｐゴシック"/>
        <a:font script="Hang" typeface="맑은 고딕"/>
        <a:font script="Hans" typeface="华文新魏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rigin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balanced" dir="t">
              <a:rot lat="0" lon="0" rev="0"/>
            </a:lightRig>
          </a:scene3d>
          <a:sp3d prstMaterial="matte">
            <a:bevelT w="0" h="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2700000"/>
            </a:lightRig>
          </a:scene3d>
          <a:sp3d prstMaterial="matte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60000"/>
                <a:satMod val="300000"/>
              </a:schemeClr>
            </a:gs>
            <a:gs pos="30000">
              <a:schemeClr val="phClr">
                <a:shade val="80000"/>
                <a:satMod val="230000"/>
              </a:schemeClr>
            </a:gs>
            <a:gs pos="100000">
              <a:schemeClr val="phClr">
                <a:tint val="97000"/>
                <a:satMod val="22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6000"/>
                <a:satMod val="120000"/>
              </a:schemeClr>
              <a:schemeClr val="phClr">
                <a:tint val="90000"/>
              </a:schemeClr>
            </a:duotone>
          </a:blip>
          <a:tile tx="0" ty="0" sx="35000" sy="40000" flip="x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28955</TotalTime>
  <Words>489</Words>
  <Application>Microsoft Office PowerPoint</Application>
  <PresentationFormat>On-screen Show (16:9)</PresentationFormat>
  <Paragraphs>120</Paragraphs>
  <Slides>24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Origin</vt:lpstr>
      <vt:lpstr>Курсови проекти</vt:lpstr>
      <vt:lpstr>Оценяване</vt:lpstr>
      <vt:lpstr>Формиране на оценката</vt:lpstr>
      <vt:lpstr>Проект</vt:lpstr>
      <vt:lpstr>Обща информация</vt:lpstr>
      <vt:lpstr>Съдържание</vt:lpstr>
      <vt:lpstr>Оценяване</vt:lpstr>
      <vt:lpstr>Образователност</vt:lpstr>
      <vt:lpstr>Образователен критерий</vt:lpstr>
      <vt:lpstr>Изисквания</vt:lpstr>
      <vt:lpstr>Програмност</vt:lpstr>
      <vt:lpstr>Програмен критерий</vt:lpstr>
      <vt:lpstr>Изисквания</vt:lpstr>
      <vt:lpstr>Графичност</vt:lpstr>
      <vt:lpstr>Графичен критерий</vt:lpstr>
      <vt:lpstr>Изисквания</vt:lpstr>
      <vt:lpstr>Интерактивност</vt:lpstr>
      <vt:lpstr>Интерактивен критерий</vt:lpstr>
      <vt:lpstr>Изисквания</vt:lpstr>
      <vt:lpstr>Грешки</vt:lpstr>
      <vt:lpstr>Често срещани грешки</vt:lpstr>
      <vt:lpstr>Съвети</vt:lpstr>
      <vt:lpstr>Съвети</vt:lpstr>
      <vt:lpstr>Край</vt:lpstr>
    </vt:vector>
  </TitlesOfParts>
  <Company>FMI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SUICA-24</dc:title>
  <dc:creator>Pavel Boytchev</dc:creator>
  <cp:lastModifiedBy>Anon</cp:lastModifiedBy>
  <cp:revision>818</cp:revision>
  <dcterms:created xsi:type="dcterms:W3CDTF">2015-02-10T15:00:35Z</dcterms:created>
  <dcterms:modified xsi:type="dcterms:W3CDTF">2020-04-03T12:11:15Z</dcterms:modified>
</cp:coreProperties>
</file>