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52" r:id="rId15"/>
    <p:sldId id="332" r:id="rId16"/>
    <p:sldId id="333" r:id="rId17"/>
    <p:sldId id="336" r:id="rId18"/>
    <p:sldId id="356" r:id="rId19"/>
    <p:sldId id="357" r:id="rId20"/>
    <p:sldId id="358" r:id="rId21"/>
    <p:sldId id="337" r:id="rId22"/>
    <p:sldId id="360" r:id="rId23"/>
    <p:sldId id="338" r:id="rId24"/>
    <p:sldId id="355" r:id="rId25"/>
    <p:sldId id="361" r:id="rId26"/>
    <p:sldId id="362" r:id="rId27"/>
    <p:sldId id="363" r:id="rId28"/>
    <p:sldId id="364" r:id="rId29"/>
    <p:sldId id="343" r:id="rId30"/>
    <p:sldId id="335" r:id="rId31"/>
    <p:sldId id="340" r:id="rId32"/>
    <p:sldId id="341" r:id="rId33"/>
    <p:sldId id="350" r:id="rId34"/>
    <p:sldId id="351" r:id="rId35"/>
    <p:sldId id="342" r:id="rId36"/>
    <p:sldId id="354" r:id="rId37"/>
    <p:sldId id="353" r:id="rId38"/>
    <p:sldId id="365" r:id="rId39"/>
    <p:sldId id="375" r:id="rId40"/>
    <p:sldId id="348" r:id="rId41"/>
    <p:sldId id="359" r:id="rId42"/>
    <p:sldId id="366" r:id="rId43"/>
    <p:sldId id="367" r:id="rId44"/>
    <p:sldId id="368" r:id="rId45"/>
    <p:sldId id="369" r:id="rId46"/>
    <p:sldId id="334" r:id="rId47"/>
    <p:sldId id="371" r:id="rId48"/>
    <p:sldId id="372" r:id="rId49"/>
    <p:sldId id="373" r:id="rId50"/>
    <p:sldId id="374" r:id="rId51"/>
    <p:sldId id="344" r:id="rId52"/>
    <p:sldId id="346" r:id="rId53"/>
    <p:sldId id="345" r:id="rId54"/>
    <p:sldId id="376" r:id="rId55"/>
    <p:sldId id="377" r:id="rId56"/>
    <p:sldId id="378" r:id="rId57"/>
    <p:sldId id="379" r:id="rId58"/>
    <p:sldId id="380" r:id="rId59"/>
    <p:sldId id="347" r:id="rId60"/>
    <p:sldId id="381" r:id="rId61"/>
    <p:sldId id="382" r:id="rId62"/>
    <p:sldId id="383" r:id="rId63"/>
    <p:sldId id="385" r:id="rId64"/>
    <p:sldId id="384" r:id="rId65"/>
    <p:sldId id="386" r:id="rId66"/>
    <p:sldId id="387" r:id="rId67"/>
    <p:sldId id="388" r:id="rId68"/>
    <p:sldId id="389" r:id="rId69"/>
    <p:sldId id="390" r:id="rId70"/>
    <p:sldId id="319" r:id="rId71"/>
    <p:sldId id="320" r:id="rId72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8E8E8"/>
    <a:srgbClr val="C9C9C9"/>
    <a:srgbClr val="C0C0C0"/>
    <a:srgbClr val="B2B2B2"/>
    <a:srgbClr val="0000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7.4.2020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Search%20char.ht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5%20Reversed%20search%20char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Delete%20char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7%20Delete%20char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Palindrome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Palindrome%202.html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10%20Length.html" TargetMode="Externa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1%20Concat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2%20Substring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globalization/locale/sorting-and-string-comparison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1%20String%20to%20number.html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2%20Number%20to%20string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Низове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8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Предимства и недостатъци</a:t>
                </a:r>
              </a:p>
              <a:p>
                <a:pPr lvl="1"/>
                <a:r>
                  <a:rPr lang="bg-BG" dirty="0" smtClean="0"/>
                  <a:t>Вариант 1 – рядко използван, за статични низове</a:t>
                </a:r>
              </a:p>
              <a:p>
                <a:pPr lvl="1"/>
                <a:r>
                  <a:rPr lang="bg-BG" dirty="0" smtClean="0"/>
                  <a:t>Вариант 2 – ограничен размер (255 символа), но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r>
                  <a:rPr lang="bg-BG" dirty="0" smtClean="0"/>
                  <a:t> при изчисляване на дължината</a:t>
                </a:r>
              </a:p>
              <a:p>
                <a:pPr lvl="1"/>
                <a:r>
                  <a:rPr lang="bg-BG" dirty="0" smtClean="0"/>
                  <a:t>Вариант 3 – неограничен размер, но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при изчисляване на дължината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60717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Проблем с </a:t>
            </a:r>
            <a:r>
              <a:rPr lang="en-US" dirty="0" smtClean="0"/>
              <a:t>ASCII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Разширение</a:t>
            </a:r>
          </a:p>
          <a:p>
            <a:pPr lvl="1"/>
            <a:r>
              <a:rPr lang="bg-BG" dirty="0" smtClean="0"/>
              <a:t>Използване на символи от други азбуки</a:t>
            </a:r>
          </a:p>
          <a:p>
            <a:pPr lvl="1"/>
            <a:r>
              <a:rPr lang="bg-BG" dirty="0" smtClean="0"/>
              <a:t>Използване на специализирани символи (математически, инженерни, …)</a:t>
            </a:r>
          </a:p>
          <a:p>
            <a:r>
              <a:rPr lang="bg-BG" dirty="0" smtClean="0"/>
              <a:t>Старо решение</a:t>
            </a:r>
          </a:p>
          <a:p>
            <a:pPr lvl="1"/>
            <a:r>
              <a:rPr lang="bg-BG" dirty="0" smtClean="0"/>
              <a:t>Използване на 8-битов код (</a:t>
            </a:r>
            <a:r>
              <a:rPr lang="en-US" dirty="0" smtClean="0"/>
              <a:t>ASCII-8)</a:t>
            </a:r>
          </a:p>
          <a:p>
            <a:pPr lvl="1"/>
            <a:r>
              <a:rPr lang="bg-BG" dirty="0" smtClean="0"/>
              <a:t>Първите 128 символа са непроменени</a:t>
            </a:r>
          </a:p>
          <a:p>
            <a:pPr lvl="1"/>
            <a:r>
              <a:rPr lang="bg-BG" dirty="0" smtClean="0"/>
              <a:t>Допълнителните 128 са разширението</a:t>
            </a:r>
          </a:p>
          <a:p>
            <a:pPr lvl="1"/>
            <a:r>
              <a:rPr lang="bg-BG" dirty="0" smtClean="0"/>
              <a:t>Основен проблем – не е унифицирано и създава лавина от проблеми (и решенията им</a:t>
            </a:r>
            <a:r>
              <a:rPr lang="en-US" dirty="0" smtClean="0"/>
              <a:t>, </a:t>
            </a:r>
            <a:r>
              <a:rPr lang="bg-BG" dirty="0" smtClean="0"/>
              <a:t>например, кодови страници – </a:t>
            </a:r>
            <a:r>
              <a:rPr lang="en-US" i="1" dirty="0" smtClean="0"/>
              <a:t>code pages</a:t>
            </a:r>
            <a:r>
              <a:rPr lang="bg-BG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447546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Unicode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Unicode</a:t>
            </a:r>
          </a:p>
          <a:p>
            <a:pPr lvl="1"/>
            <a:r>
              <a:rPr lang="bg-BG" dirty="0" smtClean="0"/>
              <a:t>Универсален стандарт за кодиране на текстови и символни данни</a:t>
            </a:r>
          </a:p>
          <a:p>
            <a:pPr lvl="1"/>
            <a:r>
              <a:rPr lang="bg-BG" dirty="0" smtClean="0"/>
              <a:t>Поддържа всички съвременни азбуки, много от мъртвите азбуки, специализирани символи, …</a:t>
            </a:r>
          </a:p>
          <a:p>
            <a:pPr lvl="1"/>
            <a:r>
              <a:rPr lang="bg-BG" dirty="0" smtClean="0"/>
              <a:t>Поддържа различни начини на кодиране, най-използвани са </a:t>
            </a:r>
            <a:r>
              <a:rPr lang="en-US" dirty="0" smtClean="0"/>
              <a:t>UTF-8, UTF-16, UTF-32</a:t>
            </a:r>
          </a:p>
          <a:p>
            <a:pPr lvl="1"/>
            <a:r>
              <a:rPr lang="bg-BG" dirty="0" smtClean="0"/>
              <a:t>Те идват със своите си предимства и недостатъци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125146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Фиксирана дължина</a:t>
            </a:r>
          </a:p>
          <a:p>
            <a:pPr lvl="1"/>
            <a:r>
              <a:rPr lang="bg-BG" dirty="0" smtClean="0"/>
              <a:t>Всеки символ е с фиксирана дължина (напр. 4 байта)</a:t>
            </a:r>
          </a:p>
          <a:p>
            <a:pPr lvl="1"/>
            <a:r>
              <a:rPr lang="bg-BG" dirty="0" smtClean="0"/>
              <a:t>Лесно се обработва произволен символ</a:t>
            </a:r>
            <a:endParaRPr lang="en-US" dirty="0" smtClean="0"/>
          </a:p>
          <a:p>
            <a:pPr lvl="1"/>
            <a:r>
              <a:rPr lang="bg-BG" dirty="0" smtClean="0"/>
              <a:t>Съществена е подредбата на байтовете</a:t>
            </a:r>
            <a:r>
              <a:rPr lang="en-US" dirty="0" smtClean="0"/>
              <a:t> (</a:t>
            </a:r>
            <a:r>
              <a:rPr lang="en-GB" i="1" dirty="0" smtClean="0"/>
              <a:t>endianness</a:t>
            </a:r>
            <a:r>
              <a:rPr lang="en-US" dirty="0" smtClean="0"/>
              <a:t>)</a:t>
            </a:r>
            <a:r>
              <a:rPr lang="bg-BG" dirty="0" smtClean="0"/>
              <a:t>, указва се с </a:t>
            </a:r>
            <a:r>
              <a:rPr lang="en-US" i="1" dirty="0" smtClean="0"/>
              <a:t>BOM</a:t>
            </a:r>
            <a:r>
              <a:rPr lang="en-US" dirty="0" smtClean="0"/>
              <a:t> (</a:t>
            </a:r>
            <a:r>
              <a:rPr lang="en-US" i="1" dirty="0" smtClean="0"/>
              <a:t>byte order mark</a:t>
            </a:r>
            <a:r>
              <a:rPr lang="en-US" dirty="0" smtClean="0"/>
              <a:t>) – </a:t>
            </a:r>
            <a:r>
              <a:rPr lang="bg-BG" dirty="0" smtClean="0"/>
              <a:t>специални данни </a:t>
            </a:r>
            <a:r>
              <a:rPr lang="bg-BG" smtClean="0"/>
              <a:t>в началото на низа</a:t>
            </a:r>
            <a:endParaRPr lang="bg-BG" dirty="0" smtClean="0"/>
          </a:p>
          <a:p>
            <a:pPr lvl="1"/>
            <a:r>
              <a:rPr lang="bg-BG" dirty="0" smtClean="0"/>
              <a:t>Низът заема много място</a:t>
            </a:r>
          </a:p>
          <a:p>
            <a:pPr lvl="1"/>
            <a:r>
              <a:rPr lang="bg-BG" dirty="0" smtClean="0"/>
              <a:t>Наричат се </a:t>
            </a:r>
            <a:r>
              <a:rPr lang="bg-BG" i="1" dirty="0" smtClean="0"/>
              <a:t>широки </a:t>
            </a:r>
            <a:r>
              <a:rPr lang="bg-BG" dirty="0" smtClean="0"/>
              <a:t>(</a:t>
            </a:r>
            <a:r>
              <a:rPr lang="en-US" i="1" dirty="0" smtClean="0"/>
              <a:t>wide characters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Променлива дължина</a:t>
            </a:r>
          </a:p>
          <a:p>
            <a:pPr lvl="1"/>
            <a:r>
              <a:rPr lang="bg-BG" dirty="0" smtClean="0"/>
              <a:t>Символите са с дължина от 1 до 6 байта</a:t>
            </a:r>
          </a:p>
          <a:p>
            <a:pPr lvl="1"/>
            <a:r>
              <a:rPr lang="bg-BG" dirty="0" smtClean="0"/>
              <a:t>Трудно се обработва произволен символ</a:t>
            </a:r>
          </a:p>
          <a:p>
            <a:pPr lvl="1"/>
            <a:r>
              <a:rPr lang="bg-BG" dirty="0" smtClean="0"/>
              <a:t>Низът заема по-малко място</a:t>
            </a:r>
            <a:endParaRPr lang="en-US" dirty="0" smtClean="0"/>
          </a:p>
          <a:p>
            <a:pPr lvl="1"/>
            <a:r>
              <a:rPr lang="bg-BG" dirty="0" smtClean="0"/>
              <a:t>Наричат се </a:t>
            </a:r>
            <a:r>
              <a:rPr lang="bg-BG" i="1" dirty="0" err="1" smtClean="0"/>
              <a:t>многобайтови</a:t>
            </a:r>
            <a:r>
              <a:rPr lang="bg-BG" dirty="0" smtClean="0"/>
              <a:t> 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en-US" i="1" dirty="0" err="1" smtClean="0"/>
              <a:t>multibite</a:t>
            </a:r>
            <a:r>
              <a:rPr lang="en-US" i="1" dirty="0" smtClean="0"/>
              <a:t> characters</a:t>
            </a:r>
            <a:r>
              <a:rPr lang="en-US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5359680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Специални символи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Означаване на низове</a:t>
            </a:r>
          </a:p>
          <a:p>
            <a:pPr lvl="1"/>
            <a:r>
              <a:rPr lang="bg-BG" dirty="0" smtClean="0"/>
              <a:t>Най-често в единични или двойни кавички, както отваряща, така и затваряща</a:t>
            </a:r>
          </a:p>
          <a:p>
            <a:r>
              <a:rPr lang="bg-BG" dirty="0" smtClean="0"/>
              <a:t>Специални символи</a:t>
            </a:r>
          </a:p>
          <a:p>
            <a:pPr lvl="1"/>
            <a:r>
              <a:rPr lang="bg-BG" dirty="0" smtClean="0"/>
              <a:t>Това са символи, които не могат пряко да се вложат в низ поради синтактични или други съображения</a:t>
            </a:r>
          </a:p>
          <a:p>
            <a:r>
              <a:rPr lang="bg-BG" dirty="0" smtClean="0"/>
              <a:t>Решения</a:t>
            </a:r>
          </a:p>
          <a:p>
            <a:pPr lvl="1"/>
            <a:r>
              <a:rPr lang="bg-BG" dirty="0" smtClean="0"/>
              <a:t>Двойни символи: 'текст с '' </a:t>
            </a:r>
            <a:r>
              <a:rPr lang="bg-BG" dirty="0" err="1" smtClean="0"/>
              <a:t>апостроф'</a:t>
            </a:r>
            <a:endParaRPr lang="bg-BG" dirty="0" smtClean="0"/>
          </a:p>
          <a:p>
            <a:pPr lvl="1"/>
            <a:r>
              <a:rPr lang="bg-BG" dirty="0" smtClean="0"/>
              <a:t>Контролни (</a:t>
            </a:r>
            <a:r>
              <a:rPr lang="en-US" dirty="0" smtClean="0"/>
              <a:t>escape)</a:t>
            </a:r>
            <a:r>
              <a:rPr lang="bg-BG" dirty="0" smtClean="0"/>
              <a:t> символи: 'текст с </a:t>
            </a:r>
            <a:r>
              <a:rPr lang="en-US" dirty="0" smtClean="0"/>
              <a:t>\n</a:t>
            </a:r>
            <a:r>
              <a:rPr lang="bg-BG" dirty="0" smtClean="0"/>
              <a:t> нов </a:t>
            </a:r>
            <a:r>
              <a:rPr lang="bg-BG" dirty="0" err="1" smtClean="0"/>
              <a:t>ред'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97349400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Основни операции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1483494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Основни операции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Матрични операции</a:t>
            </a:r>
          </a:p>
          <a:p>
            <a:pPr lvl="1"/>
            <a:r>
              <a:rPr lang="bg-BG" dirty="0" err="1" smtClean="0"/>
              <a:t>Низовете</a:t>
            </a:r>
            <a:r>
              <a:rPr lang="bg-BG" dirty="0" smtClean="0"/>
              <a:t> се разглеждат като масиви от символи</a:t>
            </a:r>
          </a:p>
          <a:p>
            <a:pPr lvl="1"/>
            <a:r>
              <a:rPr lang="bg-BG" dirty="0" smtClean="0"/>
              <a:t>Част от операциите с матрици се прилагат аналогично и над низове</a:t>
            </a:r>
          </a:p>
          <a:p>
            <a:r>
              <a:rPr lang="bg-BG" dirty="0" smtClean="0"/>
              <a:t>Обхождане на низ</a:t>
            </a:r>
          </a:p>
          <a:p>
            <a:pPr lvl="1"/>
            <a:r>
              <a:rPr lang="bg-BG" dirty="0" smtClean="0"/>
              <a:t>Ако се знае дължината, прави се цикъл със съответния брой стъпки</a:t>
            </a:r>
          </a:p>
          <a:p>
            <a:pPr lvl="1"/>
            <a:r>
              <a:rPr lang="bg-BG" dirty="0" smtClean="0"/>
              <a:t>Ако не се знае дължината (напр. при </a:t>
            </a:r>
            <a:r>
              <a:rPr lang="en-US" dirty="0" err="1" smtClean="0"/>
              <a:t>ASCIIZ</a:t>
            </a:r>
            <a:r>
              <a:rPr lang="en-US" dirty="0" smtClean="0"/>
              <a:t>)</a:t>
            </a:r>
            <a:r>
              <a:rPr lang="bg-BG" dirty="0" smtClean="0"/>
              <a:t>, се прави цикъл до срещане на код 0, който не е част от низа</a:t>
            </a:r>
          </a:p>
        </p:txBody>
      </p:sp>
    </p:spTree>
    <p:extLst>
      <p:ext uri="{BB962C8B-B14F-4D97-AF65-F5344CB8AC3E}">
        <p14:creationId xmlns:p14="http://schemas.microsoft.com/office/powerpoint/2010/main" val="26778686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Търсене на символ</a:t>
            </a:r>
          </a:p>
          <a:p>
            <a:pPr lvl="1"/>
            <a:r>
              <a:rPr lang="bg-BG" dirty="0" smtClean="0"/>
              <a:t>Търсене на първо/последно срещане на символ в низ</a:t>
            </a:r>
          </a:p>
          <a:p>
            <a:pPr lvl="1"/>
            <a:r>
              <a:rPr lang="bg-BG" dirty="0" smtClean="0"/>
              <a:t>Резултатът е индексът в низа (от 0 нагоре) или -1, ако символът не е намерен</a:t>
            </a:r>
          </a:p>
          <a:p>
            <a:r>
              <a:rPr lang="bg-BG" dirty="0" smtClean="0"/>
              <a:t>Реализация на право търсене</a:t>
            </a:r>
          </a:p>
          <a:p>
            <a:pPr lvl="1"/>
            <a:r>
              <a:rPr lang="bg-BG" dirty="0" smtClean="0"/>
              <a:t>Последователно претърсваме масива</a:t>
            </a:r>
            <a:endParaRPr lang="bg-BG" dirty="0"/>
          </a:p>
        </p:txBody>
      </p:sp>
      <p:pic>
        <p:nvPicPr>
          <p:cNvPr id="3074" name="Picture 2" descr="D:\Pavel\Courses\Materials\Course.ALG 2019\Alg-08 Strings\Lecture\Figures\search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3505200"/>
            <a:ext cx="630555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4125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търсене(низ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, </a:t>
                </a:r>
                <a:r>
                  <a:rPr lang="bg-BG" dirty="0" smtClean="0"/>
                  <a:t>символ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за </a:t>
                </a:r>
                <a:r>
                  <a:rPr lang="bg-BG" dirty="0"/>
                  <a:t>всеки символ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]=</m:t>
                    </m:r>
                    <m:r>
                      <a:rPr lang="en-US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90257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2086" y="1752600"/>
            <a:ext cx="381000" cy="457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524000" y="1371600"/>
            <a:ext cx="381000" cy="12954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4554107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Обратно търсене (последно срещане на символ)</a:t>
                </a:r>
              </a:p>
              <a:p>
                <a:pPr lvl="1"/>
                <a:r>
                  <a:rPr lang="bg-BG" dirty="0" smtClean="0"/>
                  <a:t>Има разлики от правото търсене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Започваме от последния символ</a:t>
                </a:r>
              </a:p>
              <a:p>
                <a:pPr lvl="2"/>
                <a:r>
                  <a:rPr lang="bg-BG" dirty="0" smtClean="0"/>
                  <a:t>Ако знаем дължината на низа, намираме го директно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 smtClean="0"/>
              </a:p>
              <a:p>
                <a:pPr lvl="2"/>
                <a:r>
                  <a:rPr lang="bg-BG" dirty="0" smtClean="0"/>
                  <a:t>Ако не я знаем, обхождаме го до намиране на последния символ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При търсенето на желания символ проверяваме до достигане до първия (пред него няма код 0)</a:t>
                </a:r>
              </a:p>
              <a:p>
                <a:pPr lvl="1"/>
                <a:r>
                  <a:rPr lang="bg-BG" dirty="0" smtClean="0"/>
                  <a:t>Ако низът е с </a:t>
                </a:r>
                <a:r>
                  <a:rPr lang="bg-BG" dirty="0" err="1" smtClean="0"/>
                  <a:t>многобайтови</a:t>
                </a:r>
                <a:r>
                  <a:rPr lang="bg-BG" dirty="0" smtClean="0"/>
                  <a:t> символи, преходът към предходен символ не е тривиален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65439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ASCII</a:t>
            </a:r>
            <a:r>
              <a:rPr lang="bg-BG" dirty="0" smtClean="0"/>
              <a:t> и </a:t>
            </a:r>
            <a:r>
              <a:rPr lang="en-US" dirty="0" smtClean="0"/>
              <a:t>Unicode</a:t>
            </a:r>
            <a:endParaRPr lang="bg-BG" dirty="0" smtClean="0"/>
          </a:p>
          <a:p>
            <a:pPr lvl="1"/>
            <a:r>
              <a:rPr lang="bg-BG" dirty="0" smtClean="0"/>
              <a:t>Числови и текстови данни. Представяне чрез </a:t>
            </a:r>
            <a:r>
              <a:rPr lang="en-US" dirty="0" smtClean="0"/>
              <a:t>ASCII</a:t>
            </a:r>
            <a:r>
              <a:rPr lang="bg-BG" dirty="0" smtClean="0"/>
              <a:t> и чрез </a:t>
            </a:r>
            <a:r>
              <a:rPr lang="en-US" dirty="0" smtClean="0"/>
              <a:t>Unicode.</a:t>
            </a:r>
            <a:endParaRPr lang="bg-BG" dirty="0" smtClean="0"/>
          </a:p>
          <a:p>
            <a:r>
              <a:rPr lang="bg-BG" dirty="0" smtClean="0"/>
              <a:t>Операции</a:t>
            </a:r>
          </a:p>
          <a:p>
            <a:pPr lvl="1"/>
            <a:r>
              <a:rPr lang="bg-BG" dirty="0" smtClean="0"/>
              <a:t>Търсене, изтриване, вмъкване на символ</a:t>
            </a:r>
          </a:p>
          <a:p>
            <a:pPr lvl="1"/>
            <a:r>
              <a:rPr lang="bg-BG" dirty="0" smtClean="0"/>
              <a:t>Дължина, конкатенация, работа с </a:t>
            </a:r>
            <a:r>
              <a:rPr lang="bg-BG" dirty="0" err="1" smtClean="0"/>
              <a:t>поднизове</a:t>
            </a:r>
            <a:r>
              <a:rPr lang="bg-BG" dirty="0" smtClean="0"/>
              <a:t>, търсене, сравняване, сортиране</a:t>
            </a:r>
            <a:r>
              <a:rPr lang="en-US" dirty="0" smtClean="0"/>
              <a:t>.</a:t>
            </a:r>
            <a:endParaRPr lang="bg-BG" dirty="0" smtClean="0"/>
          </a:p>
          <a:p>
            <a:r>
              <a:rPr lang="bg-BG" dirty="0" smtClean="0"/>
              <a:t>Преобразуване</a:t>
            </a:r>
          </a:p>
          <a:p>
            <a:pPr lvl="1"/>
            <a:r>
              <a:rPr lang="bg-BG" dirty="0" smtClean="0"/>
              <a:t>Главни и малки букви, числа, кодиране и декодиране</a:t>
            </a:r>
            <a:r>
              <a:rPr lang="en-US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Идея</a:t>
                </a:r>
              </a:p>
              <a:p>
                <a:pPr lvl="1"/>
                <a:r>
                  <a:rPr lang="bg-BG" dirty="0" smtClean="0"/>
                  <a:t>Търсейки края на низа запомняме последното срещане на търсения символ</a:t>
                </a:r>
              </a:p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обратно търсене(низ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, </a:t>
                </a:r>
                <a:r>
                  <a:rPr lang="bg-BG" dirty="0" smtClean="0"/>
                  <a:t>символ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от 0 нагоре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bg-BG" dirty="0" smtClean="0"/>
                  <a:t> не е с код 0</a:t>
                </a:r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]=</m:t>
                    </m:r>
                    <m:r>
                      <a:rPr lang="en-US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𝑟</m:t>
                    </m:r>
                  </m:oMath>
                </a14:m>
                <a:endParaRPr lang="bg-BG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90257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2086" y="3733800"/>
            <a:ext cx="381000" cy="457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524000" y="2895600"/>
            <a:ext cx="381000" cy="17526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209299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Изтриване на символ</a:t>
            </a:r>
          </a:p>
          <a:p>
            <a:pPr lvl="1"/>
            <a:r>
              <a:rPr lang="bg-BG" dirty="0" smtClean="0"/>
              <a:t>Чрез преместване на символите напред</a:t>
            </a:r>
          </a:p>
          <a:p>
            <a:pPr lvl="1"/>
            <a:r>
              <a:rPr lang="bg-BG" dirty="0" smtClean="0"/>
              <a:t>Разрушава първоначалния низ</a:t>
            </a:r>
          </a:p>
          <a:p>
            <a:pPr lvl="1"/>
            <a:r>
              <a:rPr lang="bg-BG" dirty="0" smtClean="0"/>
              <a:t>Той вече заема повече памет от нужното</a:t>
            </a:r>
          </a:p>
          <a:p>
            <a:pPr lvl="1"/>
            <a:r>
              <a:rPr lang="bg-BG" dirty="0" smtClean="0"/>
              <a:t>В някои езици (</a:t>
            </a:r>
            <a:r>
              <a:rPr lang="en-US" dirty="0" smtClean="0"/>
              <a:t>C) </a:t>
            </a:r>
            <a:r>
              <a:rPr lang="bg-BG" dirty="0" smtClean="0"/>
              <a:t>това става</a:t>
            </a:r>
            <a:r>
              <a:rPr lang="en-US" dirty="0" smtClean="0"/>
              <a:t>, </a:t>
            </a:r>
            <a:r>
              <a:rPr lang="bg-BG" dirty="0" smtClean="0"/>
              <a:t>в други (</a:t>
            </a:r>
            <a:r>
              <a:rPr lang="en-US" dirty="0" smtClean="0"/>
              <a:t>JavaScript) </a:t>
            </a:r>
            <a:r>
              <a:rPr lang="bg-BG" dirty="0" smtClean="0"/>
              <a:t>– не</a:t>
            </a:r>
            <a:endParaRPr lang="bg-BG" dirty="0"/>
          </a:p>
        </p:txBody>
      </p:sp>
      <p:pic>
        <p:nvPicPr>
          <p:cNvPr id="4099" name="Picture 3" descr="D:\Pavel\Courses\Materials\Course.ALG 2019\Alg-08 Strings\Lecture\Figures\delet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428" y="2819400"/>
            <a:ext cx="4953000" cy="236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7646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Алтернативна реализация</a:t>
            </a:r>
          </a:p>
          <a:p>
            <a:pPr lvl="1"/>
            <a:r>
              <a:rPr lang="bg-BG" dirty="0" smtClean="0"/>
              <a:t>Конкатенация на </a:t>
            </a:r>
            <a:r>
              <a:rPr lang="bg-BG" dirty="0" err="1" smtClean="0"/>
              <a:t>поднизове</a:t>
            </a:r>
            <a:endParaRPr lang="bg-BG" dirty="0" smtClean="0"/>
          </a:p>
          <a:p>
            <a:pPr lvl="1"/>
            <a:r>
              <a:rPr lang="bg-BG" dirty="0" smtClean="0"/>
              <a:t>Запазва първоначалния низ непроменен</a:t>
            </a:r>
          </a:p>
          <a:p>
            <a:pPr lvl="1"/>
            <a:r>
              <a:rPr lang="bg-BG" dirty="0" smtClean="0"/>
              <a:t>Резултатният низ заема колкото памет му е нужна</a:t>
            </a:r>
          </a:p>
        </p:txBody>
      </p:sp>
      <p:pic>
        <p:nvPicPr>
          <p:cNvPr id="4098" name="Picture 2" descr="D:\Pavel\Courses\Materials\Course.ALG 2019\Alg-08 Strings\Lecture\Figures\delet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14600"/>
            <a:ext cx="4876800" cy="25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1989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Вмъкване на символ</a:t>
            </a:r>
          </a:p>
          <a:p>
            <a:pPr lvl="1"/>
            <a:r>
              <a:rPr lang="bg-BG" dirty="0" smtClean="0"/>
              <a:t>Аналогично на изтриването или се работи в същия низ или се конструира нов низ</a:t>
            </a:r>
          </a:p>
          <a:p>
            <a:pPr lvl="1"/>
            <a:r>
              <a:rPr lang="bg-BG" dirty="0" smtClean="0"/>
              <a:t>При работа със същия низ може да има проблем с паметта за низа – тя трябва да се увеличи</a:t>
            </a:r>
            <a:endParaRPr lang="bg-BG" dirty="0"/>
          </a:p>
        </p:txBody>
      </p:sp>
      <p:pic>
        <p:nvPicPr>
          <p:cNvPr id="5122" name="Picture 2" descr="D:\Pavel\Courses\Materials\Course.ALG 2019\Alg-08 Strings\Lecture\Figures\inse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19400"/>
            <a:ext cx="5943600" cy="26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58655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err="1" smtClean="0"/>
              <a:t>Палиндром</a:t>
            </a:r>
            <a:r>
              <a:rPr lang="bg-BG" dirty="0" smtClean="0"/>
              <a:t> на дума</a:t>
            </a:r>
          </a:p>
          <a:p>
            <a:pPr lvl="1"/>
            <a:r>
              <a:rPr lang="bg-BG" dirty="0" smtClean="0"/>
              <a:t>Дума, която четена отпред-назад и четена отзад-напред е една и съща</a:t>
            </a:r>
          </a:p>
          <a:p>
            <a:pPr lvl="1"/>
            <a:r>
              <a:rPr lang="bg-BG" dirty="0" smtClean="0"/>
              <a:t>Примери: боб, ротор, </a:t>
            </a:r>
            <a:r>
              <a:rPr lang="en-US" dirty="0" smtClean="0"/>
              <a:t>kayak, </a:t>
            </a:r>
            <a:r>
              <a:rPr lang="en-US" dirty="0" err="1" smtClean="0"/>
              <a:t>redivider</a:t>
            </a:r>
            <a:r>
              <a:rPr lang="en-US" dirty="0" smtClean="0"/>
              <a:t>, ABBA</a:t>
            </a:r>
          </a:p>
          <a:p>
            <a:r>
              <a:rPr lang="bg-BG" dirty="0" smtClean="0"/>
              <a:t>Задача</a:t>
            </a:r>
          </a:p>
          <a:p>
            <a:pPr lvl="1"/>
            <a:r>
              <a:rPr lang="bg-BG" dirty="0" smtClean="0"/>
              <a:t>Алгоритъм за проверка дали дума е </a:t>
            </a:r>
            <a:r>
              <a:rPr lang="bg-BG" dirty="0" err="1" smtClean="0"/>
              <a:t>палиндром</a:t>
            </a:r>
            <a:endParaRPr lang="bg-BG" dirty="0" smtClean="0"/>
          </a:p>
          <a:p>
            <a:pPr lvl="1"/>
            <a:r>
              <a:rPr lang="bg-BG" dirty="0" smtClean="0"/>
              <a:t>Вариант 1, следвайки дефиницията</a:t>
            </a:r>
          </a:p>
          <a:p>
            <a:pPr lvl="1"/>
            <a:r>
              <a:rPr lang="bg-BG" dirty="0" smtClean="0"/>
              <a:t>Вариант 2 с по-малко операции</a:t>
            </a:r>
          </a:p>
        </p:txBody>
      </p:sp>
    </p:spTree>
    <p:extLst>
      <p:ext uri="{BB962C8B-B14F-4D97-AF65-F5344CB8AC3E}">
        <p14:creationId xmlns:p14="http://schemas.microsoft.com/office/powerpoint/2010/main" val="3020469846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Вариант 1</a:t>
            </a:r>
          </a:p>
          <a:p>
            <a:pPr lvl="1"/>
            <a:r>
              <a:rPr lang="bg-BG" dirty="0" smtClean="0"/>
              <a:t>Следваме дефиницията</a:t>
            </a:r>
          </a:p>
          <a:p>
            <a:pPr lvl="1"/>
            <a:r>
              <a:rPr lang="bg-BG" dirty="0" smtClean="0"/>
              <a:t>Обръщаме думата обратно</a:t>
            </a:r>
          </a:p>
          <a:p>
            <a:pPr lvl="1"/>
            <a:r>
              <a:rPr lang="bg-BG" dirty="0" smtClean="0"/>
              <a:t>Ако е същата, значи е </a:t>
            </a:r>
            <a:r>
              <a:rPr lang="bg-BG" dirty="0" err="1" smtClean="0"/>
              <a:t>палиндром</a:t>
            </a:r>
            <a:endParaRPr lang="bg-BG" dirty="0"/>
          </a:p>
        </p:txBody>
      </p:sp>
      <p:pic>
        <p:nvPicPr>
          <p:cNvPr id="6146" name="Picture 2" descr="D:\Pavel\Courses\Materials\Course.ALG 2019\Alg-08 Strings\Lecture\Figures\palindrom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087" y="2514600"/>
            <a:ext cx="5683313" cy="265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447123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обръщане(низ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празен низ</a:t>
                </a:r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за всеки символ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=конкатенация(</m:t>
                    </m:r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],</m:t>
                    </m:r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конкатенация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𝑟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,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.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err="1" smtClean="0"/>
                  <a:t>палиндром</a:t>
                </a:r>
                <a:r>
                  <a:rPr lang="bg-BG" dirty="0" smtClean="0"/>
                  <a:t>(низ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𝑟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обръщане(</m:t>
                    </m:r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 е</a:t>
                </a:r>
                <a:r>
                  <a:rPr lang="bg-BG" dirty="0" smtClean="0"/>
                  <a:t>, че е </a:t>
                </a:r>
                <a:r>
                  <a:rPr lang="bg-BG" dirty="0" err="1" smtClean="0"/>
                  <a:t>палиндром</a:t>
                </a:r>
                <a:endParaRPr lang="bg-BG" dirty="0" smtClean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 е</a:t>
                </a:r>
                <a:r>
                  <a:rPr lang="bg-BG" dirty="0" smtClean="0"/>
                  <a:t>, че не е </a:t>
                </a:r>
                <a:r>
                  <a:rPr lang="bg-BG" dirty="0" err="1" smtClean="0"/>
                  <a:t>палиндром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2086" y="2133600"/>
            <a:ext cx="381000" cy="457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524000" y="1295400"/>
            <a:ext cx="381000" cy="17526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992086" y="4419600"/>
            <a:ext cx="381000" cy="83820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524000" y="3581400"/>
            <a:ext cx="381000" cy="1752600"/>
            <a:chOff x="1143000" y="1297719"/>
            <a:chExt cx="228600" cy="3960081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5293788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Вариант 2</a:t>
            </a:r>
          </a:p>
          <a:p>
            <a:pPr lvl="1"/>
            <a:r>
              <a:rPr lang="bg-BG" dirty="0" smtClean="0"/>
              <a:t>Избягваме многократното създаване на низове</a:t>
            </a:r>
          </a:p>
          <a:p>
            <a:pPr lvl="1"/>
            <a:r>
              <a:rPr lang="bg-BG" dirty="0" smtClean="0"/>
              <a:t>Проверяваме само с „четене“ на данни, без „писане“</a:t>
            </a:r>
          </a:p>
          <a:p>
            <a:pPr lvl="1"/>
            <a:r>
              <a:rPr lang="bg-BG" dirty="0" smtClean="0"/>
              <a:t>Ползваме два индекса – единият се движи отляво надясно, а другият отдясно наляво</a:t>
            </a:r>
          </a:p>
          <a:p>
            <a:pPr lvl="1"/>
            <a:r>
              <a:rPr lang="bg-BG" dirty="0" smtClean="0"/>
              <a:t>Сравняваме символите към двата индекса</a:t>
            </a:r>
          </a:p>
          <a:p>
            <a:pPr lvl="1"/>
            <a:r>
              <a:rPr lang="bg-BG" dirty="0" smtClean="0"/>
              <a:t>Спираме до получаване на разлика или до срещане на двата индекса в средата на низа</a:t>
            </a:r>
            <a:endParaRPr lang="bg-BG" dirty="0"/>
          </a:p>
        </p:txBody>
      </p:sp>
      <p:pic>
        <p:nvPicPr>
          <p:cNvPr id="7170" name="Picture 2" descr="D:\Pavel\Courses\Materials\Course.ALG 2019\Alg-08 Strings\Lecture\Figures\palindrom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07" y="4038600"/>
            <a:ext cx="8422193" cy="181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653300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err="1" smtClean="0"/>
                  <a:t>палиндром</a:t>
                </a:r>
                <a:r>
                  <a:rPr lang="bg-BG" dirty="0" smtClean="0"/>
                  <a:t>(низ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/>
                  <a:t>ляв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 smtClean="0"/>
                  <a:t>десен </a:t>
                </a:r>
                <a:r>
                  <a:rPr lang="bg-BG" dirty="0"/>
                  <a:t>индекс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=0</m:t>
                    </m:r>
                  </m:oMath>
                </a14:m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за всеки символ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bg-BG" dirty="0" smtClean="0"/>
                  <a:t> докато </a:t>
                </a:r>
                <a:r>
                  <a:rPr lang="en-US" dirty="0" smtClean="0"/>
                  <a:t>s[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]</a:t>
                </a:r>
                <a:r>
                  <a:rPr lang="bg-BG" dirty="0" smtClean="0"/>
                  <a:t> не е </a:t>
                </a:r>
                <a:r>
                  <a:rPr lang="bg-BG" dirty="0" smtClean="0"/>
                  <a:t>с код 0</a:t>
                </a:r>
                <a:endParaRPr lang="bg-BG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</a:t>
                </a:r>
                <a:r>
                  <a:rPr lang="bg-BG" dirty="0" smtClean="0"/>
                  <a:t>нагоре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надолу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]≠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𝑗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marL="21256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>
                    <a:solidFill>
                      <a:srgbClr val="0070C0"/>
                    </a:solidFill>
                  </a:rPr>
                  <a:t>е</a:t>
                </a:r>
                <a:r>
                  <a:rPr lang="bg-BG" dirty="0"/>
                  <a:t>, че не е </a:t>
                </a:r>
                <a:r>
                  <a:rPr lang="bg-BG" dirty="0" err="1"/>
                  <a:t>палиндром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езултатът е</a:t>
                </a:r>
                <a:r>
                  <a:rPr lang="bg-BG" dirty="0" smtClean="0"/>
                  <a:t>, че е </a:t>
                </a:r>
                <a:r>
                  <a:rPr lang="bg-BG" dirty="0" err="1" smtClean="0"/>
                  <a:t>палиндром</a:t>
                </a:r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90257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24000" y="1295400"/>
            <a:ext cx="381000" cy="39624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057400" y="3810001"/>
            <a:ext cx="381000" cy="1052286"/>
            <a:chOff x="1143000" y="1297719"/>
            <a:chExt cx="228600" cy="396008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514600" y="4343400"/>
            <a:ext cx="381000" cy="434377"/>
            <a:chOff x="1143000" y="1297719"/>
            <a:chExt cx="228600" cy="3960081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9684451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Специфични операции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47184007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ASCII</a:t>
            </a:r>
            <a:r>
              <a:rPr lang="bg-BG" dirty="0" smtClean="0"/>
              <a:t> и </a:t>
            </a:r>
            <a:r>
              <a:rPr lang="en-US" dirty="0" smtClean="0"/>
              <a:t>Unicode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08625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Специфични операции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Низови</a:t>
            </a:r>
          </a:p>
          <a:p>
            <a:pPr lvl="1"/>
            <a:r>
              <a:rPr lang="bg-BG" dirty="0" smtClean="0"/>
              <a:t>Определяне на дължина на низ</a:t>
            </a:r>
          </a:p>
          <a:p>
            <a:pPr lvl="1"/>
            <a:r>
              <a:rPr lang="bg-BG" dirty="0" smtClean="0"/>
              <a:t>Конкатенация (долепване) на низове</a:t>
            </a:r>
          </a:p>
          <a:p>
            <a:pPr lvl="1"/>
            <a:r>
              <a:rPr lang="bg-BG" dirty="0"/>
              <a:t>Търсене, вмъкване, изтриване, заменяне на </a:t>
            </a:r>
            <a:r>
              <a:rPr lang="bg-BG" dirty="0" err="1" smtClean="0"/>
              <a:t>подниз</a:t>
            </a:r>
            <a:endParaRPr lang="bg-BG" dirty="0" smtClean="0"/>
          </a:p>
          <a:p>
            <a:pPr lvl="1"/>
            <a:r>
              <a:rPr lang="bg-BG" dirty="0" smtClean="0"/>
              <a:t>Сравняване/сортиране на низове</a:t>
            </a:r>
            <a:endParaRPr lang="bg-BG" dirty="0"/>
          </a:p>
          <a:p>
            <a:r>
              <a:rPr lang="bg-BG" dirty="0" smtClean="0"/>
              <a:t>Преобразуване</a:t>
            </a:r>
          </a:p>
          <a:p>
            <a:pPr lvl="1"/>
            <a:r>
              <a:rPr lang="bg-BG" dirty="0" smtClean="0"/>
              <a:t>Преобразуване между число и низ</a:t>
            </a:r>
          </a:p>
          <a:p>
            <a:pPr lvl="1"/>
            <a:r>
              <a:rPr lang="bg-BG" dirty="0" smtClean="0"/>
              <a:t>Преобразуване в главни или малки букви</a:t>
            </a:r>
          </a:p>
          <a:p>
            <a:pPr lvl="1"/>
            <a:r>
              <a:rPr lang="bg-BG" dirty="0" smtClean="0"/>
              <a:t>Кодиране/декодиране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5466187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Дължина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Дължина на низ</a:t>
            </a:r>
          </a:p>
          <a:p>
            <a:pPr lvl="1"/>
            <a:r>
              <a:rPr lang="bg-BG" dirty="0" smtClean="0"/>
              <a:t>Вече на няколко пъти я ползвахме</a:t>
            </a:r>
          </a:p>
          <a:p>
            <a:pPr lvl="1"/>
            <a:r>
              <a:rPr lang="bg-BG" dirty="0" smtClean="0"/>
              <a:t>Различна реализация – или се знае предварително или се намира чрез обхождане на символите</a:t>
            </a:r>
          </a:p>
          <a:p>
            <a:pPr lvl="1"/>
            <a:r>
              <a:rPr lang="bg-BG" dirty="0" smtClean="0"/>
              <a:t>Тази разлика може да се скрие чрез библиотечна функция или метод на обект</a:t>
            </a:r>
            <a:endParaRPr lang="bg-BG" dirty="0"/>
          </a:p>
        </p:txBody>
      </p:sp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3690257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75624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Конкатенация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Значение на операцията</a:t>
            </a:r>
          </a:p>
          <a:p>
            <a:pPr lvl="1"/>
            <a:r>
              <a:rPr lang="bg-BG" dirty="0" smtClean="0"/>
              <a:t>Конкатенация – в техническите науки означава свързване на елементи във верига</a:t>
            </a:r>
          </a:p>
          <a:p>
            <a:pPr lvl="1"/>
            <a:r>
              <a:rPr lang="bg-BG" dirty="0" smtClean="0"/>
              <a:t>От латински </a:t>
            </a:r>
            <a:r>
              <a:rPr lang="en-US" i="1" dirty="0" smtClean="0"/>
              <a:t>con (</a:t>
            </a:r>
            <a:r>
              <a:rPr lang="bg-BG" i="1" dirty="0" smtClean="0"/>
              <a:t>заедно) + </a:t>
            </a:r>
            <a:r>
              <a:rPr lang="en-US" i="1" dirty="0" smtClean="0"/>
              <a:t>catena</a:t>
            </a:r>
            <a:r>
              <a:rPr lang="bg-BG" i="1" dirty="0" smtClean="0"/>
              <a:t> (верига)</a:t>
            </a:r>
          </a:p>
          <a:p>
            <a:pPr lvl="1"/>
            <a:r>
              <a:rPr lang="bg-BG" dirty="0" smtClean="0"/>
              <a:t>При низове означава долепянето на два или повече низа в един общ низ</a:t>
            </a:r>
          </a:p>
          <a:p>
            <a:pPr lvl="1"/>
            <a:r>
              <a:rPr lang="bg-BG" dirty="0" smtClean="0"/>
              <a:t>В някои езици операцията е +, в други е ., в трети е функция или метод т.н.</a:t>
            </a:r>
          </a:p>
        </p:txBody>
      </p:sp>
    </p:spTree>
    <p:extLst>
      <p:ext uri="{BB962C8B-B14F-4D97-AF65-F5344CB8AC3E}">
        <p14:creationId xmlns:p14="http://schemas.microsoft.com/office/powerpoint/2010/main" val="143679522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При низове с краен код 0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Трябва предварително да заделим памет с дължината на двата низа + 1</a:t>
            </a:r>
          </a:p>
          <a:p>
            <a:pPr lvl="1"/>
            <a:r>
              <a:rPr lang="bg-BG" dirty="0" smtClean="0"/>
              <a:t>Или динамично да разширяваме заделената памет</a:t>
            </a:r>
            <a:endParaRPr lang="bg-BG" dirty="0"/>
          </a:p>
        </p:txBody>
      </p:sp>
      <p:pic>
        <p:nvPicPr>
          <p:cNvPr id="1026" name="Picture 2" descr="D:\Pavel\Courses\Materials\Course.ALG 2019\Alg-08 Strings\Lecture\Figures\conca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49" y="1600200"/>
            <a:ext cx="7729537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2887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конкатенация(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en-US" dirty="0" smtClean="0"/>
                  <a:t>r = </a:t>
                </a:r>
                <a:r>
                  <a:rPr lang="bg-BG" dirty="0" smtClean="0"/>
                  <a:t>празен низ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всеки символ 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не е с код 0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  <a:r>
                  <a:rPr lang="bg-BG" dirty="0" smtClean="0"/>
                  <a:t>го долепи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всеки символ 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:r>
                  <a:rPr lang="bg-BG" dirty="0" smtClean="0"/>
                  <a:t>не е с </a:t>
                </a:r>
                <a:r>
                  <a:rPr lang="bg-BG" dirty="0"/>
                  <a:t>код 0 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 </a:t>
                </a:r>
                <a:r>
                  <a:rPr lang="bg-BG" dirty="0"/>
                  <a:t>го долепи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:r>
                  <a:rPr lang="en-US" dirty="0" smtClean="0"/>
                  <a:t>r</a:t>
                </a:r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2590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92086" y="2209800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981200" y="3048000"/>
            <a:ext cx="381000" cy="4572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0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err="1" smtClean="0"/>
              <a:t>Подниз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Част от низ като нов низ</a:t>
            </a:r>
          </a:p>
          <a:p>
            <a:pPr lvl="1"/>
            <a:r>
              <a:rPr lang="bg-BG" dirty="0" smtClean="0"/>
              <a:t>Най-често се задава начало и дължина</a:t>
            </a:r>
          </a:p>
          <a:p>
            <a:pPr lvl="1"/>
            <a:r>
              <a:rPr lang="bg-BG" dirty="0" smtClean="0"/>
              <a:t>Понякога – начало и край</a:t>
            </a:r>
          </a:p>
          <a:p>
            <a:pPr lvl="1"/>
            <a:r>
              <a:rPr lang="bg-BG" dirty="0" smtClean="0"/>
              <a:t>Или пък отрицателна дължина, премерена от края на низа към началото</a:t>
            </a:r>
            <a:endParaRPr lang="bg-BG" dirty="0"/>
          </a:p>
        </p:txBody>
      </p:sp>
      <p:pic>
        <p:nvPicPr>
          <p:cNvPr id="2050" name="Picture 2" descr="D:\Pavel\Courses\Materials\Course.ALG 2019\Alg-08 Strings\Lecture\Figures\substr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05200"/>
            <a:ext cx="5734050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8634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Със защита, ако поискаме по-дълъг </a:t>
                </a:r>
                <a:r>
                  <a:rPr lang="bg-BG" dirty="0" err="1" smtClean="0"/>
                  <a:t>подниз</a:t>
                </a:r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err="1" smtClean="0"/>
                  <a:t>подниз</a:t>
                </a:r>
                <a:r>
                  <a:rPr lang="bg-BG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  <m:r>
                      <a:rPr lang="en-US" b="0" i="0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b="0" i="1" dirty="0" smtClean="0">
                        <a:latin typeface="Cambria Math"/>
                      </a:rPr>
                      <m:t>𝑡𝑎𝑟𝑡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𝑙𝑒𝑛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en-US" dirty="0" smtClean="0"/>
                  <a:t>r = </a:t>
                </a:r>
                <a:r>
                  <a:rPr lang="bg-BG" dirty="0" smtClean="0"/>
                  <a:t>празен низ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първите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𝑠𝑡𝑎𝑟𝑡</m:t>
                    </m:r>
                  </m:oMath>
                </a14:m>
                <a:r>
                  <a:rPr lang="bg-BG" dirty="0" smtClean="0"/>
                  <a:t> символа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endParaRPr lang="bg-BG" dirty="0" smtClean="0"/>
              </a:p>
              <a:p>
                <a:pPr marL="2182813" lvl="1" indent="0">
                  <a:buNone/>
                </a:pPr>
                <a:r>
                  <a:rPr lang="bg-BG" dirty="0" smtClean="0"/>
                  <a:t>или до достигане на код </a:t>
                </a:r>
                <a:r>
                  <a:rPr lang="en-US" dirty="0" smtClean="0"/>
                  <a:t>0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за </a:t>
                </a:r>
                <a:r>
                  <a:rPr lang="bg-BG" dirty="0" smtClean="0"/>
                  <a:t>следващите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𝑙𝑒𝑛</m:t>
                    </m:r>
                  </m:oMath>
                </a14:m>
                <a:r>
                  <a:rPr lang="bg-BG" dirty="0"/>
                  <a:t> символа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endParaRPr lang="bg-BG" dirty="0"/>
              </a:p>
              <a:p>
                <a:pPr marL="2182813" lvl="1" indent="0">
                  <a:buNone/>
                </a:pPr>
                <a:r>
                  <a:rPr lang="bg-BG" dirty="0" smtClean="0"/>
                  <a:t>или до </a:t>
                </a:r>
                <a:r>
                  <a:rPr lang="bg-BG" dirty="0"/>
                  <a:t>достигане на </a:t>
                </a:r>
                <a:r>
                  <a:rPr lang="bg-BG" dirty="0" smtClean="0"/>
                  <a:t>код </a:t>
                </a:r>
                <a:r>
                  <a:rPr lang="en-US" dirty="0" smtClean="0"/>
                  <a:t>0</a:t>
                </a:r>
                <a:endParaRPr lang="en-US" dirty="0"/>
              </a:p>
              <a:p>
                <a:pPr marL="2125663" lvl="1" indent="0">
                  <a:buNone/>
                </a:pPr>
                <a:r>
                  <a:rPr lang="bg-BG" dirty="0" smtClean="0"/>
                  <a:t>Долепя се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:r>
                  <a:rPr lang="en-US" dirty="0" smtClean="0"/>
                  <a:t>r</a:t>
                </a:r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752600"/>
            <a:ext cx="381000" cy="32004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92086" y="2667000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981200" y="3657600"/>
            <a:ext cx="381000" cy="7620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0569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Вмъкване</a:t>
            </a:r>
            <a:r>
              <a:rPr lang="bg-BG" dirty="0"/>
              <a:t>, изтриване, заменяне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/>
              <a:t>Вмъкване на </a:t>
            </a:r>
            <a:r>
              <a:rPr lang="bg-BG" dirty="0" err="1"/>
              <a:t>подниз</a:t>
            </a:r>
            <a:endParaRPr lang="bg-BG" dirty="0"/>
          </a:p>
          <a:p>
            <a:pPr lvl="1"/>
            <a:r>
              <a:rPr lang="bg-BG" dirty="0" smtClean="0"/>
              <a:t>Аналогична на вмъкване на символ в низ</a:t>
            </a:r>
          </a:p>
          <a:p>
            <a:pPr lvl="1"/>
            <a:r>
              <a:rPr lang="bg-BG" dirty="0" smtClean="0"/>
              <a:t>Най-общото решение – чрез </a:t>
            </a:r>
            <a:r>
              <a:rPr lang="bg-BG" dirty="0" err="1" smtClean="0"/>
              <a:t>поднизове</a:t>
            </a:r>
            <a:endParaRPr lang="bg-BG" dirty="0" smtClean="0"/>
          </a:p>
          <a:p>
            <a:pPr lvl="1"/>
            <a:r>
              <a:rPr lang="bg-BG" dirty="0" smtClean="0"/>
              <a:t>Оптимизация – при получаване на нулев </a:t>
            </a:r>
            <a:r>
              <a:rPr lang="bg-BG" dirty="0" err="1" smtClean="0"/>
              <a:t>подниз</a:t>
            </a:r>
            <a:endParaRPr lang="bg-BG" dirty="0" smtClean="0"/>
          </a:p>
        </p:txBody>
      </p:sp>
      <p:pic>
        <p:nvPicPr>
          <p:cNvPr id="8194" name="Picture 2" descr="D:\Pavel\Courses\Materials\Course.ALG 2019\Alg-08 Strings\Lecture\Figures\inser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429000"/>
            <a:ext cx="5943600" cy="229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7770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Изтриване на </a:t>
            </a:r>
            <a:r>
              <a:rPr lang="bg-BG" dirty="0" err="1" smtClean="0"/>
              <a:t>подниз</a:t>
            </a:r>
            <a:endParaRPr lang="bg-BG" dirty="0"/>
          </a:p>
          <a:p>
            <a:pPr lvl="1"/>
            <a:r>
              <a:rPr lang="bg-BG" dirty="0" smtClean="0"/>
              <a:t>Аналогична на изтриване на символ в низ</a:t>
            </a:r>
          </a:p>
          <a:p>
            <a:pPr lvl="1"/>
            <a:r>
              <a:rPr lang="bg-BG" dirty="0" smtClean="0"/>
              <a:t>Най-общото решение – чрез </a:t>
            </a:r>
            <a:r>
              <a:rPr lang="bg-BG" dirty="0" err="1" smtClean="0"/>
              <a:t>поднизове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 smtClean="0"/>
              <a:t>Замяна на </a:t>
            </a:r>
            <a:r>
              <a:rPr lang="bg-BG" dirty="0" err="1" smtClean="0"/>
              <a:t>подниз</a:t>
            </a:r>
            <a:endParaRPr lang="bg-BG" dirty="0" smtClean="0"/>
          </a:p>
          <a:p>
            <a:pPr lvl="1"/>
            <a:r>
              <a:rPr lang="bg-BG" dirty="0" smtClean="0"/>
              <a:t>Разделяне на </a:t>
            </a:r>
            <a:r>
              <a:rPr lang="bg-BG" dirty="0" err="1" smtClean="0"/>
              <a:t>поднизове</a:t>
            </a:r>
            <a:r>
              <a:rPr lang="bg-BG" dirty="0" smtClean="0"/>
              <a:t>, подмяна на низ и обратна конкатенация</a:t>
            </a:r>
          </a:p>
        </p:txBody>
      </p:sp>
      <p:pic>
        <p:nvPicPr>
          <p:cNvPr id="9218" name="Picture 2" descr="D:\Pavel\Courses\Materials\Course.ALG 2019\Alg-08 Strings\Lecture\Figures\delete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111" y="1844118"/>
            <a:ext cx="4462689" cy="257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41797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Още за изтриването</a:t>
            </a:r>
          </a:p>
          <a:p>
            <a:pPr lvl="1"/>
            <a:r>
              <a:rPr lang="bg-BG" dirty="0" smtClean="0"/>
              <a:t>Специфична операция с низове е да се изтрият началните и крайните интервали</a:t>
            </a:r>
            <a:endParaRPr lang="bg-BG" dirty="0"/>
          </a:p>
        </p:txBody>
      </p:sp>
      <p:pic>
        <p:nvPicPr>
          <p:cNvPr id="14338" name="Picture 2" descr="D:\Pavel\Courses\Materials\Course.ALG 2019\Alg-08 Strings\Lecture\Figures\delete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124970"/>
            <a:ext cx="4648200" cy="195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723677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Числови данни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Числови данни</a:t>
            </a:r>
          </a:p>
          <a:p>
            <a:pPr lvl="1"/>
            <a:r>
              <a:rPr lang="bg-BG" dirty="0" smtClean="0"/>
              <a:t>Основен тип обработвани данни</a:t>
            </a:r>
          </a:p>
          <a:p>
            <a:pPr lvl="1"/>
            <a:r>
              <a:rPr lang="bg-BG" dirty="0" smtClean="0"/>
              <a:t>Най-древен тип в компютърната обработка</a:t>
            </a:r>
          </a:p>
          <a:p>
            <a:pPr lvl="1"/>
            <a:r>
              <a:rPr lang="bg-BG" dirty="0" smtClean="0"/>
              <a:t>Цели числа, дробни числа, битови маски, …</a:t>
            </a:r>
          </a:p>
          <a:p>
            <a:r>
              <a:rPr lang="bg-BG" dirty="0" smtClean="0"/>
              <a:t>В момента</a:t>
            </a:r>
          </a:p>
          <a:p>
            <a:pPr lvl="1"/>
            <a:r>
              <a:rPr lang="bg-BG" dirty="0" smtClean="0"/>
              <a:t>Данните в паметта на компютрите са числа</a:t>
            </a:r>
          </a:p>
          <a:p>
            <a:pPr lvl="1"/>
            <a:r>
              <a:rPr lang="bg-BG" dirty="0" smtClean="0"/>
              <a:t>Данните на харддискове и </a:t>
            </a:r>
            <a:r>
              <a:rPr lang="en-US" dirty="0" smtClean="0"/>
              <a:t>DVD</a:t>
            </a:r>
            <a:r>
              <a:rPr lang="bg-BG" dirty="0" smtClean="0"/>
              <a:t> са числа</a:t>
            </a:r>
          </a:p>
          <a:p>
            <a:pPr lvl="1"/>
            <a:r>
              <a:rPr lang="bg-BG" dirty="0" smtClean="0"/>
              <a:t>Данните пренасяни онлайн са числа</a:t>
            </a:r>
          </a:p>
        </p:txBody>
      </p:sp>
    </p:spTree>
    <p:extLst>
      <p:ext uri="{BB962C8B-B14F-4D97-AF65-F5344CB8AC3E}">
        <p14:creationId xmlns:p14="http://schemas.microsoft.com/office/powerpoint/2010/main" val="731362788"/>
      </p:ext>
    </p:extLst>
  </p:cSld>
  <p:clrMapOvr>
    <a:masterClrMapping/>
  </p:clrMapOvr>
  <p:transition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Търсене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/>
                  <a:t>Различни търсения</a:t>
                </a:r>
              </a:p>
              <a:p>
                <a:pPr lvl="1"/>
                <a:r>
                  <a:rPr lang="bg-BG" dirty="0"/>
                  <a:t>С или без отчитане на главни/малки букви</a:t>
                </a:r>
              </a:p>
              <a:p>
                <a:pPr lvl="1"/>
                <a:r>
                  <a:rPr lang="bg-BG" dirty="0"/>
                  <a:t>Отпред-назад или отзад-напред</a:t>
                </a:r>
              </a:p>
              <a:p>
                <a:pPr lvl="1"/>
                <a:r>
                  <a:rPr lang="bg-BG" dirty="0"/>
                  <a:t>Едно срещане или всички срещания</a:t>
                </a:r>
              </a:p>
              <a:p>
                <a:pPr lvl="1"/>
                <a:r>
                  <a:rPr lang="bg-BG" dirty="0"/>
                  <a:t>В цял низ или във фиксиран буфер</a:t>
                </a:r>
              </a:p>
              <a:p>
                <a:pPr lvl="1"/>
                <a:r>
                  <a:rPr lang="bg-BG" dirty="0"/>
                  <a:t>От началото/края или продължение на последното търсене</a:t>
                </a:r>
              </a:p>
              <a:p>
                <a:pPr lvl="1"/>
                <a:r>
                  <a:rPr lang="bg-BG" dirty="0"/>
                  <a:t>С отчитане на езика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𝛽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𝑠𝑠</m:t>
                    </m:r>
                  </m:oMath>
                </a14:m>
                <a:r>
                  <a:rPr lang="en-US" dirty="0"/>
                  <a:t>, </a:t>
                </a:r>
                <a:r>
                  <a:rPr lang="en-US" i="1" dirty="0"/>
                  <a:t>ü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𝑢𝑒</m:t>
                    </m:r>
                  </m:oMath>
                </a14:m>
                <a:r>
                  <a:rPr lang="en-US" dirty="0"/>
                  <a:t>, …)</a:t>
                </a:r>
              </a:p>
              <a:p>
                <a:pPr lvl="1"/>
                <a:r>
                  <a:rPr lang="bg-BG" dirty="0"/>
                  <a:t>С </a:t>
                </a:r>
                <a:r>
                  <a:rPr lang="bg-BG" dirty="0" err="1"/>
                  <a:t>еднобайтови</a:t>
                </a:r>
                <a:r>
                  <a:rPr lang="bg-BG" dirty="0"/>
                  <a:t>, </a:t>
                </a:r>
                <a:r>
                  <a:rPr lang="bg-BG" dirty="0" err="1"/>
                  <a:t>многобайтови</a:t>
                </a:r>
                <a:r>
                  <a:rPr lang="bg-BG" dirty="0"/>
                  <a:t> или широки символи</a:t>
                </a:r>
              </a:p>
              <a:p>
                <a:pPr lvl="1"/>
                <a:r>
                  <a:rPr lang="bg-BG" dirty="0"/>
                  <a:t>С игнориране или отчитане на интервали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0647699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Като пример разглеждаме</a:t>
                </a:r>
              </a:p>
              <a:p>
                <a:pPr lvl="1"/>
                <a:r>
                  <a:rPr lang="bg-BG" dirty="0" smtClean="0"/>
                  <a:t>Първо срещане, отляво-надясно,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≠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:r>
                  <a:rPr lang="en-US" dirty="0" smtClean="0"/>
                  <a:t>ASCII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Търсим „рит“ в „</a:t>
                </a:r>
                <a:r>
                  <a:rPr lang="bg-BG" dirty="0" err="1" smtClean="0"/>
                  <a:t>ригоритми</a:t>
                </a:r>
                <a:r>
                  <a:rPr lang="bg-BG" dirty="0" smtClean="0"/>
                  <a:t>“</a:t>
                </a:r>
              </a:p>
              <a:p>
                <a:r>
                  <a:rPr lang="bg-BG" dirty="0" smtClean="0"/>
                  <a:t>Идея</a:t>
                </a:r>
              </a:p>
              <a:p>
                <a:pPr lvl="1"/>
                <a:r>
                  <a:rPr lang="bg-BG" dirty="0" smtClean="0"/>
                  <a:t>Сверяваме с началото на низа</a:t>
                </a:r>
              </a:p>
              <a:p>
                <a:pPr lvl="1"/>
                <a:r>
                  <a:rPr lang="bg-BG" dirty="0"/>
                  <a:t>За оптимизация проверяваме само до първата разлика – в случая е в първият символ</a:t>
                </a:r>
              </a:p>
              <a:p>
                <a:pPr lvl="1"/>
                <a:r>
                  <a:rPr lang="bg-BG" dirty="0" smtClean="0"/>
                  <a:t>Намираме разлика в третия символ</a:t>
                </a:r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D:\Pavel\Courses\Materials\Course.ALG 2019\Alg-08 Strings\Lecture\Figures\search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275808"/>
            <a:ext cx="5029200" cy="189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9991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Продължаваме търсенето от следващите позиции</a:t>
            </a:r>
            <a:endParaRPr lang="bg-BG" dirty="0"/>
          </a:p>
        </p:txBody>
      </p:sp>
      <p:pic>
        <p:nvPicPr>
          <p:cNvPr id="11266" name="Picture 2" descr="D:\Pavel\Courses\Materials\Course.ALG 2019\Alg-08 Strings\Lecture\Figures\search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552" y="853190"/>
            <a:ext cx="4607448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Pavel\Courses\Materials\Course.ALG 2019\Alg-08 Strings\Lecture\Figures\search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552" y="2750695"/>
            <a:ext cx="4607448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:\Pavel\Courses\Materials\Course.ALG 2019\Alg-08 Strings\Lecture\Figures\search-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552" y="4648200"/>
            <a:ext cx="4607448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68619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Низът е намерен в индекс 4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r>
              <a:rPr lang="bg-BG" dirty="0" smtClean="0"/>
              <a:t>Скорост на търсене</a:t>
            </a:r>
          </a:p>
          <a:p>
            <a:pPr lvl="1"/>
            <a:r>
              <a:rPr lang="bg-BG" dirty="0" smtClean="0"/>
              <a:t>Дори с оптимизацията да проверяваме само до първият различен символ, това е най-бавният разумен алгоритъм</a:t>
            </a:r>
          </a:p>
          <a:p>
            <a:pPr lvl="1"/>
            <a:r>
              <a:rPr lang="bg-BG" dirty="0" smtClean="0"/>
              <a:t>Съществуват алгоритми за по-бързо търсене, но те изискват предварителна обработка на </a:t>
            </a:r>
            <a:r>
              <a:rPr lang="bg-BG" dirty="0" err="1" smtClean="0"/>
              <a:t>низовете</a:t>
            </a:r>
            <a:endParaRPr lang="bg-BG" dirty="0"/>
          </a:p>
        </p:txBody>
      </p:sp>
      <p:pic>
        <p:nvPicPr>
          <p:cNvPr id="12290" name="Picture 2" descr="D:\Pavel\Courses\Materials\Course.ALG 2019\Alg-08 Strings\Lecture\Figures\search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914" y="990600"/>
            <a:ext cx="5014686" cy="189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1497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По-бързи алгоритми</a:t>
            </a:r>
          </a:p>
          <a:p>
            <a:pPr lvl="1"/>
            <a:r>
              <a:rPr lang="bg-BG" dirty="0" smtClean="0"/>
              <a:t>Използват информация от съдържанието на </a:t>
            </a:r>
            <a:r>
              <a:rPr lang="bg-BG" dirty="0" err="1" smtClean="0"/>
              <a:t>низовете</a:t>
            </a:r>
            <a:r>
              <a:rPr lang="bg-BG" dirty="0" smtClean="0"/>
              <a:t> или от предишни проверки</a:t>
            </a:r>
          </a:p>
          <a:p>
            <a:pPr lvl="1"/>
            <a:r>
              <a:rPr lang="bg-BG" dirty="0" smtClean="0"/>
              <a:t>В примера след проверка от индекс 0 следва проверка от индекс 3 (индекси 1 и 2 се прескачат)</a:t>
            </a:r>
          </a:p>
          <a:p>
            <a:pPr lvl="1"/>
            <a:r>
              <a:rPr lang="bg-BG" dirty="0" smtClean="0"/>
              <a:t>Причина: „г“ не се среща в низа, който търсим, т.е. проверките от индекси 1 и 2 са ненужни</a:t>
            </a:r>
            <a:endParaRPr lang="bg-BG" dirty="0"/>
          </a:p>
        </p:txBody>
      </p:sp>
      <p:pic>
        <p:nvPicPr>
          <p:cNvPr id="13314" name="Picture 2" descr="D:\Pavel\Courses\Materials\Course.ALG 2019\Alg-08 Strings\Lecture\Figures\search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438" y="3429000"/>
            <a:ext cx="4906962" cy="271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894129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Освен липсващи символи, може да се отчита позицията на наличните символи</a:t>
            </a:r>
          </a:p>
          <a:p>
            <a:pPr lvl="1"/>
            <a:r>
              <a:rPr lang="bg-BG" dirty="0" smtClean="0"/>
              <a:t>Така също се избягват някои проверки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76452512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Сравняване/сортиране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Сортиране на масиви от низове</a:t>
                </a:r>
              </a:p>
              <a:p>
                <a:pPr lvl="1"/>
                <a:r>
                  <a:rPr lang="bg-BG" dirty="0" smtClean="0"/>
                  <a:t>Алгоритмите са същите, като при сортиране на числа</a:t>
                </a:r>
              </a:p>
              <a:p>
                <a:r>
                  <a:rPr lang="bg-BG" dirty="0" smtClean="0"/>
                  <a:t>Съществена разлика</a:t>
                </a:r>
              </a:p>
              <a:p>
                <a:pPr lvl="1"/>
                <a:r>
                  <a:rPr lang="bg-BG" dirty="0" smtClean="0"/>
                  <a:t>Числата имат естествена подредба, т.е. можем еднозначно да определим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 </a:t>
                </a:r>
                <a:r>
                  <a:rPr lang="bg-BG" dirty="0" err="1" smtClean="0"/>
                  <a:t>низовете</a:t>
                </a:r>
                <a:r>
                  <a:rPr lang="bg-BG" dirty="0" smtClean="0"/>
                  <a:t> такава подредба липсва – съществуват няколко подредби и всички те са използваеми</a:t>
                </a:r>
              </a:p>
              <a:p>
                <a:r>
                  <a:rPr lang="bg-BG" dirty="0" smtClean="0"/>
                  <a:t>Поука</a:t>
                </a:r>
              </a:p>
              <a:p>
                <a:pPr lvl="1"/>
                <a:r>
                  <a:rPr lang="bg-BG" dirty="0" smtClean="0"/>
                  <a:t>За да ползваме с низове алгоритмите за сортиране е нужно да определим как се сравняват два низа</a:t>
                </a:r>
                <a:endParaRPr lang="en-US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0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69445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сортиране 1</a:t>
            </a:r>
            <a:endParaRPr lang="en-US" dirty="0" smtClean="0"/>
          </a:p>
          <a:p>
            <a:pPr lvl="1"/>
            <a:r>
              <a:rPr lang="bg-BG" dirty="0" smtClean="0"/>
              <a:t>Сортира се по </a:t>
            </a:r>
            <a:r>
              <a:rPr lang="en-US" dirty="0" smtClean="0"/>
              <a:t>ASCII</a:t>
            </a:r>
            <a:r>
              <a:rPr lang="bg-BG" dirty="0" smtClean="0"/>
              <a:t> кода на всеки символ</a:t>
            </a:r>
          </a:p>
          <a:p>
            <a:pPr lvl="1"/>
            <a:r>
              <a:rPr lang="bg-BG" dirty="0" smtClean="0"/>
              <a:t>Числата се третират като букви</a:t>
            </a:r>
          </a:p>
          <a:p>
            <a:pPr lvl="1"/>
            <a:r>
              <a:rPr lang="bg-BG" dirty="0" smtClean="0"/>
              <a:t>Затова „1</a:t>
            </a:r>
            <a:r>
              <a:rPr lang="en-US" dirty="0" smtClean="0"/>
              <a:t>3</a:t>
            </a:r>
            <a:r>
              <a:rPr lang="bg-BG" dirty="0" smtClean="0"/>
              <a:t>“ е преди „2“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141184"/>
              </p:ext>
            </p:extLst>
          </p:nvPr>
        </p:nvGraphicFramePr>
        <p:xfrm>
          <a:off x="1600200" y="2667000"/>
          <a:ext cx="2743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aaaa</a:t>
                      </a:r>
                      <a:endParaRPr lang="bg-BG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abaa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abc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az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aza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azzz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644856"/>
              </p:ext>
            </p:extLst>
          </p:nvPr>
        </p:nvGraphicFramePr>
        <p:xfrm>
          <a:off x="4800600" y="2667000"/>
          <a:ext cx="2743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  <a:endParaRPr lang="bg-BG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13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21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225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995241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сортиране </a:t>
            </a:r>
            <a:r>
              <a:rPr lang="en-US" dirty="0" smtClean="0"/>
              <a:t>2</a:t>
            </a:r>
          </a:p>
          <a:p>
            <a:pPr lvl="1"/>
            <a:r>
              <a:rPr lang="bg-BG" dirty="0" smtClean="0"/>
              <a:t>Ако низ има буквена и числова част, буквената се сортира като текст, числовата като числа</a:t>
            </a:r>
          </a:p>
          <a:p>
            <a:pPr lvl="1"/>
            <a:r>
              <a:rPr lang="bg-BG" dirty="0" smtClean="0"/>
              <a:t>Осъществява се по-трудно, поради нуждата от разграничаване на двете части и различната им обработка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486626"/>
              </p:ext>
            </p:extLst>
          </p:nvPr>
        </p:nvGraphicFramePr>
        <p:xfrm>
          <a:off x="3200400" y="3200400"/>
          <a:ext cx="2743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а2</a:t>
                      </a:r>
                      <a:endParaRPr lang="bg-BG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а</a:t>
                      </a:r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a</a:t>
                      </a:r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13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b21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c1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c11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39311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сортиране </a:t>
            </a:r>
            <a:r>
              <a:rPr lang="en-US" dirty="0"/>
              <a:t>3</a:t>
            </a:r>
            <a:endParaRPr lang="en-US" dirty="0" smtClean="0"/>
          </a:p>
          <a:p>
            <a:pPr lvl="1"/>
            <a:r>
              <a:rPr lang="bg-BG" dirty="0" smtClean="0"/>
              <a:t>Езиково-ориентирано (речниково) сортиране</a:t>
            </a:r>
          </a:p>
          <a:p>
            <a:pPr lvl="1"/>
            <a:r>
              <a:rPr lang="bg-BG" dirty="0" smtClean="0"/>
              <a:t>В различните езици подредбата на буквите е различна, дори и азбуките да са едни и същи</a:t>
            </a:r>
          </a:p>
          <a:p>
            <a:pPr lvl="1"/>
            <a:r>
              <a:rPr lang="bg-BG" dirty="0" smtClean="0"/>
              <a:t>Понякога двойка букви се сортира като една буква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971033"/>
              </p:ext>
            </p:extLst>
          </p:nvPr>
        </p:nvGraphicFramePr>
        <p:xfrm>
          <a:off x="1066800" y="2895600"/>
          <a:ext cx="22098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Английска подредба</a:t>
                      </a:r>
                      <a:endParaRPr lang="bg-BG" sz="24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coté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côte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ñandú</a:t>
                      </a:r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número</a:t>
                      </a:r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10887" y="6141031"/>
            <a:ext cx="9147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</a:rPr>
              <a:t>Примерът е заимстван от </a:t>
            </a:r>
            <a:r>
              <a:rPr lang="bg-BG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hlinkClick r:id="rId2"/>
              </a:rPr>
              <a:t>тук</a:t>
            </a:r>
            <a:endParaRPr lang="bg-BG" sz="14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627461"/>
              </p:ext>
            </p:extLst>
          </p:nvPr>
        </p:nvGraphicFramePr>
        <p:xfrm>
          <a:off x="3429000" y="2895600"/>
          <a:ext cx="22098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Френска подредба</a:t>
                      </a:r>
                      <a:endParaRPr lang="bg-BG" sz="24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i="0" kern="1200" dirty="0" err="1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côte</a:t>
                      </a:r>
                      <a:endParaRPr lang="bg-BG" sz="24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i="0" kern="1200" dirty="0" err="1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coté</a:t>
                      </a:r>
                      <a:endParaRPr lang="bg-BG" sz="24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ñandú</a:t>
                      </a:r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número</a:t>
                      </a:r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855435"/>
              </p:ext>
            </p:extLst>
          </p:nvPr>
        </p:nvGraphicFramePr>
        <p:xfrm>
          <a:off x="5791200" y="2895600"/>
          <a:ext cx="22098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Испанска подредба</a:t>
                      </a:r>
                      <a:endParaRPr lang="bg-BG" sz="24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coté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côte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número</a:t>
                      </a:r>
                      <a:r>
                        <a:rPr lang="en-GB" sz="2400" b="0" i="0" kern="1200" dirty="0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2400" b="0" i="0" kern="1200" dirty="0" err="1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ñandú</a:t>
                      </a:r>
                      <a:endParaRPr lang="bg-BG" sz="24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90050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Други типове данни</a:t>
            </a:r>
          </a:p>
          <a:p>
            <a:pPr lvl="1"/>
            <a:r>
              <a:rPr lang="bg-BG" dirty="0" smtClean="0"/>
              <a:t>Текстове</a:t>
            </a:r>
          </a:p>
          <a:p>
            <a:pPr lvl="1"/>
            <a:r>
              <a:rPr lang="bg-BG" dirty="0" smtClean="0"/>
              <a:t>Звукове и музика</a:t>
            </a:r>
          </a:p>
          <a:p>
            <a:pPr lvl="1"/>
            <a:r>
              <a:rPr lang="bg-BG" dirty="0" smtClean="0"/>
              <a:t>Изображения и снимки</a:t>
            </a:r>
          </a:p>
          <a:p>
            <a:pPr lvl="1"/>
            <a:r>
              <a:rPr lang="bg-BG" dirty="0" err="1" smtClean="0"/>
              <a:t>Видеа</a:t>
            </a:r>
            <a:r>
              <a:rPr lang="bg-BG" dirty="0" smtClean="0"/>
              <a:t> и клипове</a:t>
            </a:r>
          </a:p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Ако искаме да представим нечислови данни, първо те трябва да се представят като числа</a:t>
            </a:r>
          </a:p>
        </p:txBody>
      </p:sp>
    </p:spTree>
    <p:extLst>
      <p:ext uri="{BB962C8B-B14F-4D97-AF65-F5344CB8AC3E}">
        <p14:creationId xmlns:p14="http://schemas.microsoft.com/office/powerpoint/2010/main" val="178085304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сортиране 4</a:t>
            </a:r>
            <a:endParaRPr lang="en-US" dirty="0" smtClean="0"/>
          </a:p>
          <a:p>
            <a:pPr lvl="1"/>
            <a:r>
              <a:rPr lang="bg-BG" dirty="0" smtClean="0"/>
              <a:t>Сортиране по фрази (думи) – низът се разделя на думи и сравнението става на ниво цели думи</a:t>
            </a:r>
          </a:p>
          <a:p>
            <a:pPr lvl="1"/>
            <a:r>
              <a:rPr lang="bg-BG" dirty="0" smtClean="0"/>
              <a:t>Използва се най-често при сортиране на имена или на фрази от думи</a:t>
            </a:r>
          </a:p>
          <a:p>
            <a:pPr lvl="1"/>
            <a:r>
              <a:rPr lang="bg-BG" dirty="0" smtClean="0"/>
              <a:t>Може да се сортира по фамилия (т.е. не първа дума)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690503"/>
              </p:ext>
            </p:extLst>
          </p:nvPr>
        </p:nvGraphicFramePr>
        <p:xfrm>
          <a:off x="3200400" y="3200400"/>
          <a:ext cx="2743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Киро Асенов</a:t>
                      </a:r>
                      <a:endParaRPr lang="bg-BG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err="1" smtClean="0">
                          <a:latin typeface="Cambria" panose="02040503050406030204" pitchFamily="18" charset="0"/>
                        </a:rPr>
                        <a:t>Ирра</a:t>
                      </a:r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 Бачева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Ана Велева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Росен Генов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Асен Друмев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Зоя Емилова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3542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 преобразуване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730823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Преобразуване на букви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Преобразуване</a:t>
            </a:r>
          </a:p>
          <a:p>
            <a:pPr lvl="1"/>
            <a:r>
              <a:rPr lang="bg-BG" dirty="0" smtClean="0"/>
              <a:t>От малки към главни</a:t>
            </a:r>
          </a:p>
          <a:p>
            <a:pPr lvl="1"/>
            <a:r>
              <a:rPr lang="bg-BG" dirty="0" smtClean="0"/>
              <a:t>От главни към малки</a:t>
            </a:r>
          </a:p>
          <a:p>
            <a:pPr lvl="1"/>
            <a:r>
              <a:rPr lang="bg-BG" dirty="0" smtClean="0"/>
              <a:t>Само първите букви на дума да са главни</a:t>
            </a:r>
          </a:p>
          <a:p>
            <a:pPr lvl="1"/>
            <a:r>
              <a:rPr lang="bg-BG" dirty="0" smtClean="0"/>
              <a:t>От табулация към интервали (или обратно)</a:t>
            </a:r>
          </a:p>
          <a:p>
            <a:pPr lvl="1"/>
            <a:r>
              <a:rPr lang="bg-BG" dirty="0" smtClean="0"/>
              <a:t>…</a:t>
            </a:r>
          </a:p>
          <a:p>
            <a:r>
              <a:rPr lang="bg-BG" dirty="0" smtClean="0"/>
              <a:t>Необходими данни</a:t>
            </a:r>
          </a:p>
          <a:p>
            <a:pPr lvl="1"/>
            <a:r>
              <a:rPr lang="bg-BG" dirty="0" smtClean="0"/>
              <a:t>Таблица на съответствие на преобразуването или алгоритъм, която го осъществява</a:t>
            </a:r>
          </a:p>
          <a:p>
            <a:pPr lvl="1"/>
            <a:r>
              <a:rPr lang="bg-BG" dirty="0" smtClean="0"/>
              <a:t>Алгоритъм за определяне кога да преобразуваме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14267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Преобразуване от/до число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По-сложно преобразуване</a:t>
            </a:r>
          </a:p>
          <a:p>
            <a:pPr lvl="1"/>
            <a:r>
              <a:rPr lang="bg-BG" dirty="0" smtClean="0"/>
              <a:t>Смяна на типа на данните</a:t>
            </a:r>
          </a:p>
          <a:p>
            <a:pPr lvl="1"/>
            <a:r>
              <a:rPr lang="bg-BG" dirty="0" smtClean="0"/>
              <a:t>Изисква специфични алгоритми според конкретния случай</a:t>
            </a:r>
          </a:p>
          <a:p>
            <a:r>
              <a:rPr lang="bg-BG" dirty="0" smtClean="0"/>
              <a:t>Допълнителни параметри</a:t>
            </a:r>
          </a:p>
          <a:p>
            <a:pPr lvl="1"/>
            <a:r>
              <a:rPr lang="bg-BG" dirty="0" smtClean="0"/>
              <a:t>В каква бройна система да е числото</a:t>
            </a:r>
          </a:p>
          <a:p>
            <a:pPr lvl="1"/>
            <a:r>
              <a:rPr lang="bg-BG" dirty="0" smtClean="0"/>
              <a:t>Как да се реагира, ако преобразуването не може да стане (напр. от низа „12рис“ да получим число)</a:t>
            </a:r>
          </a:p>
          <a:p>
            <a:pPr lvl="1"/>
            <a:r>
              <a:rPr lang="bg-BG" dirty="0" smtClean="0"/>
              <a:t>Дали има форматиране на низа (напр. число в експоненциална форма, или пък подравнено с нули)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2485134"/>
      </p:ext>
    </p:extLst>
  </p:cSld>
  <p:clrMapOvr>
    <a:masterClrMapping/>
  </p:clrMapOvr>
  <p:transition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Преобразуване от низ в число</a:t>
            </a:r>
          </a:p>
          <a:p>
            <a:pPr lvl="1"/>
            <a:r>
              <a:rPr lang="bg-BG" dirty="0" smtClean="0"/>
              <a:t>Приемаме число в десетична бройна система</a:t>
            </a:r>
          </a:p>
          <a:p>
            <a:pPr lvl="1"/>
            <a:r>
              <a:rPr lang="bg-BG" dirty="0" smtClean="0"/>
              <a:t>Цяло е (т.е. без десетична точка)</a:t>
            </a:r>
          </a:p>
          <a:p>
            <a:pPr lvl="1"/>
            <a:r>
              <a:rPr lang="bg-BG" dirty="0" smtClean="0"/>
              <a:t>Без интервали, знак, експонента и т.н.</a:t>
            </a:r>
          </a:p>
          <a:p>
            <a:r>
              <a:rPr lang="bg-BG" dirty="0" smtClean="0"/>
              <a:t>Идея на алгоритъма</a:t>
            </a:r>
          </a:p>
          <a:p>
            <a:pPr lvl="1"/>
            <a:r>
              <a:rPr lang="bg-BG" dirty="0" smtClean="0"/>
              <a:t>Започваме с резултат 0</a:t>
            </a:r>
          </a:p>
          <a:p>
            <a:pPr lvl="1"/>
            <a:r>
              <a:rPr lang="bg-BG" dirty="0" smtClean="0"/>
              <a:t>Взимаме първата цифра, правим я на число и я слагаме в резултата</a:t>
            </a:r>
          </a:p>
          <a:p>
            <a:pPr lvl="1"/>
            <a:r>
              <a:rPr lang="bg-BG" dirty="0" smtClean="0"/>
              <a:t>Взимаме втората цифра, правим я на число и я добавяме към удесеторения резултат</a:t>
            </a:r>
          </a:p>
          <a:p>
            <a:pPr lvl="1"/>
            <a:r>
              <a:rPr lang="bg-BG" dirty="0" smtClean="0"/>
              <a:t>Продължаваме така до последната цифра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57225478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Проиграване с низа „1562“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Не е нужно да изтриваме обработената цифра от низа (както е показано на таблицата)</a:t>
            </a:r>
          </a:p>
          <a:p>
            <a:r>
              <a:rPr lang="bg-BG" dirty="0" smtClean="0"/>
              <a:t>Преобразуване на символ</a:t>
            </a:r>
          </a:p>
          <a:p>
            <a:pPr lvl="1"/>
            <a:r>
              <a:rPr lang="bg-BG" dirty="0"/>
              <a:t>Кодовете на 0, 1, …9 са 48, 49, …59</a:t>
            </a:r>
          </a:p>
          <a:p>
            <a:pPr lvl="1"/>
            <a:r>
              <a:rPr lang="bg-BG" dirty="0" smtClean="0"/>
              <a:t>Код на цифра – Код на 0 = цифрата като число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66989"/>
              </p:ext>
            </p:extLst>
          </p:nvPr>
        </p:nvGraphicFramePr>
        <p:xfrm>
          <a:off x="1828800" y="990600"/>
          <a:ext cx="54864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143000"/>
                <a:gridCol w="1828800"/>
                <a:gridCol w="16002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Низ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Операция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Резултат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1562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562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10+5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10+6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15610+2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1562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6273365"/>
      </p:ext>
    </p:extLst>
  </p:cSld>
  <p:clrMapOvr>
    <a:masterClrMapping/>
  </p:clrMapOvr>
  <p:transition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число(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bg-BG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Ко</m:t>
                    </m:r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 smtClean="0">
                            <a:latin typeface="Cambria Math"/>
                          </a:rPr>
                          <m:t>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bg-BG" i="1" dirty="0" smtClean="0">
                        <a:latin typeface="Cambria Math"/>
                      </a:rPr>
                      <m:t>=48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всеки символ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endParaRPr lang="bg-BG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</m:t>
                    </m:r>
                    <m:r>
                      <a:rPr lang="en-US" i="1" dirty="0" smtClean="0">
                        <a:latin typeface="Cambria Math"/>
                      </a:rPr>
                      <m:t>=ко</m:t>
                    </m:r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д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символ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−ко</m:t>
                    </m:r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д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=10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2590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92086" y="2667000"/>
            <a:ext cx="381000" cy="838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5766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Преобразуване от число в низ</a:t>
            </a:r>
          </a:p>
          <a:p>
            <a:pPr lvl="1"/>
            <a:r>
              <a:rPr lang="bg-BG" dirty="0" smtClean="0"/>
              <a:t>Приемаме число в десетична бройна система</a:t>
            </a:r>
          </a:p>
          <a:p>
            <a:pPr lvl="1"/>
            <a:r>
              <a:rPr lang="bg-BG" dirty="0" smtClean="0"/>
              <a:t>Цяло и положително</a:t>
            </a:r>
          </a:p>
          <a:p>
            <a:r>
              <a:rPr lang="bg-BG" dirty="0" smtClean="0"/>
              <a:t>Идея на алгоритъма</a:t>
            </a:r>
          </a:p>
          <a:p>
            <a:pPr lvl="1"/>
            <a:r>
              <a:rPr lang="bg-BG" dirty="0" smtClean="0"/>
              <a:t>Започваме с резултат празен низ</a:t>
            </a:r>
          </a:p>
          <a:p>
            <a:pPr lvl="1"/>
            <a:r>
              <a:rPr lang="bg-BG" dirty="0" smtClean="0"/>
              <a:t>Взимаме последната цифра на числото чрез остатък с деление на 10</a:t>
            </a:r>
          </a:p>
          <a:p>
            <a:pPr lvl="1"/>
            <a:r>
              <a:rPr lang="bg-BG" dirty="0" smtClean="0"/>
              <a:t>Правим я на символ и я долепяме отпред към низа</a:t>
            </a:r>
          </a:p>
          <a:p>
            <a:pPr lvl="1"/>
            <a:r>
              <a:rPr lang="bg-BG" dirty="0" smtClean="0"/>
              <a:t>Делим числото на 10 и повтаряме от втората стъпка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93390090"/>
      </p:ext>
    </p:extLst>
  </p:cSld>
  <p:clrMapOvr>
    <a:masterClrMapping/>
  </p:clrMapOvr>
  <p:transition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низ(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bg-BG" b="0" i="1" dirty="0" smtClean="0">
                        <a:latin typeface="Cambria Math"/>
                      </a:rPr>
                      <m:t>празен низ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bg-BG" b="0" i="1" dirty="0" smtClean="0">
                        <a:latin typeface="Cambria Math"/>
                      </a:rPr>
                      <m:t>к</m:t>
                    </m:r>
                    <m:r>
                      <a:rPr lang="bg-BG" i="1" dirty="0" smtClean="0">
                        <a:latin typeface="Cambria Math"/>
                      </a:rPr>
                      <m:t>о</m:t>
                    </m:r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 smtClean="0">
                            <a:latin typeface="Cambria Math"/>
                          </a:rPr>
                          <m:t>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bg-BG" i="1" dirty="0" smtClean="0">
                        <a:latin typeface="Cambria Math"/>
                      </a:rPr>
                      <m:t>=48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Докато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&gt;0</m:t>
                    </m:r>
                  </m:oMath>
                </a14:m>
                <a:endParaRPr lang="bg-BG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</m:t>
                    </m:r>
                    <m:r>
                      <a:rPr lang="en-US" i="1" dirty="0" smtClean="0">
                        <a:latin typeface="Cambria Math"/>
                      </a:rPr>
                      <m:t>=остатък на 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/10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660525" lvl="1" indent="0">
                  <a:buNone/>
                </a:pPr>
                <a:r>
                  <a:rPr lang="bg-BG" b="0" dirty="0" smtClean="0"/>
                  <a:t>Долепяме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Символ с код 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𝑑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+ко</m:t>
                        </m:r>
                        <m:sSub>
                          <m:sSubPr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bg-BG" i="1" dirty="0">
                                <a:latin typeface="Cambria Math"/>
                              </a:rPr>
                              <m:t>д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 smtClean="0"/>
                  <a:t> пред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цяла част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/10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r>
                  <a:rPr lang="en-GB" dirty="0"/>
                  <a:t>	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30480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92086" y="2590800"/>
            <a:ext cx="381000" cy="13716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7469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Кодиране и декодиране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 най-общ контекст</a:t>
            </a:r>
          </a:p>
          <a:p>
            <a:pPr lvl="1"/>
            <a:r>
              <a:rPr lang="bg-BG" dirty="0" smtClean="0"/>
              <a:t>Преобразуване на низ в други данни (може пак низ) или обратното</a:t>
            </a:r>
          </a:p>
          <a:p>
            <a:pPr lvl="1"/>
            <a:r>
              <a:rPr lang="bg-BG" dirty="0" smtClean="0"/>
              <a:t>Кодиране е от първичните данни към вторичните</a:t>
            </a:r>
          </a:p>
          <a:p>
            <a:pPr lvl="1"/>
            <a:r>
              <a:rPr lang="bg-BG" dirty="0" smtClean="0"/>
              <a:t>Декодиране е в обратна посока</a:t>
            </a:r>
          </a:p>
          <a:p>
            <a:r>
              <a:rPr lang="bg-BG" dirty="0" smtClean="0"/>
              <a:t>В практиката</a:t>
            </a:r>
          </a:p>
          <a:p>
            <a:pPr lvl="1"/>
            <a:r>
              <a:rPr lang="bg-BG" dirty="0" smtClean="0"/>
              <a:t>Има необятно много различни кодирания</a:t>
            </a:r>
          </a:p>
          <a:p>
            <a:pPr lvl="1"/>
            <a:r>
              <a:rPr lang="bg-BG" dirty="0" smtClean="0"/>
              <a:t>Алгоритмично са много различни</a:t>
            </a:r>
          </a:p>
          <a:p>
            <a:pPr lvl="1"/>
            <a:r>
              <a:rPr lang="bg-BG" dirty="0" smtClean="0"/>
              <a:t>Ще се запознаем само с едно от тях – </a:t>
            </a:r>
            <a:r>
              <a:rPr lang="en-US" dirty="0" smtClean="0"/>
              <a:t>Base64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1426772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Текстови данни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Термини</a:t>
            </a:r>
          </a:p>
          <a:p>
            <a:pPr lvl="1"/>
            <a:r>
              <a:rPr lang="bg-BG" i="1" dirty="0" smtClean="0"/>
              <a:t>Символ, буква, знак</a:t>
            </a:r>
            <a:r>
              <a:rPr lang="bg-BG" dirty="0" smtClean="0"/>
              <a:t> – припокриващи се значения</a:t>
            </a:r>
          </a:p>
          <a:p>
            <a:pPr lvl="1"/>
            <a:r>
              <a:rPr lang="bg-BG" dirty="0" smtClean="0"/>
              <a:t>В тази тема ще ги ползваме като синоними</a:t>
            </a:r>
          </a:p>
          <a:p>
            <a:pPr lvl="2"/>
            <a:r>
              <a:rPr lang="bg-BG" dirty="0" smtClean="0"/>
              <a:t>Например в текста „И. Вазов“ има 8 букви</a:t>
            </a:r>
          </a:p>
          <a:p>
            <a:r>
              <a:rPr lang="bg-BG" dirty="0" smtClean="0"/>
              <a:t>Символни данни</a:t>
            </a:r>
          </a:p>
          <a:p>
            <a:pPr lvl="1"/>
            <a:r>
              <a:rPr lang="bg-BG" dirty="0" smtClean="0"/>
              <a:t>Данни, които съдържат единичен символ</a:t>
            </a:r>
          </a:p>
          <a:p>
            <a:r>
              <a:rPr lang="bg-BG" dirty="0" smtClean="0"/>
              <a:t>Текстови данни</a:t>
            </a:r>
          </a:p>
          <a:p>
            <a:pPr lvl="1"/>
            <a:r>
              <a:rPr lang="bg-BG" dirty="0" smtClean="0"/>
              <a:t>Данни, които съдържат поредица от символи</a:t>
            </a:r>
          </a:p>
          <a:p>
            <a:pPr lvl="1"/>
            <a:r>
              <a:rPr lang="bg-BG" dirty="0" smtClean="0"/>
              <a:t>Наричаме ги </a:t>
            </a:r>
            <a:r>
              <a:rPr lang="bg-BG" i="1" dirty="0" smtClean="0"/>
              <a:t>низове</a:t>
            </a:r>
            <a:r>
              <a:rPr lang="bg-BG" dirty="0" smtClean="0"/>
              <a:t> или </a:t>
            </a:r>
            <a:r>
              <a:rPr lang="bg-BG" i="1" dirty="0" smtClean="0"/>
              <a:t>стрингове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26548110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Основен проблем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Основен проблем</a:t>
                </a:r>
              </a:p>
              <a:p>
                <a:pPr lvl="1"/>
                <a:r>
                  <a:rPr lang="bg-BG" dirty="0" smtClean="0"/>
                  <a:t>Представяне на произволни двоични данни като низ</a:t>
                </a:r>
              </a:p>
              <a:p>
                <a:pPr lvl="1"/>
                <a:r>
                  <a:rPr lang="bg-BG" dirty="0" smtClean="0"/>
                  <a:t>Позволява печатане, прехвърляне и четене от човек</a:t>
                </a:r>
              </a:p>
              <a:p>
                <a:r>
                  <a:rPr lang="bg-BG" dirty="0" smtClean="0"/>
                  <a:t>Коефициент на кодиране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  <m:r>
                      <a:rPr lang="en-US" i="1" dirty="0" smtClean="0">
                        <a:latin typeface="Cambria Math"/>
                      </a:rPr>
                      <m:t>:</m:t>
                    </m:r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 –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двоични байта се представят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 smtClean="0"/>
                  <a:t> символа</a:t>
                </a:r>
              </a:p>
              <a:p>
                <a:pPr lvl="1"/>
                <a:r>
                  <a:rPr lang="bg-BG" dirty="0" smtClean="0"/>
                  <a:t>При компресия се търси </a:t>
                </a:r>
                <a:r>
                  <a:rPr lang="en-US" dirty="0" smtClean="0"/>
                  <a:t>X&gt;Y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При кодиране, без компресия, се очаква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 smtClean="0"/>
                  <a:t>, но се стремим </a:t>
                </a:r>
                <a:r>
                  <a:rPr lang="en-US" dirty="0" smtClean="0"/>
                  <a:t>Y</a:t>
                </a:r>
                <a:r>
                  <a:rPr lang="bg-BG" dirty="0" smtClean="0"/>
                  <a:t> да е колкото се може по-близо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4053387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err="1" smtClean="0"/>
                  <a:t>Побитово</a:t>
                </a:r>
                <a:r>
                  <a:rPr lang="bg-BG" dirty="0" smtClean="0"/>
                  <a:t> представяне</a:t>
                </a:r>
              </a:p>
              <a:p>
                <a:pPr lvl="1"/>
                <a:r>
                  <a:rPr lang="bg-BG" dirty="0" smtClean="0"/>
                  <a:t>Всеки бит представяме със символа 0 или 1</a:t>
                </a:r>
              </a:p>
              <a:p>
                <a:pPr lvl="1"/>
                <a:r>
                  <a:rPr lang="bg-BG" dirty="0" smtClean="0"/>
                  <a:t>За 1 байт данни са нужни 8 байта текст</a:t>
                </a:r>
              </a:p>
              <a:p>
                <a:pPr lvl="1"/>
                <a:r>
                  <a:rPr lang="bg-BG" dirty="0" smtClean="0"/>
                  <a:t>Коефициентът на кодиране е </a:t>
                </a:r>
                <a:r>
                  <a:rPr lang="bg-BG" b="1" dirty="0" smtClean="0"/>
                  <a:t>1:8</a:t>
                </a:r>
              </a:p>
              <a:p>
                <a:r>
                  <a:rPr lang="bg-BG" dirty="0" smtClean="0"/>
                  <a:t>Десетично </a:t>
                </a:r>
                <a:r>
                  <a:rPr lang="bg-BG" dirty="0" err="1" smtClean="0"/>
                  <a:t>побайтово</a:t>
                </a:r>
                <a:r>
                  <a:rPr lang="bg-BG" dirty="0" smtClean="0"/>
                  <a:t> представяне</a:t>
                </a:r>
              </a:p>
              <a:p>
                <a:pPr lvl="1"/>
                <a:r>
                  <a:rPr lang="bg-BG" dirty="0" smtClean="0"/>
                  <a:t>Всеки байт се представя с число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000−255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За 1 байт данни са нужни 3 байта текст</a:t>
                </a:r>
              </a:p>
              <a:p>
                <a:pPr lvl="1"/>
                <a:r>
                  <a:rPr lang="bg-BG" dirty="0" smtClean="0"/>
                  <a:t>Коефициентът на кодиране е </a:t>
                </a:r>
                <a:r>
                  <a:rPr lang="bg-BG" b="1" dirty="0" smtClean="0"/>
                  <a:t>1:3</a:t>
                </a:r>
              </a:p>
              <a:p>
                <a:r>
                  <a:rPr lang="bg-BG" dirty="0" smtClean="0"/>
                  <a:t>Шестнадесетично </a:t>
                </a:r>
                <a:r>
                  <a:rPr lang="bg-BG" dirty="0" err="1"/>
                  <a:t>побайтово</a:t>
                </a:r>
                <a:r>
                  <a:rPr lang="bg-BG" dirty="0"/>
                  <a:t> представяне</a:t>
                </a:r>
              </a:p>
              <a:p>
                <a:pPr lvl="1"/>
                <a:r>
                  <a:rPr lang="bg-BG" dirty="0"/>
                  <a:t>Всеки байт се представя с </a:t>
                </a:r>
                <a:r>
                  <a:rPr lang="bg-BG" dirty="0" smtClean="0"/>
                  <a:t>число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00−</m:t>
                    </m:r>
                    <m:r>
                      <a:rPr lang="en-US" i="1" dirty="0" err="1" smtClean="0">
                        <a:latin typeface="Cambria Math"/>
                      </a:rPr>
                      <m:t>𝐹𝐹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За </a:t>
                </a:r>
                <a:r>
                  <a:rPr lang="bg-BG" dirty="0" smtClean="0"/>
                  <a:t>1 </a:t>
                </a:r>
                <a:r>
                  <a:rPr lang="bg-BG" dirty="0"/>
                  <a:t>байта данни са нужни </a:t>
                </a:r>
                <a:r>
                  <a:rPr lang="en-US" dirty="0" smtClean="0"/>
                  <a:t>2</a:t>
                </a:r>
                <a:r>
                  <a:rPr lang="bg-BG" dirty="0" smtClean="0"/>
                  <a:t> </a:t>
                </a:r>
                <a:r>
                  <a:rPr lang="bg-BG" dirty="0"/>
                  <a:t>байта текст</a:t>
                </a:r>
              </a:p>
              <a:p>
                <a:pPr lvl="1"/>
                <a:r>
                  <a:rPr lang="bg-BG" dirty="0"/>
                  <a:t>Коефициентът на кодиране е </a:t>
                </a:r>
                <a:r>
                  <a:rPr lang="bg-BG" b="1" dirty="0" smtClean="0"/>
                  <a:t>1:</a:t>
                </a:r>
                <a:r>
                  <a:rPr lang="en-US" b="1" dirty="0" smtClean="0"/>
                  <a:t>2</a:t>
                </a:r>
                <a:endParaRPr lang="bg-BG" b="1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0820941"/>
      </p:ext>
    </p:extLst>
  </p:cSld>
  <p:clrMapOvr>
    <a:masterClrMapping/>
  </p:clrMapOvr>
  <p:transition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Base64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Позволени символи</a:t>
                </a:r>
              </a:p>
              <a:p>
                <a:pPr lvl="1"/>
                <a:r>
                  <a:rPr lang="bg-BG" dirty="0" smtClean="0"/>
                  <a:t>Колкото повече символи използваме, толкова по-компактен коефициент на кодиране се постига</a:t>
                </a:r>
              </a:p>
              <a:p>
                <a:pPr lvl="1"/>
                <a:r>
                  <a:rPr lang="bg-BG" dirty="0" smtClean="0"/>
                  <a:t>При кодирането </a:t>
                </a:r>
                <a:r>
                  <a:rPr lang="en-US" dirty="0" smtClean="0"/>
                  <a:t>Base64</a:t>
                </a:r>
                <a:r>
                  <a:rPr lang="bg-BG" dirty="0" smtClean="0"/>
                  <a:t> са избрани 64 символа, които са практически налични във всички ИКТ системи</a:t>
                </a:r>
              </a:p>
              <a:p>
                <a:r>
                  <a:rPr lang="bg-BG" dirty="0" smtClean="0"/>
                  <a:t>Позволени символи в </a:t>
                </a:r>
                <a:r>
                  <a:rPr lang="en-US" dirty="0" smtClean="0"/>
                  <a:t>Base64</a:t>
                </a:r>
              </a:p>
              <a:p>
                <a:pPr lvl="1"/>
                <a:r>
                  <a:rPr lang="bg-BG" dirty="0" smtClean="0"/>
                  <a:t>Главни латински букви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..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26 броя</a:t>
                </a:r>
              </a:p>
              <a:p>
                <a:pPr lvl="1"/>
                <a:r>
                  <a:rPr lang="bg-BG" dirty="0" smtClean="0"/>
                  <a:t>Малки латински букви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..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𝑧</m:t>
                    </m:r>
                  </m:oMath>
                </a14:m>
                <a:r>
                  <a:rPr lang="en-US" dirty="0" smtClean="0"/>
                  <a:t> – 26 </a:t>
                </a:r>
                <a:r>
                  <a:rPr lang="bg-BG" dirty="0" smtClean="0"/>
                  <a:t>броя</a:t>
                </a:r>
              </a:p>
              <a:p>
                <a:pPr lvl="1"/>
                <a:r>
                  <a:rPr lang="bg-BG" dirty="0" smtClean="0"/>
                  <a:t>Арабски цифри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a:rPr lang="bg-BG" i="1" dirty="0" smtClean="0">
                        <a:latin typeface="Cambria Math"/>
                      </a:rPr>
                      <m:t>..</m:t>
                    </m:r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9</m:t>
                    </m:r>
                  </m:oMath>
                </a14:m>
                <a:r>
                  <a:rPr lang="bg-BG" dirty="0" smtClean="0"/>
                  <a:t> – 10 броя</a:t>
                </a:r>
              </a:p>
              <a:p>
                <a:pPr lvl="1"/>
                <a:r>
                  <a:rPr lang="bg-BG" dirty="0" smtClean="0"/>
                  <a:t>Други символи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/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–</a:t>
                </a:r>
                <a:r>
                  <a:rPr lang="en-US" dirty="0" smtClean="0"/>
                  <a:t> </a:t>
                </a:r>
                <a:r>
                  <a:rPr lang="bg-BG" dirty="0" smtClean="0"/>
                  <a:t>2 броя </a:t>
                </a:r>
              </a:p>
              <a:p>
                <a:pPr lvl="1"/>
                <a:r>
                  <a:rPr lang="bg-BG" dirty="0" smtClean="0"/>
                  <a:t>Подравняващ символ (извън 64-те)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–</a:t>
                </a:r>
                <a:r>
                  <a:rPr lang="en-US" dirty="0" smtClean="0"/>
                  <a:t> </a:t>
                </a:r>
                <a:r>
                  <a:rPr lang="bg-BG" dirty="0" smtClean="0"/>
                  <a:t>1 брой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00" b="-1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655390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09906"/>
              </p:ext>
            </p:extLst>
          </p:nvPr>
        </p:nvGraphicFramePr>
        <p:xfrm>
          <a:off x="152399" y="762008"/>
          <a:ext cx="8839200" cy="47186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534"/>
                <a:gridCol w="918181"/>
                <a:gridCol w="770861"/>
                <a:gridCol w="109632"/>
                <a:gridCol w="438534"/>
                <a:gridCol w="918181"/>
                <a:gridCol w="770861"/>
                <a:gridCol w="109632"/>
                <a:gridCol w="438534"/>
                <a:gridCol w="918181"/>
                <a:gridCol w="770861"/>
                <a:gridCol w="109632"/>
                <a:gridCol w="438534"/>
                <a:gridCol w="918181"/>
                <a:gridCol w="770861"/>
              </a:tblGrid>
              <a:tr h="271029"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b="1" u="none" strike="noStrike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Код</a:t>
                      </a:r>
                      <a:endParaRPr lang="bg-BG" sz="1400" b="1" i="0" u="none" strike="noStrike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b="1" u="none" strike="noStrike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Битове</a:t>
                      </a:r>
                      <a:endParaRPr lang="bg-BG" sz="1400" b="1" i="0" u="none" strike="noStrike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b="1" u="none" strike="noStrike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Символ</a:t>
                      </a:r>
                      <a:endParaRPr lang="bg-BG" sz="1400" b="1" i="0" u="none" strike="noStrike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bg-BG" sz="1400" b="1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Битове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Символ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bg-BG" sz="1400" b="1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Битове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Символ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bg-BG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Битове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Символ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16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010000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32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100000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48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33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100001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49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110001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34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100010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 err="1">
                          <a:effectLst/>
                          <a:latin typeface="Cambria" panose="02040503050406030204" pitchFamily="18" charset="0"/>
                        </a:rPr>
                        <a:t>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110010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35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100011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j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20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U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36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100100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21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100101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100110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100111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001000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001001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J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001010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58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001011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59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001100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60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001101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61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9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001110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u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62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+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001111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63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/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7378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Кодиране </a:t>
            </a:r>
            <a:r>
              <a:rPr lang="en-US" dirty="0" smtClean="0"/>
              <a:t>Base64</a:t>
            </a:r>
          </a:p>
          <a:p>
            <a:pPr lvl="1"/>
            <a:r>
              <a:rPr lang="bg-BG" dirty="0" smtClean="0"/>
              <a:t>Входните данни се представят като битове</a:t>
            </a:r>
          </a:p>
          <a:p>
            <a:pPr lvl="1"/>
            <a:r>
              <a:rPr lang="bg-BG" dirty="0" smtClean="0"/>
              <a:t>Всеки 6 бита се кодират с един от 64-те символа,</a:t>
            </a:r>
            <a:br>
              <a:rPr lang="bg-BG" dirty="0" smtClean="0"/>
            </a:br>
            <a:r>
              <a:rPr lang="bg-BG" dirty="0" smtClean="0"/>
              <a:t>т.е. 6 бита се кодират в 8 бита</a:t>
            </a:r>
            <a:endParaRPr lang="bg-BG" dirty="0"/>
          </a:p>
          <a:p>
            <a:pPr lvl="1"/>
            <a:r>
              <a:rPr lang="bg-BG" dirty="0"/>
              <a:t>Коефициентът на кодиране е </a:t>
            </a:r>
            <a:r>
              <a:rPr lang="bg-BG" b="1" dirty="0" smtClean="0"/>
              <a:t>6:8</a:t>
            </a:r>
            <a:r>
              <a:rPr lang="bg-BG" dirty="0" smtClean="0"/>
              <a:t> или </a:t>
            </a:r>
            <a:r>
              <a:rPr lang="bg-BG" b="1" dirty="0" smtClean="0"/>
              <a:t>1:</a:t>
            </a:r>
            <a:r>
              <a:rPr lang="bg-BG" b="1" dirty="0" err="1" smtClean="0"/>
              <a:t>1</a:t>
            </a:r>
            <a:r>
              <a:rPr lang="bg-BG" b="1" dirty="0" smtClean="0"/>
              <a:t>.33</a:t>
            </a:r>
            <a:endParaRPr lang="bg-BG" b="1" dirty="0"/>
          </a:p>
          <a:p>
            <a:r>
              <a:rPr lang="bg-BG" dirty="0" smtClean="0"/>
              <a:t>Декодиране </a:t>
            </a:r>
            <a:r>
              <a:rPr lang="en-US" dirty="0" smtClean="0"/>
              <a:t>Base64</a:t>
            </a:r>
          </a:p>
          <a:p>
            <a:pPr lvl="1"/>
            <a:r>
              <a:rPr lang="bg-BG" dirty="0" smtClean="0"/>
              <a:t>Всеки символ се преобразува до 6 бита</a:t>
            </a:r>
          </a:p>
          <a:p>
            <a:pPr lvl="1"/>
            <a:r>
              <a:rPr lang="bg-BG" dirty="0" smtClean="0"/>
              <a:t>Битовете се долепят, като 8 последователни бита формират един байт от декодираните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382779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с </a:t>
            </a:r>
            <a:r>
              <a:rPr lang="en-US" dirty="0" smtClean="0"/>
              <a:t>Base64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 кодираме текста „</a:t>
            </a:r>
            <a:r>
              <a:rPr lang="en-US" dirty="0" smtClean="0"/>
              <a:t>CPU360”</a:t>
            </a:r>
            <a:r>
              <a:rPr lang="bg-BG" dirty="0" smtClean="0"/>
              <a:t> </a:t>
            </a:r>
            <a:endParaRPr lang="en-US" dirty="0" smtClean="0"/>
          </a:p>
          <a:p>
            <a:pPr lvl="1"/>
            <a:r>
              <a:rPr lang="bg-BG" dirty="0" smtClean="0"/>
              <a:t>От низа обработваме символите един по един</a:t>
            </a:r>
          </a:p>
          <a:p>
            <a:pPr lvl="1"/>
            <a:r>
              <a:rPr lang="bg-BG" dirty="0" smtClean="0"/>
              <a:t>За всеки символ извличаме </a:t>
            </a:r>
            <a:r>
              <a:rPr lang="en-US" dirty="0" smtClean="0"/>
              <a:t>ASCII</a:t>
            </a:r>
            <a:r>
              <a:rPr lang="bg-BG" dirty="0" smtClean="0"/>
              <a:t> кода му</a:t>
            </a:r>
          </a:p>
          <a:p>
            <a:pPr lvl="1"/>
            <a:r>
              <a:rPr lang="bg-BG" dirty="0" smtClean="0"/>
              <a:t>Представяме го в двоичен вид (в реалност не го преобразуваме, а само ще работи с битовете му)</a:t>
            </a:r>
          </a:p>
          <a:p>
            <a:pPr lvl="1"/>
            <a:endParaRPr lang="bg-BG" dirty="0"/>
          </a:p>
        </p:txBody>
      </p:sp>
      <p:pic>
        <p:nvPicPr>
          <p:cNvPr id="20482" name="Picture 2" descr="D:\Pavel\Courses\Materials\Course.ALG 2019\Alg-08 Strings\Lecture\Figures\base64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33800"/>
            <a:ext cx="8046720" cy="190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447544"/>
      </p:ext>
    </p:extLst>
  </p:cSld>
  <p:clrMapOvr>
    <a:masterClrMapping/>
  </p:clrMapOvr>
  <p:transition>
    <p:push dir="u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Стъпка 2 – аранжиране на битовете</a:t>
            </a:r>
          </a:p>
          <a:p>
            <a:pPr lvl="1"/>
            <a:r>
              <a:rPr lang="bg-BG" dirty="0" smtClean="0"/>
              <a:t>Групираме битовете по 6 бита в група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 smtClean="0"/>
              <a:t>Стъпка 3 – самото кодиране</a:t>
            </a:r>
          </a:p>
          <a:p>
            <a:pPr lvl="1"/>
            <a:r>
              <a:rPr lang="bg-BG" dirty="0" smtClean="0"/>
              <a:t>Групите заменяме със съответните символи от 64-те</a:t>
            </a:r>
            <a:endParaRPr lang="bg-BG" dirty="0"/>
          </a:p>
        </p:txBody>
      </p:sp>
      <p:pic>
        <p:nvPicPr>
          <p:cNvPr id="21506" name="Picture 2" descr="D:\Pavel\Courses\Materials\Course.ALG 2019\Alg-08 Strings\Lecture\Figures\base64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046720" cy="152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D:\Pavel\Courses\Materials\Course.ALG 2019\Alg-08 Strings\Lecture\Figures\base64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71" y="4343400"/>
            <a:ext cx="8610600" cy="19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660487"/>
      </p:ext>
    </p:extLst>
  </p:cSld>
  <p:clrMapOvr>
    <a:masterClrMapping/>
  </p:clrMapOvr>
  <p:transition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Краен резултат</a:t>
            </a:r>
          </a:p>
          <a:p>
            <a:pPr lvl="1"/>
            <a:r>
              <a:rPr lang="bg-BG" dirty="0" smtClean="0"/>
              <a:t>Начален текст „</a:t>
            </a:r>
            <a:r>
              <a:rPr lang="en-US" dirty="0" smtClean="0"/>
              <a:t>CPU360”</a:t>
            </a:r>
          </a:p>
          <a:p>
            <a:pPr lvl="1"/>
            <a:r>
              <a:rPr lang="bg-BG" dirty="0" smtClean="0"/>
              <a:t>Кодиран текст „</a:t>
            </a:r>
            <a:r>
              <a:rPr lang="en-US" dirty="0" smtClean="0"/>
              <a:t>Q1BVMzYw”</a:t>
            </a:r>
          </a:p>
          <a:p>
            <a:r>
              <a:rPr lang="bg-BG" dirty="0" smtClean="0"/>
              <a:t>Декодиране</a:t>
            </a:r>
          </a:p>
          <a:p>
            <a:pPr lvl="1"/>
            <a:r>
              <a:rPr lang="bg-BG" dirty="0" smtClean="0"/>
              <a:t>Обратен процес</a:t>
            </a:r>
          </a:p>
          <a:p>
            <a:pPr lvl="1"/>
            <a:r>
              <a:rPr lang="bg-BG" dirty="0" smtClean="0"/>
              <a:t>От всеки символ получаваме по 6 бита</a:t>
            </a:r>
          </a:p>
          <a:p>
            <a:pPr lvl="1"/>
            <a:r>
              <a:rPr lang="bg-BG" dirty="0" smtClean="0"/>
              <a:t>Подредени в редица ги разделяме по 8</a:t>
            </a:r>
          </a:p>
          <a:p>
            <a:pPr lvl="1"/>
            <a:r>
              <a:rPr lang="bg-BG" dirty="0" smtClean="0"/>
              <a:t>Всяка осморка е </a:t>
            </a:r>
            <a:r>
              <a:rPr lang="en-US" dirty="0" smtClean="0"/>
              <a:t>ASCII</a:t>
            </a:r>
            <a:r>
              <a:rPr lang="bg-BG" dirty="0" smtClean="0"/>
              <a:t> код на декодиран символ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20609128"/>
      </p:ext>
    </p:extLst>
  </p:cSld>
  <p:clrMapOvr>
    <a:masterClrMapping/>
  </p:clrMapOvr>
  <p:transition>
    <p:push dir="u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Подравняване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Битове и байтове при </a:t>
            </a:r>
            <a:r>
              <a:rPr lang="en-US" dirty="0" smtClean="0"/>
              <a:t>Base64</a:t>
            </a:r>
          </a:p>
          <a:p>
            <a:pPr lvl="1"/>
            <a:r>
              <a:rPr lang="bg-BG" dirty="0" smtClean="0"/>
              <a:t>Всеки 3 входни байта са 24 бита</a:t>
            </a:r>
          </a:p>
          <a:p>
            <a:pPr lvl="1"/>
            <a:r>
              <a:rPr lang="bg-BG" dirty="0" smtClean="0"/>
              <a:t>Кодират се в 4 изходни символа</a:t>
            </a:r>
          </a:p>
          <a:p>
            <a:pPr lvl="1"/>
            <a:r>
              <a:rPr lang="bg-BG" dirty="0" smtClean="0"/>
              <a:t>Това позволява кодирането да става по тройки</a:t>
            </a:r>
          </a:p>
          <a:p>
            <a:r>
              <a:rPr lang="bg-BG" dirty="0" smtClean="0"/>
              <a:t>Непълна последна тройка</a:t>
            </a:r>
          </a:p>
          <a:p>
            <a:pPr lvl="1"/>
            <a:r>
              <a:rPr lang="bg-BG" dirty="0" smtClean="0"/>
              <a:t>Ако липсва 1 байт, в кода се добавя „</a:t>
            </a:r>
            <a:r>
              <a:rPr lang="bg-BG" b="1" dirty="0" smtClean="0">
                <a:solidFill>
                  <a:srgbClr val="0070C0"/>
                </a:solidFill>
              </a:rPr>
              <a:t>=</a:t>
            </a:r>
            <a:r>
              <a:rPr lang="bg-BG" b="1" dirty="0">
                <a:solidFill>
                  <a:srgbClr val="0070C0"/>
                </a:solidFill>
              </a:rPr>
              <a:t>= </a:t>
            </a:r>
            <a:r>
              <a:rPr lang="bg-BG" dirty="0" smtClean="0"/>
              <a:t>“</a:t>
            </a:r>
            <a:endParaRPr lang="en-US" dirty="0" smtClean="0"/>
          </a:p>
          <a:p>
            <a:pPr lvl="1"/>
            <a:r>
              <a:rPr lang="bg-BG" dirty="0" smtClean="0"/>
              <a:t>Ако липсват 2 байта, в кода се добавя „</a:t>
            </a:r>
            <a:r>
              <a:rPr lang="bg-BG" b="1" dirty="0" smtClean="0">
                <a:solidFill>
                  <a:srgbClr val="0070C0"/>
                </a:solidFill>
              </a:rPr>
              <a:t>=</a:t>
            </a:r>
            <a:r>
              <a:rPr lang="bg-BG" dirty="0" smtClean="0"/>
              <a:t>“</a:t>
            </a:r>
          </a:p>
          <a:p>
            <a:pPr lvl="1"/>
            <a:r>
              <a:rPr lang="bg-BG" dirty="0" smtClean="0"/>
              <a:t>Дължината на кодирания низ е кратна на 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0216494"/>
      </p:ext>
    </p:extLst>
  </p:cSld>
  <p:clrMapOvr>
    <a:masterClrMapping/>
  </p:clrMapOvr>
  <p:transition>
    <p:push dir="u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66-ти символ</a:t>
            </a:r>
          </a:p>
          <a:p>
            <a:pPr lvl="1"/>
            <a:r>
              <a:rPr lang="bg-BG" dirty="0" smtClean="0"/>
              <a:t>Освен „=“ се допуска и символ за нов ред</a:t>
            </a:r>
          </a:p>
          <a:p>
            <a:pPr lvl="1"/>
            <a:r>
              <a:rPr lang="bg-BG" dirty="0" smtClean="0"/>
              <a:t>Това позволява дълъг кодиран низ да се представи на подходящи по-къси редове</a:t>
            </a:r>
          </a:p>
          <a:p>
            <a:pPr lvl="1"/>
            <a:r>
              <a:rPr lang="bg-BG" dirty="0" smtClean="0"/>
              <a:t>При декодиране символите за нов ред се прескачат</a:t>
            </a:r>
          </a:p>
        </p:txBody>
      </p:sp>
    </p:spTree>
    <p:extLst>
      <p:ext uri="{BB962C8B-B14F-4D97-AF65-F5344CB8AC3E}">
        <p14:creationId xmlns:p14="http://schemas.microsoft.com/office/powerpoint/2010/main" val="2498557796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Представяне чрез </a:t>
            </a:r>
            <a:r>
              <a:rPr lang="en-US" dirty="0" smtClean="0"/>
              <a:t>ASCII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Представяне на символи</a:t>
            </a:r>
          </a:p>
          <a:p>
            <a:pPr lvl="1"/>
            <a:r>
              <a:rPr lang="bg-BG" dirty="0" smtClean="0"/>
              <a:t>Традиционно 1 символ в 1 байт</a:t>
            </a:r>
          </a:p>
          <a:p>
            <a:pPr lvl="1"/>
            <a:r>
              <a:rPr lang="en-US" dirty="0" smtClean="0"/>
              <a:t>ASCII</a:t>
            </a:r>
            <a:r>
              <a:rPr lang="bg-BG" dirty="0" smtClean="0"/>
              <a:t> (</a:t>
            </a:r>
            <a:r>
              <a:rPr lang="en-GB" dirty="0" smtClean="0"/>
              <a:t>American </a:t>
            </a:r>
            <a:r>
              <a:rPr lang="en-GB" dirty="0"/>
              <a:t>Standard Code for Information </a:t>
            </a:r>
            <a:r>
              <a:rPr lang="en-GB" dirty="0" smtClean="0"/>
              <a:t>Interchange</a:t>
            </a:r>
            <a:r>
              <a:rPr lang="bg-BG" dirty="0" smtClean="0"/>
              <a:t> – Американски стандартен код за обмяна на информация)</a:t>
            </a:r>
          </a:p>
          <a:p>
            <a:pPr lvl="1"/>
            <a:r>
              <a:rPr lang="bg-BG" dirty="0" smtClean="0"/>
              <a:t>7-битов код (127 символа)</a:t>
            </a:r>
          </a:p>
          <a:p>
            <a:pPr lvl="1"/>
            <a:r>
              <a:rPr lang="bg-BG" dirty="0" smtClean="0"/>
              <a:t>Обособени зони – специални символи, препинателни знаци, цифри, големи латински букви, малки латински букви и т.н.</a:t>
            </a:r>
          </a:p>
          <a:p>
            <a:pPr lvl="1"/>
            <a:r>
              <a:rPr lang="bg-BG" dirty="0" smtClean="0"/>
              <a:t>Някои от специалните символи са наследство от ерата на компютърните терминали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9497423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smtClean="0"/>
              <a:t>8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pic>
        <p:nvPicPr>
          <p:cNvPr id="1026" name="Picture 2" descr="Image result for ascii table vintag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924"/>
            <a:ext cx="7810500" cy="63912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8865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Край на низ</a:t>
            </a:r>
          </a:p>
          <a:p>
            <a:pPr lvl="1"/>
            <a:r>
              <a:rPr lang="bg-BG" dirty="0" smtClean="0"/>
              <a:t>Вариант 1 – в променлива се помни дължината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Вариант 2 – първият байт е с дължината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Вариант 3 – след последният символ е с код 0</a:t>
            </a:r>
            <a:br>
              <a:rPr lang="bg-BG" dirty="0" smtClean="0"/>
            </a:br>
            <a:r>
              <a:rPr lang="bg-BG" dirty="0" smtClean="0"/>
              <a:t>(</a:t>
            </a:r>
            <a:r>
              <a:rPr lang="en-US" i="1" dirty="0" err="1" smtClean="0"/>
              <a:t>ASCIIZ</a:t>
            </a:r>
            <a:r>
              <a:rPr lang="bg-BG" dirty="0" smtClean="0"/>
              <a:t>, </a:t>
            </a:r>
            <a:r>
              <a:rPr lang="en-US" i="1" dirty="0" smtClean="0"/>
              <a:t>C-string</a:t>
            </a:r>
            <a:r>
              <a:rPr lang="bg-BG" dirty="0" smtClean="0"/>
              <a:t>, </a:t>
            </a:r>
            <a:r>
              <a:rPr lang="en-US" i="1" dirty="0" smtClean="0"/>
              <a:t>null-terminated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endParaRPr lang="bg-BG" dirty="0"/>
          </a:p>
        </p:txBody>
      </p:sp>
      <p:pic>
        <p:nvPicPr>
          <p:cNvPr id="2050" name="Picture 2" descr="D:\Pavel\Courses\Materials\Course.ALG 2019\Alg-08 Strings\Lecture\Figures\ascii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639" y="5419725"/>
            <a:ext cx="402907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08 Strings\Lecture\Figures\ascii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390" y="1447800"/>
            <a:ext cx="3457575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avel\Courses\Materials\Course.ALG 2019\Alg-08 Strings\Lecture\Figures\ascii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115" y="3657600"/>
            <a:ext cx="402907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9659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17358</TotalTime>
  <Words>3238</Words>
  <Application>Microsoft Office PowerPoint</Application>
  <PresentationFormat>On-screen Show (4:3)</PresentationFormat>
  <Paragraphs>795</Paragraphs>
  <Slides>71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Office Theme</vt:lpstr>
      <vt:lpstr>Низове</vt:lpstr>
      <vt:lpstr>Съдържание</vt:lpstr>
      <vt:lpstr>ASCII и Unicode</vt:lpstr>
      <vt:lpstr>Числови данни</vt:lpstr>
      <vt:lpstr>PowerPoint Presentation</vt:lpstr>
      <vt:lpstr>Текстови данни</vt:lpstr>
      <vt:lpstr>Представяне чрез ASCII</vt:lpstr>
      <vt:lpstr>PowerPoint Presentation</vt:lpstr>
      <vt:lpstr>PowerPoint Presentation</vt:lpstr>
      <vt:lpstr>PowerPoint Presentation</vt:lpstr>
      <vt:lpstr>Проблем с ASCII</vt:lpstr>
      <vt:lpstr>Unicode</vt:lpstr>
      <vt:lpstr>PowerPoint Presentation</vt:lpstr>
      <vt:lpstr>Специални символи</vt:lpstr>
      <vt:lpstr>Основни операции</vt:lpstr>
      <vt:lpstr>Основни операции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Задача</vt:lpstr>
      <vt:lpstr>PowerPoint Presentation</vt:lpstr>
      <vt:lpstr>PowerPoint Presentation</vt:lpstr>
      <vt:lpstr>PowerPoint Presentation</vt:lpstr>
      <vt:lpstr>PowerPoint Presentation</vt:lpstr>
      <vt:lpstr>Специфични операции</vt:lpstr>
      <vt:lpstr>Специфични операции</vt:lpstr>
      <vt:lpstr>Дължина</vt:lpstr>
      <vt:lpstr>Конкатенация</vt:lpstr>
      <vt:lpstr>PowerPoint Presentation</vt:lpstr>
      <vt:lpstr>PowerPoint Presentation</vt:lpstr>
      <vt:lpstr>Подниз</vt:lpstr>
      <vt:lpstr>PowerPoint Presentation</vt:lpstr>
      <vt:lpstr>Вмъкване, изтриване, заменяне</vt:lpstr>
      <vt:lpstr>PowerPoint Presentation</vt:lpstr>
      <vt:lpstr>PowerPoint Presentation</vt:lpstr>
      <vt:lpstr>Търсене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Сравняване/сортиране</vt:lpstr>
      <vt:lpstr>PowerPoint Presentation</vt:lpstr>
      <vt:lpstr>PowerPoint Presentation</vt:lpstr>
      <vt:lpstr>PowerPoint Presentation</vt:lpstr>
      <vt:lpstr>PowerPoint Presentation</vt:lpstr>
      <vt:lpstr>Операции с преобразуване</vt:lpstr>
      <vt:lpstr>Преобразуване на букви</vt:lpstr>
      <vt:lpstr>Преобразуване от/до число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Кодиране и декодиране</vt:lpstr>
      <vt:lpstr>Основен проблем</vt:lpstr>
      <vt:lpstr>PowerPoint Presentation</vt:lpstr>
      <vt:lpstr>Base64</vt:lpstr>
      <vt:lpstr>PowerPoint Presentation</vt:lpstr>
      <vt:lpstr>PowerPoint Presentation</vt:lpstr>
      <vt:lpstr>Пример с Base64</vt:lpstr>
      <vt:lpstr>PowerPoint Presentation</vt:lpstr>
      <vt:lpstr>PowerPoint Presentation</vt:lpstr>
      <vt:lpstr>Подравняване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342</cp:revision>
  <dcterms:created xsi:type="dcterms:W3CDTF">2019-06-21T13:37:43Z</dcterms:created>
  <dcterms:modified xsi:type="dcterms:W3CDTF">2020-04-07T06:09:26Z</dcterms:modified>
</cp:coreProperties>
</file>