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2" r:id="rId3"/>
    <p:sldId id="257" r:id="rId4"/>
    <p:sldId id="258" r:id="rId5"/>
    <p:sldId id="259" r:id="rId6"/>
    <p:sldId id="273" r:id="rId7"/>
    <p:sldId id="261" r:id="rId8"/>
    <p:sldId id="262" r:id="rId9"/>
    <p:sldId id="275" r:id="rId10"/>
    <p:sldId id="263" r:id="rId11"/>
    <p:sldId id="266" r:id="rId12"/>
    <p:sldId id="276" r:id="rId13"/>
    <p:sldId id="268" r:id="rId14"/>
    <p:sldId id="277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C9C9C9"/>
    <a:srgbClr val="C0C0C0"/>
    <a:srgbClr val="B2B2B2"/>
    <a:srgbClr val="000000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590" autoAdjust="0"/>
  </p:normalViewPr>
  <p:slideViewPr>
    <p:cSldViewPr>
      <p:cViewPr varScale="1">
        <p:scale>
          <a:sx n="67" d="100"/>
          <a:sy n="67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13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8.8.2019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34340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2019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Задачи за упражнение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№6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99260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Низходящ ред</a:t>
                </a:r>
              </a:p>
              <a:p>
                <a:pPr lvl="1"/>
                <a:r>
                  <a:rPr lang="bg-BG" dirty="0" smtClean="0"/>
                  <a:t>Какви промени да се направят в алгоритъма за бързо сортиране, за да сортира в низходящ ред?</a:t>
                </a:r>
              </a:p>
              <a:p>
                <a:pPr marL="746125" lvl="1" indent="0">
                  <a:buNone/>
                </a:pPr>
                <a:r>
                  <a:rPr lang="bg-BG" sz="2000" dirty="0">
                    <a:solidFill>
                      <a:srgbClr val="0070C0"/>
                    </a:solidFill>
                  </a:rPr>
                  <a:t>Функция</a:t>
                </a:r>
                <a:r>
                  <a:rPr lang="bg-BG" sz="2000" dirty="0"/>
                  <a:t> подреждане(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/>
                      </a:rPr>
                      <m:t>𝑖</m:t>
                    </m:r>
                  </m:oMath>
                </a14:m>
                <a:r>
                  <a:rPr lang="en-US" sz="2000" dirty="0" err="1"/>
                  <a:t>,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/>
                      </a:rPr>
                      <m:t>𝑗</m:t>
                    </m:r>
                  </m:oMath>
                </a14:m>
                <a:r>
                  <a:rPr lang="en-US" sz="2000" dirty="0"/>
                  <a:t>)</a:t>
                </a:r>
              </a:p>
              <a:p>
                <a:pPr marL="1211263" lvl="1" indent="0">
                  <a:buNone/>
                </a:pPr>
                <a14:m>
                  <m:oMath xmlns:m="http://schemas.openxmlformats.org/officeDocument/2006/math">
                    <m:r>
                      <a:rPr lang="en-US" sz="2000" i="1" dirty="0">
                        <a:latin typeface="Cambria Math"/>
                      </a:rPr>
                      <m:t>𝑥</m:t>
                    </m:r>
                    <m:r>
                      <a:rPr lang="en-US" sz="2000" i="1" dirty="0">
                        <a:latin typeface="Cambria Math"/>
                      </a:rPr>
                      <m:t>=</m:t>
                    </m:r>
                    <m:r>
                      <a:rPr lang="en-US" sz="2000" i="1" dirty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sz="2000" i="1" dirty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000" i="1" dirty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000" i="1" dirty="0">
                                <a:latin typeface="Cambria Math"/>
                              </a:rPr>
                              <m:t>𝑖</m:t>
                            </m:r>
                            <m:r>
                              <a:rPr lang="en-US" sz="2000" i="1" dirty="0">
                                <a:latin typeface="Cambria Math"/>
                              </a:rPr>
                              <m:t>+</m:t>
                            </m:r>
                            <m:r>
                              <a:rPr lang="en-US" sz="2000" i="1" dirty="0">
                                <a:latin typeface="Cambria Math"/>
                              </a:rPr>
                              <m:t>𝑗</m:t>
                            </m:r>
                          </m:num>
                          <m:den>
                            <m:r>
                              <a:rPr lang="en-US" sz="2000" i="1" dirty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2000" dirty="0"/>
                  <a:t> </a:t>
                </a:r>
              </a:p>
              <a:p>
                <a:pPr marL="1211263" lvl="1" indent="0">
                  <a:buNone/>
                </a:pPr>
                <a:r>
                  <a:rPr lang="bg-BG" sz="2000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sz="2000" dirty="0"/>
                  <a:t> докато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/>
                      </a:rPr>
                      <m:t>𝑖</m:t>
                    </m:r>
                    <m:r>
                      <a:rPr lang="en-US" sz="2000" i="1" dirty="0">
                        <a:latin typeface="Cambria Math"/>
                      </a:rPr>
                      <m:t>≤</m:t>
                    </m:r>
                    <m:r>
                      <a:rPr lang="en-US" sz="2000" i="1" dirty="0">
                        <a:latin typeface="Cambria Math"/>
                      </a:rPr>
                      <m:t>𝑗</m:t>
                    </m:r>
                  </m:oMath>
                </a14:m>
                <a:r>
                  <a:rPr lang="en-US" sz="2000" dirty="0"/>
                  <a:t>:</a:t>
                </a:r>
              </a:p>
              <a:p>
                <a:pPr marL="1660525" lvl="1" indent="0">
                  <a:buNone/>
                </a:pPr>
                <a:r>
                  <a:rPr lang="bg-BG" sz="2000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sz="2000" dirty="0"/>
                  <a:t> докато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sz="20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i="1" dirty="0">
                            <a:latin typeface="Cambria Math"/>
                          </a:rPr>
                          <m:t>𝑖</m:t>
                        </m:r>
                      </m:e>
                    </m:d>
                    <m:r>
                      <a:rPr lang="en-US" sz="2000" i="1" dirty="0">
                        <a:latin typeface="Cambria Math"/>
                      </a:rPr>
                      <m:t>&lt;</m:t>
                    </m:r>
                    <m:r>
                      <a:rPr lang="en-US" sz="2000" i="1" dirty="0">
                        <a:latin typeface="Cambria Math"/>
                      </a:rPr>
                      <m:t>𝑥</m:t>
                    </m:r>
                  </m:oMath>
                </a14:m>
                <a:r>
                  <a:rPr lang="en-US" sz="2000" dirty="0"/>
                  <a:t>: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𝑖</m:t>
                    </m:r>
                    <m:r>
                      <a:rPr lang="en-US" sz="2000" i="1">
                        <a:latin typeface="Cambria Math"/>
                      </a:rPr>
                      <m:t>=</m:t>
                    </m:r>
                    <m:r>
                      <a:rPr lang="en-US" sz="2000" i="1">
                        <a:latin typeface="Cambria Math"/>
                      </a:rPr>
                      <m:t>𝑖</m:t>
                    </m:r>
                    <m:r>
                      <a:rPr lang="en-US" sz="2000" i="1">
                        <a:latin typeface="Cambria Math"/>
                      </a:rPr>
                      <m:t>+1</m:t>
                    </m:r>
                  </m:oMath>
                </a14:m>
                <a:endParaRPr lang="en-US" sz="2000" dirty="0"/>
              </a:p>
              <a:p>
                <a:pPr marL="1660525" lvl="1" indent="0">
                  <a:buNone/>
                </a:pPr>
                <a:r>
                  <a:rPr lang="bg-BG" sz="2000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sz="2000" dirty="0"/>
                  <a:t> докато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sz="20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i="1" dirty="0">
                            <a:latin typeface="Cambria Math"/>
                          </a:rPr>
                          <m:t>𝑗</m:t>
                        </m:r>
                      </m:e>
                    </m:d>
                    <m:r>
                      <a:rPr lang="en-US" sz="2000" i="1" dirty="0">
                        <a:latin typeface="Cambria Math"/>
                      </a:rPr>
                      <m:t>&gt;</m:t>
                    </m:r>
                    <m:r>
                      <a:rPr lang="en-US" sz="2000" i="1" dirty="0">
                        <a:latin typeface="Cambria Math"/>
                      </a:rPr>
                      <m:t>𝑥</m:t>
                    </m:r>
                  </m:oMath>
                </a14:m>
                <a:r>
                  <a:rPr lang="en-US" sz="2000" dirty="0"/>
                  <a:t>: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𝑗</m:t>
                    </m:r>
                    <m:r>
                      <a:rPr lang="en-US" sz="2000" i="1">
                        <a:latin typeface="Cambria Math"/>
                      </a:rPr>
                      <m:t>=</m:t>
                    </m:r>
                    <m:r>
                      <a:rPr lang="en-US" sz="2000" i="1">
                        <a:latin typeface="Cambria Math"/>
                      </a:rPr>
                      <m:t>𝑗</m:t>
                    </m:r>
                    <m:r>
                      <a:rPr lang="en-US" sz="2000" i="1">
                        <a:latin typeface="Cambria Math"/>
                      </a:rPr>
                      <m:t>−1</m:t>
                    </m:r>
                  </m:oMath>
                </a14:m>
                <a:endParaRPr lang="en-US" sz="2000" dirty="0"/>
              </a:p>
              <a:p>
                <a:pPr marL="1660525" lvl="1" indent="0">
                  <a:buNone/>
                </a:pPr>
                <a:r>
                  <a:rPr lang="bg-BG" sz="2000" dirty="0">
                    <a:solidFill>
                      <a:srgbClr val="0070C0"/>
                    </a:solidFill>
                  </a:rPr>
                  <a:t>Ако</a:t>
                </a:r>
                <a:r>
                  <a:rPr lang="bg-BG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/>
                      </a:rPr>
                      <m:t>𝑖</m:t>
                    </m:r>
                    <m:r>
                      <a:rPr lang="en-US" sz="2000" i="1" dirty="0">
                        <a:latin typeface="Cambria Math"/>
                      </a:rPr>
                      <m:t>≤</m:t>
                    </m:r>
                    <m:r>
                      <a:rPr lang="en-US" sz="2000" i="1" dirty="0">
                        <a:latin typeface="Cambria Math"/>
                      </a:rPr>
                      <m:t>𝑗</m:t>
                    </m:r>
                  </m:oMath>
                </a14:m>
                <a:r>
                  <a:rPr lang="en-US" sz="2000" dirty="0"/>
                  <a:t> </a:t>
                </a:r>
                <a:r>
                  <a:rPr lang="bg-BG" sz="2000" dirty="0">
                    <a:solidFill>
                      <a:srgbClr val="0070C0"/>
                    </a:solidFill>
                  </a:rPr>
                  <a:t>тогава</a:t>
                </a:r>
              </a:p>
              <a:p>
                <a:pPr marL="2125663" lvl="1" indent="0">
                  <a:buNone/>
                </a:pPr>
                <a:r>
                  <a:rPr lang="bg-BG" sz="2000" dirty="0"/>
                  <a:t>Размени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/>
                      </a:rPr>
                      <m:t>𝑎</m:t>
                    </m:r>
                    <m:r>
                      <a:rPr lang="en-US" sz="2000" i="1" dirty="0">
                        <a:latin typeface="Cambria Math"/>
                      </a:rPr>
                      <m:t>[</m:t>
                    </m:r>
                    <m:r>
                      <a:rPr lang="en-US" sz="2000" i="1" dirty="0" err="1">
                        <a:latin typeface="Cambria Math"/>
                      </a:rPr>
                      <m:t>𝑖</m:t>
                    </m:r>
                    <m:r>
                      <a:rPr lang="en-US" sz="2000" i="1" dirty="0">
                        <a:latin typeface="Cambria Math"/>
                      </a:rPr>
                      <m:t>]</m:t>
                    </m:r>
                  </m:oMath>
                </a14:m>
                <a:r>
                  <a:rPr lang="en-US" sz="2000" dirty="0"/>
                  <a:t> </a:t>
                </a:r>
                <a:r>
                  <a:rPr lang="bg-BG" sz="2000" dirty="0"/>
                  <a:t>и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/>
                      </a:rPr>
                      <m:t>𝑎</m:t>
                    </m:r>
                    <m:r>
                      <a:rPr lang="en-US" sz="2000" i="1" dirty="0">
                        <a:latin typeface="Cambria Math"/>
                      </a:rPr>
                      <m:t>[</m:t>
                    </m:r>
                    <m:r>
                      <a:rPr lang="en-US" sz="2000" i="1" dirty="0">
                        <a:latin typeface="Cambria Math"/>
                      </a:rPr>
                      <m:t>𝑗</m:t>
                    </m:r>
                    <m:r>
                      <a:rPr lang="en-US" sz="2000" i="1" dirty="0">
                        <a:latin typeface="Cambria Math"/>
                      </a:rPr>
                      <m:t>]</m:t>
                    </m:r>
                  </m:oMath>
                </a14:m>
                <a:endParaRPr lang="en-US" sz="2000" dirty="0"/>
              </a:p>
              <a:p>
                <a:pPr marL="2125663" lvl="1" indent="0">
                  <a:buNone/>
                </a:pPr>
                <a14:m>
                  <m:oMath xmlns:m="http://schemas.openxmlformats.org/officeDocument/2006/math">
                    <m:r>
                      <a:rPr lang="en-US" sz="2000" i="1" dirty="0">
                        <a:latin typeface="Cambria Math"/>
                      </a:rPr>
                      <m:t>𝑖</m:t>
                    </m:r>
                    <m:r>
                      <a:rPr lang="en-US" sz="2000" i="1" dirty="0">
                        <a:latin typeface="Cambria Math"/>
                      </a:rPr>
                      <m:t>=</m:t>
                    </m:r>
                    <m:r>
                      <a:rPr lang="en-US" sz="2000" i="1" dirty="0">
                        <a:latin typeface="Cambria Math"/>
                      </a:rPr>
                      <m:t>𝑖</m:t>
                    </m:r>
                    <m:r>
                      <a:rPr lang="en-US" sz="2000" i="1" dirty="0">
                        <a:latin typeface="Cambria Math"/>
                      </a:rPr>
                      <m:t>+1</m:t>
                    </m:r>
                  </m:oMath>
                </a14:m>
                <a:r>
                  <a:rPr lang="en-US" sz="2000" dirty="0"/>
                  <a:t> </a:t>
                </a:r>
              </a:p>
              <a:p>
                <a:pPr marL="2125663" lvl="1" indent="0">
                  <a:buNone/>
                </a:pPr>
                <a14:m>
                  <m:oMath xmlns:m="http://schemas.openxmlformats.org/officeDocument/2006/math">
                    <m:r>
                      <a:rPr lang="en-US" sz="2000" i="1" dirty="0">
                        <a:latin typeface="Cambria Math"/>
                      </a:rPr>
                      <m:t>𝑗</m:t>
                    </m:r>
                    <m:r>
                      <a:rPr lang="en-US" sz="2000" i="1" dirty="0">
                        <a:latin typeface="Cambria Math"/>
                      </a:rPr>
                      <m:t>=</m:t>
                    </m:r>
                    <m:r>
                      <a:rPr lang="en-US" sz="2000" i="1" dirty="0">
                        <a:latin typeface="Cambria Math"/>
                      </a:rPr>
                      <m:t>𝑗</m:t>
                    </m:r>
                    <m:r>
                      <a:rPr lang="en-US" sz="2000" i="1" dirty="0">
                        <a:latin typeface="Cambria Math"/>
                      </a:rPr>
                      <m:t>+1</m:t>
                    </m:r>
                  </m:oMath>
                </a14:m>
                <a:r>
                  <a:rPr lang="en-US" sz="2000" dirty="0"/>
                  <a:t> </a:t>
                </a:r>
              </a:p>
              <a:p>
                <a:pPr marL="1211263" lvl="1" indent="0">
                  <a:buNone/>
                </a:pPr>
                <a:r>
                  <a:rPr lang="bg-BG" sz="2000" dirty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sz="2000" dirty="0"/>
                  <a:t> е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/>
                      </a:rPr>
                      <m:t>𝑖</m:t>
                    </m:r>
                  </m:oMath>
                </a14:m>
                <a:endParaRPr lang="en-US" sz="2000" dirty="0"/>
              </a:p>
              <a:p>
                <a:pPr lvl="1"/>
                <a:endParaRPr lang="bg-BG" dirty="0" smtClean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1673" b="-1529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№6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10</a:t>
            </a:fld>
            <a:endParaRPr lang="bg-BG"/>
          </a:p>
        </p:txBody>
      </p:sp>
      <p:grpSp>
        <p:nvGrpSpPr>
          <p:cNvPr id="5" name="Group 4"/>
          <p:cNvGrpSpPr/>
          <p:nvPr/>
        </p:nvGrpSpPr>
        <p:grpSpPr>
          <a:xfrm>
            <a:off x="1524000" y="3048000"/>
            <a:ext cx="381000" cy="3429000"/>
            <a:chOff x="1143000" y="1297719"/>
            <a:chExt cx="228600" cy="396008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1963056" y="3962400"/>
            <a:ext cx="381000" cy="2205040"/>
            <a:chOff x="1143000" y="1297719"/>
            <a:chExt cx="228600" cy="396008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2434764" y="5029200"/>
            <a:ext cx="381000" cy="1101958"/>
            <a:chOff x="1143000" y="1297719"/>
            <a:chExt cx="228600" cy="396008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3585025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Бързо, но бавно</a:t>
                </a:r>
              </a:p>
              <a:p>
                <a:pPr lvl="1"/>
                <a:r>
                  <a:rPr lang="bg-BG" dirty="0" smtClean="0"/>
                  <a:t>При кои случаи бързото сортиране</a:t>
                </a:r>
                <a:r>
                  <a:rPr lang="en-US" dirty="0" smtClean="0"/>
                  <a:t> </a:t>
                </a:r>
                <a:r>
                  <a:rPr lang="bg-BG" dirty="0" smtClean="0"/>
                  <a:t>ще има времева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bg-BG" dirty="0" smtClean="0"/>
                  <a:t>, а не очакваната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func>
                      <m:func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e>
                    </m:func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?</a:t>
                </a:r>
                <a:endParaRPr lang="bg-BG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№7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1665184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/>
              <a:t>Сортиране със сливане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270130728"/>
      </p:ext>
    </p:extLst>
  </p:cSld>
  <p:clrMapOvr>
    <a:masterClrMapping/>
  </p:clrMapOvr>
  <p:transition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Недостатък</a:t>
            </a:r>
          </a:p>
          <a:p>
            <a:pPr lvl="1"/>
            <a:r>
              <a:rPr lang="bg-BG" dirty="0" smtClean="0"/>
              <a:t>Какъв е недостатъкът на сортирането със сливане?</a:t>
            </a:r>
          </a:p>
          <a:p>
            <a:r>
              <a:rPr lang="bg-BG" dirty="0" smtClean="0"/>
              <a:t>Идея за сливане без допълнителен масив</a:t>
            </a:r>
          </a:p>
          <a:p>
            <a:pPr lvl="1"/>
            <a:r>
              <a:rPr lang="bg-BG" dirty="0" smtClean="0"/>
              <a:t>Двете начални и двете крайни стойности се разменят, така че най-малката за целия масив да е първа, а най-голямата – последна.</a:t>
            </a:r>
          </a:p>
          <a:p>
            <a:pPr lvl="1"/>
            <a:r>
              <a:rPr lang="bg-BG" dirty="0" smtClean="0"/>
              <a:t>Аналогично се обработват двата останали </a:t>
            </a:r>
            <a:r>
              <a:rPr lang="bg-BG" dirty="0" err="1" smtClean="0"/>
              <a:t>подмасива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№8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13</a:t>
            </a:fld>
            <a:endParaRPr lang="bg-BG"/>
          </a:p>
        </p:txBody>
      </p:sp>
      <p:pic>
        <p:nvPicPr>
          <p:cNvPr id="1026" name="Picture 2" descr="D:\Pavel\Courses\Materials\Course.ALG 2019\Alg-06 Arrays (part II)\Exercises\Figures\problem-8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4953000"/>
            <a:ext cx="497205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788125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/>
              <a:t>Други алгоритми за сортиране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33621706"/>
      </p:ext>
    </p:extLst>
  </p:cSld>
  <p:clrMapOvr>
    <a:masterClrMapping/>
  </p:clrMapOvr>
  <p:transition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Случайно сортиране</a:t>
            </a:r>
          </a:p>
          <a:p>
            <a:pPr lvl="1"/>
            <a:r>
              <a:rPr lang="bg-BG" dirty="0" smtClean="0"/>
              <a:t>Предложете алгоритъм за случайно сортиране</a:t>
            </a:r>
          </a:p>
          <a:p>
            <a:pPr lvl="1"/>
            <a:r>
              <a:rPr lang="bg-BG" dirty="0" smtClean="0"/>
              <a:t>Проверката дали е постигнато сортиране да не се прави след всяка размяна </a:t>
            </a:r>
            <a:r>
              <a:rPr lang="bg-BG" smtClean="0"/>
              <a:t>на елементи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№9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239054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bg-BG" dirty="0" smtClean="0"/>
              <a:t>Относно задачите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2481875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bg-BG" dirty="0" smtClean="0"/>
              <a:t>Задачи за упражнение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063636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Сортиране на Шел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Shell sort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20282998"/>
      </p:ext>
    </p:extLst>
  </p:cSld>
  <p:clrMapOvr>
    <a:masterClrMapping/>
  </p:clrMapOvr>
  <p:transition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Задача №1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Други стъпки</a:t>
            </a:r>
            <a:endParaRPr lang="en-US" dirty="0" smtClean="0"/>
          </a:p>
          <a:p>
            <a:pPr lvl="1"/>
            <a:r>
              <a:rPr lang="bg-BG" dirty="0" smtClean="0"/>
              <a:t>Проиграйте на ръка сортиране на Шел</a:t>
            </a:r>
          </a:p>
          <a:p>
            <a:pPr lvl="1"/>
            <a:r>
              <a:rPr lang="bg-BG" dirty="0" smtClean="0"/>
              <a:t>Изберете други стъпки, не 1, 2, 4, 8</a:t>
            </a:r>
          </a:p>
          <a:p>
            <a:pPr lvl="1"/>
            <a:r>
              <a:rPr lang="bg-BG" dirty="0" smtClean="0"/>
              <a:t>Масивът за сортиране е като в лекцията</a:t>
            </a:r>
            <a:endParaRPr lang="bg-BG" dirty="0"/>
          </a:p>
        </p:txBody>
      </p:sp>
      <p:pic>
        <p:nvPicPr>
          <p:cNvPr id="1026" name="Picture 2" descr="D:\Pavel\Courses\Materials\Course.ALG 2019\Alg-06 Arrays (part II)\Exercises\Figures\problem-1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429000"/>
            <a:ext cx="6115051" cy="40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330446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Брой размени</a:t>
            </a:r>
          </a:p>
          <a:p>
            <a:pPr lvl="1"/>
            <a:r>
              <a:rPr lang="bg-BG" dirty="0" smtClean="0"/>
              <a:t>Масив от 16 числа в намаляващ ред</a:t>
            </a:r>
          </a:p>
          <a:p>
            <a:pPr lvl="1"/>
            <a:r>
              <a:rPr lang="bg-BG" dirty="0" smtClean="0"/>
              <a:t>Стъпките са 8, 4, 2, 1</a:t>
            </a:r>
          </a:p>
          <a:p>
            <a:pPr lvl="1"/>
            <a:r>
              <a:rPr lang="bg-BG" dirty="0" smtClean="0"/>
              <a:t>С колко размени на елементи сортирането на Шел ще обърне масива?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№2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  <p:pic>
        <p:nvPicPr>
          <p:cNvPr id="2050" name="Picture 2" descr="D:\Pavel\Courses\Materials\Course.ALG 2019\Alg-06 Arrays (part II)\Exercises\Figures\problem-2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886200"/>
            <a:ext cx="6115051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684394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/>
                  <a:t>Стъпка на Кнут</a:t>
                </a:r>
              </a:p>
              <a:p>
                <a:pPr lvl="1"/>
                <a:r>
                  <a:rPr lang="bg-BG" dirty="0" smtClean="0"/>
                  <a:t>За </a:t>
                </a:r>
                <a:r>
                  <a:rPr lang="bg-BG" dirty="0"/>
                  <a:t>сортиране </a:t>
                </a:r>
                <a:r>
                  <a:rPr lang="bg-BG" dirty="0" smtClean="0"/>
                  <a:t>на </a:t>
                </a:r>
                <a:r>
                  <a:rPr lang="bg-BG" dirty="0"/>
                  <a:t>масив с </a:t>
                </a:r>
                <a:r>
                  <a:rPr lang="en-US" dirty="0"/>
                  <a:t>n</a:t>
                </a:r>
                <a:r>
                  <a:rPr lang="bg-BG" dirty="0"/>
                  <a:t> елемента </a:t>
                </a:r>
                <a:r>
                  <a:rPr lang="bg-BG" dirty="0" smtClean="0"/>
                  <a:t>по метода на Шел Кнут </a:t>
                </a:r>
                <a:r>
                  <a:rPr lang="bg-BG" dirty="0"/>
                  <a:t>предлага началната стъпка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𝑘</m:t>
                    </m:r>
                  </m:oMath>
                </a14:m>
                <a:r>
                  <a:rPr lang="bg-BG" dirty="0"/>
                  <a:t> </a:t>
                </a:r>
                <a:r>
                  <a:rPr lang="bg-BG" dirty="0" smtClean="0"/>
                  <a:t>да е:</a:t>
                </a:r>
                <a:endParaRPr lang="bg-BG" dirty="0"/>
              </a:p>
              <a:p>
                <a:pPr lvl="1" indent="0">
                  <a:buNone/>
                </a:pP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2</m:t>
                    </m:r>
                    <m:r>
                      <a:rPr lang="en-US" i="1" dirty="0">
                        <a:latin typeface="Cambria Math"/>
                      </a:rPr>
                      <m:t>𝑘</m:t>
                    </m:r>
                    <m:r>
                      <a:rPr lang="en-US" i="1" dirty="0">
                        <a:latin typeface="Cambria Math"/>
                      </a:rPr>
                      <m:t>&lt;</m:t>
                    </m:r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/>
                  <a:t> </a:t>
                </a:r>
              </a:p>
              <a:p>
                <a:pPr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2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3</m:t>
                        </m:r>
                        <m:r>
                          <a:rPr lang="en-US" i="1" dirty="0">
                            <a:latin typeface="Cambria Math"/>
                          </a:rPr>
                          <m:t>𝑘</m:t>
                        </m:r>
                        <m:r>
                          <a:rPr lang="en-US" i="1" dirty="0">
                            <a:latin typeface="Cambria Math"/>
                          </a:rPr>
                          <m:t>+1</m:t>
                        </m:r>
                      </m:e>
                    </m:d>
                    <m:r>
                      <a:rPr lang="en-US" i="1" dirty="0">
                        <a:latin typeface="Cambria Math"/>
                      </a:rPr>
                      <m:t>&gt;</m:t>
                    </m:r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/>
                  <a:t> </a:t>
                </a:r>
              </a:p>
              <a:p>
                <a:pPr lvl="1"/>
                <a:r>
                  <a:rPr lang="bg-BG" dirty="0"/>
                  <a:t>Предложете алгоритъм за намиране на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𝑘</m:t>
                    </m:r>
                  </m:oMath>
                </a14:m>
                <a:endParaRPr lang="en-US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174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№3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42314037"/>
      </p:ext>
    </p:extLst>
  </p:cSld>
  <p:clrMapOvr>
    <a:masterClrMapping/>
  </p:clrMapOvr>
  <p:transition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Бързо сортиране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Quick sort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35514545"/>
      </p:ext>
    </p:extLst>
  </p:cSld>
  <p:clrMapOvr>
    <a:masterClrMapping/>
  </p:clrMapOvr>
  <p:transition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Първият и последният</a:t>
            </a:r>
          </a:p>
          <a:p>
            <a:pPr lvl="1"/>
            <a:r>
              <a:rPr lang="bg-BG" dirty="0" smtClean="0"/>
              <a:t>При избор на опорен елемент за бързото сортиране съветът е да не е първият или последният</a:t>
            </a:r>
          </a:p>
          <a:p>
            <a:pPr lvl="1"/>
            <a:r>
              <a:rPr lang="bg-BG" dirty="0" smtClean="0"/>
              <a:t>При условие, че няма време да изберем най-подходящият опорен елемент, е без значение кой ще изберем.</a:t>
            </a:r>
          </a:p>
          <a:p>
            <a:pPr lvl="1"/>
            <a:r>
              <a:rPr lang="bg-BG" dirty="0" smtClean="0"/>
              <a:t>Все пак защо да не е първият </a:t>
            </a:r>
            <a:r>
              <a:rPr lang="bg-BG" smtClean="0"/>
              <a:t>или последният?</a:t>
            </a:r>
            <a:endParaRPr lang="bg-BG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№4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197531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Разбърканост</a:t>
            </a:r>
          </a:p>
          <a:p>
            <a:pPr lvl="1"/>
            <a:r>
              <a:rPr lang="bg-BG" dirty="0" smtClean="0"/>
              <a:t>При пренареждането на </a:t>
            </a:r>
            <a:r>
              <a:rPr lang="bg-BG" dirty="0" err="1" smtClean="0"/>
              <a:t>подмасив</a:t>
            </a:r>
            <a:r>
              <a:rPr lang="bg-BG" dirty="0" smtClean="0"/>
              <a:t> спрямо опорния елемент се разменят два по два крайни елементи</a:t>
            </a:r>
          </a:p>
          <a:p>
            <a:pPr lvl="1"/>
            <a:r>
              <a:rPr lang="bg-BG" dirty="0" smtClean="0"/>
              <a:t>Ето така: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№5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  <p:pic>
        <p:nvPicPr>
          <p:cNvPr id="1026" name="Picture 2" descr="D:\Pavel\Courses\Materials\Course.ALG 2019\Alg-06 Arrays (part II)\Exercises\Figures\problem-5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950" y="3219450"/>
            <a:ext cx="6115050" cy="150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407135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Ще се сортира ли правилно масив, ако размените на елементи не са вложени?</a:t>
            </a:r>
          </a:p>
          <a:p>
            <a:pPr lvl="1"/>
            <a:r>
              <a:rPr lang="bg-BG" dirty="0" smtClean="0"/>
              <a:t>Примерно са ето така: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Или така:</a:t>
            </a:r>
          </a:p>
          <a:p>
            <a:endParaRPr lang="bg-BG" dirty="0"/>
          </a:p>
        </p:txBody>
      </p:sp>
      <p:pic>
        <p:nvPicPr>
          <p:cNvPr id="2050" name="Picture 2" descr="D:\Pavel\Courses\Materials\Course.ALG 2019\Alg-06 Arrays (part II)\Exercises\Figures\problem-5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950" y="1695450"/>
            <a:ext cx="6115050" cy="150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Pavel\Courses\Materials\Course.ALG 2019\Alg-06 Arrays (part II)\Exercises\Figures\problem-5-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3886200"/>
            <a:ext cx="6115051" cy="150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0504705"/>
      </p:ext>
    </p:extLst>
  </p:cSld>
  <p:clrMapOvr>
    <a:masterClrMapping/>
  </p:clrMapOvr>
  <p:transition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6144</TotalTime>
  <Words>449</Words>
  <Application>Microsoft Office PowerPoint</Application>
  <PresentationFormat>On-screen Show (4:3)</PresentationFormat>
  <Paragraphs>80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Задачи за упражнение</vt:lpstr>
      <vt:lpstr>Сортиране на Шел</vt:lpstr>
      <vt:lpstr>Задача №1</vt:lpstr>
      <vt:lpstr>Задача №2</vt:lpstr>
      <vt:lpstr>Задача №3</vt:lpstr>
      <vt:lpstr>Бързо сортиране</vt:lpstr>
      <vt:lpstr>Задача №4</vt:lpstr>
      <vt:lpstr>Задача №5</vt:lpstr>
      <vt:lpstr>PowerPoint Presentation</vt:lpstr>
      <vt:lpstr>Задача №6</vt:lpstr>
      <vt:lpstr>Задача №7</vt:lpstr>
      <vt:lpstr>Сортиране със сливане</vt:lpstr>
      <vt:lpstr>Задача №8</vt:lpstr>
      <vt:lpstr>Други алгоритми за сортиране</vt:lpstr>
      <vt:lpstr>Задача №9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266</cp:revision>
  <dcterms:created xsi:type="dcterms:W3CDTF">2019-06-21T13:37:43Z</dcterms:created>
  <dcterms:modified xsi:type="dcterms:W3CDTF">2019-08-08T10:28:32Z</dcterms:modified>
</cp:coreProperties>
</file>