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64" r:id="rId4"/>
    <p:sldId id="265" r:id="rId5"/>
    <p:sldId id="266" r:id="rId6"/>
    <p:sldId id="267" r:id="rId7"/>
    <p:sldId id="258" r:id="rId8"/>
    <p:sldId id="259" r:id="rId9"/>
    <p:sldId id="260" r:id="rId10"/>
    <p:sldId id="261" r:id="rId11"/>
    <p:sldId id="263" r:id="rId12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74373" autoAdjust="0"/>
  </p:normalViewPr>
  <p:slideViewPr>
    <p:cSldViewPr>
      <p:cViewPr>
        <p:scale>
          <a:sx n="50" d="100"/>
          <a:sy n="50" d="100"/>
        </p:scale>
        <p:origin x="-1968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27E27C-F7F7-402C-BD4F-7CBBEF8E4EF0}" type="datetimeFigureOut">
              <a:rPr lang="bg-BG" smtClean="0"/>
              <a:t>1.11.2011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23226D-F35A-42F0-9BA4-8D4FF9D64343}" type="slidenum">
              <a:rPr lang="bg-BG" smtClean="0"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Кои</a:t>
            </a:r>
            <a:r>
              <a:rPr lang="bg-BG" baseline="0" dirty="0" smtClean="0"/>
              <a:t> са основните дейности по проекта?</a:t>
            </a:r>
          </a:p>
          <a:p>
            <a:pPr marL="228600" indent="-228600">
              <a:buAutoNum type="arabicPeriod"/>
            </a:pPr>
            <a:r>
              <a:rPr lang="bg-BG" baseline="0" dirty="0" smtClean="0"/>
              <a:t>Проектиране на модулите на системата – след като вече е създаден бизнес плана на нашата система, изяснени са бизнес целите и са оценени изискванията към създаваната система – изяснено е кои са основните модули, които изграждат системата – идва момента, в които въпросните модули биват изградени – създава се план за тяхното изграждане и се проектира основата на тяхната архитектура.</a:t>
            </a:r>
          </a:p>
          <a:p>
            <a:pPr marL="228600" indent="-228600">
              <a:buAutoNum type="arabicPeriod"/>
            </a:pPr>
            <a:r>
              <a:rPr lang="bg-BG" baseline="0" dirty="0" smtClean="0"/>
              <a:t>Следващата основна стъпка е да бъде изграден прототип на цялата система – в 4астност изграждането на такъв разбит по модули</a:t>
            </a:r>
          </a:p>
          <a:p>
            <a:pPr marL="228600" indent="-228600">
              <a:buAutoNum type="arabicPeriod"/>
            </a:pPr>
            <a:r>
              <a:rPr lang="bg-BG" baseline="0" dirty="0" smtClean="0"/>
              <a:t>След като той бъде готов идва момента по намирането на нашите бъдещи клиенти и инвеститори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23226D-F35A-42F0-9BA4-8D4FF9D64343}" type="slidenum">
              <a:rPr lang="bg-BG" smtClean="0"/>
              <a:t>2</a:t>
            </a:fld>
            <a:endParaRPr lang="bg-BG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Какво представлява процесът по изграждане на прототип на системата?</a:t>
            </a:r>
          </a:p>
          <a:p>
            <a:pPr marL="228600" indent="-228600">
              <a:buAutoNum type="arabicPeriod"/>
            </a:pPr>
            <a:r>
              <a:rPr lang="bg-BG" dirty="0" smtClean="0"/>
              <a:t>Оценява се какъв софтуер е необходим</a:t>
            </a:r>
            <a:r>
              <a:rPr lang="bg-BG" baseline="0" dirty="0" smtClean="0"/>
              <a:t>, съгласно първоначалните изискванията към системата</a:t>
            </a:r>
          </a:p>
          <a:p>
            <a:pPr marL="228600" indent="-228600">
              <a:buAutoNum type="arabicPeriod"/>
            </a:pPr>
            <a:r>
              <a:rPr lang="bg-BG" baseline="0" dirty="0" smtClean="0"/>
              <a:t>Следва процес по създаване на прототип за отделните модули </a:t>
            </a:r>
          </a:p>
          <a:p>
            <a:pPr marL="228600" indent="-228600">
              <a:buAutoNum type="arabicPeriod"/>
            </a:pPr>
            <a:r>
              <a:rPr lang="bg-BG" baseline="0" dirty="0" smtClean="0"/>
              <a:t>Тяхното свъзване и тестване....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23226D-F35A-42F0-9BA4-8D4FF9D64343}" type="slidenum">
              <a:rPr lang="bg-BG" smtClean="0"/>
              <a:t>3</a:t>
            </a:fld>
            <a:endParaRPr lang="bg-BG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bg-BG" smtClean="0"/>
              <a:t>Тази дейност може да бъде разбита на следните</a:t>
            </a:r>
            <a:r>
              <a:rPr lang="bg-BG" baseline="0" smtClean="0"/>
              <a:t> задачи, а именно:....</a:t>
            </a:r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23226D-F35A-42F0-9BA4-8D4FF9D64343}" type="slidenum">
              <a:rPr lang="bg-BG" smtClean="0"/>
              <a:t>7</a:t>
            </a:fld>
            <a:endParaRPr lang="bg-B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00372B96-7C1D-4D73-B7EC-A54478214373}" type="datetimeFigureOut">
              <a:rPr lang="bg-BG" smtClean="0"/>
              <a:t>1.11.2011 г.</a:t>
            </a:fld>
            <a:endParaRPr lang="bg-BG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bg-BG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5CC503D-187E-43B4-A034-21593CC8BE67}" type="slidenum">
              <a:rPr lang="bg-BG" smtClean="0"/>
              <a:t>‹#›</a:t>
            </a:fld>
            <a:endParaRPr lang="bg-BG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2B96-7C1D-4D73-B7EC-A54478214373}" type="datetimeFigureOut">
              <a:rPr lang="bg-BG" smtClean="0"/>
              <a:t>1.11.2011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503D-187E-43B4-A034-21593CC8BE67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2B96-7C1D-4D73-B7EC-A54478214373}" type="datetimeFigureOut">
              <a:rPr lang="bg-BG" smtClean="0"/>
              <a:t>1.11.2011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503D-187E-43B4-A034-21593CC8BE67}" type="slidenum">
              <a:rPr lang="bg-BG" smtClean="0"/>
              <a:t>‹#›</a:t>
            </a:fld>
            <a:endParaRPr lang="bg-BG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2B96-7C1D-4D73-B7EC-A54478214373}" type="datetimeFigureOut">
              <a:rPr lang="bg-BG" smtClean="0"/>
              <a:t>1.11.2011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503D-187E-43B4-A034-21593CC8BE67}" type="slidenum">
              <a:rPr lang="bg-BG" smtClean="0"/>
              <a:t>‹#›</a:t>
            </a:fld>
            <a:endParaRPr lang="bg-BG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00372B96-7C1D-4D73-B7EC-A54478214373}" type="datetimeFigureOut">
              <a:rPr lang="bg-BG" smtClean="0"/>
              <a:t>1.11.2011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5CC503D-187E-43B4-A034-21593CC8BE67}" type="slidenum">
              <a:rPr lang="bg-BG" smtClean="0"/>
              <a:t>‹#›</a:t>
            </a:fld>
            <a:endParaRPr lang="bg-BG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2B96-7C1D-4D73-B7EC-A54478214373}" type="datetimeFigureOut">
              <a:rPr lang="bg-BG" smtClean="0"/>
              <a:t>1.11.2011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503D-187E-43B4-A034-21593CC8BE67}" type="slidenum">
              <a:rPr lang="bg-BG" smtClean="0"/>
              <a:t>‹#›</a:t>
            </a:fld>
            <a:endParaRPr lang="bg-B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2B96-7C1D-4D73-B7EC-A54478214373}" type="datetimeFigureOut">
              <a:rPr lang="bg-BG" smtClean="0"/>
              <a:t>1.11.2011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503D-187E-43B4-A034-21593CC8BE67}" type="slidenum">
              <a:rPr lang="bg-BG" smtClean="0"/>
              <a:t>‹#›</a:t>
            </a:fld>
            <a:endParaRPr lang="bg-BG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2B96-7C1D-4D73-B7EC-A54478214373}" type="datetimeFigureOut">
              <a:rPr lang="bg-BG" smtClean="0"/>
              <a:t>1.11.2011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503D-187E-43B4-A034-21593CC8BE67}" type="slidenum">
              <a:rPr lang="bg-BG" smtClean="0"/>
              <a:t>‹#›</a:t>
            </a:fld>
            <a:endParaRPr lang="bg-BG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2B96-7C1D-4D73-B7EC-A54478214373}" type="datetimeFigureOut">
              <a:rPr lang="bg-BG" smtClean="0"/>
              <a:t>1.11.2011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503D-187E-43B4-A034-21593CC8BE67}" type="slidenum">
              <a:rPr lang="bg-BG" smtClean="0"/>
              <a:t>‹#›</a:t>
            </a:fld>
            <a:endParaRPr lang="bg-BG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2B96-7C1D-4D73-B7EC-A54478214373}" type="datetimeFigureOut">
              <a:rPr lang="bg-BG" smtClean="0"/>
              <a:t>1.11.2011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503D-187E-43B4-A034-21593CC8BE67}" type="slidenum">
              <a:rPr lang="bg-BG" smtClean="0"/>
              <a:t>‹#›</a:t>
            </a:fld>
            <a:endParaRPr lang="bg-BG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2B96-7C1D-4D73-B7EC-A54478214373}" type="datetimeFigureOut">
              <a:rPr lang="bg-BG" smtClean="0"/>
              <a:t>1.11.2011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503D-187E-43B4-A034-21593CC8BE67}" type="slidenum">
              <a:rPr lang="bg-BG" smtClean="0"/>
              <a:t>‹#›</a:t>
            </a:fld>
            <a:endParaRPr lang="bg-BG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0372B96-7C1D-4D73-B7EC-A54478214373}" type="datetimeFigureOut">
              <a:rPr lang="bg-BG" smtClean="0"/>
              <a:t>1.11.2011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bg-BG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5CC503D-187E-43B4-A034-21593CC8BE67}" type="slidenum">
              <a:rPr lang="bg-BG" smtClean="0"/>
              <a:t>‹#›</a:t>
            </a:fld>
            <a:endParaRPr lang="bg-BG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3140968"/>
            <a:ext cx="6858000" cy="173583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Work breakdown structure</a:t>
            </a:r>
            <a:r>
              <a:rPr lang="bg-BG" dirty="0" smtClean="0"/>
              <a:t/>
            </a:r>
            <a:br>
              <a:rPr lang="bg-BG" dirty="0" smtClean="0"/>
            </a:br>
            <a:r>
              <a:rPr lang="bg-BG" dirty="0" smtClean="0"/>
              <a:t>Проект “Система за продажби и ремонтна дейност на електроника”</a:t>
            </a:r>
            <a:br>
              <a:rPr lang="bg-BG" dirty="0" smtClean="0"/>
            </a:b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bg-BG" dirty="0" smtClean="0"/>
              <a:t>Изготвил: Евгения Генчева</a:t>
            </a:r>
          </a:p>
          <a:p>
            <a:r>
              <a:rPr lang="bg-BG" dirty="0" smtClean="0"/>
              <a:t>Ф.Н. 71181</a:t>
            </a: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-171400"/>
            <a:ext cx="8229600" cy="1268760"/>
          </a:xfrm>
        </p:spPr>
        <p:txBody>
          <a:bodyPr>
            <a:normAutofit/>
          </a:bodyPr>
          <a:lstStyle/>
          <a:p>
            <a:r>
              <a:rPr lang="bg-BG" dirty="0" smtClean="0"/>
              <a:t>Ниво 4 - </a:t>
            </a:r>
            <a:r>
              <a:rPr lang="bg-BG" dirty="0" smtClean="0"/>
              <a:t>5.3.2. Изготвяне </a:t>
            </a:r>
            <a:r>
              <a:rPr lang="bg-BG" dirty="0" smtClean="0"/>
              <a:t>на интегриран </a:t>
            </a:r>
            <a:r>
              <a:rPr lang="bg-BG" dirty="0" smtClean="0"/>
              <a:t>скрипт за извършване на </a:t>
            </a:r>
            <a:r>
              <a:rPr lang="bg-BG" dirty="0" smtClean="0"/>
              <a:t>плащане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816192"/>
          </a:xfrm>
        </p:spPr>
        <p:txBody>
          <a:bodyPr/>
          <a:lstStyle/>
          <a:p>
            <a:pPr>
              <a:buNone/>
            </a:pPr>
            <a:r>
              <a:rPr lang="bg-BG" dirty="0" smtClean="0"/>
              <a:t>5.3.2.1. Изготвяне на тестови конфигурации – създаване на тестов потребител в системата за </a:t>
            </a:r>
            <a:r>
              <a:rPr lang="en-US" dirty="0" smtClean="0"/>
              <a:t>online</a:t>
            </a:r>
            <a:r>
              <a:rPr lang="bg-BG" dirty="0" smtClean="0"/>
              <a:t> плащания</a:t>
            </a:r>
          </a:p>
          <a:p>
            <a:pPr>
              <a:buNone/>
            </a:pPr>
            <a:r>
              <a:rPr lang="bg-BG" dirty="0" smtClean="0"/>
              <a:t>5.3.2.2. Изготвяне на скрипта</a:t>
            </a:r>
          </a:p>
          <a:p>
            <a:pPr>
              <a:buNone/>
            </a:pPr>
            <a:r>
              <a:rPr lang="bg-BG" dirty="0" smtClean="0"/>
              <a:t>5.3.2.3. Интегриране на скрипта към останалите модули в системата</a:t>
            </a:r>
          </a:p>
          <a:p>
            <a:pPr>
              <a:buNone/>
            </a:pPr>
            <a:r>
              <a:rPr lang="bg-BG" dirty="0" smtClean="0"/>
              <a:t>5.3.2.4. Тестване на интеграцията</a:t>
            </a:r>
          </a:p>
          <a:p>
            <a:pPr>
              <a:buNone/>
            </a:pPr>
            <a:r>
              <a:rPr lang="bg-BG" dirty="0" smtClean="0"/>
              <a:t>5.3.2.5. Създаване на реален потребител в системата за плащане</a:t>
            </a:r>
          </a:p>
          <a:p>
            <a:pPr>
              <a:buNone/>
            </a:pPr>
            <a:r>
              <a:rPr lang="bg-BG" dirty="0" smtClean="0"/>
              <a:t>5.3.2.5. Тестване на целия модул за управление на транзакциите в реално време</a:t>
            </a: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bg-BG" dirty="0" smtClean="0"/>
          </a:p>
          <a:p>
            <a:endParaRPr lang="bg-BG" dirty="0" smtClean="0"/>
          </a:p>
          <a:p>
            <a:endParaRPr lang="bg-BG" dirty="0" smtClean="0"/>
          </a:p>
          <a:p>
            <a:endParaRPr lang="bg-BG" dirty="0" smtClean="0"/>
          </a:p>
          <a:p>
            <a:pPr>
              <a:buNone/>
            </a:pPr>
            <a:r>
              <a:rPr lang="bg-BG" sz="4000" dirty="0" smtClean="0"/>
              <a:t>	</a:t>
            </a:r>
            <a:r>
              <a:rPr lang="bg-BG" sz="4000" dirty="0" smtClean="0"/>
              <a:t>			Въпроси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Основни дейности по проекта (ниво 1)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52816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bg-BG" dirty="0" smtClean="0"/>
              <a:t>Проектиране на модулите на системата</a:t>
            </a:r>
          </a:p>
          <a:p>
            <a:pPr marL="514350" indent="-514350">
              <a:buAutoNum type="arabicPeriod"/>
            </a:pPr>
            <a:r>
              <a:rPr lang="bg-BG" u="sng" dirty="0" smtClean="0"/>
              <a:t>Изграждане на прототип</a:t>
            </a:r>
          </a:p>
          <a:p>
            <a:pPr marL="514350" indent="-514350">
              <a:buAutoNum type="arabicPeriod"/>
            </a:pPr>
            <a:r>
              <a:rPr lang="bg-BG" dirty="0" smtClean="0"/>
              <a:t>Набиране на клиенти</a:t>
            </a:r>
          </a:p>
          <a:p>
            <a:pPr marL="514350" indent="-514350">
              <a:buAutoNum type="arabicPeriod"/>
            </a:pPr>
            <a:r>
              <a:rPr lang="bg-BG" dirty="0" smtClean="0"/>
              <a:t>Интеграция със системата/сайта на клиента</a:t>
            </a:r>
          </a:p>
          <a:p>
            <a:pPr marL="514350" indent="-514350">
              <a:buAutoNum type="arabicPeriod"/>
            </a:pPr>
            <a:r>
              <a:rPr lang="bg-BG" u="sng" dirty="0" smtClean="0"/>
              <a:t>Интеграция със система за </a:t>
            </a:r>
            <a:r>
              <a:rPr lang="en-US" u="sng" dirty="0" smtClean="0"/>
              <a:t>online</a:t>
            </a:r>
            <a:r>
              <a:rPr lang="bg-BG" u="sng" dirty="0" smtClean="0"/>
              <a:t> плащане</a:t>
            </a:r>
          </a:p>
          <a:p>
            <a:pPr marL="514350" indent="-514350">
              <a:buAutoNum type="arabicPeriod"/>
            </a:pPr>
            <a:r>
              <a:rPr lang="bg-BG" dirty="0" smtClean="0"/>
              <a:t>Изграждане на център за поддръжка</a:t>
            </a:r>
          </a:p>
          <a:p>
            <a:pPr marL="514350" indent="-514350">
              <a:buAutoNum type="arabicPeriod"/>
            </a:pPr>
            <a:r>
              <a:rPr lang="bg-BG" dirty="0" smtClean="0"/>
              <a:t>П</a:t>
            </a:r>
            <a:r>
              <a:rPr lang="bg-BG" dirty="0" smtClean="0"/>
              <a:t>ускане на системата в реално време</a:t>
            </a: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Ниво 2 – 2. Изграждане на прототип 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528160"/>
          </a:xfrm>
        </p:spPr>
        <p:txBody>
          <a:bodyPr/>
          <a:lstStyle/>
          <a:p>
            <a:pPr>
              <a:buNone/>
            </a:pPr>
            <a:r>
              <a:rPr lang="bg-BG" dirty="0" smtClean="0"/>
              <a:t>2.1. Избор на необходим софтуер</a:t>
            </a:r>
          </a:p>
          <a:p>
            <a:pPr>
              <a:buNone/>
            </a:pPr>
            <a:r>
              <a:rPr lang="bg-BG" dirty="0" smtClean="0"/>
              <a:t>2.2. </a:t>
            </a:r>
            <a:r>
              <a:rPr lang="bg-BG" u="sng" dirty="0" smtClean="0"/>
              <a:t>Създаване на прототипи за отделните модули </a:t>
            </a:r>
          </a:p>
          <a:p>
            <a:pPr>
              <a:buNone/>
            </a:pPr>
            <a:r>
              <a:rPr lang="bg-BG" dirty="0" smtClean="0"/>
              <a:t>2.3. Свързване на отделните модули</a:t>
            </a:r>
          </a:p>
          <a:p>
            <a:pPr>
              <a:buNone/>
            </a:pPr>
            <a:r>
              <a:rPr lang="bg-BG" dirty="0" smtClean="0"/>
              <a:t>2.4. </a:t>
            </a:r>
            <a:r>
              <a:rPr lang="bg-BG" u="sng" dirty="0" smtClean="0"/>
              <a:t>Тестване на цялостния прототип</a:t>
            </a:r>
            <a:endParaRPr lang="bg-BG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Ниво 3 - </a:t>
            </a:r>
            <a:r>
              <a:rPr lang="bg-BG" dirty="0" smtClean="0"/>
              <a:t>2.2. Създаване на прототипи за отделните модули 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8229600" cy="4744184"/>
          </a:xfrm>
        </p:spPr>
        <p:txBody>
          <a:bodyPr/>
          <a:lstStyle/>
          <a:p>
            <a:pPr>
              <a:buNone/>
            </a:pPr>
            <a:r>
              <a:rPr lang="bg-BG" dirty="0" smtClean="0"/>
              <a:t>2.2.1.  Анализ на изискванията и проекта за даден модул</a:t>
            </a:r>
          </a:p>
          <a:p>
            <a:pPr>
              <a:buNone/>
            </a:pPr>
            <a:r>
              <a:rPr lang="bg-BG" dirty="0" smtClean="0"/>
              <a:t>2.2.2. </a:t>
            </a:r>
            <a:r>
              <a:rPr lang="bg-BG" dirty="0" smtClean="0"/>
              <a:t>Изграждане на базовата архитектура на </a:t>
            </a:r>
            <a:r>
              <a:rPr lang="bg-BG" dirty="0" smtClean="0"/>
              <a:t>модула</a:t>
            </a:r>
          </a:p>
          <a:p>
            <a:pPr>
              <a:buNone/>
            </a:pPr>
            <a:r>
              <a:rPr lang="bg-BG" dirty="0" smtClean="0"/>
              <a:t>2.2.3. Изграждане на прототип на потребителски интерфейс</a:t>
            </a:r>
          </a:p>
          <a:p>
            <a:pPr>
              <a:buNone/>
            </a:pPr>
            <a:r>
              <a:rPr lang="bg-BG" dirty="0" smtClean="0"/>
              <a:t>2.2.4. Създаване на база от данни, отговаряща на стратегия за обновяване и разширяване</a:t>
            </a:r>
          </a:p>
          <a:p>
            <a:pPr>
              <a:buNone/>
            </a:pPr>
            <a:r>
              <a:rPr lang="bg-BG" dirty="0" smtClean="0"/>
              <a:t>2.2.5.  Реализация на базовата функционалност</a:t>
            </a:r>
          </a:p>
          <a:p>
            <a:pPr>
              <a:buNone/>
            </a:pPr>
            <a:r>
              <a:rPr lang="bg-BG" dirty="0" smtClean="0"/>
              <a:t>2.2.6. Тестване </a:t>
            </a:r>
            <a:r>
              <a:rPr lang="bg-BG" dirty="0" smtClean="0"/>
              <a:t>и подобрение </a:t>
            </a:r>
            <a:r>
              <a:rPr lang="bg-BG" dirty="0" smtClean="0"/>
              <a:t>за даден </a:t>
            </a:r>
            <a:r>
              <a:rPr lang="bg-BG" dirty="0" smtClean="0"/>
              <a:t>модули</a:t>
            </a:r>
          </a:p>
          <a:p>
            <a:pPr>
              <a:buNone/>
            </a:pPr>
            <a:endParaRPr lang="bg-B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Ниво 3 - </a:t>
            </a:r>
            <a:r>
              <a:rPr lang="bg-BG" dirty="0" smtClean="0"/>
              <a:t>2.4. Тестване на цялостния </a:t>
            </a:r>
            <a:r>
              <a:rPr lang="bg-BG" dirty="0" smtClean="0"/>
              <a:t>прототип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8229600" cy="4672176"/>
          </a:xfrm>
        </p:spPr>
        <p:txBody>
          <a:bodyPr/>
          <a:lstStyle/>
          <a:p>
            <a:pPr>
              <a:buNone/>
            </a:pPr>
            <a:r>
              <a:rPr lang="bg-BG" dirty="0" smtClean="0"/>
              <a:t>2.4.1. </a:t>
            </a:r>
            <a:r>
              <a:rPr lang="bg-BG" dirty="0" smtClean="0"/>
              <a:t>С</a:t>
            </a:r>
            <a:r>
              <a:rPr lang="bg-BG" dirty="0" smtClean="0"/>
              <a:t>ъздаване на план и критерии за тестване</a:t>
            </a:r>
          </a:p>
          <a:p>
            <a:pPr>
              <a:buNone/>
            </a:pPr>
            <a:r>
              <a:rPr lang="bg-BG" dirty="0" smtClean="0"/>
              <a:t>2.4.2. Тестване на различните модули и комуникацията между тях</a:t>
            </a:r>
          </a:p>
          <a:p>
            <a:pPr>
              <a:buNone/>
            </a:pPr>
            <a:r>
              <a:rPr lang="bg-BG" dirty="0" smtClean="0"/>
              <a:t>2.4.3. Анализ и оценка на получените резултати</a:t>
            </a:r>
          </a:p>
          <a:p>
            <a:pPr>
              <a:buNone/>
            </a:pPr>
            <a:r>
              <a:rPr lang="bg-BG" dirty="0" smtClean="0"/>
              <a:t>2.4.4. Поправка по модули спрямо получените резултати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Основни дейности по проекта (ниво 1)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8229600" cy="4672176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bg-BG" dirty="0" smtClean="0"/>
              <a:t>Проектиране на модулите на системата</a:t>
            </a:r>
          </a:p>
          <a:p>
            <a:pPr marL="514350" indent="-514350">
              <a:buAutoNum type="arabicPeriod"/>
            </a:pPr>
            <a:r>
              <a:rPr lang="bg-BG" u="sng" dirty="0" smtClean="0"/>
              <a:t>Изграждане на прототип</a:t>
            </a:r>
          </a:p>
          <a:p>
            <a:pPr marL="514350" indent="-514350">
              <a:buAutoNum type="arabicPeriod"/>
            </a:pPr>
            <a:r>
              <a:rPr lang="bg-BG" dirty="0" smtClean="0"/>
              <a:t>Набиране на клиенти</a:t>
            </a:r>
          </a:p>
          <a:p>
            <a:pPr marL="514350" indent="-514350">
              <a:buAutoNum type="arabicPeriod"/>
            </a:pPr>
            <a:r>
              <a:rPr lang="bg-BG" dirty="0" smtClean="0"/>
              <a:t>Интеграция със системата/сайта на клиента</a:t>
            </a:r>
          </a:p>
          <a:p>
            <a:pPr marL="514350" indent="-514350">
              <a:buAutoNum type="arabicPeriod"/>
            </a:pPr>
            <a:r>
              <a:rPr lang="bg-BG" u="sng" dirty="0" smtClean="0"/>
              <a:t>Интеграция със система за </a:t>
            </a:r>
            <a:r>
              <a:rPr lang="en-US" u="sng" dirty="0" smtClean="0"/>
              <a:t>online</a:t>
            </a:r>
            <a:r>
              <a:rPr lang="bg-BG" u="sng" dirty="0" smtClean="0"/>
              <a:t> плащане</a:t>
            </a:r>
          </a:p>
          <a:p>
            <a:pPr marL="514350" indent="-514350">
              <a:buAutoNum type="arabicPeriod"/>
            </a:pPr>
            <a:r>
              <a:rPr lang="bg-BG" dirty="0" smtClean="0"/>
              <a:t>Изграждане на център за поддръжка</a:t>
            </a:r>
          </a:p>
          <a:p>
            <a:pPr marL="514350" indent="-514350">
              <a:buAutoNum type="arabicPeriod"/>
            </a:pPr>
            <a:r>
              <a:rPr lang="bg-BG" dirty="0" smtClean="0"/>
              <a:t>П</a:t>
            </a:r>
            <a:r>
              <a:rPr lang="bg-BG" dirty="0" smtClean="0"/>
              <a:t>ускане на системата в реално време</a:t>
            </a: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Ниво 2 – </a:t>
            </a:r>
            <a:r>
              <a:rPr lang="en-US" dirty="0" smtClean="0"/>
              <a:t>5.</a:t>
            </a:r>
            <a:r>
              <a:rPr lang="bg-BG" dirty="0" smtClean="0"/>
              <a:t>Интеграция </a:t>
            </a:r>
            <a:r>
              <a:rPr lang="bg-BG" dirty="0" smtClean="0"/>
              <a:t>със система за </a:t>
            </a:r>
            <a:r>
              <a:rPr lang="en-US" dirty="0" smtClean="0"/>
              <a:t>online</a:t>
            </a:r>
            <a:r>
              <a:rPr lang="bg-BG" dirty="0" smtClean="0"/>
              <a:t> </a:t>
            </a:r>
            <a:r>
              <a:rPr lang="bg-BG" dirty="0" smtClean="0"/>
              <a:t>плащане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528160"/>
          </a:xfrm>
        </p:spPr>
        <p:txBody>
          <a:bodyPr/>
          <a:lstStyle/>
          <a:p>
            <a:pPr>
              <a:buNone/>
            </a:pPr>
            <a:r>
              <a:rPr lang="bg-BG" dirty="0" smtClean="0"/>
              <a:t>5.1. </a:t>
            </a:r>
            <a:r>
              <a:rPr lang="bg-BG" u="sng" dirty="0" smtClean="0"/>
              <a:t>Избор на </a:t>
            </a:r>
            <a:r>
              <a:rPr lang="bg-BG" u="sng" dirty="0" smtClean="0"/>
              <a:t>система за</a:t>
            </a:r>
            <a:r>
              <a:rPr lang="bg-BG" u="sng" dirty="0" smtClean="0"/>
              <a:t> </a:t>
            </a:r>
            <a:r>
              <a:rPr lang="en-US" u="sng" dirty="0" smtClean="0"/>
              <a:t>online </a:t>
            </a:r>
            <a:r>
              <a:rPr lang="bg-BG" u="sng" dirty="0" smtClean="0"/>
              <a:t>плащане</a:t>
            </a:r>
          </a:p>
          <a:p>
            <a:pPr>
              <a:buNone/>
            </a:pPr>
            <a:r>
              <a:rPr lang="bg-BG" dirty="0" smtClean="0"/>
              <a:t>5.2. </a:t>
            </a:r>
            <a:r>
              <a:rPr lang="bg-BG" smtClean="0"/>
              <a:t>Конфигурация на системата за плащания</a:t>
            </a:r>
            <a:endParaRPr lang="bg-BG" dirty="0" smtClean="0"/>
          </a:p>
          <a:p>
            <a:pPr>
              <a:buNone/>
            </a:pPr>
            <a:r>
              <a:rPr lang="bg-BG" dirty="0" smtClean="0"/>
              <a:t>5.3. </a:t>
            </a:r>
            <a:r>
              <a:rPr lang="bg-BG" u="sng" dirty="0" smtClean="0"/>
              <a:t>Интеграция на системата за плащания </a:t>
            </a:r>
          </a:p>
          <a:p>
            <a:pPr>
              <a:buNone/>
            </a:pPr>
            <a:r>
              <a:rPr lang="bg-BG" dirty="0" smtClean="0"/>
              <a:t>5.4. Тестване на взаимодействието между двете системи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Ниво 3 - </a:t>
            </a:r>
            <a:r>
              <a:rPr lang="bg-BG" dirty="0" smtClean="0"/>
              <a:t>5.1. Избор на </a:t>
            </a:r>
            <a:r>
              <a:rPr lang="en-US" dirty="0" smtClean="0"/>
              <a:t>online </a:t>
            </a:r>
            <a:r>
              <a:rPr lang="bg-BG" dirty="0" smtClean="0"/>
              <a:t>система 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600168"/>
          </a:xfrm>
        </p:spPr>
        <p:txBody>
          <a:bodyPr/>
          <a:lstStyle/>
          <a:p>
            <a:pPr>
              <a:buNone/>
            </a:pPr>
            <a:r>
              <a:rPr lang="bg-BG" dirty="0" smtClean="0"/>
              <a:t>5.1.1. Определяне на изискванията</a:t>
            </a:r>
          </a:p>
          <a:p>
            <a:pPr>
              <a:buNone/>
            </a:pPr>
            <a:r>
              <a:rPr lang="bg-BG" dirty="0" smtClean="0"/>
              <a:t>5.1.2. </a:t>
            </a:r>
            <a:r>
              <a:rPr lang="bg-BG" dirty="0" smtClean="0"/>
              <a:t>Проверка на съществуващи </a:t>
            </a:r>
            <a:r>
              <a:rPr lang="bg-BG" dirty="0" smtClean="0"/>
              <a:t>системи</a:t>
            </a:r>
          </a:p>
          <a:p>
            <a:pPr>
              <a:buNone/>
            </a:pPr>
            <a:r>
              <a:rPr lang="bg-BG" dirty="0" smtClean="0"/>
              <a:t>5.1.3. Анализ на получените оферти</a:t>
            </a:r>
          </a:p>
          <a:p>
            <a:pPr>
              <a:buNone/>
            </a:pPr>
            <a:r>
              <a:rPr lang="bg-BG" dirty="0" smtClean="0"/>
              <a:t>5.1.4. Избор на </a:t>
            </a:r>
            <a:r>
              <a:rPr lang="en-US" dirty="0" smtClean="0"/>
              <a:t>online </a:t>
            </a:r>
            <a:r>
              <a:rPr lang="bg-BG" dirty="0" smtClean="0"/>
              <a:t>разплащателна система</a:t>
            </a:r>
          </a:p>
          <a:p>
            <a:pPr>
              <a:buNone/>
            </a:pPr>
            <a:r>
              <a:rPr lang="bg-BG" dirty="0" smtClean="0"/>
              <a:t>5.1.5. Сключване на споразумение с доставчика на разплащателната система</a:t>
            </a: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Ниво 3 - </a:t>
            </a:r>
            <a:r>
              <a:rPr lang="bg-BG" dirty="0" smtClean="0"/>
              <a:t>5.3. Интеграция на системата за плащания </a:t>
            </a:r>
            <a:r>
              <a:rPr lang="bg-BG" dirty="0" smtClean="0"/>
              <a:t> 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8229600" cy="4577720"/>
          </a:xfrm>
        </p:spPr>
        <p:txBody>
          <a:bodyPr/>
          <a:lstStyle/>
          <a:p>
            <a:pPr>
              <a:buNone/>
            </a:pPr>
            <a:r>
              <a:rPr lang="bg-BG" dirty="0" smtClean="0"/>
              <a:t>5.3.1. Разучаване и анализиране на начините за интеграция (програмния интерфейс)</a:t>
            </a:r>
          </a:p>
          <a:p>
            <a:pPr>
              <a:buNone/>
            </a:pPr>
            <a:r>
              <a:rPr lang="bg-BG" dirty="0" smtClean="0"/>
              <a:t>5.3.2. </a:t>
            </a:r>
            <a:r>
              <a:rPr lang="bg-BG" u="sng" dirty="0" smtClean="0"/>
              <a:t>Изготвяне на скрипт за извършване на плащане, интегриран в модула за управление на транзакции</a:t>
            </a:r>
          </a:p>
          <a:p>
            <a:pPr>
              <a:buNone/>
            </a:pPr>
            <a:r>
              <a:rPr lang="bg-BG" dirty="0" smtClean="0"/>
              <a:t>5.3.3. Тестване на скрипта за разплащане</a:t>
            </a:r>
          </a:p>
          <a:p>
            <a:pPr>
              <a:buNone/>
            </a:pPr>
            <a:r>
              <a:rPr lang="bg-BG" dirty="0" smtClean="0"/>
              <a:t>5.3.4. Изготвяне на стратегия за обновяване </a:t>
            </a: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315</TotalTime>
  <Words>603</Words>
  <Application>Microsoft Office PowerPoint</Application>
  <PresentationFormat>On-screen Show (4:3)</PresentationFormat>
  <Paragraphs>76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Origin</vt:lpstr>
      <vt:lpstr>Work breakdown structure Проект “Система за продажби и ремонтна дейност на електроника” </vt:lpstr>
      <vt:lpstr>Основни дейности по проекта (ниво 1)</vt:lpstr>
      <vt:lpstr>Ниво 2 – 2. Изграждане на прототип </vt:lpstr>
      <vt:lpstr>Ниво 3 - 2.2. Създаване на прототипи за отделните модули </vt:lpstr>
      <vt:lpstr>Ниво 3 - 2.4. Тестване на цялостния прототип</vt:lpstr>
      <vt:lpstr>Основни дейности по проекта (ниво 1)</vt:lpstr>
      <vt:lpstr>Ниво 2 – 5.Интеграция със система за online плащане</vt:lpstr>
      <vt:lpstr>Ниво 3 - 5.1. Избор на online система </vt:lpstr>
      <vt:lpstr>Ниво 3 - 5.3. Интеграция на системата за плащания  </vt:lpstr>
      <vt:lpstr>Ниво 4 - 5.3.2. Изготвяне на интегриран скрипт за извършване на плащане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 breakdown structure</dc:title>
  <dc:creator>User</dc:creator>
  <cp:lastModifiedBy>User</cp:lastModifiedBy>
  <cp:revision>34</cp:revision>
  <dcterms:created xsi:type="dcterms:W3CDTF">2011-11-01T15:02:15Z</dcterms:created>
  <dcterms:modified xsi:type="dcterms:W3CDTF">2011-11-01T20:17:24Z</dcterms:modified>
</cp:coreProperties>
</file>