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5"/>
  </p:notesMasterIdLst>
  <p:sldIdLst>
    <p:sldId id="256" r:id="rId2"/>
    <p:sldId id="260" r:id="rId3"/>
    <p:sldId id="259" r:id="rId4"/>
    <p:sldId id="262" r:id="rId5"/>
    <p:sldId id="264" r:id="rId6"/>
    <p:sldId id="266" r:id="rId7"/>
    <p:sldId id="267" r:id="rId8"/>
    <p:sldId id="268" r:id="rId9"/>
    <p:sldId id="271" r:id="rId10"/>
    <p:sldId id="274" r:id="rId11"/>
    <p:sldId id="275" r:id="rId12"/>
    <p:sldId id="272" r:id="rId13"/>
    <p:sldId id="273"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5124" autoAdjust="0"/>
  </p:normalViewPr>
  <p:slideViewPr>
    <p:cSldViewPr>
      <p:cViewPr varScale="1">
        <p:scale>
          <a:sx n="50" d="100"/>
          <a:sy n="50" d="100"/>
        </p:scale>
        <p:origin x="-173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6001FE-91E2-44F0-9742-82D82AFD23FF}" type="datetimeFigureOut">
              <a:rPr lang="ru-RU" smtClean="0"/>
              <a:t>21.12.2011</a:t>
            </a:fld>
            <a:endParaRPr lang="ru-R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919400-806D-485B-B7D3-43E6A0CB59A0}" type="slidenum">
              <a:rPr lang="ru-RU" smtClean="0"/>
              <a:t>‹#›</a:t>
            </a:fld>
            <a:endParaRPr lang="ru-RU"/>
          </a:p>
        </p:txBody>
      </p:sp>
    </p:spTree>
    <p:extLst>
      <p:ext uri="{BB962C8B-B14F-4D97-AF65-F5344CB8AC3E}">
        <p14:creationId xmlns:p14="http://schemas.microsoft.com/office/powerpoint/2010/main" val="1208929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crummethodology.com/the-scrum-backlog/"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scrummethodology.com/the-scrum-team-role/"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r>
              <a:rPr lang="en-US" sz="1200" b="0" i="0" kern="1200" dirty="0" smtClean="0">
                <a:solidFill>
                  <a:schemeClr val="tx1"/>
                </a:solidFill>
                <a:effectLst/>
                <a:latin typeface="+mn-lt"/>
                <a:ea typeface="+mn-ea"/>
                <a:cs typeface="+mn-cs"/>
              </a:rPr>
              <a:t>In Scrum, work is expressed in the </a:t>
            </a:r>
            <a:r>
              <a:rPr lang="en-US" sz="1200" b="0" i="0" kern="1200" dirty="0" smtClean="0">
                <a:solidFill>
                  <a:schemeClr val="tx1"/>
                </a:solidFill>
                <a:effectLst/>
                <a:latin typeface="+mn-lt"/>
                <a:ea typeface="+mn-ea"/>
                <a:cs typeface="+mn-cs"/>
                <a:hlinkClick r:id="rId3"/>
              </a:rPr>
              <a:t>backlog</a:t>
            </a:r>
            <a:r>
              <a:rPr lang="en-US" sz="1200" b="0" i="0" kern="1200" dirty="0" smtClean="0">
                <a:solidFill>
                  <a:schemeClr val="tx1"/>
                </a:solidFill>
                <a:effectLst/>
                <a:latin typeface="+mn-lt"/>
                <a:ea typeface="+mn-ea"/>
                <a:cs typeface="+mn-cs"/>
              </a:rPr>
              <a:t> as user stories. A team may write its user stories in a number of ways as long as they are written from the perspective of the end user. Put another way, team members are encouraged to think of their work from the perspective of who will use it (hence “user” story). A team can express a story as a noun (i.e. “text message” on a cell phone project) or a sentence or phrase (i.e. “debug GPS tracking system”).</a:t>
            </a:r>
            <a:r>
              <a:rPr lang="en-US" dirty="0" smtClean="0"/>
              <a:t>”</a:t>
            </a:r>
          </a:p>
          <a:p>
            <a:endParaRPr lang="en-US" dirty="0" smtClean="0"/>
          </a:p>
          <a:p>
            <a:r>
              <a:rPr lang="en-US" sz="1200" b="0" i="0" kern="1200" dirty="0" smtClean="0">
                <a:solidFill>
                  <a:schemeClr val="tx1"/>
                </a:solidFill>
                <a:effectLst/>
                <a:latin typeface="+mn-lt"/>
                <a:ea typeface="+mn-ea"/>
                <a:cs typeface="+mn-cs"/>
              </a:rPr>
              <a:t>Many </a:t>
            </a:r>
            <a:r>
              <a:rPr lang="en-US" sz="1200" b="0" i="0" kern="1200" dirty="0" smtClean="0">
                <a:solidFill>
                  <a:schemeClr val="tx1"/>
                </a:solidFill>
                <a:effectLst/>
                <a:latin typeface="+mn-lt"/>
                <a:ea typeface="+mn-ea"/>
                <a:cs typeface="+mn-cs"/>
                <a:hlinkClick r:id="rId4"/>
              </a:rPr>
              <a:t>Scrum teams</a:t>
            </a:r>
            <a:r>
              <a:rPr lang="en-US" sz="1200" b="0" i="0" kern="1200" dirty="0" smtClean="0">
                <a:solidFill>
                  <a:schemeClr val="tx1"/>
                </a:solidFill>
                <a:effectLst/>
                <a:latin typeface="+mn-lt"/>
                <a:ea typeface="+mn-ea"/>
                <a:cs typeface="+mn-cs"/>
              </a:rPr>
              <a:t> have adopted the user story template developed by Mike Cohn, which identifies who the end user is, what the end user wants, and why in a single sentence. This model of the user story is most often written like this: “As a [end user role], I want [the desire] so that [the rationale].</a:t>
            </a:r>
            <a:endParaRPr lang="ru-RU" dirty="0"/>
          </a:p>
        </p:txBody>
      </p:sp>
      <p:sp>
        <p:nvSpPr>
          <p:cNvPr id="4" name="Slide Number Placeholder 3"/>
          <p:cNvSpPr>
            <a:spLocks noGrp="1"/>
          </p:cNvSpPr>
          <p:nvPr>
            <p:ph type="sldNum" sz="quarter" idx="10"/>
          </p:nvPr>
        </p:nvSpPr>
        <p:spPr/>
        <p:txBody>
          <a:bodyPr/>
          <a:lstStyle/>
          <a:p>
            <a:fld id="{D3919400-806D-485B-B7D3-43E6A0CB59A0}" type="slidenum">
              <a:rPr lang="ru-RU" smtClean="0"/>
              <a:t>3</a:t>
            </a:fld>
            <a:endParaRPr lang="ru-RU"/>
          </a:p>
        </p:txBody>
      </p:sp>
    </p:spTree>
    <p:extLst>
      <p:ext uri="{BB962C8B-B14F-4D97-AF65-F5344CB8AC3E}">
        <p14:creationId xmlns:p14="http://schemas.microsoft.com/office/powerpoint/2010/main" val="775976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30E2307-1E40-4E12-8716-25BFDA8E7013}" type="datetime1">
              <a:rPr lang="en-US" smtClean="0"/>
              <a:pPr/>
              <a:t>21-Dec-11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CFCF5A-EA79-452C-A52C-1A2668C2E7DF}" type="datetime1">
              <a:rPr lang="en-US" smtClean="0"/>
              <a:pPr/>
              <a:t>21-Dec-11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E5C4C28-BD4B-4892-9A2D-6E19BD753A9A}" type="datetime1">
              <a:rPr lang="en-US" smtClean="0"/>
              <a:pPr/>
              <a:t>21-Dec-11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D9D02-426E-46C9-9EE9-0DE1EF8B2838}" type="datetime1">
              <a:rPr lang="en-US" smtClean="0"/>
              <a:pPr/>
              <a:t>21-Dec-11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8AEBBE-F8B2-42CF-9895-E86A608384EB}" type="datetime1">
              <a:rPr lang="en-US" smtClean="0"/>
              <a:pPr/>
              <a:t>21-Dec-11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E1FAA6B6-10E5-4810-BC9F-DA72D8452E73}" type="datetime1">
              <a:rPr lang="en-US" smtClean="0"/>
              <a:pPr/>
              <a:t>21-Dec-11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7D7A59-36E2-48B9-B146-C1E59501F63F}"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D18D072-EF12-4AA2-BD71-ABC68B06D0E2}" type="datetime1">
              <a:rPr lang="en-US" smtClean="0"/>
              <a:pPr/>
              <a:t>21-Dec-11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8CDBF60-6CC3-4B74-A60D-3486985E4346}" type="datetime1">
              <a:rPr lang="en-US" smtClean="0"/>
              <a:pPr/>
              <a:t>21-Dec-11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22714818-984F-4759-BF72-A33BDC1963BD}" type="datetime1">
              <a:rPr lang="en-US" smtClean="0"/>
              <a:pPr/>
              <a:t>21-Dec-11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EA7E191-5F94-4FC1-B823-BD7CABF7FA06}" type="datetime1">
              <a:rPr lang="en-US" smtClean="0"/>
              <a:pPr/>
              <a:t>21-Dec-11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7D7A59-36E2-48B9-B146-C1E59501F63F}"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856D55-EFBE-4F9B-8A5F-09D42CA22A9B}" type="datetime1">
              <a:rPr lang="en-US" smtClean="0"/>
              <a:pPr/>
              <a:t>21-Dec-11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7D7A59-36E2-48B9-B146-C1E59501F63F}"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D1D110F-3F4E-48D9-B8AA-5D0E825AFDBA}" type="datetime1">
              <a:rPr lang="en-US" smtClean="0"/>
              <a:pPr/>
              <a:t>21-Dec-11</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687D7A59-36E2-48B9-B146-C1E59501F63F}"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sldNum="0"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7200" dirty="0" smtClean="0"/>
              <a:t>SCRUM</a:t>
            </a:r>
            <a:br>
              <a:rPr lang="en-US" sz="7200" dirty="0" smtClean="0"/>
            </a:br>
            <a:r>
              <a:rPr lang="en-US" dirty="0" smtClean="0"/>
              <a:t>USER STORIES</a:t>
            </a:r>
            <a:endParaRPr lang="ru-RU" sz="7200" dirty="0"/>
          </a:p>
        </p:txBody>
      </p:sp>
      <p:sp>
        <p:nvSpPr>
          <p:cNvPr id="3" name="Subtitle 2"/>
          <p:cNvSpPr>
            <a:spLocks noGrp="1"/>
          </p:cNvSpPr>
          <p:nvPr>
            <p:ph type="subTitle" idx="1"/>
          </p:nvPr>
        </p:nvSpPr>
        <p:spPr/>
        <p:txBody>
          <a:bodyPr>
            <a:normAutofit/>
          </a:bodyPr>
          <a:lstStyle/>
          <a:p>
            <a:endParaRPr lang="bg-BG" dirty="0" smtClean="0"/>
          </a:p>
          <a:p>
            <a:r>
              <a:rPr lang="bg-BG" dirty="0" smtClean="0"/>
              <a:t>Васил Чимев - 71180</a:t>
            </a:r>
          </a:p>
          <a:p>
            <a:r>
              <a:rPr lang="en-US" dirty="0" smtClean="0"/>
              <a:t>SCRUM TEAM – </a:t>
            </a:r>
            <a:r>
              <a:rPr lang="bg-BG" dirty="0" smtClean="0"/>
              <a:t>Система за електронен магазин</a:t>
            </a:r>
            <a:endParaRPr lang="ru-RU" dirty="0"/>
          </a:p>
        </p:txBody>
      </p:sp>
    </p:spTree>
    <p:extLst>
      <p:ext uri="{BB962C8B-B14F-4D97-AF65-F5344CB8AC3E}">
        <p14:creationId xmlns:p14="http://schemas.microsoft.com/office/powerpoint/2010/main" val="10043484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User Story </a:t>
            </a:r>
            <a:r>
              <a:rPr lang="bg-BG" dirty="0" smtClean="0"/>
              <a:t>5 - </a:t>
            </a:r>
            <a:r>
              <a:rPr lang="en-US" i="1" dirty="0"/>
              <a:t>UCID: 7</a:t>
            </a:r>
            <a:endParaRPr lang="ru-RU" dirty="0"/>
          </a:p>
        </p:txBody>
      </p:sp>
      <p:sp>
        <p:nvSpPr>
          <p:cNvPr id="3" name="Content Placeholder 2"/>
          <p:cNvSpPr>
            <a:spLocks noGrp="1"/>
          </p:cNvSpPr>
          <p:nvPr>
            <p:ph sz="quarter" idx="13"/>
          </p:nvPr>
        </p:nvSpPr>
        <p:spPr>
          <a:xfrm>
            <a:off x="676654" y="1981200"/>
            <a:ext cx="7781545" cy="1828800"/>
          </a:xfrm>
        </p:spPr>
        <p:txBody>
          <a:bodyPr>
            <a:normAutofit/>
          </a:bodyPr>
          <a:lstStyle/>
          <a:p>
            <a:pPr marL="0" indent="0">
              <a:buNone/>
            </a:pPr>
            <a:r>
              <a:rPr lang="bg-BG" dirty="0"/>
              <a:t>Като </a:t>
            </a:r>
            <a:r>
              <a:rPr lang="bg-BG" dirty="0" smtClean="0"/>
              <a:t>краен потребител</a:t>
            </a:r>
            <a:endParaRPr lang="bg-BG" dirty="0"/>
          </a:p>
          <a:p>
            <a:pPr marL="0" indent="0">
              <a:buNone/>
            </a:pPr>
            <a:r>
              <a:rPr lang="bg-BG" dirty="0"/>
              <a:t>бих искал да </a:t>
            </a:r>
            <a:r>
              <a:rPr lang="bg-BG" dirty="0" smtClean="0"/>
              <a:t>оценя (не)харесан от мен продукт,</a:t>
            </a:r>
            <a:endParaRPr lang="bg-BG" dirty="0"/>
          </a:p>
          <a:p>
            <a:pPr marL="0" indent="0">
              <a:buNone/>
            </a:pPr>
            <a:r>
              <a:rPr lang="bg-BG" dirty="0"/>
              <a:t>така че </a:t>
            </a:r>
            <a:r>
              <a:rPr lang="bg-BG" dirty="0" smtClean="0"/>
              <a:t>управителя</a:t>
            </a:r>
            <a:r>
              <a:rPr lang="en-US" dirty="0" smtClean="0"/>
              <a:t>t</a:t>
            </a:r>
            <a:r>
              <a:rPr lang="bg-BG" dirty="0" smtClean="0"/>
              <a:t> </a:t>
            </a:r>
            <a:r>
              <a:rPr lang="bg-BG" dirty="0" smtClean="0"/>
              <a:t>на </a:t>
            </a:r>
            <a:r>
              <a:rPr lang="bg-BG" dirty="0" smtClean="0"/>
              <a:t>магазин</a:t>
            </a:r>
            <a:r>
              <a:rPr lang="en-US" smtClean="0"/>
              <a:t>a</a:t>
            </a:r>
            <a:r>
              <a:rPr lang="bg-BG" smtClean="0"/>
              <a:t> </a:t>
            </a:r>
            <a:r>
              <a:rPr lang="bg-BG" dirty="0" smtClean="0"/>
              <a:t>да има обратна връзка 		   				 за продукта си.</a:t>
            </a:r>
            <a:endParaRPr lang="bg-BG" dirty="0"/>
          </a:p>
        </p:txBody>
      </p:sp>
      <p:sp>
        <p:nvSpPr>
          <p:cNvPr id="4" name="Content Placeholder 3"/>
          <p:cNvSpPr>
            <a:spLocks noGrp="1"/>
          </p:cNvSpPr>
          <p:nvPr>
            <p:ph sz="quarter" idx="14"/>
          </p:nvPr>
        </p:nvSpPr>
        <p:spPr>
          <a:xfrm>
            <a:off x="685800" y="3962400"/>
            <a:ext cx="7781544" cy="2164080"/>
          </a:xfrm>
        </p:spPr>
        <p:txBody>
          <a:bodyPr>
            <a:normAutofit/>
          </a:bodyPr>
          <a:lstStyle/>
          <a:p>
            <a:pPr marL="0" indent="0" algn="r">
              <a:buNone/>
            </a:pPr>
            <a:r>
              <a:rPr lang="bg-BG" dirty="0" smtClean="0"/>
              <a:t>Потребителят е из</a:t>
            </a:r>
            <a:r>
              <a:rPr lang="bg-BG" dirty="0"/>
              <a:t>б</a:t>
            </a:r>
            <a:r>
              <a:rPr lang="bg-BG" dirty="0" smtClean="0"/>
              <a:t>рал продукт, който иска да оцени.</a:t>
            </a:r>
          </a:p>
          <a:p>
            <a:pPr marL="0" indent="0" algn="r">
              <a:buNone/>
            </a:pPr>
            <a:r>
              <a:rPr lang="bg-BG" dirty="0"/>
              <a:t>Потребителят </a:t>
            </a:r>
            <a:r>
              <a:rPr lang="bg-BG" dirty="0" smtClean="0"/>
              <a:t>е избрал желаната оценка от предоставената скала.</a:t>
            </a:r>
          </a:p>
          <a:p>
            <a:pPr marL="0" indent="0" algn="r">
              <a:buNone/>
            </a:pPr>
            <a:r>
              <a:rPr lang="bg-BG" dirty="0" smtClean="0"/>
              <a:t>Системата е обновила рейтинга на продукта.</a:t>
            </a:r>
            <a:endParaRPr lang="ru-RU" dirty="0"/>
          </a:p>
        </p:txBody>
      </p:sp>
      <p:cxnSp>
        <p:nvCxnSpPr>
          <p:cNvPr id="5" name="Straight Connector 4"/>
          <p:cNvCxnSpPr/>
          <p:nvPr/>
        </p:nvCxnSpPr>
        <p:spPr>
          <a:xfrm>
            <a:off x="1219200" y="3886200"/>
            <a:ext cx="64008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87238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User Story </a:t>
            </a:r>
            <a:r>
              <a:rPr lang="bg-BG" dirty="0"/>
              <a:t>6</a:t>
            </a:r>
            <a:r>
              <a:rPr lang="bg-BG" dirty="0" smtClean="0"/>
              <a:t> - </a:t>
            </a:r>
            <a:r>
              <a:rPr lang="en-US" i="1" dirty="0"/>
              <a:t>UCID: </a:t>
            </a:r>
            <a:r>
              <a:rPr lang="en-US" i="1" dirty="0" smtClean="0"/>
              <a:t>1</a:t>
            </a:r>
            <a:r>
              <a:rPr lang="bg-BG" i="1" dirty="0" smtClean="0"/>
              <a:t>1</a:t>
            </a:r>
            <a:endParaRPr lang="ru-RU" dirty="0"/>
          </a:p>
        </p:txBody>
      </p:sp>
      <p:sp>
        <p:nvSpPr>
          <p:cNvPr id="3" name="Content Placeholder 2"/>
          <p:cNvSpPr>
            <a:spLocks noGrp="1"/>
          </p:cNvSpPr>
          <p:nvPr>
            <p:ph sz="quarter" idx="13"/>
          </p:nvPr>
        </p:nvSpPr>
        <p:spPr>
          <a:xfrm>
            <a:off x="676654" y="1981200"/>
            <a:ext cx="7781545" cy="1828800"/>
          </a:xfrm>
        </p:spPr>
        <p:txBody>
          <a:bodyPr/>
          <a:lstStyle/>
          <a:p>
            <a:pPr marL="0" indent="0">
              <a:buNone/>
            </a:pPr>
            <a:r>
              <a:rPr lang="bg-BG" dirty="0" smtClean="0"/>
              <a:t>Като краен потребител</a:t>
            </a:r>
          </a:p>
          <a:p>
            <a:pPr marL="0" indent="0">
              <a:buNone/>
            </a:pPr>
            <a:r>
              <a:rPr lang="bg-BG" dirty="0" smtClean="0"/>
              <a:t>бих искал да избера начина на плащане на покупката,</a:t>
            </a:r>
          </a:p>
          <a:p>
            <a:pPr marL="0" indent="0">
              <a:buNone/>
            </a:pPr>
            <a:r>
              <a:rPr lang="bg-BG" dirty="0" smtClean="0"/>
              <a:t>така че да бъде най-сигурно, лесно и удобно за мен.</a:t>
            </a:r>
          </a:p>
        </p:txBody>
      </p:sp>
      <p:sp>
        <p:nvSpPr>
          <p:cNvPr id="4" name="Content Placeholder 3"/>
          <p:cNvSpPr>
            <a:spLocks noGrp="1"/>
          </p:cNvSpPr>
          <p:nvPr>
            <p:ph sz="quarter" idx="14"/>
          </p:nvPr>
        </p:nvSpPr>
        <p:spPr>
          <a:xfrm>
            <a:off x="685800" y="3962400"/>
            <a:ext cx="7781544" cy="2164080"/>
          </a:xfrm>
        </p:spPr>
        <p:txBody>
          <a:bodyPr>
            <a:normAutofit/>
          </a:bodyPr>
          <a:lstStyle/>
          <a:p>
            <a:pPr marL="0" indent="0" algn="r">
              <a:buNone/>
            </a:pPr>
            <a:r>
              <a:rPr lang="bg-BG" dirty="0" smtClean="0"/>
              <a:t>Потребителят е из</a:t>
            </a:r>
            <a:r>
              <a:rPr lang="bg-BG" dirty="0"/>
              <a:t>б</a:t>
            </a:r>
            <a:r>
              <a:rPr lang="bg-BG" dirty="0" smtClean="0"/>
              <a:t>рал валута, чрез която иска да заплати.</a:t>
            </a:r>
          </a:p>
          <a:p>
            <a:pPr marL="0" indent="0" algn="r">
              <a:buNone/>
            </a:pPr>
            <a:r>
              <a:rPr lang="bg-BG" dirty="0" smtClean="0"/>
              <a:t>Потребителят е избрал начин на плащане.</a:t>
            </a:r>
          </a:p>
          <a:p>
            <a:pPr marL="0" indent="0" algn="r">
              <a:buNone/>
            </a:pPr>
            <a:r>
              <a:rPr lang="bg-BG" dirty="0" smtClean="0"/>
              <a:t>Системата е обработила </a:t>
            </a:r>
            <a:r>
              <a:rPr lang="bg-BG" smtClean="0"/>
              <a:t>и потвърдила заявката за начин на плащане на потребителя.</a:t>
            </a:r>
            <a:endParaRPr lang="ru-RU" dirty="0"/>
          </a:p>
        </p:txBody>
      </p:sp>
      <p:cxnSp>
        <p:nvCxnSpPr>
          <p:cNvPr id="5" name="Straight Connector 4"/>
          <p:cNvCxnSpPr/>
          <p:nvPr/>
        </p:nvCxnSpPr>
        <p:spPr>
          <a:xfrm>
            <a:off x="1219200" y="3886200"/>
            <a:ext cx="64008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55217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28800"/>
            <a:ext cx="7772400" cy="2971800"/>
          </a:xfrm>
        </p:spPr>
        <p:txBody>
          <a:bodyPr>
            <a:noAutofit/>
          </a:bodyPr>
          <a:lstStyle/>
          <a:p>
            <a:r>
              <a:rPr lang="bg-BG" sz="8000" dirty="0" smtClean="0"/>
              <a:t>Въпроси</a:t>
            </a:r>
            <a:br>
              <a:rPr lang="bg-BG" sz="8000" dirty="0" smtClean="0"/>
            </a:br>
            <a:r>
              <a:rPr lang="bg-BG" sz="8000" dirty="0"/>
              <a:t>?</a:t>
            </a:r>
            <a:endParaRPr lang="ru-RU" sz="8000" dirty="0"/>
          </a:p>
        </p:txBody>
      </p:sp>
      <p:sp>
        <p:nvSpPr>
          <p:cNvPr id="4" name="TextBox 3"/>
          <p:cNvSpPr txBox="1"/>
          <p:nvPr/>
        </p:nvSpPr>
        <p:spPr>
          <a:xfrm>
            <a:off x="2133600" y="5715000"/>
            <a:ext cx="4800600" cy="461665"/>
          </a:xfrm>
          <a:prstGeom prst="rect">
            <a:avLst/>
          </a:prstGeom>
          <a:noFill/>
        </p:spPr>
        <p:txBody>
          <a:bodyPr wrap="square" rtlCol="0">
            <a:spAutoFit/>
          </a:bodyPr>
          <a:lstStyle/>
          <a:p>
            <a:pPr algn="ctr"/>
            <a:r>
              <a:rPr lang="en-US" sz="2400" dirty="0" smtClean="0">
                <a:solidFill>
                  <a:schemeClr val="tx2"/>
                </a:solidFill>
              </a:rPr>
              <a:t>chimev@fmi.uni-sofia.bg</a:t>
            </a:r>
            <a:endParaRPr lang="ru-RU" sz="2400" dirty="0">
              <a:solidFill>
                <a:schemeClr val="tx2"/>
              </a:solidFill>
            </a:endParaRPr>
          </a:p>
        </p:txBody>
      </p:sp>
    </p:spTree>
    <p:extLst>
      <p:ext uri="{BB962C8B-B14F-4D97-AF65-F5344CB8AC3E}">
        <p14:creationId xmlns:p14="http://schemas.microsoft.com/office/powerpoint/2010/main" val="31183543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28800"/>
            <a:ext cx="7772400" cy="2971800"/>
          </a:xfrm>
        </p:spPr>
        <p:txBody>
          <a:bodyPr>
            <a:noAutofit/>
          </a:bodyPr>
          <a:lstStyle/>
          <a:p>
            <a:r>
              <a:rPr lang="bg-BG" sz="8000" dirty="0" smtClean="0"/>
              <a:t>Благодарности</a:t>
            </a:r>
            <a:br>
              <a:rPr lang="bg-BG" sz="8000" dirty="0" smtClean="0"/>
            </a:br>
            <a:r>
              <a:rPr lang="bg-BG" sz="8000" dirty="0" smtClean="0">
                <a:sym typeface="Wingdings" pitchFamily="2" charset="2"/>
              </a:rPr>
              <a:t></a:t>
            </a:r>
            <a:endParaRPr lang="ru-RU" sz="8000" dirty="0"/>
          </a:p>
        </p:txBody>
      </p:sp>
      <p:sp>
        <p:nvSpPr>
          <p:cNvPr id="3" name="TextBox 2"/>
          <p:cNvSpPr txBox="1"/>
          <p:nvPr/>
        </p:nvSpPr>
        <p:spPr>
          <a:xfrm>
            <a:off x="2133600" y="5715000"/>
            <a:ext cx="4800600" cy="461665"/>
          </a:xfrm>
          <a:prstGeom prst="rect">
            <a:avLst/>
          </a:prstGeom>
          <a:noFill/>
        </p:spPr>
        <p:txBody>
          <a:bodyPr wrap="square" rtlCol="0">
            <a:spAutoFit/>
          </a:bodyPr>
          <a:lstStyle/>
          <a:p>
            <a:pPr algn="ctr"/>
            <a:r>
              <a:rPr lang="en-US" sz="2400" dirty="0" smtClean="0">
                <a:solidFill>
                  <a:schemeClr val="tx2"/>
                </a:solidFill>
              </a:rPr>
              <a:t>chimev@fmi.uni-sofia.bg</a:t>
            </a:r>
            <a:endParaRPr lang="ru-RU" sz="2400" dirty="0">
              <a:solidFill>
                <a:schemeClr val="tx2"/>
              </a:solidFill>
            </a:endParaRPr>
          </a:p>
        </p:txBody>
      </p:sp>
    </p:spTree>
    <p:extLst>
      <p:ext uri="{BB962C8B-B14F-4D97-AF65-F5344CB8AC3E}">
        <p14:creationId xmlns:p14="http://schemas.microsoft.com/office/powerpoint/2010/main" val="6641867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Какво е </a:t>
            </a:r>
            <a:r>
              <a:rPr lang="en-US" dirty="0" smtClean="0"/>
              <a:t>SCRUM?</a:t>
            </a:r>
            <a:endParaRPr lang="ru-RU" dirty="0"/>
          </a:p>
        </p:txBody>
      </p:sp>
      <p:pic>
        <p:nvPicPr>
          <p:cNvPr id="5" name="Content Placeholder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676275" y="3515434"/>
            <a:ext cx="3822700" cy="1774995"/>
          </a:xfrm>
        </p:spPr>
      </p:pic>
      <p:sp>
        <p:nvSpPr>
          <p:cNvPr id="4" name="Content Placeholder 3"/>
          <p:cNvSpPr>
            <a:spLocks noGrp="1"/>
          </p:cNvSpPr>
          <p:nvPr>
            <p:ph sz="quarter" idx="14"/>
          </p:nvPr>
        </p:nvSpPr>
        <p:spPr>
          <a:xfrm>
            <a:off x="4724400" y="2895600"/>
            <a:ext cx="4419600" cy="3230880"/>
          </a:xfrm>
        </p:spPr>
        <p:txBody>
          <a:bodyPr/>
          <a:lstStyle/>
          <a:p>
            <a:r>
              <a:rPr lang="bg-BG" dirty="0" smtClean="0"/>
              <a:t>Итеративна и инкрементна </a:t>
            </a:r>
            <a:r>
              <a:rPr lang="en-US" dirty="0" smtClean="0"/>
              <a:t>Agile </a:t>
            </a:r>
            <a:r>
              <a:rPr lang="bg-BG" dirty="0" smtClean="0"/>
              <a:t>методология</a:t>
            </a:r>
            <a:endParaRPr lang="en-US" dirty="0" smtClean="0"/>
          </a:p>
          <a:p>
            <a:endParaRPr lang="bg-BG" dirty="0" smtClean="0"/>
          </a:p>
          <a:p>
            <a:r>
              <a:rPr lang="bg-BG" dirty="0" smtClean="0"/>
              <a:t>Работа под </a:t>
            </a:r>
            <a:r>
              <a:rPr lang="en-US" dirty="0" smtClean="0"/>
              <a:t>Scrum</a:t>
            </a:r>
          </a:p>
          <a:p>
            <a:endParaRPr lang="en-US" dirty="0"/>
          </a:p>
          <a:p>
            <a:r>
              <a:rPr lang="en-US" dirty="0" smtClean="0"/>
              <a:t>KANBAN ?</a:t>
            </a:r>
            <a:endParaRPr lang="bg-BG" dirty="0" smtClean="0"/>
          </a:p>
        </p:txBody>
      </p:sp>
      <p:sp>
        <p:nvSpPr>
          <p:cNvPr id="6" name="Rectangle 5"/>
          <p:cNvSpPr/>
          <p:nvPr/>
        </p:nvSpPr>
        <p:spPr>
          <a:xfrm>
            <a:off x="3733800" y="5631418"/>
            <a:ext cx="5143500" cy="369332"/>
          </a:xfrm>
          <a:prstGeom prst="rect">
            <a:avLst/>
          </a:prstGeom>
        </p:spPr>
        <p:txBody>
          <a:bodyPr wrap="square">
            <a:spAutoFit/>
          </a:bodyPr>
          <a:lstStyle/>
          <a:p>
            <a:r>
              <a:rPr lang="en-US" dirty="0">
                <a:solidFill>
                  <a:schemeClr val="tx2"/>
                </a:solidFill>
              </a:rPr>
              <a:t>http://www.youtube.com/watch?v=0EIMxyFw9T8</a:t>
            </a:r>
            <a:endParaRPr lang="ru-RU" dirty="0">
              <a:solidFill>
                <a:schemeClr val="tx2"/>
              </a:solidFill>
            </a:endParaRPr>
          </a:p>
        </p:txBody>
      </p:sp>
    </p:spTree>
    <p:extLst>
      <p:ext uri="{BB962C8B-B14F-4D97-AF65-F5344CB8AC3E}">
        <p14:creationId xmlns:p14="http://schemas.microsoft.com/office/powerpoint/2010/main" val="8359250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p:txBody>
          <a:bodyPr/>
          <a:lstStyle/>
          <a:p>
            <a:pPr algn="ctr"/>
            <a:r>
              <a:rPr lang="bg-BG" dirty="0" smtClean="0"/>
              <a:t>Задачите от </a:t>
            </a:r>
            <a:r>
              <a:rPr lang="en-US" dirty="0" smtClean="0"/>
              <a:t>backlog-a</a:t>
            </a:r>
            <a:endParaRPr lang="bg-BG" dirty="0" smtClean="0"/>
          </a:p>
          <a:p>
            <a:pPr algn="ctr"/>
            <a:endParaRPr lang="en-US" dirty="0" smtClean="0"/>
          </a:p>
          <a:p>
            <a:pPr marL="0" indent="0" algn="ctr">
              <a:buNone/>
            </a:pPr>
            <a:r>
              <a:rPr lang="en-US" dirty="0" smtClean="0"/>
              <a:t>Mike Cohn user story template:</a:t>
            </a:r>
            <a:endParaRPr lang="en-US" dirty="0"/>
          </a:p>
          <a:p>
            <a:pPr marL="0" indent="0" algn="ctr">
              <a:buNone/>
            </a:pPr>
            <a:r>
              <a:rPr lang="en-US" dirty="0" smtClean="0"/>
              <a:t>“As a [end user role], </a:t>
            </a:r>
          </a:p>
          <a:p>
            <a:pPr marL="0" indent="0" algn="ctr">
              <a:buNone/>
            </a:pPr>
            <a:r>
              <a:rPr lang="en-US" dirty="0" smtClean="0"/>
              <a:t>I want [the desire] so that [the rationale].”</a:t>
            </a:r>
            <a:endParaRPr lang="bg-BG" dirty="0" smtClean="0"/>
          </a:p>
          <a:p>
            <a:pPr marL="0" indent="0" algn="ctr">
              <a:buNone/>
            </a:pPr>
            <a:endParaRPr lang="bg-BG" dirty="0"/>
          </a:p>
          <a:p>
            <a:pPr marL="0" indent="0" algn="ctr">
              <a:buNone/>
            </a:pPr>
            <a:r>
              <a:rPr lang="bg-BG" dirty="0" smtClean="0"/>
              <a:t>или просто </a:t>
            </a:r>
            <a:r>
              <a:rPr lang="en-US" dirty="0" smtClean="0"/>
              <a:t>feature</a:t>
            </a:r>
            <a:endParaRPr lang="bg-BG" dirty="0" smtClean="0"/>
          </a:p>
        </p:txBody>
      </p:sp>
      <p:sp>
        <p:nvSpPr>
          <p:cNvPr id="3" name="Title 2"/>
          <p:cNvSpPr>
            <a:spLocks noGrp="1"/>
          </p:cNvSpPr>
          <p:nvPr>
            <p:ph type="title"/>
          </p:nvPr>
        </p:nvSpPr>
        <p:spPr/>
        <p:txBody>
          <a:bodyPr/>
          <a:lstStyle/>
          <a:p>
            <a:r>
              <a:rPr lang="bg-BG" smtClean="0"/>
              <a:t>Какво е </a:t>
            </a:r>
            <a:r>
              <a:rPr lang="en-US" smtClean="0"/>
              <a:t>“Scrum User Story”?</a:t>
            </a:r>
            <a:endParaRPr lang="ru-RU" dirty="0"/>
          </a:p>
        </p:txBody>
      </p:sp>
      <p:sp>
        <p:nvSpPr>
          <p:cNvPr id="4" name="Rectangle 3"/>
          <p:cNvSpPr/>
          <p:nvPr/>
        </p:nvSpPr>
        <p:spPr>
          <a:xfrm>
            <a:off x="2209800" y="6225064"/>
            <a:ext cx="5105400" cy="369332"/>
          </a:xfrm>
          <a:prstGeom prst="rect">
            <a:avLst/>
          </a:prstGeom>
        </p:spPr>
        <p:txBody>
          <a:bodyPr wrap="square">
            <a:spAutoFit/>
          </a:bodyPr>
          <a:lstStyle/>
          <a:p>
            <a:r>
              <a:rPr lang="en-US" dirty="0">
                <a:solidFill>
                  <a:schemeClr val="tx2"/>
                </a:solidFill>
              </a:rPr>
              <a:t>http://scrummethodology.com/scrum-user-stories/</a:t>
            </a:r>
            <a:endParaRPr lang="ru-RU" dirty="0">
              <a:solidFill>
                <a:schemeClr val="tx2"/>
              </a:solidFill>
            </a:endParaRPr>
          </a:p>
        </p:txBody>
      </p:sp>
      <p:cxnSp>
        <p:nvCxnSpPr>
          <p:cNvPr id="15" name="Straight Connector 14"/>
          <p:cNvCxnSpPr/>
          <p:nvPr/>
        </p:nvCxnSpPr>
        <p:spPr>
          <a:xfrm>
            <a:off x="1219200" y="3429000"/>
            <a:ext cx="64008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86168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4953000"/>
          </a:xfrm>
        </p:spPr>
        <p:txBody>
          <a:bodyPr>
            <a:normAutofit/>
          </a:bodyPr>
          <a:lstStyle/>
          <a:p>
            <a:r>
              <a:rPr lang="bg-BG" dirty="0" smtClean="0"/>
              <a:t>Критерии за приемане?</a:t>
            </a:r>
            <a:br>
              <a:rPr lang="bg-BG" dirty="0" smtClean="0"/>
            </a:br>
            <a:r>
              <a:rPr lang="en-US" dirty="0" smtClean="0"/>
              <a:t>Acceptance </a:t>
            </a:r>
            <a:r>
              <a:rPr lang="en-US" dirty="0" err="1" smtClean="0"/>
              <a:t>Criteri</a:t>
            </a:r>
            <a:r>
              <a:rPr lang="bg-BG" dirty="0" smtClean="0"/>
              <a:t>а</a:t>
            </a:r>
            <a:r>
              <a:rPr lang="en-US" dirty="0" smtClean="0"/>
              <a:t>s</a:t>
            </a:r>
            <a:r>
              <a:rPr lang="bg-BG" dirty="0" smtClean="0"/>
              <a:t>?</a:t>
            </a:r>
            <a:r>
              <a:rPr lang="en-US" dirty="0" smtClean="0"/>
              <a:t/>
            </a:r>
            <a:br>
              <a:rPr lang="en-US" dirty="0" smtClean="0"/>
            </a:br>
            <a:r>
              <a:rPr lang="en-US" dirty="0"/>
              <a:t/>
            </a:r>
            <a:br>
              <a:rPr lang="en-US" dirty="0"/>
            </a:br>
            <a:r>
              <a:rPr lang="bg-BG" dirty="0" smtClean="0"/>
              <a:t>Приоритет?</a:t>
            </a:r>
            <a:br>
              <a:rPr lang="bg-BG" dirty="0" smtClean="0"/>
            </a:br>
            <a:r>
              <a:rPr lang="en-US" dirty="0" smtClean="0"/>
              <a:t>Estimate?</a:t>
            </a:r>
            <a:br>
              <a:rPr lang="en-US" dirty="0" smtClean="0"/>
            </a:br>
            <a:r>
              <a:rPr lang="bg-BG" dirty="0" smtClean="0"/>
              <a:t/>
            </a:r>
            <a:br>
              <a:rPr lang="bg-BG" dirty="0" smtClean="0"/>
            </a:br>
            <a:endParaRPr lang="ru-RU" dirty="0"/>
          </a:p>
        </p:txBody>
      </p:sp>
    </p:spTree>
    <p:extLst>
      <p:ext uri="{BB962C8B-B14F-4D97-AF65-F5344CB8AC3E}">
        <p14:creationId xmlns:p14="http://schemas.microsoft.com/office/powerpoint/2010/main" val="39883466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3886200"/>
          </a:xfrm>
        </p:spPr>
        <p:txBody>
          <a:bodyPr>
            <a:normAutofit/>
          </a:bodyPr>
          <a:lstStyle/>
          <a:p>
            <a:r>
              <a:rPr lang="bg-BG" dirty="0" smtClean="0"/>
              <a:t>Потребители в СЕМ</a:t>
            </a:r>
            <a:br>
              <a:rPr lang="bg-BG" dirty="0" smtClean="0"/>
            </a:br>
            <a:r>
              <a:rPr lang="bg-BG" dirty="0" smtClean="0"/>
              <a:t/>
            </a:r>
            <a:br>
              <a:rPr lang="bg-BG" dirty="0" smtClean="0"/>
            </a:br>
            <a:r>
              <a:rPr lang="bg-BG" dirty="0" smtClean="0"/>
              <a:t>Собственик</a:t>
            </a:r>
            <a:br>
              <a:rPr lang="bg-BG" dirty="0" smtClean="0"/>
            </a:br>
            <a:r>
              <a:rPr lang="bg-BG" dirty="0" smtClean="0"/>
              <a:t>Администратор</a:t>
            </a:r>
            <a:br>
              <a:rPr lang="bg-BG" dirty="0" smtClean="0"/>
            </a:br>
            <a:r>
              <a:rPr lang="bg-BG" dirty="0" smtClean="0"/>
              <a:t>Краен потребител </a:t>
            </a:r>
            <a:endParaRPr lang="ru-RU" dirty="0"/>
          </a:p>
        </p:txBody>
      </p:sp>
    </p:spTree>
    <p:extLst>
      <p:ext uri="{BB962C8B-B14F-4D97-AF65-F5344CB8AC3E}">
        <p14:creationId xmlns:p14="http://schemas.microsoft.com/office/powerpoint/2010/main" val="8219459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User Story 1</a:t>
            </a:r>
            <a:r>
              <a:rPr lang="bg-BG" dirty="0" smtClean="0"/>
              <a:t> - </a:t>
            </a:r>
            <a:r>
              <a:rPr lang="en-US" i="1" dirty="0"/>
              <a:t>UCID: 27</a:t>
            </a:r>
            <a:endParaRPr lang="ru-RU" dirty="0"/>
          </a:p>
        </p:txBody>
      </p:sp>
      <p:sp>
        <p:nvSpPr>
          <p:cNvPr id="3" name="Content Placeholder 2"/>
          <p:cNvSpPr>
            <a:spLocks noGrp="1"/>
          </p:cNvSpPr>
          <p:nvPr>
            <p:ph sz="quarter" idx="13"/>
          </p:nvPr>
        </p:nvSpPr>
        <p:spPr>
          <a:xfrm>
            <a:off x="676654" y="1981200"/>
            <a:ext cx="7781545" cy="1828800"/>
          </a:xfrm>
        </p:spPr>
        <p:txBody>
          <a:bodyPr/>
          <a:lstStyle/>
          <a:p>
            <a:pPr marL="0" indent="0">
              <a:buNone/>
            </a:pPr>
            <a:r>
              <a:rPr lang="bg-BG" dirty="0" smtClean="0"/>
              <a:t>Като собственик</a:t>
            </a:r>
          </a:p>
          <a:p>
            <a:pPr marL="0" indent="0">
              <a:buNone/>
            </a:pPr>
            <a:r>
              <a:rPr lang="bg-BG" dirty="0" smtClean="0"/>
              <a:t>бих искал да създам администраторски акаунти,</a:t>
            </a:r>
          </a:p>
          <a:p>
            <a:pPr marL="0" indent="0">
              <a:buNone/>
            </a:pPr>
            <a:r>
              <a:rPr lang="bg-BG" dirty="0" smtClean="0"/>
              <a:t>така че служителите ми да участват в управлението на 				           електронния магазин.</a:t>
            </a:r>
            <a:endParaRPr lang="ru-RU" dirty="0"/>
          </a:p>
        </p:txBody>
      </p:sp>
      <p:sp>
        <p:nvSpPr>
          <p:cNvPr id="4" name="Content Placeholder 3"/>
          <p:cNvSpPr>
            <a:spLocks noGrp="1"/>
          </p:cNvSpPr>
          <p:nvPr>
            <p:ph sz="quarter" idx="14"/>
          </p:nvPr>
        </p:nvSpPr>
        <p:spPr>
          <a:xfrm>
            <a:off x="685800" y="3962400"/>
            <a:ext cx="7781544" cy="2164080"/>
          </a:xfrm>
        </p:spPr>
        <p:txBody>
          <a:bodyPr>
            <a:normAutofit fontScale="92500" lnSpcReduction="10000"/>
          </a:bodyPr>
          <a:lstStyle/>
          <a:p>
            <a:pPr marL="0" indent="0" algn="r">
              <a:buNone/>
            </a:pPr>
            <a:r>
              <a:rPr lang="bg-BG" dirty="0" smtClean="0"/>
              <a:t>Собственикът е попълнил нужната информация в електронната форма предоставена от системата.</a:t>
            </a:r>
          </a:p>
          <a:p>
            <a:pPr marL="0" indent="0" algn="r">
              <a:buNone/>
            </a:pPr>
            <a:r>
              <a:rPr lang="bg-BG" dirty="0" smtClean="0"/>
              <a:t>Информацията е записана успешно от системата в базата данни</a:t>
            </a:r>
            <a:r>
              <a:rPr lang="en-US" dirty="0" smtClean="0"/>
              <a:t>.</a:t>
            </a:r>
          </a:p>
          <a:p>
            <a:pPr marL="0" indent="0" algn="r">
              <a:buNone/>
            </a:pPr>
            <a:r>
              <a:rPr lang="bg-BG" dirty="0" smtClean="0"/>
              <a:t>Системата е </a:t>
            </a:r>
            <a:r>
              <a:rPr lang="bg-BG" dirty="0"/>
              <a:t>изпратила </a:t>
            </a:r>
            <a:r>
              <a:rPr lang="bg-BG" dirty="0" smtClean="0"/>
              <a:t>потвърдителни съобщения на собственика и администраторите.</a:t>
            </a:r>
          </a:p>
          <a:p>
            <a:pPr marL="0" indent="0" algn="r">
              <a:buNone/>
            </a:pPr>
            <a:endParaRPr lang="ru-RU" dirty="0"/>
          </a:p>
        </p:txBody>
      </p:sp>
      <p:cxnSp>
        <p:nvCxnSpPr>
          <p:cNvPr id="5" name="Straight Connector 4"/>
          <p:cNvCxnSpPr/>
          <p:nvPr/>
        </p:nvCxnSpPr>
        <p:spPr>
          <a:xfrm>
            <a:off x="1219200" y="3886200"/>
            <a:ext cx="64008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8212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User Story </a:t>
            </a:r>
            <a:r>
              <a:rPr lang="bg-BG" dirty="0" smtClean="0"/>
              <a:t>2 - </a:t>
            </a:r>
            <a:r>
              <a:rPr lang="en-US" i="1" dirty="0"/>
              <a:t>UCID: 29</a:t>
            </a:r>
            <a:endParaRPr lang="ru-RU" dirty="0"/>
          </a:p>
        </p:txBody>
      </p:sp>
      <p:sp>
        <p:nvSpPr>
          <p:cNvPr id="3" name="Content Placeholder 2"/>
          <p:cNvSpPr>
            <a:spLocks noGrp="1"/>
          </p:cNvSpPr>
          <p:nvPr>
            <p:ph sz="quarter" idx="13"/>
          </p:nvPr>
        </p:nvSpPr>
        <p:spPr>
          <a:xfrm>
            <a:off x="676654" y="1981200"/>
            <a:ext cx="7781545" cy="1828800"/>
          </a:xfrm>
        </p:spPr>
        <p:txBody>
          <a:bodyPr/>
          <a:lstStyle/>
          <a:p>
            <a:pPr marL="0" indent="0">
              <a:buNone/>
            </a:pPr>
            <a:r>
              <a:rPr lang="bg-BG" dirty="0" smtClean="0"/>
              <a:t>Като собственик</a:t>
            </a:r>
          </a:p>
          <a:p>
            <a:pPr marL="0" indent="0">
              <a:buNone/>
            </a:pPr>
            <a:r>
              <a:rPr lang="bg-BG" dirty="0" smtClean="0"/>
              <a:t>бих искал да изготвя справка за продукт,</a:t>
            </a:r>
            <a:endParaRPr lang="bg-BG" dirty="0"/>
          </a:p>
          <a:p>
            <a:pPr marL="0" indent="0">
              <a:buNone/>
            </a:pPr>
            <a:r>
              <a:rPr lang="bg-BG" dirty="0" smtClean="0"/>
              <a:t>така че да разбера какво е наличното му складово 						         количество.</a:t>
            </a:r>
          </a:p>
        </p:txBody>
      </p:sp>
      <p:sp>
        <p:nvSpPr>
          <p:cNvPr id="4" name="Content Placeholder 3"/>
          <p:cNvSpPr>
            <a:spLocks noGrp="1"/>
          </p:cNvSpPr>
          <p:nvPr>
            <p:ph sz="quarter" idx="14"/>
          </p:nvPr>
        </p:nvSpPr>
        <p:spPr>
          <a:xfrm>
            <a:off x="685800" y="3962400"/>
            <a:ext cx="7781544" cy="2164080"/>
          </a:xfrm>
        </p:spPr>
        <p:txBody>
          <a:bodyPr/>
          <a:lstStyle/>
          <a:p>
            <a:pPr marL="0" indent="0" algn="r">
              <a:buNone/>
            </a:pPr>
            <a:r>
              <a:rPr lang="bg-BG" dirty="0" smtClean="0"/>
              <a:t>Собственикът е избрал продукта, за който желае справка в системата.</a:t>
            </a:r>
          </a:p>
          <a:p>
            <a:pPr marL="0" indent="0" algn="r">
              <a:buNone/>
            </a:pPr>
            <a:r>
              <a:rPr lang="bg-BG" dirty="0" smtClean="0"/>
              <a:t>Системата е извела наличното складово количество на продукта, избран от собственика.</a:t>
            </a:r>
          </a:p>
          <a:p>
            <a:pPr marL="0" indent="0" algn="r">
              <a:buNone/>
            </a:pPr>
            <a:endParaRPr lang="ru-RU" dirty="0"/>
          </a:p>
        </p:txBody>
      </p:sp>
      <p:cxnSp>
        <p:nvCxnSpPr>
          <p:cNvPr id="5" name="Straight Connector 4"/>
          <p:cNvCxnSpPr/>
          <p:nvPr/>
        </p:nvCxnSpPr>
        <p:spPr>
          <a:xfrm>
            <a:off x="1219200" y="3886200"/>
            <a:ext cx="64008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54064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User Story 3</a:t>
            </a:r>
            <a:r>
              <a:rPr lang="bg-BG" dirty="0" smtClean="0"/>
              <a:t> - </a:t>
            </a:r>
            <a:r>
              <a:rPr lang="en-US" i="1" dirty="0"/>
              <a:t>UCID: 19</a:t>
            </a:r>
            <a:endParaRPr lang="ru-RU" dirty="0"/>
          </a:p>
        </p:txBody>
      </p:sp>
      <p:sp>
        <p:nvSpPr>
          <p:cNvPr id="3" name="Content Placeholder 2"/>
          <p:cNvSpPr>
            <a:spLocks noGrp="1"/>
          </p:cNvSpPr>
          <p:nvPr>
            <p:ph sz="quarter" idx="13"/>
          </p:nvPr>
        </p:nvSpPr>
        <p:spPr>
          <a:xfrm>
            <a:off x="676654" y="1981200"/>
            <a:ext cx="7781545" cy="1828800"/>
          </a:xfrm>
        </p:spPr>
        <p:txBody>
          <a:bodyPr/>
          <a:lstStyle/>
          <a:p>
            <a:pPr marL="0" indent="0">
              <a:buNone/>
            </a:pPr>
            <a:r>
              <a:rPr lang="bg-BG" dirty="0" smtClean="0"/>
              <a:t>Като администратор</a:t>
            </a:r>
          </a:p>
          <a:p>
            <a:pPr marL="0" indent="0">
              <a:buNone/>
            </a:pPr>
            <a:r>
              <a:rPr lang="bg-BG" dirty="0" smtClean="0"/>
              <a:t>бих искал да отговоря на потребителски въпрос,</a:t>
            </a:r>
            <a:endParaRPr lang="bg-BG" dirty="0"/>
          </a:p>
          <a:p>
            <a:pPr marL="0" indent="0">
              <a:buNone/>
            </a:pPr>
            <a:r>
              <a:rPr lang="bg-BG" dirty="0" smtClean="0"/>
              <a:t>така че да предоставя нужната информация на клиента.</a:t>
            </a:r>
          </a:p>
        </p:txBody>
      </p:sp>
      <p:sp>
        <p:nvSpPr>
          <p:cNvPr id="4" name="Content Placeholder 3"/>
          <p:cNvSpPr>
            <a:spLocks noGrp="1"/>
          </p:cNvSpPr>
          <p:nvPr>
            <p:ph sz="quarter" idx="14"/>
          </p:nvPr>
        </p:nvSpPr>
        <p:spPr>
          <a:xfrm>
            <a:off x="685800" y="3962400"/>
            <a:ext cx="7781544" cy="2164080"/>
          </a:xfrm>
        </p:spPr>
        <p:txBody>
          <a:bodyPr/>
          <a:lstStyle/>
          <a:p>
            <a:pPr marL="0" indent="0" algn="r">
              <a:buNone/>
            </a:pPr>
            <a:r>
              <a:rPr lang="bg-BG" dirty="0" smtClean="0"/>
              <a:t>Администраторът е из</a:t>
            </a:r>
            <a:r>
              <a:rPr lang="bg-BG" dirty="0"/>
              <a:t>б</a:t>
            </a:r>
            <a:r>
              <a:rPr lang="bg-BG" dirty="0" smtClean="0"/>
              <a:t>рал въпрос, на който иска да отговори.</a:t>
            </a:r>
          </a:p>
          <a:p>
            <a:pPr marL="0" indent="0" algn="r">
              <a:buNone/>
            </a:pPr>
            <a:r>
              <a:rPr lang="bg-BG" dirty="0" smtClean="0"/>
              <a:t>Администраторът е попълнил формата за отговор.</a:t>
            </a:r>
          </a:p>
          <a:p>
            <a:pPr marL="0" indent="0" algn="r">
              <a:buNone/>
            </a:pPr>
            <a:r>
              <a:rPr lang="bg-BG" dirty="0" smtClean="0"/>
              <a:t>Системата е записала съобщението в базата данни и го е изпратила на клиента. </a:t>
            </a:r>
            <a:endParaRPr lang="ru-RU" dirty="0"/>
          </a:p>
        </p:txBody>
      </p:sp>
      <p:cxnSp>
        <p:nvCxnSpPr>
          <p:cNvPr id="5" name="Straight Connector 4"/>
          <p:cNvCxnSpPr/>
          <p:nvPr/>
        </p:nvCxnSpPr>
        <p:spPr>
          <a:xfrm>
            <a:off x="1219200" y="3886200"/>
            <a:ext cx="64008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64839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User Story </a:t>
            </a:r>
            <a:r>
              <a:rPr lang="bg-BG" dirty="0" smtClean="0"/>
              <a:t>4 - </a:t>
            </a:r>
            <a:r>
              <a:rPr lang="en-US" i="1" dirty="0"/>
              <a:t>UCID: 19</a:t>
            </a:r>
            <a:endParaRPr lang="ru-RU" dirty="0"/>
          </a:p>
        </p:txBody>
      </p:sp>
      <p:sp>
        <p:nvSpPr>
          <p:cNvPr id="3" name="Content Placeholder 2"/>
          <p:cNvSpPr>
            <a:spLocks noGrp="1"/>
          </p:cNvSpPr>
          <p:nvPr>
            <p:ph sz="quarter" idx="13"/>
          </p:nvPr>
        </p:nvSpPr>
        <p:spPr>
          <a:xfrm>
            <a:off x="676654" y="1981200"/>
            <a:ext cx="7781545" cy="1828800"/>
          </a:xfrm>
        </p:spPr>
        <p:txBody>
          <a:bodyPr/>
          <a:lstStyle/>
          <a:p>
            <a:pPr marL="0" indent="0">
              <a:buNone/>
            </a:pPr>
            <a:r>
              <a:rPr lang="bg-BG" dirty="0" smtClean="0"/>
              <a:t>Като администратор</a:t>
            </a:r>
          </a:p>
          <a:p>
            <a:pPr marL="0" indent="0">
              <a:buNone/>
            </a:pPr>
            <a:r>
              <a:rPr lang="bg-BG" dirty="0" smtClean="0"/>
              <a:t>бих искал да обработя поръчка на клиент,</a:t>
            </a:r>
            <a:endParaRPr lang="bg-BG" dirty="0"/>
          </a:p>
          <a:p>
            <a:pPr marL="0" indent="0">
              <a:buNone/>
            </a:pPr>
            <a:r>
              <a:rPr lang="bg-BG" dirty="0" smtClean="0"/>
              <a:t>така че да се извърши продажба и доставка.</a:t>
            </a:r>
          </a:p>
        </p:txBody>
      </p:sp>
      <p:sp>
        <p:nvSpPr>
          <p:cNvPr id="4" name="Content Placeholder 3"/>
          <p:cNvSpPr>
            <a:spLocks noGrp="1"/>
          </p:cNvSpPr>
          <p:nvPr>
            <p:ph sz="quarter" idx="14"/>
          </p:nvPr>
        </p:nvSpPr>
        <p:spPr>
          <a:xfrm>
            <a:off x="685800" y="3962400"/>
            <a:ext cx="7781544" cy="2164080"/>
          </a:xfrm>
        </p:spPr>
        <p:txBody>
          <a:bodyPr>
            <a:normAutofit/>
          </a:bodyPr>
          <a:lstStyle/>
          <a:p>
            <a:pPr marL="0" indent="0" algn="r">
              <a:buNone/>
            </a:pPr>
            <a:r>
              <a:rPr lang="bg-BG" dirty="0" smtClean="0"/>
              <a:t>Администраторът е из</a:t>
            </a:r>
            <a:r>
              <a:rPr lang="bg-BG" dirty="0"/>
              <a:t>б</a:t>
            </a:r>
            <a:r>
              <a:rPr lang="bg-BG" dirty="0" smtClean="0"/>
              <a:t>рал поръчка, която иска да обработи.</a:t>
            </a:r>
          </a:p>
          <a:p>
            <a:pPr marL="0" indent="0" algn="r">
              <a:buNone/>
            </a:pPr>
            <a:r>
              <a:rPr lang="bg-BG" dirty="0" smtClean="0"/>
              <a:t>Администраторът е отразил новия статус на  поръчката.</a:t>
            </a:r>
          </a:p>
          <a:p>
            <a:pPr marL="0" indent="0" algn="r">
              <a:buNone/>
            </a:pPr>
            <a:r>
              <a:rPr lang="bg-BG" dirty="0" smtClean="0"/>
              <a:t>Системата е изпратила съобщение до клиента за да го информира за новия статус на поръчката му.</a:t>
            </a:r>
            <a:endParaRPr lang="ru-RU" dirty="0"/>
          </a:p>
        </p:txBody>
      </p:sp>
      <p:cxnSp>
        <p:nvCxnSpPr>
          <p:cNvPr id="5" name="Straight Connector 4"/>
          <p:cNvCxnSpPr/>
          <p:nvPr/>
        </p:nvCxnSpPr>
        <p:spPr>
          <a:xfrm>
            <a:off x="1219200" y="3886200"/>
            <a:ext cx="64008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393832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154</TotalTime>
  <Words>439</Words>
  <Application>Microsoft Office PowerPoint</Application>
  <PresentationFormat>On-screen Show (4:3)</PresentationFormat>
  <Paragraphs>71</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Waveform</vt:lpstr>
      <vt:lpstr>SCRUM USER STORIES</vt:lpstr>
      <vt:lpstr>Какво е SCRUM?</vt:lpstr>
      <vt:lpstr>Какво е “Scrum User Story”?</vt:lpstr>
      <vt:lpstr>Критерии за приемане? Acceptance Criteriаs?  Приоритет? Estimate?  </vt:lpstr>
      <vt:lpstr>Потребители в СЕМ  Собственик Администратор Краен потребител </vt:lpstr>
      <vt:lpstr>User Story 1 - UCID: 27</vt:lpstr>
      <vt:lpstr>User Story 2 - UCID: 29</vt:lpstr>
      <vt:lpstr>User Story 3 - UCID: 19</vt:lpstr>
      <vt:lpstr>User Story 4 - UCID: 19</vt:lpstr>
      <vt:lpstr>User Story 5 - UCID: 7</vt:lpstr>
      <vt:lpstr>User Story 6 - UCID: 11</vt:lpstr>
      <vt:lpstr>Въпроси ?</vt:lpstr>
      <vt:lpstr>Благодарности </vt:lpstr>
    </vt:vector>
  </TitlesOfParts>
  <Company>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SCRUM USER STORIES</dc:title>
  <dc:creator>MX</dc:creator>
  <cp:lastModifiedBy>MX</cp:lastModifiedBy>
  <cp:revision>15</cp:revision>
  <dcterms:created xsi:type="dcterms:W3CDTF">2011-12-20T20:46:47Z</dcterms:created>
  <dcterms:modified xsi:type="dcterms:W3CDTF">2011-12-20T23:22:59Z</dcterms:modified>
</cp:coreProperties>
</file>