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Alfa Slab One"/>
      <p:regular r:id="rId38"/>
    </p:embeddedFont>
    <p:embeddedFont>
      <p:font typeface="Karl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55DD841-34B1-4E24-B6CB-E6E5D4B852C9}">
  <a:tblStyle styleId="{455DD841-34B1-4E24-B6CB-E6E5D4B85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rla-bold.fntdata"/><Relationship Id="rId20" Type="http://schemas.openxmlformats.org/officeDocument/2006/relationships/slide" Target="slides/slide13.xml"/><Relationship Id="rId42" Type="http://schemas.openxmlformats.org/officeDocument/2006/relationships/font" Target="fonts/Karla-boldItalic.fntdata"/><Relationship Id="rId41" Type="http://schemas.openxmlformats.org/officeDocument/2006/relationships/font" Target="fonts/Karla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-bold.fntdata"/><Relationship Id="rId12" Type="http://schemas.openxmlformats.org/officeDocument/2006/relationships/slide" Target="slides/slide5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8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0.xml"/><Relationship Id="rId39" Type="http://schemas.openxmlformats.org/officeDocument/2006/relationships/font" Target="fonts/Karla-regular.fntdata"/><Relationship Id="rId16" Type="http://schemas.openxmlformats.org/officeDocument/2006/relationships/slide" Target="slides/slide9.xml"/><Relationship Id="rId38" Type="http://schemas.openxmlformats.org/officeDocument/2006/relationships/font" Target="fonts/AlfaSlabOne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55f09015_1_4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55f09015_1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055f09015_1_5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055f09015_1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055f09015_1_5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055f09015_1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055f09015_0_17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055f09015_0_1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055f09015_1_2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055f09015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055f09015_1_3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055f09015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055f09015_0_16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055f09015_0_1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055f09015_0_1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055f09015_0_1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055f09015_0_2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055f09015_0_2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055f09015_0_2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055f09015_0_2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055f09015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055f0901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055f09015_1_4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055f09015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055f09015_1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055f09015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055f09015_1_2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055f09015_1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055f09015_1_1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055f09015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055f09015_1_4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055f09015_1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055f09015_1_4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055f09015_1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55f09015_1_4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055f09015_1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055f09015_1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055f09015_1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055f09015_1_4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055f09015_1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055f09015_1_4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055f09015_1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055f09015_1_4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055f09015_1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4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2" name="Google Shape;62;p15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" name="Google Shape;63;p15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1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7" name="Google Shape;67;p16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ig image">
  <p:cSld name="TITLE_1_2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3" name="Google Shape;73;p17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78" name="Google Shape;78;p1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18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84" name="Google Shape;84;p1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90" name="Google Shape;90;p2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97" name="Google Shape;97;p2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" name="Google Shape;98;p2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1" name="Google Shape;101;p21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5" name="Google Shape;105;p2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2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0" name="Google Shape;110;p23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5" name="Google Shape;115;p24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">
  <p:cSld name="BLANK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8BC34A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b="1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deforces.com/" TargetMode="External"/><Relationship Id="rId4" Type="http://schemas.openxmlformats.org/officeDocument/2006/relationships/hyperlink" Target="https://www.topcoder.com/" TargetMode="External"/><Relationship Id="rId5" Type="http://schemas.openxmlformats.org/officeDocument/2006/relationships/hyperlink" Target="https://www.hackerrank.com/" TargetMode="External"/><Relationship Id="rId6" Type="http://schemas.openxmlformats.org/officeDocument/2006/relationships/hyperlink" Target="http://codeit.bg/" TargetMode="External"/><Relationship Id="rId7" Type="http://schemas.openxmlformats.org/officeDocument/2006/relationships/hyperlink" Target="https://arena.maycamp.com/" TargetMode="External"/><Relationship Id="rId8" Type="http://schemas.openxmlformats.org/officeDocument/2006/relationships/hyperlink" Target="http://action.informatika.b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p-algorithms.com/" TargetMode="External"/><Relationship Id="rId4" Type="http://schemas.openxmlformats.org/officeDocument/2006/relationships/hyperlink" Target="https://www.geeksforgeeks.org/" TargetMode="External"/><Relationship Id="rId5" Type="http://schemas.openxmlformats.org/officeDocument/2006/relationships/hyperlink" Target="http://www.informatika.b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judge.openfmi.ne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udge.openfmi.ne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judge.openfmi.net/practice/open_contest?contest_id=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ctrTitle"/>
          </p:nvPr>
        </p:nvSpPr>
        <p:spPr>
          <a:xfrm>
            <a:off x="683675" y="31193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ДАА - практикум</a:t>
            </a:r>
            <a:endParaRPr/>
          </a:p>
        </p:txBody>
      </p:sp>
      <p:grpSp>
        <p:nvGrpSpPr>
          <p:cNvPr id="124" name="Google Shape;124;p26"/>
          <p:cNvGrpSpPr/>
          <p:nvPr/>
        </p:nvGrpSpPr>
        <p:grpSpPr>
          <a:xfrm>
            <a:off x="874695" y="2603629"/>
            <a:ext cx="502625" cy="446586"/>
            <a:chOff x="5292575" y="3681900"/>
            <a:chExt cx="420150" cy="373275"/>
          </a:xfrm>
        </p:grpSpPr>
        <p:sp>
          <p:nvSpPr>
            <p:cNvPr id="125" name="Google Shape;125;p2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17" name="Google Shape;217;p35"/>
          <p:cNvSpPr txBox="1"/>
          <p:nvPr>
            <p:ph type="title"/>
          </p:nvPr>
        </p:nvSpPr>
        <p:spPr>
          <a:xfrm>
            <a:off x="800950" y="461500"/>
            <a:ext cx="5663400" cy="9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Платформи за състезателно програмиране</a:t>
            </a:r>
            <a:endParaRPr sz="2400"/>
          </a:p>
        </p:txBody>
      </p:sp>
      <p:sp>
        <p:nvSpPr>
          <p:cNvPr id="218" name="Google Shape;218;p35"/>
          <p:cNvSpPr txBox="1"/>
          <p:nvPr/>
        </p:nvSpPr>
        <p:spPr>
          <a:xfrm>
            <a:off x="800950" y="1312250"/>
            <a:ext cx="64740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▸"/>
            </a:pPr>
            <a:r>
              <a:rPr lang="bg" sz="24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https://codeforces.com/</a:t>
            </a:r>
            <a:endParaRPr sz="24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▸"/>
            </a:pPr>
            <a:r>
              <a:rPr lang="bg" sz="24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/>
              </a:rPr>
              <a:t>https://www.topcoder.com/</a:t>
            </a:r>
            <a:endParaRPr sz="24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▸"/>
            </a:pPr>
            <a:r>
              <a:rPr lang="bg" sz="24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/>
              </a:rPr>
              <a:t>https://www.hackerrank.com/</a:t>
            </a:r>
            <a:endParaRPr sz="24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▸"/>
            </a:pPr>
            <a:r>
              <a:rPr lang="bg" sz="24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6"/>
              </a:rPr>
              <a:t>http://codeit.bg/</a:t>
            </a:r>
            <a:endParaRPr sz="24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▸"/>
            </a:pPr>
            <a:r>
              <a:rPr lang="bg" sz="24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7"/>
              </a:rPr>
              <a:t>https://arena.maycamp.com/</a:t>
            </a:r>
            <a:endParaRPr sz="24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▸"/>
            </a:pPr>
            <a:r>
              <a:rPr lang="bg" sz="24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8"/>
              </a:rPr>
              <a:t>http://action.informatika.bg/</a:t>
            </a:r>
            <a:endParaRPr sz="24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9" name="Google Shape;219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220" name="Google Shape;220;p35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221" name="Google Shape;221;p3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28" name="Google Shape;228;p36"/>
          <p:cNvSpPr txBox="1"/>
          <p:nvPr>
            <p:ph type="title"/>
          </p:nvPr>
        </p:nvSpPr>
        <p:spPr>
          <a:xfrm>
            <a:off x="841000" y="488425"/>
            <a:ext cx="5663400" cy="8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Допълнителни ресурси за подготовка</a:t>
            </a:r>
            <a:endParaRPr/>
          </a:p>
        </p:txBody>
      </p:sp>
      <p:sp>
        <p:nvSpPr>
          <p:cNvPr id="229" name="Google Shape;229;p36"/>
          <p:cNvSpPr txBox="1"/>
          <p:nvPr/>
        </p:nvSpPr>
        <p:spPr>
          <a:xfrm>
            <a:off x="841000" y="1001650"/>
            <a:ext cx="65640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Програмиране =++Алгоритми - Преслав Наков, Панайот Добриков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Introduction to Algorithms (Third Edition) - Cormen, Leiserson, Rivest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Karla"/>
              <a:buChar char="▸"/>
            </a:pPr>
            <a:r>
              <a:rPr lang="bg" sz="23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https://cp-algorithms.com/</a:t>
            </a:r>
            <a:r>
              <a:rPr lang="bg" sz="2300">
                <a:solidFill>
                  <a:srgbClr val="3C78D8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23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Karla"/>
              <a:buChar char="▸"/>
            </a:pPr>
            <a:r>
              <a:rPr lang="bg" sz="23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/>
              </a:rPr>
              <a:t>https://www.geeksforgeeks.org/</a:t>
            </a:r>
            <a:endParaRPr sz="23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Karla"/>
              <a:buChar char="▸"/>
            </a:pPr>
            <a:r>
              <a:rPr lang="bg" sz="23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/>
              </a:rPr>
              <a:t>http://www.informatika.bg/</a:t>
            </a:r>
            <a:endParaRPr sz="23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231" name="Google Shape;231;p36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232" name="Google Shape;232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ctrTitle"/>
          </p:nvPr>
        </p:nvSpPr>
        <p:spPr>
          <a:xfrm>
            <a:off x="641225" y="3197175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СЛОЖНОСТ НА </a:t>
            </a:r>
            <a:r>
              <a:rPr lang="bg">
                <a:solidFill>
                  <a:srgbClr val="00BCD4"/>
                </a:solidFill>
              </a:rPr>
              <a:t>АЛГОРИТМИ</a:t>
            </a:r>
            <a:endParaRPr/>
          </a:p>
        </p:txBody>
      </p:sp>
      <p:grpSp>
        <p:nvGrpSpPr>
          <p:cNvPr id="239" name="Google Shape;239;p37"/>
          <p:cNvGrpSpPr/>
          <p:nvPr/>
        </p:nvGrpSpPr>
        <p:grpSpPr>
          <a:xfrm>
            <a:off x="840170" y="2602779"/>
            <a:ext cx="502625" cy="446586"/>
            <a:chOff x="5292575" y="3681900"/>
            <a:chExt cx="420150" cy="373275"/>
          </a:xfrm>
        </p:grpSpPr>
        <p:sp>
          <p:nvSpPr>
            <p:cNvPr id="240" name="Google Shape;240;p3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idx="4294967295" type="title"/>
          </p:nvPr>
        </p:nvSpPr>
        <p:spPr>
          <a:xfrm>
            <a:off x="841000" y="466950"/>
            <a:ext cx="48015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666666"/>
                </a:solidFill>
              </a:rPr>
              <a:t>Big-O нотация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841000" y="1193225"/>
            <a:ext cx="6304800" cy="3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f(n) = O(g(n))</a:t>
            </a: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ако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∃ n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∈ </a:t>
            </a:r>
            <a:r>
              <a:rPr b="1" lang="bg" sz="1800">
                <a:solidFill>
                  <a:srgbClr val="6666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ℕ</a:t>
            </a:r>
            <a:r>
              <a:rPr lang="bg" sz="12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и положителна константа </a:t>
            </a: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, такава че </a:t>
            </a: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f(n) ≤ c.g(n) </a:t>
            </a:r>
            <a:r>
              <a:rPr b="1" lang="bg"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∀</a:t>
            </a: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n ≥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Начин за определяне на сложността спрямо Big-O нотацията: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AutoNum type="arabicPeriod"/>
            </a:pP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Определяне на размера на входа </a:t>
            </a: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AutoNum type="arabicPeriod"/>
            </a:pP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Изразяване на максималния брой операции които се извършват спрямо </a:t>
            </a:r>
            <a:r>
              <a:rPr b="1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AutoNum type="arabicPeriod"/>
            </a:pP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Премахване на всички членове освен този с най-голям степенен показател;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Montserrat"/>
              <a:buAutoNum type="arabicPeriod"/>
            </a:pP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Премахване на всички константи и коефициенти;</a:t>
            </a:r>
            <a:endParaRPr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254" name="Google Shape;254;p38"/>
          <p:cNvGrpSpPr/>
          <p:nvPr/>
        </p:nvGrpSpPr>
        <p:grpSpPr>
          <a:xfrm>
            <a:off x="471491" y="636763"/>
            <a:ext cx="369505" cy="268183"/>
            <a:chOff x="4604550" y="3714775"/>
            <a:chExt cx="439625" cy="319075"/>
          </a:xfrm>
        </p:grpSpPr>
        <p:sp>
          <p:nvSpPr>
            <p:cNvPr id="255" name="Google Shape;255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50" y="268026"/>
            <a:ext cx="6516049" cy="46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841000" y="466950"/>
            <a:ext cx="48015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666666"/>
                </a:solidFill>
              </a:rPr>
              <a:t>Различни суми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841000" y="1193225"/>
            <a:ext cx="63048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Нека имаме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различни цели числа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…,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(1 ≤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&lt;= 10</a:t>
            </a:r>
            <a:r>
              <a:rPr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сортирани в нарстващ ред.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Колко двойки има сред тях, чиято сума е равна на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Ще тестваме решенията си с 6 различни различни по големина теста: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70" name="Google Shape;270;p40"/>
          <p:cNvSpPr txBox="1"/>
          <p:nvPr/>
        </p:nvSpPr>
        <p:spPr>
          <a:xfrm>
            <a:off x="841000" y="2979400"/>
            <a:ext cx="63048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rabicParenR"/>
            </a:pP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=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1"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rabicParenR"/>
            </a:pP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= 10</a:t>
            </a:r>
            <a:r>
              <a:rPr b="1"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rabicParenR"/>
            </a:pP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= 10</a:t>
            </a:r>
            <a:r>
              <a:rPr b="1"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</a:t>
            </a:r>
            <a:endParaRPr b="1" baseline="30000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rabicParenR"/>
            </a:pP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= 10</a:t>
            </a:r>
            <a:r>
              <a:rPr b="1"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baseline="30000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rabicParenR"/>
            </a:pP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= 10</a:t>
            </a:r>
            <a:r>
              <a:rPr b="1"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rabicParenR"/>
            </a:pP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 = 10</a:t>
            </a:r>
            <a:r>
              <a:rPr b="1" baseline="30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baseline="30000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1" name="Google Shape;271;p40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272" name="Google Shape;272;p4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B3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79" name="Google Shape;279;p41"/>
          <p:cNvSpPr txBox="1"/>
          <p:nvPr>
            <p:ph idx="4294967295" type="title"/>
          </p:nvPr>
        </p:nvSpPr>
        <p:spPr>
          <a:xfrm>
            <a:off x="841000" y="466950"/>
            <a:ext cx="48015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666666"/>
                </a:solidFill>
              </a:rPr>
              <a:t>Решение 1: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841000" y="1193225"/>
            <a:ext cx="63048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Обхождаме числата с два вложени цикъла и проверяваме дали сумата на всяка възможна двойка числа (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е равна на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Каква би била сложността на това решение?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2803000"/>
            <a:ext cx="3666333" cy="217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41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284" name="Google Shape;284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1E63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91" name="Google Shape;291;p42"/>
          <p:cNvSpPr txBox="1"/>
          <p:nvPr>
            <p:ph type="title"/>
          </p:nvPr>
        </p:nvSpPr>
        <p:spPr>
          <a:xfrm>
            <a:off x="841000" y="466950"/>
            <a:ext cx="48015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666666"/>
                </a:solidFill>
              </a:rPr>
              <a:t>Решение 2: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841000" y="1193225"/>
            <a:ext cx="63048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Понеже числата са сортирани можем да се възползваме от това като заместим вложеният цикъл с двоично търсене.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Каква би била сложността на новото решение?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294" name="Google Shape;2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2836925"/>
            <a:ext cx="3602075" cy="2139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42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296" name="Google Shape;296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  <p:pic>
        <p:nvPicPr>
          <p:cNvPr id="298" name="Google Shape;2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00" y="2836925"/>
            <a:ext cx="4035226" cy="21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000" y="2836925"/>
            <a:ext cx="4252975" cy="22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1E63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05" name="Google Shape;305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06" name="Google Shape;306;p43"/>
          <p:cNvSpPr txBox="1"/>
          <p:nvPr/>
        </p:nvSpPr>
        <p:spPr>
          <a:xfrm>
            <a:off x="841000" y="355025"/>
            <a:ext cx="6304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 сложността на функцията за двоично търсене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844325"/>
            <a:ext cx="3944946" cy="40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001" y="809502"/>
            <a:ext cx="4105400" cy="4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C27B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14" name="Google Shape;314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15" name="Google Shape;315;p44"/>
          <p:cNvSpPr txBox="1"/>
          <p:nvPr>
            <p:ph type="title"/>
          </p:nvPr>
        </p:nvSpPr>
        <p:spPr>
          <a:xfrm>
            <a:off x="841000" y="466950"/>
            <a:ext cx="4801500" cy="6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666666"/>
                </a:solidFill>
              </a:rPr>
              <a:t>Решение 3: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841000" y="1193225"/>
            <a:ext cx="6375600" cy="3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Можем да подобрим дори това решение с помощта на някои наблюдения. Можем да забележим, че за всяка двойка индекси (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),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&lt;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 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са верни следните неравенства: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baseline="-25000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&lt;</a:t>
            </a: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i+1</a:t>
            </a: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bg" sz="1600">
                <a:solidFill>
                  <a:srgbClr val="66666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 b="1" baseline="-25000" sz="16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j-1</a:t>
            </a:r>
            <a:endParaRPr b="1" baseline="-25000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baseline="-25000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Следователно можем да започнем с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0 и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- 1.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Ako 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baseline="-25000"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&lt; 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X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увеличаваме 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в противен случай 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увеличаваме 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Процедурата продължава докато 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&lt; </a:t>
            </a:r>
            <a:r>
              <a:rPr b="1"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bg" sz="1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318" name="Google Shape;318;p44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319" name="Google Shape;319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B3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idx="4294967295" type="subTitle"/>
          </p:nvPr>
        </p:nvSpPr>
        <p:spPr>
          <a:xfrm>
            <a:off x="763500" y="2579575"/>
            <a:ext cx="496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Михаил Михайлов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7"/>
          <p:cNvSpPr txBox="1"/>
          <p:nvPr>
            <p:ph idx="4294967295" type="body"/>
          </p:nvPr>
        </p:nvSpPr>
        <p:spPr>
          <a:xfrm>
            <a:off x="841625" y="3364375"/>
            <a:ext cx="65019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▸"/>
            </a:pPr>
            <a:r>
              <a:rPr lang="bg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Имейл: </a:t>
            </a: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momodei.misho@gmail.com</a:t>
            </a:r>
            <a:endParaRPr b="1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793625" y="652975"/>
            <a:ext cx="57162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763500" y="502300"/>
            <a:ext cx="5445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Александър Станев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843900" y="1245675"/>
            <a:ext cx="60258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▸"/>
            </a:pPr>
            <a:r>
              <a:rPr lang="bg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Имейл: </a:t>
            </a:r>
            <a:r>
              <a:rPr b="1" lang="bg" sz="24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a.g.stanev98@gmail.com</a:t>
            </a:r>
            <a:endParaRPr b="1" sz="18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C27B0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26" name="Google Shape;326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27" name="Google Shape;327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328" name="Google Shape;328;p45"/>
          <p:cNvSpPr txBox="1"/>
          <p:nvPr/>
        </p:nvSpPr>
        <p:spPr>
          <a:xfrm>
            <a:off x="841000" y="344375"/>
            <a:ext cx="59226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bg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Каква би била сложността на това решение?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931175"/>
            <a:ext cx="4383224" cy="39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CD4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/>
          <p:nvPr>
            <p:ph idx="4294967295" type="title"/>
          </p:nvPr>
        </p:nvSpPr>
        <p:spPr>
          <a:xfrm>
            <a:off x="841000" y="493650"/>
            <a:ext cx="4801500" cy="103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>
                <a:solidFill>
                  <a:srgbClr val="666666"/>
                </a:solidFill>
              </a:rPr>
              <a:t>Резултати от 3те решения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335" name="Google Shape;335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aphicFrame>
        <p:nvGraphicFramePr>
          <p:cNvPr id="336" name="Google Shape;336;p46"/>
          <p:cNvGraphicFramePr/>
          <p:nvPr/>
        </p:nvGraphicFramePr>
        <p:xfrm>
          <a:off x="471488" y="2026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{455DD841-34B1-4E24-B6CB-E6E5D4B852C9}</a:tableStyleId>
              </a:tblPr>
              <a:tblGrid>
                <a:gridCol w="973375"/>
                <a:gridCol w="973375"/>
                <a:gridCol w="973375"/>
                <a:gridCol w="973375"/>
                <a:gridCol w="973375"/>
                <a:gridCol w="973375"/>
                <a:gridCol w="973375"/>
              </a:tblGrid>
              <a:tr h="45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Размер на </a:t>
                      </a:r>
                      <a:endParaRPr sz="12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Входа</a:t>
                      </a:r>
                      <a:endParaRPr sz="12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baseline="30000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baseline="30000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baseline="30000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baseline="30000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baseline="30000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r>
                        <a:rPr b="1" baseline="30000" lang="bg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5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Naive</a:t>
                      </a:r>
                      <a:endParaRPr sz="12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0.000s                    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0.024s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2.376s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237.700s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6.6h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27d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5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bg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BinSearch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0.000s                     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0.001s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0.002s 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0.026s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0.278s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2.998s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59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bg" sz="1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0.000s                     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0.000s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0.001s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0.004s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0.035s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bg" sz="105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0.082s</a:t>
                      </a:r>
                      <a:endParaRPr b="1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37" name="Google Shape;337;p46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338" name="Google Shape;338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339" name="Google Shape;339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800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/>
          <p:nvPr/>
        </p:nvSpPr>
        <p:spPr>
          <a:xfrm>
            <a:off x="2136650" y="973350"/>
            <a:ext cx="4499700" cy="2858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CE5CD"/>
              </a:solidFill>
              <a:highlight>
                <a:srgbClr val="6D9EEB"/>
              </a:highlight>
            </a:endParaRPr>
          </a:p>
        </p:txBody>
      </p:sp>
      <p:sp>
        <p:nvSpPr>
          <p:cNvPr id="345" name="Google Shape;345;p47"/>
          <p:cNvSpPr/>
          <p:nvPr/>
        </p:nvSpPr>
        <p:spPr>
          <a:xfrm>
            <a:off x="1945463" y="788878"/>
            <a:ext cx="4871019" cy="379214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7"/>
          <p:cNvSpPr txBox="1"/>
          <p:nvPr>
            <p:ph type="title"/>
          </p:nvPr>
        </p:nvSpPr>
        <p:spPr>
          <a:xfrm>
            <a:off x="3675225" y="1721675"/>
            <a:ext cx="1411500" cy="13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>
                <a:solidFill>
                  <a:srgbClr val="FF9800"/>
                </a:solidFill>
              </a:rPr>
              <a:t>THE</a:t>
            </a:r>
            <a:r>
              <a:rPr lang="bg" sz="4000"/>
              <a:t> </a:t>
            </a:r>
            <a:r>
              <a:rPr lang="bg" sz="4000">
                <a:solidFill>
                  <a:srgbClr val="666666"/>
                </a:solidFill>
              </a:rPr>
              <a:t>END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347" name="Google Shape;347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Информация за курса</a:t>
            </a:r>
            <a:endParaRPr sz="2400"/>
          </a:p>
        </p:txBody>
      </p:sp>
      <p:sp>
        <p:nvSpPr>
          <p:cNvPr id="147" name="Google Shape;147;p28"/>
          <p:cNvSpPr txBox="1"/>
          <p:nvPr/>
        </p:nvSpPr>
        <p:spPr>
          <a:xfrm>
            <a:off x="841000" y="1379600"/>
            <a:ext cx="6283500" cy="3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 какво ще се набляга - Ще решаваме задачи, свързани с материала по ДАА, в някакви ограничения (време, памет, …)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Език за програмиране - C/C++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Изисквания за кода - Няма да се държи за стил на кода в този курс</a:t>
            </a:r>
            <a:endParaRPr sz="2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149" name="Google Shape;149;p28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150" name="Google Shape;150;p2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/>
              <a:t>Оценяване и бонуси</a:t>
            </a:r>
            <a:endParaRPr sz="2400"/>
          </a:p>
        </p:txBody>
      </p:sp>
      <p:sp>
        <p:nvSpPr>
          <p:cNvPr id="157" name="Google Shape;157;p29"/>
          <p:cNvSpPr txBox="1"/>
          <p:nvPr/>
        </p:nvSpPr>
        <p:spPr>
          <a:xfrm>
            <a:off x="841000" y="1302250"/>
            <a:ext cx="61638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Контролни - общо 250 точки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Няколко домашни - общо 50 точки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Бонуси за решилите най-много задачи в арената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Бонус домашни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993400" y="39059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162" name="Google Shape;162;p2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Скала за оценяване</a:t>
            </a:r>
            <a:endParaRPr sz="2400"/>
          </a:p>
        </p:txBody>
      </p:sp>
      <p:sp>
        <p:nvSpPr>
          <p:cNvPr id="169" name="Google Shape;169;p30"/>
          <p:cNvSpPr txBox="1"/>
          <p:nvPr/>
        </p:nvSpPr>
        <p:spPr>
          <a:xfrm>
            <a:off x="841000" y="1292225"/>
            <a:ext cx="61638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90т  - 104т  - 3.00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105т - 119т   - 3.50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120т - 134т  - 4.00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135т - 149т  - 4.50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150т - 164т  - 5.00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165т - 179т  - 5.50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180т+          - 6.00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172" name="Google Shape;172;p3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DDC3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841000" y="456725"/>
            <a:ext cx="6127800" cy="9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Системи за автоматизирано тестване на решения (judges)</a:t>
            </a:r>
            <a:endParaRPr sz="2400"/>
          </a:p>
        </p:txBody>
      </p:sp>
      <p:sp>
        <p:nvSpPr>
          <p:cNvPr id="179" name="Google Shape;179;p31"/>
          <p:cNvSpPr txBox="1"/>
          <p:nvPr/>
        </p:nvSpPr>
        <p:spPr>
          <a:xfrm>
            <a:off x="841000" y="1082475"/>
            <a:ext cx="6524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 какво се използват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Основно ще ползваме арената на ФМИ - </a:t>
            </a:r>
            <a:r>
              <a:rPr lang="bg" sz="23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https://judge.openfmi.net/</a:t>
            </a:r>
            <a:endParaRPr sz="23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Различни видове грешки при оценяване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181" name="Google Shape;181;p31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182" name="Google Shape;182;p3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00" y="508225"/>
            <a:ext cx="5503150" cy="41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95" name="Google Shape;195;p33"/>
          <p:cNvSpPr txBox="1"/>
          <p:nvPr>
            <p:ph type="title"/>
          </p:nvPr>
        </p:nvSpPr>
        <p:spPr>
          <a:xfrm>
            <a:off x="841000" y="429375"/>
            <a:ext cx="4801500" cy="9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Регистрации в арената на ФМИ</a:t>
            </a:r>
            <a:endParaRPr sz="2400"/>
          </a:p>
        </p:txBody>
      </p:sp>
      <p:sp>
        <p:nvSpPr>
          <p:cNvPr id="196" name="Google Shape;196;p33"/>
          <p:cNvSpPr txBox="1"/>
          <p:nvPr/>
        </p:nvSpPr>
        <p:spPr>
          <a:xfrm>
            <a:off x="800950" y="1054175"/>
            <a:ext cx="6535800" cy="3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Нека всички се регистрират в арената, като в истинското си име включи и факултетния си номер (за наше улеснение)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rgbClr val="3C78D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https://judge.openfmi.net/</a:t>
            </a:r>
            <a:endParaRPr sz="230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198" name="Google Shape;198;p33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199" name="Google Shape;199;p3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206" name="Google Shape;206;p34"/>
          <p:cNvSpPr txBox="1"/>
          <p:nvPr>
            <p:ph type="title"/>
          </p:nvPr>
        </p:nvSpPr>
        <p:spPr>
          <a:xfrm>
            <a:off x="841000" y="62097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Демо на арената</a:t>
            </a:r>
            <a:endParaRPr sz="2400"/>
          </a:p>
        </p:txBody>
      </p:sp>
      <p:sp>
        <p:nvSpPr>
          <p:cNvPr id="207" name="Google Shape;207;p34"/>
          <p:cNvSpPr txBox="1"/>
          <p:nvPr/>
        </p:nvSpPr>
        <p:spPr>
          <a:xfrm>
            <a:off x="841000" y="837425"/>
            <a:ext cx="6764700" cy="4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Ще започнем с няколко прости задачи, за да се запознаете със системата.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scanf, printf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▸"/>
            </a:pPr>
            <a:r>
              <a:rPr lang="bg" sz="1600">
                <a:solidFill>
                  <a:srgbClr val="3C78D8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https://judge.openfmi.net/practice/open_contest?contest_id=31</a:t>
            </a:r>
            <a:endParaRPr sz="1600">
              <a:solidFill>
                <a:srgbClr val="3C78D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grpSp>
        <p:nvGrpSpPr>
          <p:cNvPr id="209" name="Google Shape;209;p34"/>
          <p:cNvGrpSpPr/>
          <p:nvPr/>
        </p:nvGrpSpPr>
        <p:grpSpPr>
          <a:xfrm>
            <a:off x="471491" y="636750"/>
            <a:ext cx="369505" cy="268183"/>
            <a:chOff x="4604550" y="3714775"/>
            <a:chExt cx="439625" cy="319075"/>
          </a:xfrm>
        </p:grpSpPr>
        <p:sp>
          <p:nvSpPr>
            <p:cNvPr id="210" name="Google Shape;210;p3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999999"/>
            </a:solidFill>
            <a:ln cap="rnd" cmpd="sng" w="19050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666666"/>
                </a:solidFill>
                <a:highlight>
                  <a:srgbClr val="666666"/>
                </a:highligh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