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70" r:id="rId3"/>
    <p:sldId id="264" r:id="rId4"/>
    <p:sldId id="394" r:id="rId5"/>
    <p:sldId id="395" r:id="rId6"/>
    <p:sldId id="396" r:id="rId7"/>
    <p:sldId id="393" r:id="rId8"/>
    <p:sldId id="265" r:id="rId9"/>
    <p:sldId id="271" r:id="rId10"/>
    <p:sldId id="391" r:id="rId11"/>
    <p:sldId id="397" r:id="rId12"/>
    <p:sldId id="399" r:id="rId13"/>
    <p:sldId id="400" r:id="rId14"/>
    <p:sldId id="356" r:id="rId15"/>
    <p:sldId id="323" r:id="rId16"/>
    <p:sldId id="326" r:id="rId17"/>
    <p:sldId id="401" r:id="rId18"/>
    <p:sldId id="402" r:id="rId19"/>
    <p:sldId id="403" r:id="rId20"/>
    <p:sldId id="404" r:id="rId21"/>
    <p:sldId id="405" r:id="rId22"/>
    <p:sldId id="406" r:id="rId23"/>
    <p:sldId id="407" r:id="rId24"/>
    <p:sldId id="408" r:id="rId25"/>
    <p:sldId id="409" r:id="rId26"/>
    <p:sldId id="410" r:id="rId27"/>
    <p:sldId id="411" r:id="rId28"/>
    <p:sldId id="412" r:id="rId29"/>
    <p:sldId id="415" r:id="rId30"/>
    <p:sldId id="413" r:id="rId31"/>
    <p:sldId id="414" r:id="rId32"/>
    <p:sldId id="429" r:id="rId33"/>
    <p:sldId id="416" r:id="rId34"/>
    <p:sldId id="419" r:id="rId35"/>
    <p:sldId id="417" r:id="rId36"/>
    <p:sldId id="420" r:id="rId37"/>
    <p:sldId id="418" r:id="rId38"/>
    <p:sldId id="421" r:id="rId39"/>
    <p:sldId id="422" r:id="rId40"/>
    <p:sldId id="423" r:id="rId41"/>
    <p:sldId id="424" r:id="rId42"/>
    <p:sldId id="425" r:id="rId43"/>
    <p:sldId id="426" r:id="rId44"/>
    <p:sldId id="427" r:id="rId45"/>
    <p:sldId id="428" r:id="rId46"/>
    <p:sldId id="318" r:id="rId47"/>
    <p:sldId id="355" r:id="rId48"/>
    <p:sldId id="430" r:id="rId49"/>
    <p:sldId id="321" r:id="rId50"/>
    <p:sldId id="261" r:id="rId51"/>
  </p:sldIdLst>
  <p:sldSz cx="9144000" cy="5143500" type="screen16x9"/>
  <p:notesSz cx="6858000" cy="9144000"/>
  <p:defaultTextStyle>
    <a:defPPr>
      <a:defRPr lang="bg-BG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37AF7"/>
    <a:srgbClr val="6666FF"/>
    <a:srgbClr val="D8D8DE"/>
    <a:srgbClr val="9999FF"/>
  </p:clrMru>
  <p:extLst>
    <p:ext uri="{E76CE94A-603C-4142-B9EB-6D1370010A27}">
      <p14:discardImageEditData xmlns:p14="http://schemas.microsoft.com/office/powerpoint/2010/main" val="1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 autoAdjust="0"/>
    <p:restoredTop sz="94590" autoAdjust="0"/>
  </p:normalViewPr>
  <p:slideViewPr>
    <p:cSldViewPr>
      <p:cViewPr varScale="1">
        <p:scale>
          <a:sx n="83" d="100"/>
          <a:sy n="83" d="100"/>
        </p:scale>
        <p:origin x="-906" y="-90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10644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840"/>
    </p:cViewPr>
  </p:sorterViewPr>
  <p:gridSpacing cx="91439" cy="91439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219200" y="2914650"/>
            <a:ext cx="6858000" cy="742950"/>
          </a:xfrm>
          <a:ln>
            <a:noFill/>
          </a:ln>
        </p:spPr>
        <p:txBody>
          <a:bodyPr anchor="t" anchorCtr="0">
            <a:normAutofit/>
          </a:bodyPr>
          <a:lstStyle>
            <a:lvl1pPr algn="l">
              <a:defRPr sz="3600">
                <a:solidFill>
                  <a:schemeClr val="tx1"/>
                </a:solidFill>
              </a:defRPr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19200" y="3843338"/>
            <a:ext cx="6858000" cy="400050"/>
          </a:xfrm>
        </p:spPr>
        <p:txBody>
          <a:bodyPr/>
          <a:lstStyle>
            <a:lvl1pPr marL="0" indent="0" algn="l">
              <a:buNone/>
              <a:defRPr sz="2000" b="0">
                <a:solidFill>
                  <a:schemeClr val="tx2"/>
                </a:solidFill>
                <a:latin typeface="Candara" panose="020E0502030303020204" pitchFamily="34" charset="0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1" name="Rectangle 20"/>
          <p:cNvSpPr/>
          <p:nvPr/>
        </p:nvSpPr>
        <p:spPr>
          <a:xfrm>
            <a:off x="904875" y="2736056"/>
            <a:ext cx="7315200" cy="96012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Rectangle 32"/>
          <p:cNvSpPr/>
          <p:nvPr/>
        </p:nvSpPr>
        <p:spPr>
          <a:xfrm>
            <a:off x="904875" y="3786188"/>
            <a:ext cx="7315200" cy="51435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Rectangle 21"/>
          <p:cNvSpPr/>
          <p:nvPr/>
        </p:nvSpPr>
        <p:spPr>
          <a:xfrm>
            <a:off x="904875" y="2736056"/>
            <a:ext cx="228600" cy="96012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>
            <a:off x="904875" y="3786188"/>
            <a:ext cx="228600" cy="51435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pic>
        <p:nvPicPr>
          <p:cNvPr id="10" name="Picture 2" descr="D:\Pavel\Courses\Materials\Course.ALG 2019\logo-bg.emf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7053" y="168272"/>
            <a:ext cx="2815910" cy="25749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219200" y="2914650"/>
            <a:ext cx="6858000" cy="742950"/>
          </a:xfrm>
          <a:ln>
            <a:noFill/>
          </a:ln>
        </p:spPr>
        <p:txBody>
          <a:bodyPr anchor="t" anchorCtr="0">
            <a:normAutofit/>
          </a:bodyPr>
          <a:lstStyle>
            <a:lvl1pPr algn="l">
              <a:defRPr sz="3600">
                <a:solidFill>
                  <a:schemeClr val="tx1"/>
                </a:solidFill>
              </a:defRPr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>
            <a:off x="904875" y="2736056"/>
            <a:ext cx="7315200" cy="96012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Rectangle 21"/>
          <p:cNvSpPr/>
          <p:nvPr/>
        </p:nvSpPr>
        <p:spPr>
          <a:xfrm>
            <a:off x="904875" y="2736056"/>
            <a:ext cx="228600" cy="96012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8257830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"/>
            <a:ext cx="8534400" cy="74295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667DF-4D84-4B1F-9010-1E7FCEE5EE25}" type="slidenum">
              <a:rPr lang="bg-BG" smtClean="0"/>
              <a:t>‹#›</a:t>
            </a:fld>
            <a:endParaRPr lang="bg-BG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047750"/>
            <a:ext cx="8534400" cy="4038600"/>
          </a:xfrm>
        </p:spPr>
        <p:txBody>
          <a:bodyPr/>
          <a:lstStyle/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667DF-4D84-4B1F-9010-1E7FCEE5EE25}" type="slidenum">
              <a:rPr lang="bg-BG" smtClean="0"/>
              <a:t>‹#›</a:t>
            </a:fld>
            <a:endParaRPr lang="bg-BG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33350"/>
            <a:ext cx="8534400" cy="4953000"/>
          </a:xfrm>
        </p:spPr>
        <p:txBody>
          <a:bodyPr/>
          <a:lstStyle/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18800805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71450"/>
            <a:ext cx="8534400" cy="685800"/>
          </a:xfrm>
          <a:ln>
            <a:noFill/>
          </a:ln>
        </p:spPr>
        <p:txBody>
          <a:bodyPr vert="horz" anchor="b" anchorCtr="0">
            <a:normAutofit/>
          </a:bodyPr>
          <a:lstStyle>
            <a:lvl1pPr>
              <a:defRPr lang="en-US" sz="3600"/>
            </a:lvl1pPr>
          </a:lstStyle>
          <a:p>
            <a:pPr lvl="0"/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667DF-4D84-4B1F-9010-1E7FCEE5EE25}" type="slidenum">
              <a:rPr lang="bg-BG" smtClean="0"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667DF-4D84-4B1F-9010-1E7FCEE5EE25}" type="slidenum">
              <a:rPr lang="bg-BG" smtClean="0"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33350"/>
            <a:ext cx="7955238" cy="723900"/>
          </a:xfrm>
          <a:prstGeom prst="rect">
            <a:avLst/>
          </a:prstGeom>
          <a:ln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914400"/>
            <a:ext cx="8534400" cy="417195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dirty="0" smtClean="0"/>
              <a:t>Click to edit Master text styles</a:t>
            </a:r>
            <a:r>
              <a:rPr kumimoji="0" lang="bg-BG" dirty="0" smtClean="0"/>
              <a:t>кирилица</a:t>
            </a:r>
            <a:endParaRPr kumimoji="0" lang="en-US" dirty="0" smtClean="0"/>
          </a:p>
          <a:p>
            <a:pPr lvl="1" eaLnBrk="1" latinLnBrk="0" hangingPunct="1"/>
            <a:r>
              <a:rPr kumimoji="0" lang="en-US" dirty="0" smtClean="0"/>
              <a:t>Second level</a:t>
            </a:r>
          </a:p>
          <a:p>
            <a:pPr lvl="2" eaLnBrk="1" latinLnBrk="0" hangingPunct="1"/>
            <a:r>
              <a:rPr kumimoji="0" lang="en-US" dirty="0" smtClean="0"/>
              <a:t>Third level</a:t>
            </a:r>
          </a:p>
          <a:p>
            <a:pPr lvl="3" eaLnBrk="1" latinLnBrk="0" hangingPunct="1"/>
            <a:r>
              <a:rPr kumimoji="0" lang="en-US" dirty="0" smtClean="0"/>
              <a:t>Fourth level</a:t>
            </a:r>
          </a:p>
          <a:p>
            <a:pPr lvl="4" eaLnBrk="1" latinLnBrk="0" hangingPunct="1"/>
            <a:r>
              <a:rPr kumimoji="0" lang="en-US" dirty="0" smtClean="0"/>
              <a:t>Fifth level</a:t>
            </a:r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86800" y="4869180"/>
            <a:ext cx="457200" cy="27432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1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EC4667DF-4D84-4B1F-9010-1E7FCEE5EE25}" type="slidenum">
              <a:rPr lang="bg-BG" smtClean="0"/>
              <a:pPr/>
              <a:t>‹#›</a:t>
            </a:fld>
            <a:endParaRPr lang="bg-BG"/>
          </a:p>
        </p:txBody>
      </p:sp>
      <p:sp>
        <p:nvSpPr>
          <p:cNvPr id="29" name="Straight Connector 28"/>
          <p:cNvSpPr>
            <a:spLocks noChangeShapeType="1"/>
          </p:cNvSpPr>
          <p:nvPr/>
        </p:nvSpPr>
        <p:spPr bwMode="auto">
          <a:xfrm>
            <a:off x="457200" y="857250"/>
            <a:ext cx="85344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Rectangle 1"/>
          <p:cNvSpPr/>
          <p:nvPr/>
        </p:nvSpPr>
        <p:spPr>
          <a:xfrm>
            <a:off x="0" y="133350"/>
            <a:ext cx="152400" cy="7239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grpSp>
        <p:nvGrpSpPr>
          <p:cNvPr id="7" name="Group 6"/>
          <p:cNvGrpSpPr/>
          <p:nvPr userDrawn="1"/>
        </p:nvGrpSpPr>
        <p:grpSpPr>
          <a:xfrm>
            <a:off x="8492947" y="244789"/>
            <a:ext cx="498653" cy="498161"/>
            <a:chOff x="354013" y="322263"/>
            <a:chExt cx="1608138" cy="1606550"/>
          </a:xfrm>
        </p:grpSpPr>
        <p:sp>
          <p:nvSpPr>
            <p:cNvPr id="8" name="Freeform 49"/>
            <p:cNvSpPr>
              <a:spLocks/>
            </p:cNvSpPr>
            <p:nvPr/>
          </p:nvSpPr>
          <p:spPr bwMode="auto">
            <a:xfrm>
              <a:off x="588963" y="615950"/>
              <a:ext cx="465138" cy="254000"/>
            </a:xfrm>
            <a:custGeom>
              <a:avLst/>
              <a:gdLst>
                <a:gd name="T0" fmla="*/ 542 w 1818"/>
                <a:gd name="T1" fmla="*/ 10 h 992"/>
                <a:gd name="T2" fmla="*/ 1818 w 1818"/>
                <a:gd name="T3" fmla="*/ 404 h 992"/>
                <a:gd name="T4" fmla="*/ 1757 w 1818"/>
                <a:gd name="T5" fmla="*/ 425 h 992"/>
                <a:gd name="T6" fmla="*/ 1675 w 1818"/>
                <a:gd name="T7" fmla="*/ 465 h 992"/>
                <a:gd name="T8" fmla="*/ 224 w 1818"/>
                <a:gd name="T9" fmla="*/ 223 h 992"/>
                <a:gd name="T10" fmla="*/ 630 w 1818"/>
                <a:gd name="T11" fmla="*/ 992 h 992"/>
                <a:gd name="T12" fmla="*/ 478 w 1818"/>
                <a:gd name="T13" fmla="*/ 992 h 992"/>
                <a:gd name="T14" fmla="*/ 107 w 1818"/>
                <a:gd name="T15" fmla="*/ 152 h 992"/>
                <a:gd name="T16" fmla="*/ 542 w 1818"/>
                <a:gd name="T17" fmla="*/ 10 h 9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18" h="992">
                  <a:moveTo>
                    <a:pt x="542" y="10"/>
                  </a:moveTo>
                  <a:cubicBezTo>
                    <a:pt x="861" y="26"/>
                    <a:pt x="1315" y="163"/>
                    <a:pt x="1818" y="404"/>
                  </a:cubicBezTo>
                  <a:cubicBezTo>
                    <a:pt x="1798" y="409"/>
                    <a:pt x="1777" y="417"/>
                    <a:pt x="1757" y="425"/>
                  </a:cubicBezTo>
                  <a:lnTo>
                    <a:pt x="1675" y="465"/>
                  </a:lnTo>
                  <a:cubicBezTo>
                    <a:pt x="940" y="124"/>
                    <a:pt x="352" y="13"/>
                    <a:pt x="224" y="223"/>
                  </a:cubicBezTo>
                  <a:cubicBezTo>
                    <a:pt x="132" y="374"/>
                    <a:pt x="295" y="659"/>
                    <a:pt x="630" y="992"/>
                  </a:cubicBezTo>
                  <a:lnTo>
                    <a:pt x="478" y="992"/>
                  </a:lnTo>
                  <a:cubicBezTo>
                    <a:pt x="150" y="637"/>
                    <a:pt x="0" y="328"/>
                    <a:pt x="107" y="152"/>
                  </a:cubicBezTo>
                  <a:cubicBezTo>
                    <a:pt x="173" y="45"/>
                    <a:pt x="326" y="0"/>
                    <a:pt x="542" y="1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9" name="Freeform 50"/>
            <p:cNvSpPr>
              <a:spLocks/>
            </p:cNvSpPr>
            <p:nvPr/>
          </p:nvSpPr>
          <p:spPr bwMode="auto">
            <a:xfrm>
              <a:off x="1270000" y="617538"/>
              <a:ext cx="466725" cy="254000"/>
            </a:xfrm>
            <a:custGeom>
              <a:avLst/>
              <a:gdLst>
                <a:gd name="T0" fmla="*/ 1276 w 1818"/>
                <a:gd name="T1" fmla="*/ 11 h 993"/>
                <a:gd name="T2" fmla="*/ 0 w 1818"/>
                <a:gd name="T3" fmla="*/ 405 h 993"/>
                <a:gd name="T4" fmla="*/ 61 w 1818"/>
                <a:gd name="T5" fmla="*/ 426 h 993"/>
                <a:gd name="T6" fmla="*/ 143 w 1818"/>
                <a:gd name="T7" fmla="*/ 465 h 993"/>
                <a:gd name="T8" fmla="*/ 1594 w 1818"/>
                <a:gd name="T9" fmla="*/ 224 h 993"/>
                <a:gd name="T10" fmla="*/ 1188 w 1818"/>
                <a:gd name="T11" fmla="*/ 993 h 993"/>
                <a:gd name="T12" fmla="*/ 1340 w 1818"/>
                <a:gd name="T13" fmla="*/ 993 h 993"/>
                <a:gd name="T14" fmla="*/ 1711 w 1818"/>
                <a:gd name="T15" fmla="*/ 153 h 993"/>
                <a:gd name="T16" fmla="*/ 1276 w 1818"/>
                <a:gd name="T17" fmla="*/ 11 h 9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18" h="993">
                  <a:moveTo>
                    <a:pt x="1276" y="11"/>
                  </a:moveTo>
                  <a:cubicBezTo>
                    <a:pt x="957" y="26"/>
                    <a:pt x="503" y="163"/>
                    <a:pt x="0" y="405"/>
                  </a:cubicBezTo>
                  <a:cubicBezTo>
                    <a:pt x="21" y="410"/>
                    <a:pt x="41" y="418"/>
                    <a:pt x="61" y="426"/>
                  </a:cubicBezTo>
                  <a:lnTo>
                    <a:pt x="143" y="465"/>
                  </a:lnTo>
                  <a:cubicBezTo>
                    <a:pt x="878" y="125"/>
                    <a:pt x="1466" y="14"/>
                    <a:pt x="1594" y="224"/>
                  </a:cubicBezTo>
                  <a:cubicBezTo>
                    <a:pt x="1686" y="375"/>
                    <a:pt x="1523" y="660"/>
                    <a:pt x="1188" y="993"/>
                  </a:cubicBezTo>
                  <a:lnTo>
                    <a:pt x="1340" y="993"/>
                  </a:lnTo>
                  <a:cubicBezTo>
                    <a:pt x="1668" y="638"/>
                    <a:pt x="1818" y="329"/>
                    <a:pt x="1711" y="153"/>
                  </a:cubicBezTo>
                  <a:cubicBezTo>
                    <a:pt x="1645" y="45"/>
                    <a:pt x="1492" y="0"/>
                    <a:pt x="1276" y="1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0" name="Freeform 51"/>
            <p:cNvSpPr>
              <a:spLocks/>
            </p:cNvSpPr>
            <p:nvPr/>
          </p:nvSpPr>
          <p:spPr bwMode="auto">
            <a:xfrm>
              <a:off x="354013" y="322263"/>
              <a:ext cx="1608138" cy="1606550"/>
            </a:xfrm>
            <a:custGeom>
              <a:avLst/>
              <a:gdLst>
                <a:gd name="T0" fmla="*/ 3133 w 6277"/>
                <a:gd name="T1" fmla="*/ 0 h 6272"/>
                <a:gd name="T2" fmla="*/ 6272 w 6277"/>
                <a:gd name="T3" fmla="*/ 1044 h 6272"/>
                <a:gd name="T4" fmla="*/ 3130 w 6277"/>
                <a:gd name="T5" fmla="*/ 6272 h 6272"/>
                <a:gd name="T6" fmla="*/ 0 w 6277"/>
                <a:gd name="T7" fmla="*/ 1042 h 6272"/>
                <a:gd name="T8" fmla="*/ 3133 w 6277"/>
                <a:gd name="T9" fmla="*/ 0 h 6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277" h="6272">
                  <a:moveTo>
                    <a:pt x="3133" y="0"/>
                  </a:moveTo>
                  <a:lnTo>
                    <a:pt x="6272" y="1044"/>
                  </a:lnTo>
                  <a:cubicBezTo>
                    <a:pt x="6277" y="2620"/>
                    <a:pt x="5633" y="5021"/>
                    <a:pt x="3130" y="6272"/>
                  </a:cubicBezTo>
                  <a:cubicBezTo>
                    <a:pt x="625" y="5017"/>
                    <a:pt x="5" y="2615"/>
                    <a:pt x="0" y="1042"/>
                  </a:cubicBezTo>
                  <a:lnTo>
                    <a:pt x="3133" y="0"/>
                  </a:lnTo>
                  <a:close/>
                </a:path>
              </a:pathLst>
            </a:custGeom>
            <a:noFill/>
            <a:ln w="19050" cap="flat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1" name="Freeform 52"/>
            <p:cNvSpPr>
              <a:spLocks/>
            </p:cNvSpPr>
            <p:nvPr/>
          </p:nvSpPr>
          <p:spPr bwMode="auto">
            <a:xfrm>
              <a:off x="1114326" y="1754188"/>
              <a:ext cx="88900" cy="88900"/>
            </a:xfrm>
            <a:custGeom>
              <a:avLst/>
              <a:gdLst>
                <a:gd name="T0" fmla="*/ 62 w 348"/>
                <a:gd name="T1" fmla="*/ 286 h 348"/>
                <a:gd name="T2" fmla="*/ 62 w 348"/>
                <a:gd name="T3" fmla="*/ 62 h 348"/>
                <a:gd name="T4" fmla="*/ 286 w 348"/>
                <a:gd name="T5" fmla="*/ 62 h 348"/>
                <a:gd name="T6" fmla="*/ 286 w 348"/>
                <a:gd name="T7" fmla="*/ 286 h 348"/>
                <a:gd name="T8" fmla="*/ 62 w 348"/>
                <a:gd name="T9" fmla="*/ 286 h 3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8" h="348">
                  <a:moveTo>
                    <a:pt x="62" y="286"/>
                  </a:moveTo>
                  <a:cubicBezTo>
                    <a:pt x="0" y="224"/>
                    <a:pt x="0" y="124"/>
                    <a:pt x="62" y="62"/>
                  </a:cubicBezTo>
                  <a:cubicBezTo>
                    <a:pt x="124" y="0"/>
                    <a:pt x="224" y="0"/>
                    <a:pt x="286" y="62"/>
                  </a:cubicBezTo>
                  <a:cubicBezTo>
                    <a:pt x="348" y="124"/>
                    <a:pt x="348" y="224"/>
                    <a:pt x="286" y="286"/>
                  </a:cubicBezTo>
                  <a:cubicBezTo>
                    <a:pt x="224" y="348"/>
                    <a:pt x="124" y="348"/>
                    <a:pt x="62" y="286"/>
                  </a:cubicBezTo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2" name="Freeform 53"/>
            <p:cNvSpPr>
              <a:spLocks/>
            </p:cNvSpPr>
            <p:nvPr/>
          </p:nvSpPr>
          <p:spPr bwMode="auto">
            <a:xfrm>
              <a:off x="1089720" y="1690688"/>
              <a:ext cx="138113" cy="41275"/>
            </a:xfrm>
            <a:custGeom>
              <a:avLst/>
              <a:gdLst>
                <a:gd name="T0" fmla="*/ 0 w 87"/>
                <a:gd name="T1" fmla="*/ 26 h 26"/>
                <a:gd name="T2" fmla="*/ 84 w 87"/>
                <a:gd name="T3" fmla="*/ 21 h 26"/>
                <a:gd name="T4" fmla="*/ 87 w 87"/>
                <a:gd name="T5" fmla="*/ 2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7" h="26">
                  <a:moveTo>
                    <a:pt x="0" y="26"/>
                  </a:moveTo>
                  <a:cubicBezTo>
                    <a:pt x="22" y="2"/>
                    <a:pt x="59" y="0"/>
                    <a:pt x="84" y="21"/>
                  </a:cubicBezTo>
                  <a:cubicBezTo>
                    <a:pt x="85" y="22"/>
                    <a:pt x="86" y="23"/>
                    <a:pt x="87" y="24"/>
                  </a:cubicBezTo>
                </a:path>
              </a:pathLst>
            </a:custGeom>
            <a:noFill/>
            <a:ln w="19050" cap="flat">
              <a:solidFill>
                <a:schemeClr val="accent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4" name="Freeform 56"/>
            <p:cNvSpPr>
              <a:spLocks/>
            </p:cNvSpPr>
            <p:nvPr/>
          </p:nvSpPr>
          <p:spPr bwMode="auto">
            <a:xfrm>
              <a:off x="896938" y="722313"/>
              <a:ext cx="539750" cy="668338"/>
            </a:xfrm>
            <a:custGeom>
              <a:avLst/>
              <a:gdLst>
                <a:gd name="T0" fmla="*/ 574 w 2109"/>
                <a:gd name="T1" fmla="*/ 2608 h 2608"/>
                <a:gd name="T2" fmla="*/ 1530 w 2109"/>
                <a:gd name="T3" fmla="*/ 2607 h 2608"/>
                <a:gd name="T4" fmla="*/ 2101 w 2109"/>
                <a:gd name="T5" fmla="*/ 876 h 2608"/>
                <a:gd name="T6" fmla="*/ 1050 w 2109"/>
                <a:gd name="T7" fmla="*/ 0 h 2608"/>
                <a:gd name="T8" fmla="*/ 6 w 2109"/>
                <a:gd name="T9" fmla="*/ 868 h 2608"/>
                <a:gd name="T10" fmla="*/ 574 w 2109"/>
                <a:gd name="T11" fmla="*/ 2608 h 26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09" h="2608">
                  <a:moveTo>
                    <a:pt x="574" y="2608"/>
                  </a:moveTo>
                  <a:lnTo>
                    <a:pt x="1530" y="2607"/>
                  </a:lnTo>
                  <a:cubicBezTo>
                    <a:pt x="1528" y="1512"/>
                    <a:pt x="2109" y="1438"/>
                    <a:pt x="2101" y="876"/>
                  </a:cubicBezTo>
                  <a:cubicBezTo>
                    <a:pt x="2094" y="313"/>
                    <a:pt x="1558" y="2"/>
                    <a:pt x="1050" y="0"/>
                  </a:cubicBezTo>
                  <a:cubicBezTo>
                    <a:pt x="563" y="10"/>
                    <a:pt x="0" y="287"/>
                    <a:pt x="6" y="868"/>
                  </a:cubicBezTo>
                  <a:cubicBezTo>
                    <a:pt x="11" y="1448"/>
                    <a:pt x="570" y="1525"/>
                    <a:pt x="574" y="2608"/>
                  </a:cubicBezTo>
                  <a:close/>
                </a:path>
              </a:pathLst>
            </a:custGeom>
            <a:noFill/>
            <a:ln w="19050" cap="flat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5" name="Freeform 57"/>
            <p:cNvSpPr>
              <a:spLocks/>
            </p:cNvSpPr>
            <p:nvPr/>
          </p:nvSpPr>
          <p:spPr bwMode="auto">
            <a:xfrm>
              <a:off x="962025" y="804863"/>
              <a:ext cx="138113" cy="138113"/>
            </a:xfrm>
            <a:custGeom>
              <a:avLst/>
              <a:gdLst>
                <a:gd name="T0" fmla="*/ 0 w 87"/>
                <a:gd name="T1" fmla="*/ 87 h 87"/>
                <a:gd name="T2" fmla="*/ 87 w 87"/>
                <a:gd name="T3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87" h="87">
                  <a:moveTo>
                    <a:pt x="0" y="87"/>
                  </a:moveTo>
                  <a:cubicBezTo>
                    <a:pt x="5" y="47"/>
                    <a:pt x="40" y="12"/>
                    <a:pt x="87" y="0"/>
                  </a:cubicBezTo>
                </a:path>
              </a:pathLst>
            </a:custGeom>
            <a:noFill/>
            <a:ln w="12700" cap="rnd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6" name="Oval 58"/>
            <p:cNvSpPr>
              <a:spLocks noChangeArrowheads="1"/>
            </p:cNvSpPr>
            <p:nvPr/>
          </p:nvSpPr>
          <p:spPr bwMode="auto">
            <a:xfrm>
              <a:off x="1530350" y="806450"/>
              <a:ext cx="131763" cy="130175"/>
            </a:xfrm>
            <a:prstGeom prst="ellipse">
              <a:avLst/>
            </a:pr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7" name="Oval 59"/>
            <p:cNvSpPr>
              <a:spLocks noChangeArrowheads="1"/>
            </p:cNvSpPr>
            <p:nvPr/>
          </p:nvSpPr>
          <p:spPr bwMode="auto">
            <a:xfrm>
              <a:off x="654050" y="798513"/>
              <a:ext cx="131763" cy="130175"/>
            </a:xfrm>
            <a:prstGeom prst="ellipse">
              <a:avLst/>
            </a:pr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8" name="Freeform 60"/>
            <p:cNvSpPr>
              <a:spLocks/>
            </p:cNvSpPr>
            <p:nvPr/>
          </p:nvSpPr>
          <p:spPr bwMode="auto">
            <a:xfrm>
              <a:off x="688975" y="847725"/>
              <a:ext cx="1038225" cy="547688"/>
            </a:xfrm>
            <a:custGeom>
              <a:avLst/>
              <a:gdLst>
                <a:gd name="T0" fmla="*/ 0 w 4051"/>
                <a:gd name="T1" fmla="*/ 0 h 2143"/>
                <a:gd name="T2" fmla="*/ 145 w 4051"/>
                <a:gd name="T3" fmla="*/ 0 h 2143"/>
                <a:gd name="T4" fmla="*/ 1481 w 4051"/>
                <a:gd name="T5" fmla="*/ 1035 h 2143"/>
                <a:gd name="T6" fmla="*/ 3784 w 4051"/>
                <a:gd name="T7" fmla="*/ 1728 h 2143"/>
                <a:gd name="T8" fmla="*/ 2968 w 4051"/>
                <a:gd name="T9" fmla="*/ 595 h 2143"/>
                <a:gd name="T10" fmla="*/ 3062 w 4051"/>
                <a:gd name="T11" fmla="*/ 524 h 2143"/>
                <a:gd name="T12" fmla="*/ 3901 w 4051"/>
                <a:gd name="T13" fmla="*/ 1799 h 2143"/>
                <a:gd name="T14" fmla="*/ 1418 w 4051"/>
                <a:gd name="T15" fmla="*/ 1139 h 2143"/>
                <a:gd name="T16" fmla="*/ 0 w 4051"/>
                <a:gd name="T17" fmla="*/ 0 h 2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51" h="2143">
                  <a:moveTo>
                    <a:pt x="0" y="0"/>
                  </a:moveTo>
                  <a:lnTo>
                    <a:pt x="145" y="0"/>
                  </a:lnTo>
                  <a:cubicBezTo>
                    <a:pt x="446" y="320"/>
                    <a:pt x="918" y="691"/>
                    <a:pt x="1481" y="1035"/>
                  </a:cubicBezTo>
                  <a:cubicBezTo>
                    <a:pt x="2578" y="1704"/>
                    <a:pt x="3609" y="2014"/>
                    <a:pt x="3784" y="1728"/>
                  </a:cubicBezTo>
                  <a:cubicBezTo>
                    <a:pt x="3908" y="1525"/>
                    <a:pt x="3568" y="1076"/>
                    <a:pt x="2968" y="595"/>
                  </a:cubicBezTo>
                  <a:lnTo>
                    <a:pt x="3062" y="524"/>
                  </a:lnTo>
                  <a:cubicBezTo>
                    <a:pt x="3700" y="1048"/>
                    <a:pt x="4051" y="1554"/>
                    <a:pt x="3901" y="1799"/>
                  </a:cubicBezTo>
                  <a:cubicBezTo>
                    <a:pt x="3691" y="2143"/>
                    <a:pt x="2580" y="1847"/>
                    <a:pt x="1418" y="1139"/>
                  </a:cubicBezTo>
                  <a:cubicBezTo>
                    <a:pt x="810" y="768"/>
                    <a:pt x="308" y="358"/>
                    <a:pt x="0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9" name="Freeform 61"/>
            <p:cNvSpPr>
              <a:spLocks/>
            </p:cNvSpPr>
            <p:nvPr/>
          </p:nvSpPr>
          <p:spPr bwMode="auto">
            <a:xfrm>
              <a:off x="598488" y="869950"/>
              <a:ext cx="1017588" cy="525463"/>
            </a:xfrm>
            <a:custGeom>
              <a:avLst/>
              <a:gdLst>
                <a:gd name="T0" fmla="*/ 3816 w 3969"/>
                <a:gd name="T1" fmla="*/ 0 h 2052"/>
                <a:gd name="T2" fmla="*/ 3969 w 3969"/>
                <a:gd name="T3" fmla="*/ 0 h 2052"/>
                <a:gd name="T4" fmla="*/ 2632 w 3969"/>
                <a:gd name="T5" fmla="*/ 1048 h 2052"/>
                <a:gd name="T6" fmla="*/ 149 w 3969"/>
                <a:gd name="T7" fmla="*/ 1708 h 2052"/>
                <a:gd name="T8" fmla="*/ 983 w 3969"/>
                <a:gd name="T9" fmla="*/ 437 h 2052"/>
                <a:gd name="T10" fmla="*/ 1083 w 3969"/>
                <a:gd name="T11" fmla="*/ 504 h 2052"/>
                <a:gd name="T12" fmla="*/ 266 w 3969"/>
                <a:gd name="T13" fmla="*/ 1637 h 2052"/>
                <a:gd name="T14" fmla="*/ 2569 w 3969"/>
                <a:gd name="T15" fmla="*/ 944 h 2052"/>
                <a:gd name="T16" fmla="*/ 3816 w 3969"/>
                <a:gd name="T17" fmla="*/ 0 h 20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69" h="2052">
                  <a:moveTo>
                    <a:pt x="3816" y="0"/>
                  </a:moveTo>
                  <a:lnTo>
                    <a:pt x="3969" y="0"/>
                  </a:lnTo>
                  <a:cubicBezTo>
                    <a:pt x="3657" y="335"/>
                    <a:pt x="3189" y="708"/>
                    <a:pt x="2632" y="1048"/>
                  </a:cubicBezTo>
                  <a:cubicBezTo>
                    <a:pt x="1470" y="1756"/>
                    <a:pt x="359" y="2052"/>
                    <a:pt x="149" y="1708"/>
                  </a:cubicBezTo>
                  <a:cubicBezTo>
                    <a:pt x="0" y="1463"/>
                    <a:pt x="348" y="960"/>
                    <a:pt x="983" y="437"/>
                  </a:cubicBezTo>
                  <a:lnTo>
                    <a:pt x="1083" y="504"/>
                  </a:lnTo>
                  <a:cubicBezTo>
                    <a:pt x="482" y="985"/>
                    <a:pt x="142" y="1434"/>
                    <a:pt x="266" y="1637"/>
                  </a:cubicBezTo>
                  <a:cubicBezTo>
                    <a:pt x="441" y="1923"/>
                    <a:pt x="1472" y="1613"/>
                    <a:pt x="2569" y="944"/>
                  </a:cubicBezTo>
                  <a:cubicBezTo>
                    <a:pt x="3080" y="633"/>
                    <a:pt x="3515" y="298"/>
                    <a:pt x="3816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20" name="Freeform 53"/>
            <p:cNvSpPr>
              <a:spLocks/>
            </p:cNvSpPr>
            <p:nvPr/>
          </p:nvSpPr>
          <p:spPr bwMode="auto">
            <a:xfrm>
              <a:off x="1036439" y="1593055"/>
              <a:ext cx="244675" cy="80433"/>
            </a:xfrm>
            <a:custGeom>
              <a:avLst/>
              <a:gdLst>
                <a:gd name="T0" fmla="*/ 0 w 87"/>
                <a:gd name="T1" fmla="*/ 26 h 26"/>
                <a:gd name="T2" fmla="*/ 84 w 87"/>
                <a:gd name="T3" fmla="*/ 21 h 26"/>
                <a:gd name="T4" fmla="*/ 87 w 87"/>
                <a:gd name="T5" fmla="*/ 2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7" h="26">
                  <a:moveTo>
                    <a:pt x="0" y="26"/>
                  </a:moveTo>
                  <a:cubicBezTo>
                    <a:pt x="22" y="2"/>
                    <a:pt x="59" y="0"/>
                    <a:pt x="84" y="21"/>
                  </a:cubicBezTo>
                  <a:cubicBezTo>
                    <a:pt x="85" y="22"/>
                    <a:pt x="86" y="23"/>
                    <a:pt x="87" y="24"/>
                  </a:cubicBezTo>
                </a:path>
              </a:pathLst>
            </a:custGeom>
            <a:noFill/>
            <a:ln w="19050" cap="flat">
              <a:solidFill>
                <a:schemeClr val="accent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21" name="Freeform 53"/>
            <p:cNvSpPr>
              <a:spLocks/>
            </p:cNvSpPr>
            <p:nvPr/>
          </p:nvSpPr>
          <p:spPr bwMode="auto">
            <a:xfrm>
              <a:off x="961751" y="1492947"/>
              <a:ext cx="394053" cy="129539"/>
            </a:xfrm>
            <a:custGeom>
              <a:avLst/>
              <a:gdLst>
                <a:gd name="T0" fmla="*/ 0 w 87"/>
                <a:gd name="T1" fmla="*/ 26 h 26"/>
                <a:gd name="T2" fmla="*/ 84 w 87"/>
                <a:gd name="T3" fmla="*/ 21 h 26"/>
                <a:gd name="T4" fmla="*/ 87 w 87"/>
                <a:gd name="T5" fmla="*/ 2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7" h="26">
                  <a:moveTo>
                    <a:pt x="0" y="26"/>
                  </a:moveTo>
                  <a:cubicBezTo>
                    <a:pt x="22" y="2"/>
                    <a:pt x="59" y="0"/>
                    <a:pt x="84" y="21"/>
                  </a:cubicBezTo>
                  <a:cubicBezTo>
                    <a:pt x="85" y="22"/>
                    <a:pt x="86" y="23"/>
                    <a:pt x="87" y="24"/>
                  </a:cubicBezTo>
                </a:path>
              </a:pathLst>
            </a:custGeom>
            <a:noFill/>
            <a:ln w="19050" cap="flat">
              <a:solidFill>
                <a:schemeClr val="accent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81" r:id="rId2"/>
    <p:sldLayoutId id="2147483674" r:id="rId3"/>
    <p:sldLayoutId id="2147483680" r:id="rId4"/>
    <p:sldLayoutId id="2147483678" r:id="rId5"/>
    <p:sldLayoutId id="2147483679" r:id="rId6"/>
  </p:sldLayoutIdLst>
  <p:txStyles>
    <p:titleStyle>
      <a:lvl1pPr algn="l" rtl="0" eaLnBrk="1" latinLnBrk="0" hangingPunct="1">
        <a:spcBef>
          <a:spcPct val="0"/>
        </a:spcBef>
        <a:buNone/>
        <a:defRPr kumimoji="0" sz="3200" b="1" kern="1200">
          <a:solidFill>
            <a:schemeClr val="accent1">
              <a:lumMod val="75000"/>
            </a:schemeClr>
          </a:solidFill>
          <a:effectLst>
            <a:outerShdw blurRad="63500" algn="ctr" rotWithShape="0">
              <a:schemeClr val="accent1">
                <a:alpha val="40000"/>
              </a:schemeClr>
            </a:outerShdw>
          </a:effectLst>
          <a:latin typeface="Candara" panose="020E0502030303020204" pitchFamily="34" charset="0"/>
          <a:ea typeface="+mj-ea"/>
          <a:cs typeface="+mj-cs"/>
        </a:defRPr>
      </a:lvl1pPr>
    </p:titleStyle>
    <p:bodyStyle>
      <a:lvl1pPr marL="0" indent="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None/>
        <a:defRPr kumimoji="0" sz="2600" b="1" kern="1200">
          <a:solidFill>
            <a:schemeClr val="tx1"/>
          </a:solidFill>
          <a:effectLst>
            <a:outerShdw blurRad="63500" algn="ctr" rotWithShape="0">
              <a:schemeClr val="tx1">
                <a:lumMod val="65000"/>
                <a:lumOff val="35000"/>
                <a:alpha val="40000"/>
              </a:schemeClr>
            </a:outerShdw>
          </a:effectLst>
          <a:latin typeface="Candara" panose="020E0502030303020204" pitchFamily="34" charset="0"/>
          <a:ea typeface="+mn-ea"/>
          <a:cs typeface="+mn-cs"/>
        </a:defRPr>
      </a:lvl1pPr>
      <a:lvl2pPr marL="457200" indent="-182563" algn="l" rtl="0" eaLnBrk="1" latinLnBrk="0" hangingPunct="1">
        <a:spcBef>
          <a:spcPts val="500"/>
        </a:spcBef>
        <a:buClr>
          <a:schemeClr val="accent1">
            <a:lumMod val="75000"/>
          </a:schemeClr>
        </a:buClr>
        <a:buSzPct val="100000"/>
        <a:buFont typeface="Arial" panose="020B0604020202020204" pitchFamily="34" charset="0"/>
        <a:buChar char="•"/>
        <a:defRPr kumimoji="0" sz="2300" kern="1200">
          <a:solidFill>
            <a:schemeClr val="tx2"/>
          </a:solidFill>
          <a:effectLst>
            <a:outerShdw blurRad="63500" algn="ctr" rotWithShape="0">
              <a:schemeClr val="accent1">
                <a:alpha val="40000"/>
              </a:schemeClr>
            </a:outerShdw>
          </a:effectLst>
          <a:latin typeface="Candara" panose="020E0502030303020204" pitchFamily="34" charset="0"/>
          <a:ea typeface="+mn-ea"/>
          <a:cs typeface="+mn-cs"/>
        </a:defRPr>
      </a:lvl2pPr>
      <a:lvl3pPr marL="594360" indent="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None/>
        <a:defRPr kumimoji="0" sz="2000" kern="1200">
          <a:solidFill>
            <a:schemeClr val="accent1">
              <a:lumMod val="75000"/>
            </a:schemeClr>
          </a:solidFill>
          <a:effectLst>
            <a:outerShdw blurRad="63500" algn="ctr" rotWithShape="0">
              <a:schemeClr val="accent1">
                <a:alpha val="40000"/>
              </a:schemeClr>
            </a:outerShdw>
          </a:effectLst>
          <a:latin typeface="Candara" panose="020E0502030303020204" pitchFamily="34" charset="0"/>
          <a:ea typeface="+mn-ea"/>
          <a:cs typeface="+mn-cs"/>
        </a:defRPr>
      </a:lvl3pPr>
      <a:lvl4pPr marL="868680" indent="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None/>
        <a:defRPr kumimoji="0" sz="1800" kern="1200">
          <a:solidFill>
            <a:schemeClr val="accent1">
              <a:lumMod val="75000"/>
            </a:schemeClr>
          </a:solidFill>
          <a:effectLst>
            <a:outerShdw blurRad="63500" algn="ctr" rotWithShape="0">
              <a:schemeClr val="accent1">
                <a:alpha val="40000"/>
              </a:schemeClr>
            </a:outerShdw>
          </a:effectLst>
          <a:latin typeface="Candara" panose="020E0502030303020204" pitchFamily="34" charset="0"/>
          <a:ea typeface="+mn-ea"/>
          <a:cs typeface="+mn-cs"/>
        </a:defRPr>
      </a:lvl4pPr>
      <a:lvl5pPr marL="1143000" indent="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None/>
        <a:defRPr kumimoji="0" sz="1600" kern="1200">
          <a:solidFill>
            <a:schemeClr val="accent1">
              <a:lumMod val="75000"/>
            </a:schemeClr>
          </a:solidFill>
          <a:effectLst>
            <a:outerShdw blurRad="63500" algn="ctr" rotWithShape="0">
              <a:schemeClr val="accent1">
                <a:alpha val="40000"/>
              </a:schemeClr>
            </a:outerShdw>
          </a:effectLst>
          <a:latin typeface="Candara" panose="020E0502030303020204" pitchFamily="34" charset="0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Example-0601%20HTML%20Example/Example-0601%20HTML%20Example.html" TargetMode="Externa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Example-0602%20getElementById/Example-0602%20getElementById.html" TargetMode="External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hyperlink" Target="Example-0603%20getElementByTagName/Example-0603%20getElementByTagName.html" TargetMode="External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hyperlink" Target="Example-0604%20Element%20size/Example-0604%20Element%20size.html" TargetMode="External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hyperlink" Target="Example-0605%20Element%20align/Example-0605%20Element%20align.html" TargetMode="Externa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9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hyperlink" Target="Example-0606%20innerHTML/Example-0606%20innerHTML.html" TargetMode="External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hyperlink" Target="Example-0607%20Textbox%20value/Example-0607%20Textbox%20value.html" TargetMode="External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Example-0608%20List%20value/Example-0608%20List%20value.html" TargetMode="External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hyperlink" Target="Example-0609%20Attribute%20events/Example-0609%20Attribute%20events.html" TargetMode="External"/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hyperlink" Target="Example-0610%20DOM%20events/Example-0610%20DOM%20events.html" TargetMode="External"/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hyperlink" Target="Example-0611%20Event%20listeners/Example-0611%20Event%20listeners.html" TargetMode="External"/><Relationship Id="rId1" Type="http://schemas.openxmlformats.org/officeDocument/2006/relationships/slideLayout" Target="../slideLayouts/slideLayout6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hyperlink" Target="Example-0612%20Expandable%20items/Example-0612%20Expandable%20items.html" TargetMode="External"/><Relationship Id="rId1" Type="http://schemas.openxmlformats.org/officeDocument/2006/relationships/slideLayout" Target="../slideLayouts/slideLayout6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w3schools.com/jsref/dom_obj_event.asp" TargetMode="External"/><Relationship Id="rId2" Type="http://schemas.openxmlformats.org/officeDocument/2006/relationships/hyperlink" Target="http://www.w3schools.com/jsref/dom_obj_document.asp" TargetMode="External"/><Relationship Id="rId1" Type="http://schemas.openxmlformats.org/officeDocument/2006/relationships/slideLayout" Target="../slideLayouts/slideLayout3.xml"/><Relationship Id="rId4" Type="http://schemas.openxmlformats.org/officeDocument/2006/relationships/hyperlink" Target="http://www.w3schools.com/jsref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noProof="0" dirty="0" smtClean="0"/>
              <a:t>DOM</a:t>
            </a:r>
            <a:endParaRPr lang="bg-BG" noProof="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bg-BG" noProof="0" dirty="0" smtClean="0"/>
              <a:t>Тема №</a:t>
            </a:r>
            <a:r>
              <a:rPr lang="en-US" dirty="0" smtClean="0"/>
              <a:t>6</a:t>
            </a:r>
            <a:endParaRPr lang="bg-BG" noProof="0" dirty="0"/>
          </a:p>
        </p:txBody>
      </p:sp>
    </p:spTree>
    <p:extLst>
      <p:ext uri="{BB962C8B-B14F-4D97-AF65-F5344CB8AC3E}">
        <p14:creationId xmlns:p14="http://schemas.microsoft.com/office/powerpoint/2010/main" val="1727343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Структура на </a:t>
            </a:r>
            <a:r>
              <a:rPr lang="en-US" dirty="0" smtClean="0"/>
              <a:t>DOM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DOM</a:t>
            </a:r>
            <a:r>
              <a:rPr lang="bg-BG" dirty="0" smtClean="0"/>
              <a:t> през очите на </a:t>
            </a:r>
            <a:r>
              <a:rPr lang="en-US" dirty="0" err="1" smtClean="0"/>
              <a:t>JS</a:t>
            </a:r>
            <a:endParaRPr lang="bg-BG" dirty="0" smtClean="0"/>
          </a:p>
          <a:p>
            <a:pPr lvl="1"/>
            <a:r>
              <a:rPr lang="bg-BG" dirty="0" smtClean="0"/>
              <a:t>Строга йерархия</a:t>
            </a:r>
          </a:p>
          <a:p>
            <a:pPr lvl="1"/>
            <a:r>
              <a:rPr lang="bg-BG" dirty="0" smtClean="0"/>
              <a:t>Обекти и свойства в дървовидна структура</a:t>
            </a:r>
          </a:p>
          <a:p>
            <a:pPr lvl="1"/>
            <a:r>
              <a:rPr lang="bg-BG" dirty="0" smtClean="0"/>
              <a:t>Коренът е „закачен“ към 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window.document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lvl="1"/>
            <a:r>
              <a:rPr lang="bg-BG" dirty="0" smtClean="0"/>
              <a:t>Пълен достъп до всеки възел в дървото с възможност за промяна, добавяне и изтриване</a:t>
            </a:r>
          </a:p>
        </p:txBody>
      </p:sp>
    </p:spTree>
    <p:extLst>
      <p:ext uri="{BB962C8B-B14F-4D97-AF65-F5344CB8AC3E}">
        <p14:creationId xmlns:p14="http://schemas.microsoft.com/office/powerpoint/2010/main" val="728769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/>
              <a:t>Връзка с </a:t>
            </a:r>
            <a:r>
              <a:rPr lang="en-US" dirty="0"/>
              <a:t>HTML</a:t>
            </a:r>
            <a:r>
              <a:rPr lang="bg-BG" dirty="0"/>
              <a:t> и </a:t>
            </a:r>
            <a:r>
              <a:rPr lang="en-US" dirty="0" smtClean="0"/>
              <a:t>DOM</a:t>
            </a:r>
            <a:endParaRPr lang="bg-BG" dirty="0" smtClean="0"/>
          </a:p>
          <a:p>
            <a:pPr lvl="1"/>
            <a:r>
              <a:rPr lang="bg-BG" dirty="0" smtClean="0"/>
              <a:t>Всеки елемент от </a:t>
            </a:r>
            <a:r>
              <a:rPr lang="en-US" dirty="0" smtClean="0"/>
              <a:t>HTML</a:t>
            </a:r>
            <a:r>
              <a:rPr lang="bg-BG" dirty="0" smtClean="0"/>
              <a:t> се представя</a:t>
            </a:r>
            <a:r>
              <a:rPr lang="en-US" dirty="0" smtClean="0"/>
              <a:t> </a:t>
            </a:r>
            <a:r>
              <a:rPr lang="bg-BG" dirty="0" smtClean="0"/>
              <a:t>като възел от </a:t>
            </a:r>
            <a:r>
              <a:rPr lang="en-US" dirty="0" smtClean="0"/>
              <a:t>DOM</a:t>
            </a:r>
          </a:p>
          <a:p>
            <a:pPr lvl="1"/>
            <a:r>
              <a:rPr lang="bg-BG" dirty="0" smtClean="0"/>
              <a:t>Браузърите предоставят средства за разглеждане на </a:t>
            </a:r>
            <a:r>
              <a:rPr lang="en-US" dirty="0" smtClean="0"/>
              <a:t>DOM</a:t>
            </a:r>
            <a:r>
              <a:rPr lang="bg-BG" dirty="0" smtClean="0"/>
              <a:t> структурата на страница</a:t>
            </a:r>
            <a:endParaRPr lang="bg-BG" dirty="0"/>
          </a:p>
        </p:txBody>
      </p:sp>
      <p:sp>
        <p:nvSpPr>
          <p:cNvPr id="20" name="Rectangle 19"/>
          <p:cNvSpPr/>
          <p:nvPr/>
        </p:nvSpPr>
        <p:spPr>
          <a:xfrm>
            <a:off x="365806" y="2114556"/>
            <a:ext cx="2011657" cy="2560291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tabLst>
                <a:tab pos="111125" algn="l"/>
                <a:tab pos="231775" algn="l"/>
                <a:tab pos="341313" algn="l"/>
              </a:tabLst>
            </a:pPr>
            <a:r>
              <a:rPr lang="en-GB" sz="1000" dirty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&lt;html&gt;</a:t>
            </a:r>
          </a:p>
          <a:p>
            <a:pPr>
              <a:tabLst>
                <a:tab pos="111125" algn="l"/>
                <a:tab pos="231775" algn="l"/>
                <a:tab pos="341313" algn="l"/>
              </a:tabLst>
            </a:pPr>
            <a:r>
              <a:rPr lang="en-GB" sz="1000" dirty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	&lt;head&gt;</a:t>
            </a:r>
          </a:p>
          <a:p>
            <a:pPr>
              <a:tabLst>
                <a:tab pos="111125" algn="l"/>
                <a:tab pos="231775" algn="l"/>
                <a:tab pos="341313" algn="l"/>
              </a:tabLst>
            </a:pPr>
            <a:r>
              <a:rPr lang="en-GB" sz="1000" dirty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		&lt;</a:t>
            </a:r>
            <a:r>
              <a:rPr lang="en-GB" sz="1000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title&gt;</a:t>
            </a:r>
            <a:r>
              <a:rPr lang="bg-BG" sz="1000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Пример 0601: </a:t>
            </a:r>
            <a:endParaRPr lang="en-US" sz="1000" dirty="0" smtClean="0">
              <a:solidFill>
                <a:schemeClr val="tx2"/>
              </a:solidFill>
              <a:effectLst>
                <a:outerShdw blurRad="63500" algn="ctr" rotWithShape="0">
                  <a:schemeClr val="accent1">
                    <a:alpha val="40000"/>
                  </a:schemeClr>
                </a:outerShdw>
              </a:effectLst>
              <a:latin typeface="Candara" panose="020E0502030303020204" pitchFamily="34" charset="0"/>
            </a:endParaRPr>
          </a:p>
          <a:p>
            <a:pPr>
              <a:tabLst>
                <a:tab pos="111125" algn="l"/>
                <a:tab pos="231775" algn="l"/>
                <a:tab pos="341313" algn="l"/>
                <a:tab pos="633413" algn="l"/>
              </a:tabLst>
            </a:pPr>
            <a:r>
              <a:rPr lang="en-US" sz="1000" dirty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	</a:t>
            </a:r>
            <a:r>
              <a:rPr lang="en-US" sz="1000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			</a:t>
            </a:r>
            <a:r>
              <a:rPr lang="en-GB" sz="1000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HTML </a:t>
            </a:r>
            <a:r>
              <a:rPr lang="bg-BG" sz="1000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пример&lt;/</a:t>
            </a:r>
            <a:r>
              <a:rPr lang="en-GB" sz="1000" dirty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title&gt;</a:t>
            </a:r>
          </a:p>
          <a:p>
            <a:pPr>
              <a:tabLst>
                <a:tab pos="111125" algn="l"/>
                <a:tab pos="231775" algn="l"/>
                <a:tab pos="341313" algn="l"/>
              </a:tabLst>
            </a:pPr>
            <a:r>
              <a:rPr lang="en-GB" sz="1000" dirty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	&lt;/head&gt;</a:t>
            </a:r>
          </a:p>
          <a:p>
            <a:pPr>
              <a:tabLst>
                <a:tab pos="111125" algn="l"/>
                <a:tab pos="231775" algn="l"/>
                <a:tab pos="341313" algn="l"/>
              </a:tabLst>
            </a:pPr>
            <a:r>
              <a:rPr lang="en-GB" sz="1000" dirty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	&lt;body&gt;</a:t>
            </a:r>
          </a:p>
          <a:p>
            <a:pPr>
              <a:tabLst>
                <a:tab pos="111125" algn="l"/>
                <a:tab pos="231775" algn="l"/>
                <a:tab pos="341313" algn="l"/>
              </a:tabLst>
            </a:pPr>
            <a:r>
              <a:rPr lang="en-GB" sz="1000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		&lt;h1&gt;</a:t>
            </a:r>
            <a:r>
              <a:rPr lang="en-GB" sz="1000" dirty="0" err="1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Eleifend</a:t>
            </a:r>
            <a:r>
              <a:rPr lang="en-GB" sz="1000" dirty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 </a:t>
            </a:r>
            <a:r>
              <a:rPr lang="en-GB" sz="1000" dirty="0" err="1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porttitor</a:t>
            </a:r>
            <a:r>
              <a:rPr lang="en-GB" sz="1000" dirty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&lt;/</a:t>
            </a:r>
            <a:r>
              <a:rPr lang="en-GB" sz="1000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h1&gt;</a:t>
            </a:r>
          </a:p>
          <a:p>
            <a:pPr>
              <a:tabLst>
                <a:tab pos="111125" algn="l"/>
                <a:tab pos="231775" algn="l"/>
                <a:tab pos="341313" algn="l"/>
                <a:tab pos="461963" algn="l"/>
              </a:tabLst>
            </a:pPr>
            <a:r>
              <a:rPr lang="en-GB" sz="1000" dirty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		&lt;</a:t>
            </a:r>
            <a:r>
              <a:rPr lang="en-GB" sz="1000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p&gt;</a:t>
            </a:r>
            <a:r>
              <a:rPr lang="en-GB" sz="1000" dirty="0" err="1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Duis</a:t>
            </a:r>
            <a:r>
              <a:rPr lang="en-GB" sz="1000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 </a:t>
            </a:r>
            <a:r>
              <a:rPr lang="en-GB" sz="1000" dirty="0" err="1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auctor</a:t>
            </a:r>
            <a:r>
              <a:rPr lang="en-GB" sz="1000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 </a:t>
            </a:r>
            <a:r>
              <a:rPr lang="en-GB" sz="1000" dirty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&lt;a </a:t>
            </a:r>
            <a:r>
              <a:rPr lang="en-GB" sz="1000" dirty="0" err="1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href</a:t>
            </a:r>
            <a:r>
              <a:rPr lang="en-GB" sz="1000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="#1"&gt; 				</a:t>
            </a:r>
            <a:r>
              <a:rPr lang="en-GB" sz="1000" dirty="0" err="1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Fringilla</a:t>
            </a:r>
            <a:r>
              <a:rPr lang="en-GB" sz="1000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&lt;/</a:t>
            </a:r>
            <a:r>
              <a:rPr lang="en-GB" sz="1000" dirty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a</a:t>
            </a:r>
            <a:r>
              <a:rPr lang="en-GB" sz="1000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&gt;&lt;/</a:t>
            </a:r>
            <a:r>
              <a:rPr lang="en-GB" sz="1000" dirty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p&gt;</a:t>
            </a:r>
          </a:p>
          <a:p>
            <a:pPr>
              <a:tabLst>
                <a:tab pos="111125" algn="l"/>
                <a:tab pos="231775" algn="l"/>
                <a:tab pos="341313" algn="l"/>
              </a:tabLst>
            </a:pPr>
            <a:r>
              <a:rPr lang="en-GB" sz="1000" dirty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		&lt;</a:t>
            </a:r>
            <a:r>
              <a:rPr lang="en-GB" sz="1000" dirty="0" err="1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ul</a:t>
            </a:r>
            <a:r>
              <a:rPr lang="en-GB" sz="1000" dirty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&gt;</a:t>
            </a:r>
          </a:p>
          <a:p>
            <a:pPr>
              <a:tabLst>
                <a:tab pos="111125" algn="l"/>
                <a:tab pos="231775" algn="l"/>
                <a:tab pos="341313" algn="l"/>
              </a:tabLst>
            </a:pPr>
            <a:r>
              <a:rPr lang="en-GB" sz="1000" dirty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			&lt;li&gt;</a:t>
            </a:r>
            <a:r>
              <a:rPr lang="en-GB" sz="1000" dirty="0" err="1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Nulla</a:t>
            </a:r>
            <a:r>
              <a:rPr lang="en-GB" sz="1000" dirty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&lt;/li&gt;</a:t>
            </a:r>
          </a:p>
          <a:p>
            <a:pPr>
              <a:tabLst>
                <a:tab pos="111125" algn="l"/>
                <a:tab pos="231775" algn="l"/>
                <a:tab pos="341313" algn="l"/>
              </a:tabLst>
            </a:pPr>
            <a:r>
              <a:rPr lang="en-GB" sz="1000" dirty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			&lt;li&gt;</a:t>
            </a:r>
            <a:r>
              <a:rPr lang="en-GB" sz="1000" dirty="0" err="1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Dapibus</a:t>
            </a:r>
            <a:r>
              <a:rPr lang="en-GB" sz="1000" dirty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&lt;/li&gt;</a:t>
            </a:r>
          </a:p>
          <a:p>
            <a:pPr>
              <a:tabLst>
                <a:tab pos="111125" algn="l"/>
                <a:tab pos="231775" algn="l"/>
                <a:tab pos="341313" algn="l"/>
              </a:tabLst>
            </a:pPr>
            <a:r>
              <a:rPr lang="en-GB" sz="1000" dirty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			&lt;li&gt;Ligula&lt;/li&gt;</a:t>
            </a:r>
          </a:p>
          <a:p>
            <a:pPr>
              <a:tabLst>
                <a:tab pos="111125" algn="l"/>
                <a:tab pos="231775" algn="l"/>
                <a:tab pos="341313" algn="l"/>
              </a:tabLst>
            </a:pPr>
            <a:r>
              <a:rPr lang="en-GB" sz="1000" dirty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		&lt;/</a:t>
            </a:r>
            <a:r>
              <a:rPr lang="en-GB" sz="1000" dirty="0" err="1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ul</a:t>
            </a:r>
            <a:r>
              <a:rPr lang="en-GB" sz="1000" dirty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&gt;</a:t>
            </a:r>
          </a:p>
          <a:p>
            <a:pPr>
              <a:tabLst>
                <a:tab pos="111125" algn="l"/>
                <a:tab pos="231775" algn="l"/>
                <a:tab pos="341313" algn="l"/>
              </a:tabLst>
            </a:pPr>
            <a:r>
              <a:rPr lang="en-GB" sz="1000" dirty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	&lt;/body&gt;</a:t>
            </a:r>
          </a:p>
          <a:p>
            <a:pPr>
              <a:tabLst>
                <a:tab pos="111125" algn="l"/>
                <a:tab pos="231775" algn="l"/>
                <a:tab pos="341313" algn="l"/>
              </a:tabLst>
            </a:pPr>
            <a:r>
              <a:rPr lang="en-GB" sz="1000" dirty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&lt;/html&gt;</a:t>
            </a:r>
            <a:endParaRPr lang="bg-BG" sz="1000" dirty="0">
              <a:solidFill>
                <a:schemeClr val="tx2"/>
              </a:solidFill>
              <a:effectLst>
                <a:outerShdw blurRad="63500" algn="ctr" rotWithShape="0">
                  <a:schemeClr val="accent1">
                    <a:alpha val="40000"/>
                  </a:schemeClr>
                </a:outerShdw>
              </a:effectLst>
              <a:latin typeface="Candara" panose="020E0502030303020204" pitchFamily="34" charset="0"/>
            </a:endParaRPr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58609" y="2114556"/>
            <a:ext cx="2799124" cy="25602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" name="Pentagon 24"/>
          <p:cNvSpPr/>
          <p:nvPr/>
        </p:nvSpPr>
        <p:spPr>
          <a:xfrm>
            <a:off x="6593707" y="2277338"/>
            <a:ext cx="822960" cy="365756"/>
          </a:xfrm>
          <a:prstGeom prst="homePlate">
            <a:avLst>
              <a:gd name="adj" fmla="val 0"/>
            </a:avLst>
          </a:prstGeom>
          <a:solidFill>
            <a:schemeClr val="accent1">
              <a:lumMod val="75000"/>
            </a:schemeClr>
          </a:solidFill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b="1" dirty="0" smtClean="0"/>
              <a:t>html</a:t>
            </a:r>
            <a:endParaRPr lang="bg-BG" b="1" dirty="0"/>
          </a:p>
        </p:txBody>
      </p:sp>
      <p:sp>
        <p:nvSpPr>
          <p:cNvPr id="26" name="Chevron 25"/>
          <p:cNvSpPr/>
          <p:nvPr/>
        </p:nvSpPr>
        <p:spPr>
          <a:xfrm>
            <a:off x="6035547" y="3191729"/>
            <a:ext cx="640080" cy="274316"/>
          </a:xfrm>
          <a:prstGeom prst="chevron">
            <a:avLst>
              <a:gd name="adj" fmla="val 0"/>
            </a:avLst>
          </a:prstGeom>
          <a:solidFill>
            <a:schemeClr val="accent1">
              <a:lumMod val="60000"/>
              <a:lumOff val="40000"/>
            </a:schemeClr>
          </a:solidFill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rPr>
              <a:t>head</a:t>
            </a:r>
            <a:endParaRPr lang="bg-BG" sz="1600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27" name="Chevron 26"/>
          <p:cNvSpPr/>
          <p:nvPr/>
        </p:nvSpPr>
        <p:spPr>
          <a:xfrm>
            <a:off x="6081137" y="3831797"/>
            <a:ext cx="548640" cy="274317"/>
          </a:xfrm>
          <a:prstGeom prst="chevron">
            <a:avLst>
              <a:gd name="adj" fmla="val 0"/>
            </a:avLst>
          </a:prstGeom>
          <a:solidFill>
            <a:schemeClr val="accent1">
              <a:lumMod val="40000"/>
              <a:lumOff val="60000"/>
            </a:schemeClr>
          </a:solidFill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rPr>
              <a:t>title</a:t>
            </a:r>
            <a:endParaRPr lang="bg-BG" sz="1400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45" name="Chevron 44"/>
          <p:cNvSpPr/>
          <p:nvPr/>
        </p:nvSpPr>
        <p:spPr>
          <a:xfrm>
            <a:off x="7371587" y="3191728"/>
            <a:ext cx="640073" cy="274317"/>
          </a:xfrm>
          <a:prstGeom prst="chevron">
            <a:avLst>
              <a:gd name="adj" fmla="val 0"/>
            </a:avLst>
          </a:prstGeom>
          <a:solidFill>
            <a:schemeClr val="accent1">
              <a:lumMod val="60000"/>
              <a:lumOff val="40000"/>
            </a:schemeClr>
          </a:solidFill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rPr>
              <a:t>body</a:t>
            </a:r>
            <a:endParaRPr lang="bg-BG" sz="1600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46" name="Chevron 45"/>
          <p:cNvSpPr/>
          <p:nvPr/>
        </p:nvSpPr>
        <p:spPr>
          <a:xfrm>
            <a:off x="6776585" y="3831798"/>
            <a:ext cx="548640" cy="274320"/>
          </a:xfrm>
          <a:prstGeom prst="chevron">
            <a:avLst>
              <a:gd name="adj" fmla="val 0"/>
            </a:avLst>
          </a:prstGeom>
          <a:solidFill>
            <a:schemeClr val="accent1">
              <a:lumMod val="40000"/>
              <a:lumOff val="60000"/>
            </a:schemeClr>
          </a:solidFill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rPr>
              <a:t>h1</a:t>
            </a:r>
            <a:endParaRPr lang="bg-BG" sz="1400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48" name="Chevron 47"/>
          <p:cNvSpPr/>
          <p:nvPr/>
        </p:nvSpPr>
        <p:spPr>
          <a:xfrm>
            <a:off x="7416658" y="3831797"/>
            <a:ext cx="548640" cy="274320"/>
          </a:xfrm>
          <a:prstGeom prst="chevron">
            <a:avLst>
              <a:gd name="adj" fmla="val 0"/>
            </a:avLst>
          </a:prstGeom>
          <a:solidFill>
            <a:schemeClr val="accent1">
              <a:lumMod val="40000"/>
              <a:lumOff val="60000"/>
            </a:schemeClr>
          </a:solidFill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rPr>
              <a:t>p</a:t>
            </a:r>
            <a:endParaRPr lang="bg-BG" sz="1400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60" name="Chevron 59"/>
          <p:cNvSpPr/>
          <p:nvPr/>
        </p:nvSpPr>
        <p:spPr>
          <a:xfrm>
            <a:off x="7508097" y="4322989"/>
            <a:ext cx="365760" cy="207631"/>
          </a:xfrm>
          <a:prstGeom prst="chevron">
            <a:avLst>
              <a:gd name="adj" fmla="val 0"/>
            </a:avLst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rPr>
              <a:t>a</a:t>
            </a:r>
            <a:endParaRPr lang="bg-BG" sz="1200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76" name="Chevron 75"/>
          <p:cNvSpPr/>
          <p:nvPr/>
        </p:nvSpPr>
        <p:spPr>
          <a:xfrm>
            <a:off x="8056731" y="3831797"/>
            <a:ext cx="548640" cy="274320"/>
          </a:xfrm>
          <a:prstGeom prst="chevron">
            <a:avLst>
              <a:gd name="adj" fmla="val 0"/>
            </a:avLst>
          </a:prstGeom>
          <a:solidFill>
            <a:schemeClr val="accent1">
              <a:lumMod val="40000"/>
              <a:lumOff val="60000"/>
            </a:schemeClr>
          </a:solidFill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err="1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rPr>
              <a:t>ul</a:t>
            </a:r>
            <a:endParaRPr lang="bg-BG" sz="1400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84" name="Chevron 83"/>
          <p:cNvSpPr/>
          <p:nvPr/>
        </p:nvSpPr>
        <p:spPr>
          <a:xfrm>
            <a:off x="7983324" y="4319019"/>
            <a:ext cx="182880" cy="207631"/>
          </a:xfrm>
          <a:prstGeom prst="chevron">
            <a:avLst>
              <a:gd name="adj" fmla="val 0"/>
            </a:avLst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rPr>
              <a:t>li</a:t>
            </a:r>
            <a:endParaRPr lang="bg-BG" sz="1200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88" name="Chevron 87"/>
          <p:cNvSpPr/>
          <p:nvPr/>
        </p:nvSpPr>
        <p:spPr>
          <a:xfrm>
            <a:off x="8239148" y="4322988"/>
            <a:ext cx="182880" cy="207631"/>
          </a:xfrm>
          <a:prstGeom prst="chevron">
            <a:avLst>
              <a:gd name="adj" fmla="val 0"/>
            </a:avLst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rPr>
              <a:t>li</a:t>
            </a:r>
            <a:endParaRPr lang="bg-BG" sz="1200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91" name="Chevron 90"/>
          <p:cNvSpPr/>
          <p:nvPr/>
        </p:nvSpPr>
        <p:spPr>
          <a:xfrm>
            <a:off x="8482775" y="4319019"/>
            <a:ext cx="182880" cy="207631"/>
          </a:xfrm>
          <a:prstGeom prst="chevron">
            <a:avLst>
              <a:gd name="adj" fmla="val 0"/>
            </a:avLst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rPr>
              <a:t>li</a:t>
            </a:r>
            <a:endParaRPr lang="bg-BG" sz="1200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cxnSp>
        <p:nvCxnSpPr>
          <p:cNvPr id="47" name="Elbow Connector 46"/>
          <p:cNvCxnSpPr>
            <a:stCxn id="26" idx="2"/>
            <a:endCxn id="27" idx="0"/>
          </p:cNvCxnSpPr>
          <p:nvPr/>
        </p:nvCxnSpPr>
        <p:spPr>
          <a:xfrm rot="5400000">
            <a:off x="6172646" y="3648856"/>
            <a:ext cx="365752" cy="130"/>
          </a:xfrm>
          <a:prstGeom prst="bentConnector3">
            <a:avLst>
              <a:gd name="adj1" fmla="val 50000"/>
            </a:avLst>
          </a:prstGeom>
          <a:ln w="19050"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Elbow Connector 49"/>
          <p:cNvCxnSpPr>
            <a:stCxn id="25" idx="2"/>
            <a:endCxn id="26" idx="0"/>
          </p:cNvCxnSpPr>
          <p:nvPr/>
        </p:nvCxnSpPr>
        <p:spPr>
          <a:xfrm rot="5400000">
            <a:off x="6406070" y="2592611"/>
            <a:ext cx="548635" cy="649600"/>
          </a:xfrm>
          <a:prstGeom prst="bentConnector3">
            <a:avLst>
              <a:gd name="adj1" fmla="val 50000"/>
            </a:avLst>
          </a:prstGeom>
          <a:ln w="38100"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Elbow Connector 52"/>
          <p:cNvCxnSpPr>
            <a:stCxn id="45" idx="2"/>
            <a:endCxn id="46" idx="0"/>
          </p:cNvCxnSpPr>
          <p:nvPr/>
        </p:nvCxnSpPr>
        <p:spPr>
          <a:xfrm rot="5400000">
            <a:off x="7188389" y="3328562"/>
            <a:ext cx="365753" cy="640719"/>
          </a:xfrm>
          <a:prstGeom prst="bentConnector3">
            <a:avLst>
              <a:gd name="adj1" fmla="val 50000"/>
            </a:avLst>
          </a:prstGeom>
          <a:ln w="19050"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Elbow Connector 56"/>
          <p:cNvCxnSpPr>
            <a:stCxn id="45" idx="2"/>
            <a:endCxn id="76" idx="0"/>
          </p:cNvCxnSpPr>
          <p:nvPr/>
        </p:nvCxnSpPr>
        <p:spPr>
          <a:xfrm rot="16200000" flipH="1">
            <a:off x="7828461" y="3329207"/>
            <a:ext cx="365752" cy="639427"/>
          </a:xfrm>
          <a:prstGeom prst="bentConnector3">
            <a:avLst>
              <a:gd name="adj1" fmla="val 50000"/>
            </a:avLst>
          </a:prstGeom>
          <a:ln w="19050"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Elbow Connector 57"/>
          <p:cNvCxnSpPr>
            <a:stCxn id="45" idx="2"/>
            <a:endCxn id="48" idx="0"/>
          </p:cNvCxnSpPr>
          <p:nvPr/>
        </p:nvCxnSpPr>
        <p:spPr>
          <a:xfrm rot="5400000">
            <a:off x="7508425" y="3648598"/>
            <a:ext cx="365752" cy="646"/>
          </a:xfrm>
          <a:prstGeom prst="bentConnector3">
            <a:avLst>
              <a:gd name="adj1" fmla="val 50000"/>
            </a:avLst>
          </a:prstGeom>
          <a:ln w="19050"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Elbow Connector 76"/>
          <p:cNvCxnSpPr>
            <a:stCxn id="76" idx="2"/>
            <a:endCxn id="88" idx="0"/>
          </p:cNvCxnSpPr>
          <p:nvPr/>
        </p:nvCxnSpPr>
        <p:spPr>
          <a:xfrm rot="5400000">
            <a:off x="8222385" y="4214321"/>
            <a:ext cx="216871" cy="463"/>
          </a:xfrm>
          <a:prstGeom prst="bentConnector3">
            <a:avLst>
              <a:gd name="adj1" fmla="val 50000"/>
            </a:avLst>
          </a:prstGeom>
          <a:ln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Elbow Connector 80"/>
          <p:cNvCxnSpPr>
            <a:endCxn id="84" idx="0"/>
          </p:cNvCxnSpPr>
          <p:nvPr/>
        </p:nvCxnSpPr>
        <p:spPr>
          <a:xfrm rot="10800000" flipV="1">
            <a:off x="8074764" y="4212569"/>
            <a:ext cx="255824" cy="106449"/>
          </a:xfrm>
          <a:prstGeom prst="bentConnector2">
            <a:avLst/>
          </a:prstGeom>
          <a:ln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Elbow Connector 81"/>
          <p:cNvCxnSpPr>
            <a:stCxn id="48" idx="2"/>
            <a:endCxn id="60" idx="0"/>
          </p:cNvCxnSpPr>
          <p:nvPr/>
        </p:nvCxnSpPr>
        <p:spPr>
          <a:xfrm rot="5400000">
            <a:off x="7582542" y="4214553"/>
            <a:ext cx="216872" cy="1"/>
          </a:xfrm>
          <a:prstGeom prst="bentConnector3">
            <a:avLst>
              <a:gd name="adj1" fmla="val 50000"/>
            </a:avLst>
          </a:prstGeom>
          <a:ln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Elbow Connector 82"/>
          <p:cNvCxnSpPr>
            <a:endCxn id="91" idx="0"/>
          </p:cNvCxnSpPr>
          <p:nvPr/>
        </p:nvCxnSpPr>
        <p:spPr>
          <a:xfrm>
            <a:off x="8331052" y="4212568"/>
            <a:ext cx="243163" cy="106451"/>
          </a:xfrm>
          <a:prstGeom prst="bentConnector2">
            <a:avLst/>
          </a:prstGeom>
          <a:ln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Elbow Connector 93"/>
          <p:cNvCxnSpPr>
            <a:stCxn id="25" idx="2"/>
            <a:endCxn id="45" idx="0"/>
          </p:cNvCxnSpPr>
          <p:nvPr/>
        </p:nvCxnSpPr>
        <p:spPr>
          <a:xfrm rot="16200000" flipH="1">
            <a:off x="7074088" y="2574192"/>
            <a:ext cx="548634" cy="686437"/>
          </a:xfrm>
          <a:prstGeom prst="bentConnector3">
            <a:avLst>
              <a:gd name="adj1" fmla="val 50000"/>
            </a:avLst>
          </a:prstGeom>
          <a:ln w="38100"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1" name="Chevron 110"/>
          <p:cNvSpPr/>
          <p:nvPr/>
        </p:nvSpPr>
        <p:spPr>
          <a:xfrm>
            <a:off x="5943586" y="2114557"/>
            <a:ext cx="2834608" cy="2547586"/>
          </a:xfrm>
          <a:prstGeom prst="chevron">
            <a:avLst>
              <a:gd name="adj" fmla="val 0"/>
            </a:avLst>
          </a:prstGeom>
          <a:noFill/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 sz="1200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221632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1026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43791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 smtClean="0"/>
              <a:t>Работа с </a:t>
            </a:r>
            <a:r>
              <a:rPr lang="en-US" dirty="0" smtClean="0"/>
              <a:t>DOM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121922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Работа с </a:t>
            </a:r>
            <a:r>
              <a:rPr lang="en-US" dirty="0" smtClean="0"/>
              <a:t>DOM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Общ алгоритъм</a:t>
            </a:r>
          </a:p>
          <a:p>
            <a:pPr lvl="1"/>
            <a:r>
              <a:rPr lang="bg-BG" dirty="0" smtClean="0"/>
              <a:t>Намираме желания елемент или елементи</a:t>
            </a:r>
          </a:p>
          <a:p>
            <a:pPr lvl="1"/>
            <a:r>
              <a:rPr lang="bg-BG" dirty="0" smtClean="0"/>
              <a:t>Получаваме </a:t>
            </a:r>
            <a:r>
              <a:rPr lang="en-US" dirty="0" err="1" smtClean="0"/>
              <a:t>JS</a:t>
            </a:r>
            <a:r>
              <a:rPr lang="bg-BG" dirty="0" smtClean="0"/>
              <a:t> обекти</a:t>
            </a:r>
            <a:r>
              <a:rPr lang="en-US" dirty="0" smtClean="0"/>
              <a:t> </a:t>
            </a:r>
            <a:r>
              <a:rPr lang="bg-BG" dirty="0" smtClean="0"/>
              <a:t>със свойства атрибутите </a:t>
            </a:r>
            <a:r>
              <a:rPr lang="bg-BG" dirty="0"/>
              <a:t>на </a:t>
            </a:r>
            <a:r>
              <a:rPr lang="bg-BG" dirty="0" smtClean="0"/>
              <a:t>елемент</a:t>
            </a:r>
          </a:p>
          <a:p>
            <a:pPr lvl="1"/>
            <a:r>
              <a:rPr lang="bg-BG" dirty="0" smtClean="0"/>
              <a:t>Променяме техните свойства</a:t>
            </a:r>
            <a:endParaRPr lang="en-US" dirty="0" smtClean="0"/>
          </a:p>
          <a:p>
            <a:r>
              <a:rPr lang="bg-BG" dirty="0" smtClean="0"/>
              <a:t>Синхронизация със зареждането</a:t>
            </a:r>
          </a:p>
          <a:p>
            <a:pPr lvl="1"/>
            <a:r>
              <a:rPr lang="bg-BG" dirty="0" smtClean="0"/>
              <a:t>Атрибут 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onload</a:t>
            </a:r>
            <a:r>
              <a:rPr lang="bg-BG" dirty="0" smtClean="0"/>
              <a:t> на елемента </a:t>
            </a:r>
            <a:r>
              <a:rPr lang="en-US" dirty="0" smtClean="0"/>
              <a:t>body – </a:t>
            </a:r>
            <a:r>
              <a:rPr lang="bg-BG" dirty="0" smtClean="0"/>
              <a:t>активира се при завършване на зареждането на страница</a:t>
            </a:r>
          </a:p>
        </p:txBody>
      </p:sp>
    </p:spTree>
    <p:extLst>
      <p:ext uri="{BB962C8B-B14F-4D97-AF65-F5344CB8AC3E}">
        <p14:creationId xmlns:p14="http://schemas.microsoft.com/office/powerpoint/2010/main" val="107553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Намиране на елемент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Търсене по </a:t>
            </a:r>
            <a:r>
              <a:rPr lang="en-US" dirty="0" smtClean="0"/>
              <a:t>id</a:t>
            </a:r>
            <a:endParaRPr lang="bg-BG" dirty="0" smtClean="0"/>
          </a:p>
          <a:p>
            <a:pPr lvl="1"/>
            <a:r>
              <a:rPr lang="bg-BG" dirty="0" smtClean="0"/>
              <a:t>Търсене по атрибут </a:t>
            </a:r>
            <a:r>
              <a:rPr lang="en-US" dirty="0" smtClean="0"/>
              <a:t>id </a:t>
            </a:r>
            <a:r>
              <a:rPr lang="bg-BG" dirty="0" smtClean="0"/>
              <a:t>с </a:t>
            </a:r>
            <a:r>
              <a:rPr lang="en-US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getElementById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lvl="1"/>
            <a:r>
              <a:rPr lang="bg-BG" dirty="0" smtClean="0"/>
              <a:t>Резултатът е обект с намереният елемент или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undefined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lvl="1"/>
            <a:r>
              <a:rPr lang="bg-BG" dirty="0" smtClean="0"/>
              <a:t>Стилът на елемента е </a:t>
            </a:r>
            <a:r>
              <a:rPr lang="bg-BG" smtClean="0"/>
              <a:t>свойството </a:t>
            </a:r>
            <a:r>
              <a:rPr lang="en-US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style</a:t>
            </a:r>
            <a:r>
              <a:rPr lang="bg-BG" dirty="0" smtClean="0"/>
              <a:t> на обекта</a:t>
            </a:r>
            <a:endParaRPr lang="bg-BG" dirty="0"/>
          </a:p>
        </p:txBody>
      </p:sp>
      <p:sp>
        <p:nvSpPr>
          <p:cNvPr id="4" name="TextBox 3"/>
          <p:cNvSpPr txBox="1"/>
          <p:nvPr/>
        </p:nvSpPr>
        <p:spPr>
          <a:xfrm>
            <a:off x="1005878" y="2937506"/>
            <a:ext cx="7223681" cy="164590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/>
            <a:r>
              <a:rPr lang="en-GB" dirty="0" err="1" smtClean="0"/>
              <a:t>var</a:t>
            </a:r>
            <a:r>
              <a:rPr lang="en-GB" dirty="0" smtClean="0"/>
              <a:t> </a:t>
            </a:r>
            <a:r>
              <a:rPr lang="en-GB" dirty="0"/>
              <a:t>e = </a:t>
            </a:r>
            <a:r>
              <a:rPr lang="en-GB" dirty="0" err="1"/>
              <a:t>document.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getElementById</a:t>
            </a:r>
            <a:r>
              <a:rPr lang="en-GB" dirty="0"/>
              <a:t>('one');</a:t>
            </a:r>
          </a:p>
          <a:p>
            <a:pPr algn="l"/>
            <a:r>
              <a:rPr lang="en-GB" dirty="0" err="1" smtClean="0"/>
              <a:t>e.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style.color</a:t>
            </a:r>
            <a:r>
              <a:rPr lang="en-GB" dirty="0" smtClean="0"/>
              <a:t> </a:t>
            </a:r>
            <a:r>
              <a:rPr lang="en-GB" dirty="0"/>
              <a:t>= 'red</a:t>
            </a:r>
            <a:r>
              <a:rPr lang="en-GB" dirty="0" smtClean="0"/>
              <a:t>';</a:t>
            </a:r>
            <a:endParaRPr lang="bg-BG" dirty="0" smtClean="0"/>
          </a:p>
          <a:p>
            <a:pPr algn="l"/>
            <a:endParaRPr lang="bg-BG" dirty="0" smtClean="0"/>
          </a:p>
          <a:p>
            <a:pPr algn="l"/>
            <a:r>
              <a:rPr lang="en-GB" dirty="0" err="1" smtClean="0"/>
              <a:t>document.getElementById</a:t>
            </a:r>
            <a:r>
              <a:rPr lang="en-GB" dirty="0"/>
              <a:t>('three').</a:t>
            </a:r>
            <a:r>
              <a:rPr lang="en-GB" dirty="0" err="1"/>
              <a:t>style.color</a:t>
            </a:r>
            <a:r>
              <a:rPr lang="en-GB" dirty="0"/>
              <a:t> </a:t>
            </a:r>
            <a:r>
              <a:rPr lang="en-GB" dirty="0" smtClean="0"/>
              <a:t>=</a:t>
            </a:r>
            <a:endParaRPr lang="bg-BG" dirty="0" smtClean="0"/>
          </a:p>
          <a:p>
            <a:pPr algn="l"/>
            <a:r>
              <a:rPr lang="bg-BG" dirty="0"/>
              <a:t>	</a:t>
            </a:r>
            <a:r>
              <a:rPr lang="bg-BG" dirty="0" smtClean="0"/>
              <a:t>					 </a:t>
            </a:r>
            <a:r>
              <a:rPr lang="en-GB" dirty="0" smtClean="0"/>
              <a:t>'#</a:t>
            </a:r>
            <a:r>
              <a:rPr lang="en-GB" dirty="0"/>
              <a:t>0000FF';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975996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2051" name="Picture 3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73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Фамилия методи </a:t>
            </a:r>
            <a:r>
              <a:rPr lang="en-US" dirty="0" err="1" smtClean="0"/>
              <a:t>getElements</a:t>
            </a:r>
            <a:endParaRPr lang="bg-BG" dirty="0" smtClean="0"/>
          </a:p>
          <a:p>
            <a:pPr lvl="1"/>
            <a:r>
              <a:rPr lang="bg-BG" dirty="0" smtClean="0"/>
              <a:t>Търсене </a:t>
            </a:r>
            <a:r>
              <a:rPr lang="bg-BG" dirty="0"/>
              <a:t>по атрибут </a:t>
            </a:r>
            <a:r>
              <a:rPr lang="en-US" dirty="0" smtClean="0"/>
              <a:t>class </a:t>
            </a:r>
            <a:r>
              <a:rPr lang="bg-BG" dirty="0"/>
              <a:t>с </a:t>
            </a:r>
            <a:r>
              <a:rPr lang="en-US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getElement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</a:t>
            </a:r>
            <a:r>
              <a:rPr lang="en-US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ByClassName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lvl="1"/>
            <a:r>
              <a:rPr lang="bg-BG" dirty="0"/>
              <a:t>Търсене по </a:t>
            </a:r>
            <a:r>
              <a:rPr lang="bg-BG" dirty="0" smtClean="0"/>
              <a:t>тип на елемента</a:t>
            </a:r>
            <a:r>
              <a:rPr lang="en-US" dirty="0" smtClean="0"/>
              <a:t> </a:t>
            </a:r>
            <a:r>
              <a:rPr lang="bg-BG" dirty="0"/>
              <a:t>с </a:t>
            </a:r>
            <a:r>
              <a:rPr lang="en-US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getElementsByTagName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lvl="1"/>
            <a:r>
              <a:rPr lang="bg-BG" dirty="0" smtClean="0"/>
              <a:t>Резултатът е</a:t>
            </a:r>
            <a:r>
              <a:rPr lang="en-US" dirty="0" smtClean="0"/>
              <a:t> </a:t>
            </a:r>
            <a:r>
              <a:rPr lang="bg-BG" dirty="0" smtClean="0"/>
              <a:t>масив</a:t>
            </a:r>
            <a:r>
              <a:rPr lang="bg-BG" dirty="0"/>
              <a:t> </a:t>
            </a:r>
            <a:r>
              <a:rPr lang="bg-BG" dirty="0" smtClean="0"/>
              <a:t>от намерените елементи</a:t>
            </a:r>
          </a:p>
          <a:p>
            <a:endParaRPr lang="bg-BG" dirty="0"/>
          </a:p>
        </p:txBody>
      </p:sp>
      <p:sp>
        <p:nvSpPr>
          <p:cNvPr id="4" name="TextBox 3"/>
          <p:cNvSpPr txBox="1"/>
          <p:nvPr/>
        </p:nvSpPr>
        <p:spPr>
          <a:xfrm>
            <a:off x="1005878" y="2023116"/>
            <a:ext cx="7223681" cy="164590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231775" algn="l"/>
              </a:tabLst>
            </a:pPr>
            <a:r>
              <a:rPr lang="en-GB" dirty="0" err="1" smtClean="0"/>
              <a:t>var</a:t>
            </a:r>
            <a:r>
              <a:rPr lang="en-GB" dirty="0" smtClean="0"/>
              <a:t> </a:t>
            </a:r>
            <a:r>
              <a:rPr lang="en-GB" dirty="0"/>
              <a:t>li = </a:t>
            </a:r>
            <a:r>
              <a:rPr lang="en-GB" dirty="0" err="1"/>
              <a:t>document.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getElementsByTagName</a:t>
            </a:r>
            <a:r>
              <a:rPr lang="en-GB" dirty="0"/>
              <a:t>('li');</a:t>
            </a:r>
          </a:p>
          <a:p>
            <a:pPr algn="l">
              <a:tabLst>
                <a:tab pos="231775" algn="l"/>
              </a:tabLst>
            </a:pPr>
            <a:endParaRPr lang="bg-BG" dirty="0" smtClean="0"/>
          </a:p>
          <a:p>
            <a:pPr algn="l">
              <a:tabLst>
                <a:tab pos="231775" algn="l"/>
              </a:tabLst>
            </a:pPr>
            <a:r>
              <a:rPr lang="en-GB" dirty="0" smtClean="0"/>
              <a:t>for </a:t>
            </a:r>
            <a:r>
              <a:rPr lang="en-GB" dirty="0"/>
              <a:t>(</a:t>
            </a:r>
            <a:r>
              <a:rPr lang="en-GB" dirty="0" err="1"/>
              <a:t>var</a:t>
            </a:r>
            <a:r>
              <a:rPr lang="en-GB" dirty="0"/>
              <a:t> e=0; e&lt;</a:t>
            </a:r>
            <a:r>
              <a:rPr lang="en-GB" dirty="0" err="1"/>
              <a:t>li.length</a:t>
            </a:r>
            <a:r>
              <a:rPr lang="en-GB" dirty="0"/>
              <a:t>; e++)</a:t>
            </a:r>
          </a:p>
          <a:p>
            <a:pPr algn="l">
              <a:tabLst>
                <a:tab pos="341313" algn="l"/>
              </a:tabLst>
            </a:pPr>
            <a:r>
              <a:rPr lang="en-GB" dirty="0"/>
              <a:t>	li[e].</a:t>
            </a:r>
            <a:r>
              <a:rPr lang="en-GB" dirty="0" err="1"/>
              <a:t>style.backgroundColor</a:t>
            </a:r>
            <a:r>
              <a:rPr lang="en-GB" dirty="0"/>
              <a:t> = 'yellow';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3244891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3074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39973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Оразмеряване на обекти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Намиране на размер</a:t>
            </a:r>
          </a:p>
          <a:p>
            <a:pPr lvl="1"/>
            <a:r>
              <a:rPr lang="bg-BG" dirty="0" smtClean="0"/>
              <a:t>С рамката – 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offsetWidth</a:t>
            </a:r>
            <a:r>
              <a:rPr lang="bg-BG" dirty="0" smtClean="0"/>
              <a:t> и </a:t>
            </a:r>
            <a:r>
              <a:rPr lang="en-GB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offsetHeight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lvl="1"/>
            <a:r>
              <a:rPr lang="bg-BG" dirty="0" smtClean="0"/>
              <a:t>Без рамката – 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clientWidth</a:t>
            </a:r>
            <a:r>
              <a:rPr lang="bg-BG" dirty="0" smtClean="0"/>
              <a:t> и </a:t>
            </a:r>
            <a:r>
              <a:rPr lang="en-GB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clientHeight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lvl="1"/>
            <a:r>
              <a:rPr lang="bg-BG" dirty="0" smtClean="0"/>
              <a:t>Според стила – 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style.width</a:t>
            </a:r>
            <a:r>
              <a:rPr lang="bg-BG" dirty="0" smtClean="0"/>
              <a:t> и 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style.height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endParaRPr lang="bg-BG" dirty="0"/>
          </a:p>
        </p:txBody>
      </p:sp>
      <p:sp>
        <p:nvSpPr>
          <p:cNvPr id="4" name="TextBox 3"/>
          <p:cNvSpPr txBox="1"/>
          <p:nvPr/>
        </p:nvSpPr>
        <p:spPr>
          <a:xfrm>
            <a:off x="1005878" y="3028945"/>
            <a:ext cx="7223681" cy="137158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231775" algn="l"/>
              </a:tabLst>
            </a:pPr>
            <a:r>
              <a:rPr lang="en-GB" dirty="0" err="1" smtClean="0"/>
              <a:t>var</a:t>
            </a:r>
            <a:r>
              <a:rPr lang="en-GB" dirty="0" smtClean="0"/>
              <a:t> </a:t>
            </a:r>
            <a:r>
              <a:rPr lang="en-GB" dirty="0"/>
              <a:t>e = </a:t>
            </a:r>
            <a:r>
              <a:rPr lang="en-GB" dirty="0" err="1"/>
              <a:t>document.getElementById</a:t>
            </a:r>
            <a:r>
              <a:rPr lang="en-GB" dirty="0"/>
              <a:t>('box');</a:t>
            </a:r>
          </a:p>
          <a:p>
            <a:pPr algn="l">
              <a:tabLst>
                <a:tab pos="231775" algn="l"/>
              </a:tabLst>
            </a:pPr>
            <a:r>
              <a:rPr lang="en-GB" dirty="0" smtClean="0"/>
              <a:t>console.log(</a:t>
            </a:r>
            <a:r>
              <a:rPr lang="en-GB" dirty="0" err="1" smtClean="0"/>
              <a:t>e.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offsetWidth</a:t>
            </a:r>
            <a:r>
              <a:rPr lang="en-GB" dirty="0"/>
              <a:t>+' x '+</a:t>
            </a:r>
            <a:r>
              <a:rPr lang="en-GB" dirty="0" err="1"/>
              <a:t>e.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offsetHeight</a:t>
            </a:r>
            <a:r>
              <a:rPr lang="en-GB" dirty="0"/>
              <a:t>);</a:t>
            </a:r>
          </a:p>
          <a:p>
            <a:pPr algn="l">
              <a:tabLst>
                <a:tab pos="231775" algn="l"/>
              </a:tabLst>
            </a:pPr>
            <a:r>
              <a:rPr lang="en-GB" dirty="0" smtClean="0"/>
              <a:t>console.log(</a:t>
            </a:r>
            <a:r>
              <a:rPr lang="en-GB" dirty="0" err="1" smtClean="0"/>
              <a:t>e.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clientWidth</a:t>
            </a:r>
            <a:r>
              <a:rPr lang="en-GB" dirty="0"/>
              <a:t>+' x '+</a:t>
            </a:r>
            <a:r>
              <a:rPr lang="en-GB" dirty="0" err="1"/>
              <a:t>e.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clientHeight</a:t>
            </a:r>
            <a:r>
              <a:rPr lang="en-GB" dirty="0"/>
              <a:t>);</a:t>
            </a:r>
          </a:p>
          <a:p>
            <a:pPr algn="l">
              <a:tabLst>
                <a:tab pos="231775" algn="l"/>
              </a:tabLst>
            </a:pPr>
            <a:r>
              <a:rPr lang="en-GB" dirty="0" smtClean="0"/>
              <a:t>console.log(</a:t>
            </a:r>
            <a:r>
              <a:rPr lang="en-GB" dirty="0" err="1" smtClean="0"/>
              <a:t>e.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style.width</a:t>
            </a:r>
            <a:r>
              <a:rPr lang="en-GB" dirty="0"/>
              <a:t>+' x '+</a:t>
            </a:r>
            <a:r>
              <a:rPr lang="en-GB" dirty="0" err="1"/>
              <a:t>e.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style.height</a:t>
            </a:r>
            <a:r>
              <a:rPr lang="en-GB" dirty="0"/>
              <a:t>);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2483482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JS</a:t>
            </a:r>
            <a:r>
              <a:rPr lang="bg-BG" dirty="0" smtClean="0"/>
              <a:t> и брауз</a:t>
            </a:r>
            <a:r>
              <a:rPr lang="bg-BG" dirty="0"/>
              <a:t>ъ</a:t>
            </a:r>
            <a:r>
              <a:rPr lang="bg-BG" dirty="0" smtClean="0"/>
              <a:t>р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3835404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4098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91637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Промяна на размер</a:t>
            </a:r>
          </a:p>
          <a:p>
            <a:pPr lvl="1"/>
            <a:r>
              <a:rPr lang="bg-BG" dirty="0" smtClean="0"/>
              <a:t>Няколко текстови полета с различна ширина</a:t>
            </a:r>
          </a:p>
          <a:p>
            <a:pPr lvl="1"/>
            <a:r>
              <a:rPr lang="bg-BG" dirty="0" smtClean="0"/>
              <a:t>С натискане на бутон ги подравняваме по най-широкото</a:t>
            </a:r>
          </a:p>
          <a:p>
            <a:pPr lvl="1"/>
            <a:r>
              <a:rPr lang="bg-BG" dirty="0" smtClean="0"/>
              <a:t>Но </a:t>
            </a:r>
            <a:r>
              <a:rPr lang="en-US" dirty="0" err="1" smtClean="0"/>
              <a:t>clientWidth</a:t>
            </a:r>
            <a:r>
              <a:rPr lang="bg-BG" dirty="0" smtClean="0"/>
              <a:t> не може да се променя програмно, затова променяме </a:t>
            </a:r>
            <a:r>
              <a:rPr lang="en-US" dirty="0" err="1" smtClean="0"/>
              <a:t>style.width</a:t>
            </a:r>
            <a:endParaRPr lang="bg-BG" dirty="0"/>
          </a:p>
        </p:txBody>
      </p:sp>
      <p:sp>
        <p:nvSpPr>
          <p:cNvPr id="3" name="TextBox 2"/>
          <p:cNvSpPr txBox="1"/>
          <p:nvPr/>
        </p:nvSpPr>
        <p:spPr>
          <a:xfrm>
            <a:off x="1005878" y="2388871"/>
            <a:ext cx="7223681" cy="256029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</a:tabLst>
            </a:pPr>
            <a:r>
              <a:rPr lang="en-GB" dirty="0" err="1" smtClean="0"/>
              <a:t>var</a:t>
            </a:r>
            <a:r>
              <a:rPr lang="en-GB" dirty="0" smtClean="0"/>
              <a:t> </a:t>
            </a:r>
            <a:r>
              <a:rPr lang="en-GB" dirty="0"/>
              <a:t>spans = </a:t>
            </a:r>
            <a:r>
              <a:rPr lang="en-GB" dirty="0" err="1"/>
              <a:t>document.getElementsByTagName</a:t>
            </a:r>
            <a:r>
              <a:rPr lang="en-GB" dirty="0"/>
              <a:t>('span');</a:t>
            </a:r>
          </a:p>
          <a:p>
            <a:pPr algn="l">
              <a:tabLst>
                <a:tab pos="341313" algn="l"/>
              </a:tabLst>
            </a:pPr>
            <a:r>
              <a:rPr lang="en-GB" dirty="0"/>
              <a:t>				</a:t>
            </a:r>
          </a:p>
          <a:p>
            <a:pPr algn="l">
              <a:tabLst>
                <a:tab pos="341313" algn="l"/>
              </a:tabLst>
            </a:pPr>
            <a:r>
              <a:rPr lang="en-GB" dirty="0" err="1" smtClean="0"/>
              <a:t>var</a:t>
            </a:r>
            <a:r>
              <a:rPr lang="en-GB" dirty="0" smtClean="0"/>
              <a:t> </a:t>
            </a:r>
            <a:r>
              <a:rPr lang="en-GB" dirty="0"/>
              <a:t>max = 0;</a:t>
            </a:r>
          </a:p>
          <a:p>
            <a:pPr algn="l">
              <a:tabLst>
                <a:tab pos="341313" algn="l"/>
              </a:tabLst>
            </a:pPr>
            <a:r>
              <a:rPr lang="en-GB" dirty="0" smtClean="0"/>
              <a:t>for </a:t>
            </a:r>
            <a:r>
              <a:rPr lang="en-GB" dirty="0"/>
              <a:t>(</a:t>
            </a:r>
            <a:r>
              <a:rPr lang="en-GB" dirty="0" err="1"/>
              <a:t>var</a:t>
            </a:r>
            <a:r>
              <a:rPr lang="en-GB" dirty="0"/>
              <a:t> </a:t>
            </a:r>
            <a:r>
              <a:rPr lang="en-GB" dirty="0" err="1"/>
              <a:t>i</a:t>
            </a:r>
            <a:r>
              <a:rPr lang="en-GB" dirty="0"/>
              <a:t>=0; </a:t>
            </a:r>
            <a:r>
              <a:rPr lang="en-GB" dirty="0" err="1"/>
              <a:t>i</a:t>
            </a:r>
            <a:r>
              <a:rPr lang="en-GB" dirty="0"/>
              <a:t>&lt;</a:t>
            </a:r>
            <a:r>
              <a:rPr lang="en-GB" dirty="0" err="1"/>
              <a:t>spans.length</a:t>
            </a:r>
            <a:r>
              <a:rPr lang="en-GB" dirty="0"/>
              <a:t>; </a:t>
            </a:r>
            <a:r>
              <a:rPr lang="en-GB" dirty="0" err="1"/>
              <a:t>i</a:t>
            </a:r>
            <a:r>
              <a:rPr lang="en-GB" dirty="0"/>
              <a:t>++)</a:t>
            </a:r>
          </a:p>
          <a:p>
            <a:pPr algn="l">
              <a:tabLst>
                <a:tab pos="341313" algn="l"/>
              </a:tabLst>
            </a:pPr>
            <a:r>
              <a:rPr lang="en-GB" dirty="0"/>
              <a:t>	max = 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Math.max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(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max,spans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[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i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].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clientWidth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)</a:t>
            </a:r>
            <a:r>
              <a:rPr lang="en-GB" dirty="0"/>
              <a:t>;</a:t>
            </a:r>
          </a:p>
          <a:p>
            <a:pPr algn="l">
              <a:tabLst>
                <a:tab pos="341313" algn="l"/>
              </a:tabLst>
            </a:pPr>
            <a:endParaRPr lang="bg-BG" dirty="0" smtClean="0"/>
          </a:p>
          <a:p>
            <a:pPr algn="l">
              <a:tabLst>
                <a:tab pos="341313" algn="l"/>
              </a:tabLst>
            </a:pPr>
            <a:r>
              <a:rPr lang="en-GB" dirty="0" smtClean="0"/>
              <a:t>for </a:t>
            </a:r>
            <a:r>
              <a:rPr lang="en-GB" dirty="0"/>
              <a:t>(</a:t>
            </a:r>
            <a:r>
              <a:rPr lang="en-GB" dirty="0" err="1"/>
              <a:t>var</a:t>
            </a:r>
            <a:r>
              <a:rPr lang="en-GB" dirty="0"/>
              <a:t> </a:t>
            </a:r>
            <a:r>
              <a:rPr lang="en-GB" dirty="0" err="1"/>
              <a:t>i</a:t>
            </a:r>
            <a:r>
              <a:rPr lang="en-GB" dirty="0"/>
              <a:t>=0; </a:t>
            </a:r>
            <a:r>
              <a:rPr lang="en-GB" dirty="0" err="1"/>
              <a:t>i</a:t>
            </a:r>
            <a:r>
              <a:rPr lang="en-GB" dirty="0"/>
              <a:t>&lt;</a:t>
            </a:r>
            <a:r>
              <a:rPr lang="en-GB" dirty="0" err="1"/>
              <a:t>spans.length</a:t>
            </a:r>
            <a:r>
              <a:rPr lang="en-GB" dirty="0"/>
              <a:t>; </a:t>
            </a:r>
            <a:r>
              <a:rPr lang="en-GB" dirty="0" err="1"/>
              <a:t>i</a:t>
            </a:r>
            <a:r>
              <a:rPr lang="en-GB" dirty="0"/>
              <a:t>++)</a:t>
            </a:r>
          </a:p>
          <a:p>
            <a:pPr algn="l">
              <a:tabLst>
                <a:tab pos="341313" algn="l"/>
              </a:tabLst>
            </a:pPr>
            <a:r>
              <a:rPr lang="en-GB" dirty="0"/>
              <a:t>	spans[</a:t>
            </a:r>
            <a:r>
              <a:rPr lang="en-GB" dirty="0" err="1"/>
              <a:t>i</a:t>
            </a:r>
            <a:r>
              <a:rPr lang="en-GB" dirty="0"/>
              <a:t>].</a:t>
            </a:r>
            <a:r>
              <a:rPr lang="en-GB" dirty="0" err="1"/>
              <a:t>style.width</a:t>
            </a:r>
            <a:r>
              <a:rPr lang="en-GB" dirty="0"/>
              <a:t> = 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max+'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px</a:t>
            </a: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'</a:t>
            </a:r>
            <a:r>
              <a:rPr lang="en-GB" dirty="0" smtClean="0"/>
              <a:t>;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16843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82" y="1291604"/>
            <a:ext cx="4206240" cy="25248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3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54878" y="1291605"/>
            <a:ext cx="4206240" cy="25248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7553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Съдържание на елемент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HTML </a:t>
            </a:r>
            <a:r>
              <a:rPr lang="bg-BG" dirty="0" smtClean="0"/>
              <a:t>съдържани</a:t>
            </a:r>
            <a:r>
              <a:rPr lang="bg-BG" dirty="0"/>
              <a:t>е</a:t>
            </a:r>
            <a:endParaRPr lang="bg-BG" dirty="0" smtClean="0"/>
          </a:p>
          <a:p>
            <a:pPr lvl="1"/>
            <a:r>
              <a:rPr lang="bg-BG" dirty="0" smtClean="0"/>
              <a:t>Пълно съдържание на елемент като </a:t>
            </a:r>
            <a:r>
              <a:rPr lang="en-US" dirty="0" smtClean="0"/>
              <a:t>HTML</a:t>
            </a:r>
            <a:r>
              <a:rPr lang="bg-BG" dirty="0" smtClean="0"/>
              <a:t> текст</a:t>
            </a:r>
            <a:r>
              <a:rPr lang="en-US" dirty="0" smtClean="0"/>
              <a:t> </a:t>
            </a:r>
            <a:r>
              <a:rPr lang="bg-BG" dirty="0" smtClean="0"/>
              <a:t>с 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innerHTML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lvl="1"/>
            <a:r>
              <a:rPr lang="bg-BG" dirty="0" smtClean="0"/>
              <a:t>Ако има вътрешни елементи, те са под формата на тагове</a:t>
            </a:r>
          </a:p>
          <a:p>
            <a:pPr lvl="1"/>
            <a:r>
              <a:rPr lang="bg-BG" dirty="0" smtClean="0"/>
              <a:t>Пример с извличане на съдържание от едни елементи и записването му в други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005878" y="3211822"/>
            <a:ext cx="7223681" cy="173734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</a:tabLst>
            </a:pPr>
            <a:r>
              <a:rPr lang="en-GB" dirty="0" err="1"/>
              <a:t>var</a:t>
            </a:r>
            <a:r>
              <a:rPr lang="en-GB" dirty="0"/>
              <a:t> q = '';</a:t>
            </a:r>
          </a:p>
          <a:p>
            <a:pPr algn="l">
              <a:tabLst>
                <a:tab pos="341313" algn="l"/>
              </a:tabLst>
            </a:pPr>
            <a:r>
              <a:rPr lang="en-GB" dirty="0" err="1" smtClean="0"/>
              <a:t>var</a:t>
            </a:r>
            <a:r>
              <a:rPr lang="en-GB" dirty="0" smtClean="0"/>
              <a:t> </a:t>
            </a:r>
            <a:r>
              <a:rPr lang="en-GB" dirty="0"/>
              <a:t>b = </a:t>
            </a:r>
            <a:r>
              <a:rPr lang="en-GB" dirty="0" err="1"/>
              <a:t>document.getElementsByTagName</a:t>
            </a:r>
            <a:r>
              <a:rPr lang="en-GB" dirty="0"/>
              <a:t>('b');</a:t>
            </a:r>
          </a:p>
          <a:p>
            <a:pPr algn="l">
              <a:tabLst>
                <a:tab pos="341313" algn="l"/>
              </a:tabLst>
            </a:pPr>
            <a:r>
              <a:rPr lang="en-GB" dirty="0" smtClean="0"/>
              <a:t>for </a:t>
            </a:r>
            <a:r>
              <a:rPr lang="en-GB" dirty="0"/>
              <a:t>(</a:t>
            </a:r>
            <a:r>
              <a:rPr lang="en-GB" dirty="0" err="1"/>
              <a:t>var</a:t>
            </a:r>
            <a:r>
              <a:rPr lang="en-GB" dirty="0"/>
              <a:t> </a:t>
            </a:r>
            <a:r>
              <a:rPr lang="en-GB" dirty="0" err="1"/>
              <a:t>i</a:t>
            </a:r>
            <a:r>
              <a:rPr lang="en-GB" dirty="0"/>
              <a:t>=0; </a:t>
            </a:r>
            <a:r>
              <a:rPr lang="en-GB" dirty="0" err="1"/>
              <a:t>i</a:t>
            </a:r>
            <a:r>
              <a:rPr lang="en-GB" dirty="0"/>
              <a:t>&lt;</a:t>
            </a:r>
            <a:r>
              <a:rPr lang="en-GB" dirty="0" err="1"/>
              <a:t>b.length</a:t>
            </a:r>
            <a:r>
              <a:rPr lang="en-GB" dirty="0"/>
              <a:t>; </a:t>
            </a:r>
            <a:r>
              <a:rPr lang="en-GB" dirty="0" err="1"/>
              <a:t>i</a:t>
            </a:r>
            <a:r>
              <a:rPr lang="en-GB" dirty="0" smtClean="0"/>
              <a:t>++)</a:t>
            </a:r>
            <a:r>
              <a:rPr lang="bg-BG" dirty="0" smtClean="0"/>
              <a:t> </a:t>
            </a:r>
            <a:r>
              <a:rPr lang="en-GB" dirty="0" smtClean="0"/>
              <a:t>q </a:t>
            </a:r>
            <a:r>
              <a:rPr lang="en-GB" dirty="0"/>
              <a:t>+= </a:t>
            </a:r>
            <a:r>
              <a:rPr lang="en-GB" dirty="0" smtClean="0"/>
              <a:t>b[</a:t>
            </a:r>
            <a:r>
              <a:rPr lang="en-GB" dirty="0" err="1" smtClean="0"/>
              <a:t>i</a:t>
            </a:r>
            <a:r>
              <a:rPr lang="en-GB" dirty="0" smtClean="0"/>
              <a:t>].</a:t>
            </a:r>
            <a:r>
              <a:rPr lang="en-GB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innerHTML</a:t>
            </a:r>
            <a:r>
              <a:rPr lang="en-GB" dirty="0" smtClean="0"/>
              <a:t>;</a:t>
            </a:r>
            <a:endParaRPr lang="en-GB" dirty="0"/>
          </a:p>
          <a:p>
            <a:pPr algn="l">
              <a:tabLst>
                <a:tab pos="341313" algn="l"/>
              </a:tabLst>
            </a:pPr>
            <a:endParaRPr lang="bg-BG" dirty="0" smtClean="0"/>
          </a:p>
          <a:p>
            <a:pPr algn="l">
              <a:tabLst>
                <a:tab pos="341313" algn="l"/>
              </a:tabLst>
            </a:pPr>
            <a:r>
              <a:rPr lang="en-GB" dirty="0" err="1" smtClean="0"/>
              <a:t>document.getElementById</a:t>
            </a:r>
            <a:r>
              <a:rPr lang="en-GB" dirty="0"/>
              <a:t>('result')</a:t>
            </a:r>
            <a:r>
              <a:rPr lang="en-GB" dirty="0" smtClean="0"/>
              <a:t>.</a:t>
            </a:r>
            <a:r>
              <a:rPr lang="en-GB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innerHTML</a:t>
            </a:r>
            <a:r>
              <a:rPr lang="en-GB" dirty="0" smtClean="0"/>
              <a:t> </a:t>
            </a:r>
            <a:r>
              <a:rPr lang="en-GB" dirty="0"/>
              <a:t>= q</a:t>
            </a:r>
            <a:r>
              <a:rPr lang="en-GB" dirty="0" smtClean="0"/>
              <a:t>;</a:t>
            </a:r>
            <a:endParaRPr lang="en-GB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94681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7170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23135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Съдържание на текстово поле</a:t>
            </a:r>
          </a:p>
          <a:p>
            <a:pPr lvl="1"/>
            <a:r>
              <a:rPr lang="bg-BG" dirty="0" smtClean="0"/>
              <a:t>Показваният текст е в атрибута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value</a:t>
            </a:r>
          </a:p>
          <a:p>
            <a:pPr lvl="1"/>
            <a:r>
              <a:rPr lang="bg-BG" dirty="0" smtClean="0"/>
              <a:t>Ако трябва да се ползва като число, трябва да преобразуваме с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Number</a:t>
            </a:r>
            <a:r>
              <a:rPr lang="en-US" dirty="0" smtClean="0"/>
              <a:t>,</a:t>
            </a:r>
            <a:r>
              <a:rPr lang="bg-BG" dirty="0" smtClean="0"/>
              <a:t> 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parseInt</a:t>
            </a:r>
            <a:r>
              <a:rPr lang="bg-BG" dirty="0" smtClean="0"/>
              <a:t> или 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parseFloat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23001" y="2023116"/>
            <a:ext cx="7497997" cy="137158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231775" algn="l"/>
              </a:tabLst>
            </a:pPr>
            <a:r>
              <a:rPr lang="en-GB" spc="-20" dirty="0" err="1" smtClean="0"/>
              <a:t>var</a:t>
            </a:r>
            <a:r>
              <a:rPr lang="en-GB" spc="-20" dirty="0" smtClean="0"/>
              <a:t> n1=</a:t>
            </a:r>
            <a:r>
              <a:rPr lang="en-GB" spc="-2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Number</a:t>
            </a:r>
            <a:r>
              <a:rPr lang="en-GB" spc="-20" dirty="0" smtClean="0"/>
              <a:t>(</a:t>
            </a:r>
            <a:r>
              <a:rPr lang="en-GB" spc="-20" dirty="0" err="1" smtClean="0"/>
              <a:t>document.getElementById</a:t>
            </a:r>
            <a:r>
              <a:rPr lang="en-GB" spc="-20" dirty="0"/>
              <a:t>('num1</a:t>
            </a:r>
            <a:r>
              <a:rPr lang="en-GB" spc="-20" dirty="0" smtClean="0"/>
              <a:t>').</a:t>
            </a:r>
            <a:r>
              <a:rPr lang="en-GB" spc="-20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value</a:t>
            </a:r>
            <a:r>
              <a:rPr lang="en-GB" spc="-20" dirty="0"/>
              <a:t>);</a:t>
            </a:r>
          </a:p>
          <a:p>
            <a:pPr algn="l">
              <a:tabLst>
                <a:tab pos="231775" algn="l"/>
              </a:tabLst>
            </a:pPr>
            <a:r>
              <a:rPr lang="en-GB" spc="-20" dirty="0" err="1" smtClean="0"/>
              <a:t>var</a:t>
            </a:r>
            <a:r>
              <a:rPr lang="en-GB" spc="-20" dirty="0" smtClean="0"/>
              <a:t> n2=</a:t>
            </a:r>
            <a:r>
              <a:rPr lang="en-GB" spc="-2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Number</a:t>
            </a:r>
            <a:r>
              <a:rPr lang="en-GB" spc="-20" dirty="0" smtClean="0"/>
              <a:t>(</a:t>
            </a:r>
            <a:r>
              <a:rPr lang="en-GB" spc="-20" dirty="0" err="1" smtClean="0"/>
              <a:t>document.getElementById</a:t>
            </a:r>
            <a:r>
              <a:rPr lang="en-GB" spc="-20" dirty="0"/>
              <a:t>('num2').</a:t>
            </a:r>
            <a:r>
              <a:rPr lang="en-GB" spc="-20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value</a:t>
            </a:r>
            <a:r>
              <a:rPr lang="en-GB" spc="-20" dirty="0"/>
              <a:t>);</a:t>
            </a:r>
          </a:p>
          <a:p>
            <a:pPr algn="l">
              <a:tabLst>
                <a:tab pos="231775" algn="l"/>
              </a:tabLst>
            </a:pPr>
            <a:endParaRPr lang="en-GB" dirty="0" smtClean="0"/>
          </a:p>
          <a:p>
            <a:pPr algn="l">
              <a:tabLst>
                <a:tab pos="231775" algn="l"/>
              </a:tabLst>
            </a:pPr>
            <a:r>
              <a:rPr lang="en-GB" dirty="0" err="1" smtClean="0"/>
              <a:t>document.getElementById</a:t>
            </a:r>
            <a:r>
              <a:rPr lang="en-GB" dirty="0"/>
              <a:t>('res').</a:t>
            </a:r>
            <a:r>
              <a:rPr lang="en-GB" dirty="0" err="1"/>
              <a:t>innerHTML</a:t>
            </a:r>
            <a:r>
              <a:rPr lang="en-GB" dirty="0"/>
              <a:t>=n1+n2;</a:t>
            </a:r>
          </a:p>
          <a:p>
            <a:pPr algn="l">
              <a:tabLst>
                <a:tab pos="231775" algn="l"/>
              </a:tabLst>
            </a:pP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152035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8194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76218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Съдържание на списък</a:t>
            </a:r>
          </a:p>
          <a:p>
            <a:pPr lvl="1"/>
            <a:r>
              <a:rPr lang="bg-BG" dirty="0" smtClean="0"/>
              <a:t>Елементите са дефинирани с тагове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select</a:t>
            </a:r>
            <a:r>
              <a:rPr lang="bg-BG" dirty="0" smtClean="0"/>
              <a:t> и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option</a:t>
            </a:r>
            <a:r>
              <a:rPr lang="en-US" dirty="0" smtClean="0"/>
              <a:t>, </a:t>
            </a:r>
            <a:r>
              <a:rPr lang="bg-BG" dirty="0" smtClean="0"/>
              <a:t>като показваната и реалната стойност могат да са различни</a:t>
            </a:r>
          </a:p>
          <a:p>
            <a:pPr lvl="1"/>
            <a:r>
              <a:rPr lang="bg-BG" dirty="0" smtClean="0"/>
              <a:t>Изборът на елемент от списъка активира 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onchange</a:t>
            </a:r>
            <a:endParaRPr lang="en-US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lvl="1"/>
            <a:endParaRPr lang="en-US" sz="2400" dirty="0"/>
          </a:p>
          <a:p>
            <a:pPr lvl="1"/>
            <a:endParaRPr lang="en-US" sz="2400" dirty="0" smtClean="0"/>
          </a:p>
          <a:p>
            <a:pPr lvl="1"/>
            <a:endParaRPr lang="en-US" sz="2400" dirty="0"/>
          </a:p>
          <a:p>
            <a:pPr lvl="1"/>
            <a:endParaRPr lang="bg-BG" sz="2800" dirty="0" smtClean="0"/>
          </a:p>
          <a:p>
            <a:pPr lvl="1"/>
            <a:r>
              <a:rPr lang="bg-BG" dirty="0" smtClean="0"/>
              <a:t>Достъпът до избраната стойност е през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value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005878" y="4126213"/>
            <a:ext cx="7223681" cy="64007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</a:tabLst>
            </a:pPr>
            <a:r>
              <a:rPr lang="en-GB" dirty="0" err="1"/>
              <a:t>document.getElementById</a:t>
            </a:r>
            <a:r>
              <a:rPr lang="en-GB" dirty="0"/>
              <a:t>('list').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value</a:t>
            </a:r>
            <a:r>
              <a:rPr lang="en-GB" dirty="0" smtClean="0"/>
              <a:t>;</a:t>
            </a:r>
            <a:endParaRPr lang="en-GB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05879" y="1931677"/>
            <a:ext cx="7223681" cy="137158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</a:tabLst>
            </a:pPr>
            <a:r>
              <a:rPr lang="en-GB" dirty="0" smtClean="0"/>
              <a:t>&lt;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select</a:t>
            </a:r>
            <a:r>
              <a:rPr lang="en-GB" dirty="0"/>
              <a:t> id="list" 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onchange</a:t>
            </a:r>
            <a:r>
              <a:rPr lang="en-GB" dirty="0"/>
              <a:t>="</a:t>
            </a:r>
            <a:r>
              <a:rPr lang="en-GB" dirty="0" err="1"/>
              <a:t>newSelection</a:t>
            </a:r>
            <a:r>
              <a:rPr lang="en-GB" dirty="0"/>
              <a:t>()"&gt;</a:t>
            </a:r>
          </a:p>
          <a:p>
            <a:pPr algn="l">
              <a:tabLst>
                <a:tab pos="341313" algn="l"/>
              </a:tabLst>
            </a:pPr>
            <a:r>
              <a:rPr lang="en-GB" dirty="0"/>
              <a:t>	&lt;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option</a:t>
            </a:r>
            <a:r>
              <a:rPr lang="en-GB" dirty="0"/>
              <a:t> value="</a:t>
            </a:r>
            <a:r>
              <a:rPr lang="en-GB" dirty="0" err="1"/>
              <a:t>Morbi</a:t>
            </a:r>
            <a:r>
              <a:rPr lang="en-GB" dirty="0"/>
              <a:t> ipsum </a:t>
            </a:r>
            <a:r>
              <a:rPr lang="en-GB" dirty="0" err="1"/>
              <a:t>primis</a:t>
            </a:r>
            <a:r>
              <a:rPr lang="en-GB" dirty="0"/>
              <a:t>"&gt;</a:t>
            </a:r>
            <a:r>
              <a:rPr lang="en-GB" dirty="0" err="1"/>
              <a:t>Morbi</a:t>
            </a:r>
            <a:r>
              <a:rPr lang="en-GB" dirty="0"/>
              <a:t>&lt;/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option</a:t>
            </a:r>
            <a:r>
              <a:rPr lang="en-GB" dirty="0"/>
              <a:t>&gt;</a:t>
            </a:r>
          </a:p>
          <a:p>
            <a:pPr algn="l">
              <a:tabLst>
                <a:tab pos="341313" algn="l"/>
              </a:tabLst>
            </a:pPr>
            <a:r>
              <a:rPr lang="en-GB" dirty="0"/>
              <a:t>	&lt;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option</a:t>
            </a:r>
            <a:r>
              <a:rPr lang="en-GB" dirty="0"/>
              <a:t> value="</a:t>
            </a:r>
            <a:r>
              <a:rPr lang="en-GB" dirty="0" err="1"/>
              <a:t>Vel</a:t>
            </a:r>
            <a:r>
              <a:rPr lang="en-GB" dirty="0"/>
              <a:t> </a:t>
            </a:r>
            <a:r>
              <a:rPr lang="en-GB" dirty="0" err="1"/>
              <a:t>orci</a:t>
            </a:r>
            <a:r>
              <a:rPr lang="en-GB" dirty="0"/>
              <a:t> </a:t>
            </a:r>
            <a:r>
              <a:rPr lang="en-GB" dirty="0" err="1"/>
              <a:t>luctus</a:t>
            </a:r>
            <a:r>
              <a:rPr lang="en-GB" dirty="0"/>
              <a:t>"&gt;</a:t>
            </a:r>
            <a:r>
              <a:rPr lang="en-GB" dirty="0" err="1"/>
              <a:t>Vel</a:t>
            </a:r>
            <a:r>
              <a:rPr lang="en-GB" dirty="0"/>
              <a:t>&lt;/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option</a:t>
            </a:r>
            <a:r>
              <a:rPr lang="en-GB" dirty="0"/>
              <a:t>&gt;</a:t>
            </a:r>
          </a:p>
          <a:p>
            <a:pPr algn="l">
              <a:tabLst>
                <a:tab pos="341313" algn="l"/>
              </a:tabLst>
            </a:pPr>
            <a:r>
              <a:rPr lang="en-GB" dirty="0" smtClean="0"/>
              <a:t>&lt;/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select</a:t>
            </a:r>
            <a:r>
              <a:rPr lang="en-GB" dirty="0" smtClean="0"/>
              <a:t>&gt;</a:t>
            </a:r>
            <a:endParaRPr lang="en-GB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769628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1026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29772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 smtClean="0"/>
              <a:t>Събития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543883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</a:t>
            </a:r>
            <a:r>
              <a:rPr lang="en-US" dirty="0" smtClean="0"/>
              <a:t>OM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Какво е </a:t>
            </a:r>
            <a:r>
              <a:rPr lang="en-US" dirty="0" smtClean="0"/>
              <a:t>BOM</a:t>
            </a:r>
          </a:p>
          <a:p>
            <a:pPr lvl="1"/>
            <a:r>
              <a:rPr lang="en-US" u="sng" dirty="0" smtClean="0"/>
              <a:t>B</a:t>
            </a:r>
            <a:r>
              <a:rPr lang="en-US" dirty="0" smtClean="0"/>
              <a:t>rowser </a:t>
            </a:r>
            <a:r>
              <a:rPr lang="en-US" u="sng" dirty="0" smtClean="0"/>
              <a:t>O</a:t>
            </a:r>
            <a:r>
              <a:rPr lang="en-US" dirty="0" smtClean="0"/>
              <a:t>bject </a:t>
            </a:r>
            <a:r>
              <a:rPr lang="en-US" u="sng" dirty="0" smtClean="0"/>
              <a:t>M</a:t>
            </a:r>
            <a:r>
              <a:rPr lang="en-US" dirty="0" smtClean="0"/>
              <a:t>odel</a:t>
            </a:r>
          </a:p>
          <a:p>
            <a:pPr lvl="1"/>
            <a:r>
              <a:rPr lang="bg-BG" dirty="0" smtClean="0"/>
              <a:t>Програмен интерфейс към браузър</a:t>
            </a:r>
          </a:p>
          <a:p>
            <a:pPr lvl="1"/>
            <a:r>
              <a:rPr lang="bg-BG" dirty="0" smtClean="0"/>
              <a:t>Позволява достъп чрез </a:t>
            </a:r>
            <a:r>
              <a:rPr lang="en-US" dirty="0" err="1" smtClean="0"/>
              <a:t>JS</a:t>
            </a:r>
            <a:r>
              <a:rPr lang="en-US" dirty="0" smtClean="0"/>
              <a:t> </a:t>
            </a:r>
            <a:r>
              <a:rPr lang="bg-BG" dirty="0" smtClean="0"/>
              <a:t>до</a:t>
            </a:r>
          </a:p>
          <a:p>
            <a:pPr lvl="2"/>
            <a:r>
              <a:rPr lang="bg-BG" dirty="0" smtClean="0"/>
              <a:t>Съдържанието на показваната страница</a:t>
            </a:r>
          </a:p>
          <a:p>
            <a:pPr lvl="2"/>
            <a:r>
              <a:rPr lang="bg-BG" dirty="0" smtClean="0"/>
              <a:t>Параметрите на прозореца на браузъра</a:t>
            </a:r>
          </a:p>
          <a:p>
            <a:pPr lvl="2"/>
            <a:r>
              <a:rPr lang="bg-BG" dirty="0" smtClean="0"/>
              <a:t>Историята на навигация, </a:t>
            </a:r>
            <a:r>
              <a:rPr lang="bg-BG" dirty="0" err="1" smtClean="0"/>
              <a:t>бисквитки</a:t>
            </a:r>
            <a:r>
              <a:rPr lang="bg-BG" dirty="0"/>
              <a:t> </a:t>
            </a:r>
            <a:r>
              <a:rPr lang="bg-BG" dirty="0" smtClean="0"/>
              <a:t>и т.н.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421100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Събития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Някои видове събития</a:t>
            </a:r>
          </a:p>
          <a:p>
            <a:pPr lvl="1"/>
            <a:r>
              <a:rPr lang="bg-BG" dirty="0" smtClean="0"/>
              <a:t>При движение с мишката</a:t>
            </a:r>
          </a:p>
          <a:p>
            <a:pPr lvl="1"/>
            <a:r>
              <a:rPr lang="bg-BG" dirty="0" smtClean="0"/>
              <a:t>При активиране на </a:t>
            </a:r>
            <a:r>
              <a:rPr lang="en-US" dirty="0" smtClean="0"/>
              <a:t>HTML</a:t>
            </a:r>
            <a:r>
              <a:rPr lang="bg-BG" dirty="0" smtClean="0"/>
              <a:t> елемент</a:t>
            </a:r>
          </a:p>
          <a:p>
            <a:pPr lvl="1"/>
            <a:r>
              <a:rPr lang="bg-BG" dirty="0" smtClean="0"/>
              <a:t>При работа с клавиатурата</a:t>
            </a:r>
          </a:p>
          <a:p>
            <a:pPr lvl="1"/>
            <a:r>
              <a:rPr lang="bg-BG" dirty="0" smtClean="0"/>
              <a:t>При промени в размера на прозореца</a:t>
            </a:r>
          </a:p>
          <a:p>
            <a:pPr lvl="1"/>
            <a:r>
              <a:rPr lang="bg-BG" dirty="0" smtClean="0"/>
              <a:t>При завършване на зареждането на страница</a:t>
            </a:r>
          </a:p>
        </p:txBody>
      </p:sp>
    </p:spTree>
    <p:extLst>
      <p:ext uri="{BB962C8B-B14F-4D97-AF65-F5344CB8AC3E}">
        <p14:creationId xmlns:p14="http://schemas.microsoft.com/office/powerpoint/2010/main" val="2803983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/>
              <a:t>Свойства на събитията</a:t>
            </a:r>
          </a:p>
          <a:p>
            <a:pPr lvl="1"/>
            <a:r>
              <a:rPr lang="bg-BG" dirty="0" smtClean="0"/>
              <a:t>Където </a:t>
            </a:r>
            <a:r>
              <a:rPr lang="bg-BG" dirty="0"/>
              <a:t>се е </a:t>
            </a:r>
            <a:r>
              <a:rPr lang="bg-BG" dirty="0" smtClean="0"/>
              <a:t>случило </a:t>
            </a:r>
            <a:r>
              <a:rPr lang="en-US" dirty="0" smtClean="0"/>
              <a:t>–</a:t>
            </a:r>
            <a:r>
              <a:rPr lang="bg-BG" dirty="0" smtClean="0"/>
              <a:t> това е </a:t>
            </a:r>
            <a:r>
              <a:rPr lang="en-US" dirty="0" smtClean="0"/>
              <a:t>HTML</a:t>
            </a:r>
            <a:r>
              <a:rPr lang="bg-BG" dirty="0" smtClean="0"/>
              <a:t>, </a:t>
            </a:r>
            <a:r>
              <a:rPr lang="en-US" dirty="0" smtClean="0"/>
              <a:t>DOM </a:t>
            </a:r>
            <a:r>
              <a:rPr lang="bg-BG" dirty="0" smtClean="0"/>
              <a:t>или</a:t>
            </a:r>
            <a:r>
              <a:rPr lang="en-US" dirty="0" smtClean="0"/>
              <a:t> BOM</a:t>
            </a:r>
            <a:r>
              <a:rPr lang="bg-BG" dirty="0" smtClean="0"/>
              <a:t> елемент</a:t>
            </a:r>
            <a:endParaRPr lang="en-US" dirty="0"/>
          </a:p>
          <a:p>
            <a:pPr lvl="1"/>
            <a:r>
              <a:rPr lang="bg-BG" dirty="0" smtClean="0"/>
              <a:t>Функция на </a:t>
            </a:r>
            <a:r>
              <a:rPr lang="en-US" dirty="0" err="1" smtClean="0"/>
              <a:t>JS</a:t>
            </a:r>
            <a:r>
              <a:rPr lang="bg-BG" dirty="0" smtClean="0"/>
              <a:t>, </a:t>
            </a:r>
            <a:r>
              <a:rPr lang="bg-BG" dirty="0"/>
              <a:t>която трябва да го обработи</a:t>
            </a:r>
          </a:p>
          <a:p>
            <a:pPr lvl="1"/>
            <a:r>
              <a:rPr lang="bg-BG" dirty="0"/>
              <a:t>Допълнителни параметри към </a:t>
            </a:r>
            <a:r>
              <a:rPr lang="bg-BG" dirty="0" smtClean="0"/>
              <a:t>събитието</a:t>
            </a:r>
            <a:r>
              <a:rPr lang="en-US" dirty="0" smtClean="0"/>
              <a:t>,</a:t>
            </a:r>
            <a:r>
              <a:rPr lang="bg-BG" dirty="0" smtClean="0"/>
              <a:t> които зависят от типа на събитието</a:t>
            </a:r>
          </a:p>
          <a:p>
            <a:pPr lvl="1"/>
            <a:r>
              <a:rPr lang="bg-BG" dirty="0" smtClean="0"/>
              <a:t>Повечето събития са характерни за много елементи и се ползват по един и същ начин</a:t>
            </a:r>
          </a:p>
          <a:p>
            <a:pPr lvl="1"/>
            <a:r>
              <a:rPr lang="bg-BG" dirty="0" smtClean="0"/>
              <a:t>Някои елементи имат специфични събития, само за тях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2564365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Често използвани събития</a:t>
            </a:r>
          </a:p>
          <a:p>
            <a:pPr lvl="1"/>
            <a:r>
              <a:rPr lang="bg-BG" dirty="0" smtClean="0"/>
              <a:t>Общи събития</a:t>
            </a:r>
          </a:p>
          <a:p>
            <a:pPr lvl="2"/>
            <a:r>
              <a:rPr lang="en-US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onload</a:t>
            </a:r>
            <a:r>
              <a:rPr lang="bg-BG" dirty="0" smtClean="0"/>
              <a:t> – при пълно зареждане на страницата </a:t>
            </a:r>
          </a:p>
          <a:p>
            <a:pPr lvl="2"/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onresize</a:t>
            </a:r>
            <a:r>
              <a:rPr lang="bg-BG" dirty="0"/>
              <a:t> – при промяна на размера на </a:t>
            </a:r>
            <a:r>
              <a:rPr lang="bg-BG" dirty="0" smtClean="0"/>
              <a:t>страницата</a:t>
            </a:r>
          </a:p>
          <a:p>
            <a:pPr lvl="1"/>
            <a:r>
              <a:rPr lang="bg-BG" dirty="0" smtClean="0"/>
              <a:t>Събития към </a:t>
            </a:r>
            <a:r>
              <a:rPr lang="en-US" dirty="0" smtClean="0"/>
              <a:t>HTML</a:t>
            </a:r>
            <a:r>
              <a:rPr lang="bg-BG" dirty="0" smtClean="0"/>
              <a:t> елементи</a:t>
            </a:r>
            <a:endParaRPr lang="bg-BG" dirty="0"/>
          </a:p>
          <a:p>
            <a:pPr lvl="2"/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onclick</a:t>
            </a:r>
            <a:r>
              <a:rPr lang="bg-BG" dirty="0" smtClean="0"/>
              <a:t> – при кликване върху елемент</a:t>
            </a:r>
          </a:p>
          <a:p>
            <a:pPr lvl="2"/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onchange</a:t>
            </a:r>
            <a:r>
              <a:rPr lang="bg-BG" dirty="0"/>
              <a:t> – промяна на съдържанието на елемент</a:t>
            </a:r>
          </a:p>
          <a:p>
            <a:pPr lvl="2"/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onmousemove</a:t>
            </a:r>
            <a:r>
              <a:rPr lang="bg-BG" dirty="0" smtClean="0"/>
              <a:t> </a:t>
            </a:r>
            <a:r>
              <a:rPr lang="bg-BG" dirty="0"/>
              <a:t>– </a:t>
            </a:r>
            <a:r>
              <a:rPr lang="bg-BG" dirty="0" smtClean="0"/>
              <a:t>при движение на мишката над елемент</a:t>
            </a:r>
          </a:p>
          <a:p>
            <a:pPr lvl="2"/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onkeypress</a:t>
            </a:r>
            <a:r>
              <a:rPr lang="bg-BG" dirty="0" smtClean="0"/>
              <a:t> </a:t>
            </a:r>
            <a:r>
              <a:rPr lang="bg-BG" dirty="0"/>
              <a:t>– </a:t>
            </a:r>
            <a:r>
              <a:rPr lang="bg-BG" dirty="0" smtClean="0"/>
              <a:t>при натискане на клавиш</a:t>
            </a:r>
          </a:p>
        </p:txBody>
      </p:sp>
    </p:spTree>
    <p:extLst>
      <p:ext uri="{BB962C8B-B14F-4D97-AF65-F5344CB8AC3E}">
        <p14:creationId xmlns:p14="http://schemas.microsoft.com/office/powerpoint/2010/main" val="2443570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Улавяне на събития</a:t>
            </a:r>
            <a:endParaRPr lang="bg-BG" dirty="0"/>
          </a:p>
        </p:txBody>
      </p:sp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Чрез атрибут на </a:t>
            </a:r>
            <a:r>
              <a:rPr lang="en-US" dirty="0" smtClean="0"/>
              <a:t>HTML</a:t>
            </a:r>
            <a:r>
              <a:rPr lang="bg-BG" dirty="0" smtClean="0"/>
              <a:t> елемент</a:t>
            </a:r>
          </a:p>
          <a:p>
            <a:pPr lvl="1"/>
            <a:r>
              <a:rPr lang="bg-BG" dirty="0" smtClean="0"/>
              <a:t>Името на атрибута е име на събитието</a:t>
            </a:r>
          </a:p>
          <a:p>
            <a:pPr lvl="1"/>
            <a:r>
              <a:rPr lang="bg-BG" dirty="0" smtClean="0"/>
              <a:t>Стойността на атрибута е </a:t>
            </a:r>
            <a:r>
              <a:rPr lang="en-US" dirty="0" err="1" smtClean="0"/>
              <a:t>JS</a:t>
            </a:r>
            <a:r>
              <a:rPr lang="bg-BG" dirty="0" smtClean="0"/>
              <a:t> код за изпълнение</a:t>
            </a:r>
            <a:endParaRPr lang="en-US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1005879" y="2571750"/>
            <a:ext cx="7223681" cy="109726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</a:tabLst>
            </a:pPr>
            <a:r>
              <a:rPr lang="en-GB" dirty="0" smtClean="0"/>
              <a:t>&lt;</a:t>
            </a:r>
            <a:r>
              <a:rPr lang="en-GB" dirty="0"/>
              <a:t>button 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onclick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="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recolor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(0)"</a:t>
            </a:r>
            <a:r>
              <a:rPr lang="en-GB" dirty="0"/>
              <a:t>&gt;</a:t>
            </a:r>
            <a:r>
              <a:rPr lang="en-GB" dirty="0" err="1"/>
              <a:t>Rhoncus</a:t>
            </a:r>
            <a:r>
              <a:rPr lang="en-GB" dirty="0"/>
              <a:t>&lt;/button&gt;</a:t>
            </a:r>
          </a:p>
          <a:p>
            <a:pPr algn="l">
              <a:tabLst>
                <a:tab pos="341313" algn="l"/>
              </a:tabLst>
            </a:pPr>
            <a:r>
              <a:rPr lang="en-GB" dirty="0" smtClean="0"/>
              <a:t>&lt;</a:t>
            </a:r>
            <a:r>
              <a:rPr lang="en-GB" dirty="0"/>
              <a:t>button 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onclick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="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recolor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(1)"</a:t>
            </a:r>
            <a:r>
              <a:rPr lang="en-GB" dirty="0"/>
              <a:t>&gt;</a:t>
            </a:r>
            <a:r>
              <a:rPr lang="en-GB" dirty="0" err="1"/>
              <a:t>Eleifend</a:t>
            </a:r>
            <a:r>
              <a:rPr lang="en-GB" dirty="0"/>
              <a:t>&lt;/button&gt;</a:t>
            </a:r>
          </a:p>
          <a:p>
            <a:pPr algn="l">
              <a:tabLst>
                <a:tab pos="341313" algn="l"/>
              </a:tabLst>
            </a:pPr>
            <a:r>
              <a:rPr lang="en-GB" dirty="0" smtClean="0"/>
              <a:t>&lt;</a:t>
            </a:r>
            <a:r>
              <a:rPr lang="en-GB" dirty="0"/>
              <a:t>button 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onclick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="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recolor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(2)"</a:t>
            </a:r>
            <a:r>
              <a:rPr lang="en-GB" dirty="0"/>
              <a:t>&gt;Dictum&lt;/button&gt;</a:t>
            </a:r>
            <a:endParaRPr lang="en-GB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659776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1027" name="Picture 3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17155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Чрез метод на </a:t>
            </a:r>
            <a:r>
              <a:rPr lang="en-US" dirty="0" smtClean="0"/>
              <a:t>DOM</a:t>
            </a:r>
            <a:r>
              <a:rPr lang="bg-BG" dirty="0" smtClean="0"/>
              <a:t> елемент</a:t>
            </a:r>
          </a:p>
          <a:p>
            <a:pPr lvl="1"/>
            <a:r>
              <a:rPr lang="bg-BG" dirty="0" smtClean="0"/>
              <a:t>Задаване на стойност на метод на елемент</a:t>
            </a:r>
          </a:p>
          <a:p>
            <a:pPr lvl="1"/>
            <a:r>
              <a:rPr lang="bg-BG" dirty="0" smtClean="0"/>
              <a:t>Чрез съществуваща или чрез анонимна функция</a:t>
            </a:r>
          </a:p>
          <a:p>
            <a:pPr lvl="1"/>
            <a:endParaRPr lang="bg-BG" dirty="0"/>
          </a:p>
        </p:txBody>
      </p:sp>
      <p:sp>
        <p:nvSpPr>
          <p:cNvPr id="3" name="TextBox 2"/>
          <p:cNvSpPr txBox="1"/>
          <p:nvPr/>
        </p:nvSpPr>
        <p:spPr>
          <a:xfrm>
            <a:off x="1005879" y="1657360"/>
            <a:ext cx="7223681" cy="320036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</a:tabLst>
            </a:pPr>
            <a:r>
              <a:rPr lang="en-GB" dirty="0" smtClean="0"/>
              <a:t>b </a:t>
            </a:r>
            <a:r>
              <a:rPr lang="en-GB" dirty="0"/>
              <a:t>= </a:t>
            </a:r>
            <a:r>
              <a:rPr lang="en-GB" dirty="0" err="1"/>
              <a:t>document.getElementById</a:t>
            </a:r>
            <a:r>
              <a:rPr lang="en-GB" dirty="0"/>
              <a:t>('but1');</a:t>
            </a:r>
          </a:p>
          <a:p>
            <a:pPr algn="l">
              <a:tabLst>
                <a:tab pos="341313" algn="l"/>
              </a:tabLst>
            </a:pPr>
            <a:r>
              <a:rPr lang="en-GB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b.onclick</a:t>
            </a: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= 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recolorAll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;</a:t>
            </a:r>
          </a:p>
          <a:p>
            <a:pPr algn="l">
              <a:tabLst>
                <a:tab pos="341313" algn="l"/>
              </a:tabLst>
            </a:pPr>
            <a:endParaRPr lang="en-GB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algn="l">
              <a:tabLst>
                <a:tab pos="341313" algn="l"/>
              </a:tabLst>
            </a:pPr>
            <a:r>
              <a:rPr lang="en-GB" dirty="0" smtClean="0"/>
              <a:t>b </a:t>
            </a:r>
            <a:r>
              <a:rPr lang="en-GB" dirty="0"/>
              <a:t>= </a:t>
            </a:r>
            <a:r>
              <a:rPr lang="en-GB" dirty="0" err="1"/>
              <a:t>document.getElementById</a:t>
            </a:r>
            <a:r>
              <a:rPr lang="en-GB" dirty="0"/>
              <a:t>('but2');</a:t>
            </a:r>
          </a:p>
          <a:p>
            <a:pPr algn="l">
              <a:tabLst>
                <a:tab pos="341313" algn="l"/>
              </a:tabLst>
            </a:pPr>
            <a:r>
              <a:rPr lang="en-GB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b.onclick</a:t>
            </a: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= function ()</a:t>
            </a:r>
          </a:p>
          <a:p>
            <a:pPr algn="l">
              <a:tabLst>
                <a:tab pos="341313" algn="l"/>
              </a:tabLst>
            </a:pP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	{</a:t>
            </a:r>
            <a:endParaRPr lang="en-GB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algn="l">
              <a:tabLst>
                <a:tab pos="341313" algn="l"/>
              </a:tabLst>
            </a:pP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	</a:t>
            </a: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	</a:t>
            </a:r>
            <a:r>
              <a:rPr lang="en-GB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var</a:t>
            </a: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p;</a:t>
            </a:r>
          </a:p>
          <a:p>
            <a:pPr algn="l">
              <a:tabLst>
                <a:tab pos="341313" algn="l"/>
              </a:tabLst>
            </a:pP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	</a:t>
            </a: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	p 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= 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document.getElementsByTagName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('p');</a:t>
            </a:r>
          </a:p>
          <a:p>
            <a:pPr algn="l">
              <a:tabLst>
                <a:tab pos="341313" algn="l"/>
              </a:tabLst>
            </a:pP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	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	p[1].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style.color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='blue';</a:t>
            </a:r>
          </a:p>
          <a:p>
            <a:pPr algn="l">
              <a:tabLst>
                <a:tab pos="341313" algn="l"/>
              </a:tabLst>
            </a:pP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	};</a:t>
            </a:r>
          </a:p>
        </p:txBody>
      </p:sp>
    </p:spTree>
    <p:extLst>
      <p:ext uri="{BB962C8B-B14F-4D97-AF65-F5344CB8AC3E}">
        <p14:creationId xmlns:p14="http://schemas.microsoft.com/office/powerpoint/2010/main" val="2629899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2050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69102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Чрез „слушател на събития“</a:t>
            </a:r>
            <a:endParaRPr lang="en-US" dirty="0" smtClean="0"/>
          </a:p>
          <a:p>
            <a:pPr lvl="1"/>
            <a:r>
              <a:rPr lang="bg-BG" dirty="0" smtClean="0"/>
              <a:t>Синтаксис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element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.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addEventListener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(event,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function</a:t>
            </a: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)</a:t>
            </a:r>
            <a:endParaRPr lang="en-GB" dirty="0" smtClean="0"/>
          </a:p>
          <a:p>
            <a:pPr lvl="1"/>
            <a:r>
              <a:rPr lang="bg-BG" dirty="0" smtClean="0"/>
              <a:t>Името на събитието е без представката </a:t>
            </a:r>
            <a:r>
              <a:rPr lang="en-US" dirty="0" smtClean="0"/>
              <a:t>on</a:t>
            </a:r>
          </a:p>
          <a:p>
            <a:pPr lvl="1"/>
            <a:r>
              <a:rPr lang="bg-BG" dirty="0" smtClean="0"/>
              <a:t>Функцията е или явна или анонимна</a:t>
            </a:r>
          </a:p>
          <a:p>
            <a:pPr lvl="1"/>
            <a:endParaRPr lang="bg-BG" dirty="0"/>
          </a:p>
        </p:txBody>
      </p:sp>
      <p:sp>
        <p:nvSpPr>
          <p:cNvPr id="3" name="TextBox 2"/>
          <p:cNvSpPr txBox="1"/>
          <p:nvPr/>
        </p:nvSpPr>
        <p:spPr>
          <a:xfrm>
            <a:off x="1005879" y="2023116"/>
            <a:ext cx="7223681" cy="292604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</a:tabLst>
            </a:pPr>
            <a:r>
              <a:rPr lang="en-GB" dirty="0" smtClean="0"/>
              <a:t>b </a:t>
            </a:r>
            <a:r>
              <a:rPr lang="en-GB" dirty="0"/>
              <a:t>= </a:t>
            </a:r>
            <a:r>
              <a:rPr lang="en-GB" dirty="0" err="1"/>
              <a:t>document.getElementById</a:t>
            </a:r>
            <a:r>
              <a:rPr lang="en-GB" dirty="0"/>
              <a:t>('but1');</a:t>
            </a:r>
          </a:p>
          <a:p>
            <a:pPr algn="l">
              <a:tabLst>
                <a:tab pos="341313" algn="l"/>
              </a:tabLst>
            </a:pPr>
            <a:r>
              <a:rPr lang="en-GB" dirty="0" err="1" smtClean="0"/>
              <a:t>b.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addEventListener</a:t>
            </a:r>
            <a:r>
              <a:rPr lang="en-GB" dirty="0"/>
              <a:t>('click',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recolorAll</a:t>
            </a:r>
            <a:r>
              <a:rPr lang="en-GB" dirty="0"/>
              <a:t>);</a:t>
            </a:r>
          </a:p>
          <a:p>
            <a:pPr algn="l">
              <a:tabLst>
                <a:tab pos="341313" algn="l"/>
              </a:tabLst>
            </a:pPr>
            <a:endParaRPr lang="en-GB" dirty="0"/>
          </a:p>
          <a:p>
            <a:pPr algn="l">
              <a:tabLst>
                <a:tab pos="341313" algn="l"/>
              </a:tabLst>
            </a:pPr>
            <a:r>
              <a:rPr lang="en-GB" dirty="0" smtClean="0"/>
              <a:t>b </a:t>
            </a:r>
            <a:r>
              <a:rPr lang="en-GB" dirty="0"/>
              <a:t>= </a:t>
            </a:r>
            <a:r>
              <a:rPr lang="en-GB" dirty="0" err="1"/>
              <a:t>document.getElementById</a:t>
            </a:r>
            <a:r>
              <a:rPr lang="en-GB" dirty="0"/>
              <a:t>('but2');</a:t>
            </a:r>
          </a:p>
          <a:p>
            <a:pPr algn="l">
              <a:tabLst>
                <a:tab pos="341313" algn="l"/>
              </a:tabLst>
            </a:pPr>
            <a:r>
              <a:rPr lang="en-GB" dirty="0" err="1" smtClean="0"/>
              <a:t>b.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addEventListener</a:t>
            </a:r>
            <a:r>
              <a:rPr lang="en-GB" dirty="0"/>
              <a:t>('</a:t>
            </a:r>
            <a:r>
              <a:rPr lang="en-GB" dirty="0" err="1"/>
              <a:t>click',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function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()</a:t>
            </a:r>
          </a:p>
          <a:p>
            <a:pPr algn="l">
              <a:tabLst>
                <a:tab pos="341313" algn="l"/>
              </a:tabLst>
            </a:pP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{</a:t>
            </a:r>
          </a:p>
          <a:p>
            <a:pPr algn="l">
              <a:tabLst>
                <a:tab pos="341313" algn="l"/>
              </a:tabLst>
            </a:pP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	</a:t>
            </a:r>
            <a:r>
              <a:rPr lang="en-US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var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p 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= 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document.getElementsByTagName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('p');</a:t>
            </a:r>
          </a:p>
          <a:p>
            <a:pPr algn="l">
              <a:tabLst>
                <a:tab pos="341313" algn="l"/>
              </a:tabLst>
            </a:pP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	p[1].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style.color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='blue';</a:t>
            </a:r>
          </a:p>
          <a:p>
            <a:pPr algn="l">
              <a:tabLst>
                <a:tab pos="341313" algn="l"/>
              </a:tabLst>
            </a:pP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}</a:t>
            </a:r>
            <a:r>
              <a:rPr lang="en-GB" dirty="0" smtClean="0"/>
              <a:t>);</a:t>
            </a:r>
            <a:endParaRPr lang="en-GB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394805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3074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56399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 smtClean="0"/>
              <a:t>Примери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94106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hevron 2"/>
          <p:cNvSpPr/>
          <p:nvPr/>
        </p:nvSpPr>
        <p:spPr>
          <a:xfrm>
            <a:off x="1005879" y="3303262"/>
            <a:ext cx="7132242" cy="1645902"/>
          </a:xfrm>
          <a:prstGeom prst="chevron">
            <a:avLst>
              <a:gd name="adj" fmla="val 0"/>
            </a:avLst>
          </a:prstGeom>
          <a:solidFill>
            <a:schemeClr val="accent1">
              <a:lumMod val="60000"/>
              <a:lumOff val="40000"/>
            </a:schemeClr>
          </a:solidFill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bg-BG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rPr>
              <a:t>Браузър / </a:t>
            </a:r>
            <a:r>
              <a:rPr lang="en-US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rPr>
              <a:t>BOM</a:t>
            </a:r>
            <a:endParaRPr lang="bg-BG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Структура на </a:t>
            </a:r>
            <a:r>
              <a:rPr lang="en-US" dirty="0" smtClean="0"/>
              <a:t>BOM</a:t>
            </a:r>
            <a:endParaRPr lang="bg-BG" dirty="0"/>
          </a:p>
        </p:txBody>
      </p:sp>
      <p:sp>
        <p:nvSpPr>
          <p:cNvPr id="76" name="Content Placeholder 75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Главен обект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window</a:t>
            </a:r>
          </a:p>
          <a:p>
            <a:pPr lvl="1"/>
            <a:r>
              <a:rPr lang="bg-BG" dirty="0" smtClean="0"/>
              <a:t>Съдържание на страницата в обект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document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lvl="1"/>
            <a:r>
              <a:rPr lang="bg-BG" dirty="0" smtClean="0"/>
              <a:t>Свойства на прозореца в обект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screen</a:t>
            </a:r>
          </a:p>
          <a:p>
            <a:pPr lvl="1"/>
            <a:r>
              <a:rPr lang="bg-BG" dirty="0" smtClean="0"/>
              <a:t>Текущ адрес и история в обекти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location</a:t>
            </a:r>
            <a:r>
              <a:rPr lang="bg-BG" dirty="0" smtClean="0"/>
              <a:t> и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history</a:t>
            </a:r>
          </a:p>
          <a:p>
            <a:pPr lvl="1"/>
            <a:r>
              <a:rPr lang="bg-BG" dirty="0" smtClean="0"/>
              <a:t>Настройки на браузъра в обект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navigator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</p:txBody>
      </p:sp>
      <p:sp>
        <p:nvSpPr>
          <p:cNvPr id="20" name="Chevron 19"/>
          <p:cNvSpPr/>
          <p:nvPr/>
        </p:nvSpPr>
        <p:spPr>
          <a:xfrm>
            <a:off x="1097318" y="3669018"/>
            <a:ext cx="6949364" cy="1207902"/>
          </a:xfrm>
          <a:prstGeom prst="chevron">
            <a:avLst>
              <a:gd name="adj" fmla="val 0"/>
            </a:avLst>
          </a:prstGeom>
          <a:solidFill>
            <a:schemeClr val="accent1">
              <a:lumMod val="40000"/>
              <a:lumOff val="60000"/>
            </a:schemeClr>
          </a:solidFill>
          <a:ln w="9525">
            <a:solidFill>
              <a:schemeClr val="accent1">
                <a:lumMod val="7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rPr>
              <a:t>Window</a:t>
            </a:r>
            <a:endParaRPr lang="bg-BG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16" name="Chevron 15"/>
          <p:cNvSpPr/>
          <p:nvPr/>
        </p:nvSpPr>
        <p:spPr>
          <a:xfrm>
            <a:off x="2560342" y="4034232"/>
            <a:ext cx="1280160" cy="731520"/>
          </a:xfrm>
          <a:prstGeom prst="chevron">
            <a:avLst>
              <a:gd name="adj" fmla="val 0"/>
            </a:avLst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rPr>
              <a:t>Screen</a:t>
            </a:r>
            <a:endParaRPr lang="bg-BG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17" name="Chevron 16"/>
          <p:cNvSpPr/>
          <p:nvPr/>
        </p:nvSpPr>
        <p:spPr>
          <a:xfrm>
            <a:off x="3931927" y="4034232"/>
            <a:ext cx="1280160" cy="731520"/>
          </a:xfrm>
          <a:prstGeom prst="chevron">
            <a:avLst>
              <a:gd name="adj" fmla="val 0"/>
            </a:avLst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rPr>
              <a:t>Location</a:t>
            </a:r>
            <a:endParaRPr lang="bg-BG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18" name="Chevron 17"/>
          <p:cNvSpPr/>
          <p:nvPr/>
        </p:nvSpPr>
        <p:spPr>
          <a:xfrm>
            <a:off x="5303512" y="4034232"/>
            <a:ext cx="1280160" cy="731520"/>
          </a:xfrm>
          <a:prstGeom prst="chevron">
            <a:avLst>
              <a:gd name="adj" fmla="val 0"/>
            </a:avLst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rPr>
              <a:t>History</a:t>
            </a:r>
            <a:endParaRPr lang="bg-BG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19" name="Chevron 18"/>
          <p:cNvSpPr/>
          <p:nvPr/>
        </p:nvSpPr>
        <p:spPr>
          <a:xfrm>
            <a:off x="6675097" y="4034232"/>
            <a:ext cx="1280160" cy="731520"/>
          </a:xfrm>
          <a:prstGeom prst="chevron">
            <a:avLst>
              <a:gd name="adj" fmla="val 0"/>
            </a:avLst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rPr>
              <a:t>Navigator</a:t>
            </a:r>
            <a:endParaRPr lang="bg-BG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21" name="Chevron 20"/>
          <p:cNvSpPr/>
          <p:nvPr/>
        </p:nvSpPr>
        <p:spPr>
          <a:xfrm>
            <a:off x="1188757" y="4034232"/>
            <a:ext cx="1280160" cy="731520"/>
          </a:xfrm>
          <a:prstGeom prst="chevron">
            <a:avLst>
              <a:gd name="adj" fmla="val 0"/>
            </a:avLst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rPr>
              <a:t>Document</a:t>
            </a:r>
            <a:endParaRPr lang="bg-BG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679920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Въпроси и отговори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Цел</a:t>
            </a:r>
          </a:p>
          <a:p>
            <a:pPr lvl="1"/>
            <a:r>
              <a:rPr lang="bg-BG" dirty="0" smtClean="0"/>
              <a:t>Списък от въпроси и техните отговори</a:t>
            </a:r>
          </a:p>
          <a:p>
            <a:pPr lvl="1"/>
            <a:r>
              <a:rPr lang="bg-BG" dirty="0" smtClean="0"/>
              <a:t>Първоначално отговорите са скрити</a:t>
            </a:r>
          </a:p>
          <a:p>
            <a:pPr lvl="1"/>
            <a:r>
              <a:rPr lang="bg-BG" dirty="0" smtClean="0"/>
              <a:t>При кликване върху въпрос се появява отговорът му</a:t>
            </a:r>
          </a:p>
          <a:p>
            <a:pPr lvl="1"/>
            <a:r>
              <a:rPr lang="bg-BG" dirty="0"/>
              <a:t>П</a:t>
            </a:r>
            <a:r>
              <a:rPr lang="bg-BG" dirty="0" smtClean="0"/>
              <a:t>ри повторно кликване отговорът се скрива</a:t>
            </a:r>
          </a:p>
          <a:p>
            <a:pPr lvl="1"/>
            <a:r>
              <a:rPr lang="bg-BG" dirty="0" smtClean="0"/>
              <a:t>Броят въпроси и отговори не е твърдо фиксиран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2410201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Реализация</a:t>
            </a:r>
            <a:r>
              <a:rPr lang="en-US" dirty="0" smtClean="0"/>
              <a:t> </a:t>
            </a:r>
            <a:r>
              <a:rPr lang="bg-BG" dirty="0" smtClean="0"/>
              <a:t>на въпросите и отговорите</a:t>
            </a:r>
          </a:p>
          <a:p>
            <a:pPr lvl="1"/>
            <a:r>
              <a:rPr lang="bg-BG" dirty="0"/>
              <a:t>Щ</a:t>
            </a:r>
            <a:r>
              <a:rPr lang="bg-BG" dirty="0" smtClean="0"/>
              <a:t>е са в последователни двойки от </a:t>
            </a:r>
            <a:r>
              <a:rPr lang="en-US" dirty="0" smtClean="0"/>
              <a:t>h3</a:t>
            </a:r>
            <a:r>
              <a:rPr lang="bg-BG" dirty="0" smtClean="0"/>
              <a:t> и </a:t>
            </a:r>
            <a:r>
              <a:rPr lang="en-US" dirty="0" smtClean="0"/>
              <a:t>p</a:t>
            </a:r>
            <a:r>
              <a:rPr lang="bg-BG" dirty="0" smtClean="0"/>
              <a:t> елементи</a:t>
            </a:r>
          </a:p>
          <a:p>
            <a:pPr lvl="1"/>
            <a:endParaRPr lang="bg-BG" dirty="0"/>
          </a:p>
          <a:p>
            <a:pPr lvl="1"/>
            <a:endParaRPr lang="bg-BG" dirty="0" smtClean="0"/>
          </a:p>
          <a:p>
            <a:pPr lvl="1"/>
            <a:endParaRPr lang="bg-BG" dirty="0"/>
          </a:p>
          <a:p>
            <a:pPr lvl="1"/>
            <a:endParaRPr lang="bg-BG" dirty="0" smtClean="0"/>
          </a:p>
          <a:p>
            <a:pPr lvl="1"/>
            <a:r>
              <a:rPr lang="bg-BG" dirty="0" smtClean="0"/>
              <a:t>Оформлението е с каскадни стилове, като за елемента </a:t>
            </a:r>
            <a:r>
              <a:rPr lang="en-US" dirty="0" smtClean="0"/>
              <a:t>h3</a:t>
            </a:r>
            <a:r>
              <a:rPr lang="bg-BG" dirty="0" smtClean="0"/>
              <a:t> е зададен курсор като че ли е хипервръзка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005879" y="1108726"/>
            <a:ext cx="7223681" cy="137158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</a:tabLst>
            </a:pP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&lt;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h3&gt;Q1. 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Fusce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purus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enim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?&lt;/h3&gt;</a:t>
            </a:r>
          </a:p>
          <a:p>
            <a:pPr algn="l">
              <a:tabLst>
                <a:tab pos="341313" algn="l"/>
              </a:tabLst>
            </a:pP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&lt;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p&gt;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Scelerisque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sit 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amet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aliquet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vitae, </a:t>
            </a: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… &lt;/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p&gt;</a:t>
            </a:r>
            <a:endParaRPr lang="en-GB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algn="l">
              <a:tabLst>
                <a:tab pos="341313" algn="l"/>
              </a:tabLst>
            </a:pPr>
            <a:r>
              <a:rPr lang="en-GB" dirty="0" smtClean="0"/>
              <a:t>&lt;</a:t>
            </a:r>
            <a:r>
              <a:rPr lang="en-GB" dirty="0"/>
              <a:t>h3&gt;Q2. </a:t>
            </a:r>
            <a:r>
              <a:rPr lang="en-GB" dirty="0" err="1"/>
              <a:t>Mauris</a:t>
            </a:r>
            <a:r>
              <a:rPr lang="en-GB" dirty="0"/>
              <a:t> </a:t>
            </a:r>
            <a:r>
              <a:rPr lang="en-GB" dirty="0" err="1"/>
              <a:t>eros</a:t>
            </a:r>
            <a:r>
              <a:rPr lang="en-GB" dirty="0"/>
              <a:t>?&lt;/h3&gt;</a:t>
            </a:r>
          </a:p>
          <a:p>
            <a:pPr algn="l">
              <a:tabLst>
                <a:tab pos="341313" algn="l"/>
              </a:tabLst>
            </a:pPr>
            <a:r>
              <a:rPr lang="en-GB" dirty="0" smtClean="0"/>
              <a:t>&lt;</a:t>
            </a:r>
            <a:r>
              <a:rPr lang="en-GB" dirty="0"/>
              <a:t>p&gt;</a:t>
            </a:r>
            <a:r>
              <a:rPr lang="en-GB" dirty="0" err="1"/>
              <a:t>Rutrum</a:t>
            </a:r>
            <a:r>
              <a:rPr lang="en-GB" dirty="0"/>
              <a:t> a </a:t>
            </a:r>
            <a:r>
              <a:rPr lang="en-GB" dirty="0" err="1"/>
              <a:t>elementum</a:t>
            </a:r>
            <a:r>
              <a:rPr lang="en-GB" dirty="0"/>
              <a:t> </a:t>
            </a:r>
            <a:r>
              <a:rPr lang="en-GB" dirty="0" err="1"/>
              <a:t>sed</a:t>
            </a:r>
            <a:r>
              <a:rPr lang="en-GB" dirty="0"/>
              <a:t>, </a:t>
            </a:r>
            <a:r>
              <a:rPr lang="en-GB" dirty="0" err="1"/>
              <a:t>volutpat</a:t>
            </a:r>
            <a:r>
              <a:rPr lang="en-GB" dirty="0"/>
              <a:t> a nisi</a:t>
            </a:r>
            <a:r>
              <a:rPr lang="en-GB" dirty="0" smtClean="0"/>
              <a:t>. …&lt;/p&gt;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1005879" y="3577579"/>
            <a:ext cx="7223681" cy="137158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</a:tabLst>
            </a:pPr>
            <a:r>
              <a:rPr lang="en-GB" dirty="0" smtClean="0"/>
              <a:t>h3</a:t>
            </a:r>
            <a:r>
              <a:rPr lang="en-GB" dirty="0"/>
              <a:t>	{	</a:t>
            </a:r>
            <a:r>
              <a:rPr lang="en-GB" dirty="0" err="1"/>
              <a:t>color</a:t>
            </a:r>
            <a:r>
              <a:rPr lang="en-GB" dirty="0"/>
              <a:t>: #000080;</a:t>
            </a:r>
          </a:p>
          <a:p>
            <a:pPr algn="l">
              <a:tabLst>
                <a:tab pos="341313" algn="l"/>
              </a:tabLst>
            </a:pPr>
            <a:r>
              <a:rPr lang="en-GB" dirty="0"/>
              <a:t>		padding: 0.3em;</a:t>
            </a:r>
          </a:p>
          <a:p>
            <a:pPr algn="l">
              <a:tabLst>
                <a:tab pos="341313" algn="l"/>
              </a:tabLst>
            </a:pPr>
            <a:r>
              <a:rPr lang="en-GB" dirty="0"/>
              <a:t>		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cursor: pointer</a:t>
            </a: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;</a:t>
            </a: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en-GB" dirty="0" smtClean="0"/>
              <a:t>}</a:t>
            </a:r>
            <a:endParaRPr lang="en-GB" dirty="0"/>
          </a:p>
          <a:p>
            <a:pPr algn="l">
              <a:tabLst>
                <a:tab pos="341313" algn="l"/>
              </a:tabLst>
            </a:pPr>
            <a:r>
              <a:rPr lang="en-GB" dirty="0" smtClean="0"/>
              <a:t>p</a:t>
            </a:r>
            <a:r>
              <a:rPr lang="en-GB" dirty="0"/>
              <a:t>	{	margin: 0.25em auto 0.75em 2.5em</a:t>
            </a:r>
            <a:r>
              <a:rPr lang="en-GB" dirty="0" smtClean="0"/>
              <a:t>;</a:t>
            </a:r>
            <a:r>
              <a:rPr lang="bg-BG" dirty="0" smtClean="0"/>
              <a:t> </a:t>
            </a:r>
            <a:r>
              <a:rPr lang="en-GB" dirty="0" smtClean="0"/>
              <a:t>}</a:t>
            </a:r>
            <a:endParaRPr lang="en-GB" dirty="0"/>
          </a:p>
          <a:p>
            <a:pPr algn="l">
              <a:tabLst>
                <a:tab pos="341313" algn="l"/>
              </a:tabLst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57237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Първоначално скриване</a:t>
            </a:r>
          </a:p>
          <a:p>
            <a:pPr lvl="1"/>
            <a:r>
              <a:rPr lang="bg-BG" dirty="0" smtClean="0"/>
              <a:t>При зареждане на страницата се скриват всички отговори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005879" y="1108727"/>
            <a:ext cx="7223681" cy="347468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&lt;</a:t>
            </a:r>
            <a:r>
              <a:rPr lang="en-GB" dirty="0"/>
              <a:t>script&gt;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function main()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{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	</a:t>
            </a:r>
            <a:r>
              <a:rPr lang="en-GB" dirty="0" err="1"/>
              <a:t>var</a:t>
            </a:r>
            <a:r>
              <a:rPr lang="en-GB" dirty="0"/>
              <a:t> p = </a:t>
            </a:r>
            <a:r>
              <a:rPr lang="en-GB" dirty="0" err="1"/>
              <a:t>document.getElementsByTagName</a:t>
            </a:r>
            <a:r>
              <a:rPr lang="en-GB" dirty="0"/>
              <a:t>('p');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</a:t>
            </a:r>
            <a:r>
              <a:rPr lang="en-GB" dirty="0" smtClean="0"/>
              <a:t>	for </a:t>
            </a:r>
            <a:r>
              <a:rPr lang="en-GB" dirty="0"/>
              <a:t>(</a:t>
            </a:r>
            <a:r>
              <a:rPr lang="en-GB" dirty="0" err="1"/>
              <a:t>var</a:t>
            </a:r>
            <a:r>
              <a:rPr lang="en-GB" dirty="0"/>
              <a:t> </a:t>
            </a:r>
            <a:r>
              <a:rPr lang="en-GB" dirty="0" err="1"/>
              <a:t>i</a:t>
            </a:r>
            <a:r>
              <a:rPr lang="en-GB" dirty="0"/>
              <a:t>=0; </a:t>
            </a:r>
            <a:r>
              <a:rPr lang="en-GB" dirty="0" err="1"/>
              <a:t>i</a:t>
            </a:r>
            <a:r>
              <a:rPr lang="en-GB" dirty="0"/>
              <a:t>&lt;</a:t>
            </a:r>
            <a:r>
              <a:rPr lang="en-GB" dirty="0" err="1"/>
              <a:t>p.length</a:t>
            </a:r>
            <a:r>
              <a:rPr lang="en-GB" dirty="0"/>
              <a:t>; </a:t>
            </a:r>
            <a:r>
              <a:rPr lang="en-GB" dirty="0" err="1"/>
              <a:t>i</a:t>
            </a:r>
            <a:r>
              <a:rPr lang="en-GB" dirty="0"/>
              <a:t>++)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	</a:t>
            </a:r>
            <a:r>
              <a:rPr lang="en-GB" dirty="0" smtClean="0"/>
              <a:t>	</a:t>
            </a: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p[</a:t>
            </a:r>
            <a:r>
              <a:rPr lang="en-GB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i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].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style.display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= 'none';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}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&lt;/</a:t>
            </a:r>
            <a:r>
              <a:rPr lang="en-GB" dirty="0"/>
              <a:t>script</a:t>
            </a:r>
            <a:r>
              <a:rPr lang="en-GB" dirty="0" smtClean="0"/>
              <a:t>&gt;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&lt;</a:t>
            </a:r>
            <a:r>
              <a:rPr lang="en-GB" dirty="0"/>
              <a:t>body 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onload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="main()"</a:t>
            </a:r>
            <a:r>
              <a:rPr lang="en-GB" dirty="0"/>
              <a:t>&gt;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bg-BG" dirty="0" smtClean="0"/>
              <a:t>&lt;/</a:t>
            </a:r>
            <a:r>
              <a:rPr lang="en-US" dirty="0" smtClean="0"/>
              <a:t>body&gt;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66277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Обработване на събитията</a:t>
            </a:r>
          </a:p>
          <a:p>
            <a:pPr lvl="1"/>
            <a:r>
              <a:rPr lang="bg-BG" dirty="0" smtClean="0"/>
              <a:t>Във всеки </a:t>
            </a:r>
            <a:r>
              <a:rPr lang="en-US" dirty="0" smtClean="0"/>
              <a:t>DOM</a:t>
            </a:r>
            <a:r>
              <a:rPr lang="bg-BG" dirty="0" smtClean="0"/>
              <a:t> елемент на въпрос запомняме връзка към съответния </a:t>
            </a:r>
            <a:r>
              <a:rPr lang="en-US" dirty="0" smtClean="0"/>
              <a:t>DOM</a:t>
            </a:r>
            <a:r>
              <a:rPr lang="bg-BG" dirty="0" smtClean="0"/>
              <a:t> елемент с отговора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005879" y="1474482"/>
            <a:ext cx="7223681" cy="347468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function </a:t>
            </a:r>
            <a:r>
              <a:rPr lang="en-GB" dirty="0"/>
              <a:t>main()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{</a:t>
            </a: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</a:t>
            </a:r>
            <a:r>
              <a:rPr lang="en-GB" dirty="0" err="1"/>
              <a:t>var</a:t>
            </a:r>
            <a:r>
              <a:rPr lang="en-GB" dirty="0"/>
              <a:t> h = </a:t>
            </a:r>
            <a:r>
              <a:rPr lang="en-GB" dirty="0" err="1"/>
              <a:t>document.getElementsByTagName</a:t>
            </a:r>
            <a:r>
              <a:rPr lang="en-GB" dirty="0"/>
              <a:t>('h3');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</a:t>
            </a:r>
            <a:r>
              <a:rPr lang="en-GB" dirty="0" err="1"/>
              <a:t>var</a:t>
            </a:r>
            <a:r>
              <a:rPr lang="en-GB" dirty="0"/>
              <a:t> p = </a:t>
            </a:r>
            <a:r>
              <a:rPr lang="en-GB" dirty="0" err="1"/>
              <a:t>document.getElementsByTagName</a:t>
            </a:r>
            <a:r>
              <a:rPr lang="en-GB" dirty="0"/>
              <a:t>('p');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endParaRPr lang="bg-BG" dirty="0" smtClean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	for </a:t>
            </a:r>
            <a:r>
              <a:rPr lang="en-GB" dirty="0"/>
              <a:t>(</a:t>
            </a:r>
            <a:r>
              <a:rPr lang="en-GB" dirty="0" err="1"/>
              <a:t>var</a:t>
            </a:r>
            <a:r>
              <a:rPr lang="en-GB" dirty="0"/>
              <a:t> </a:t>
            </a:r>
            <a:r>
              <a:rPr lang="en-GB" dirty="0" err="1"/>
              <a:t>i</a:t>
            </a:r>
            <a:r>
              <a:rPr lang="en-GB" dirty="0"/>
              <a:t>=0; </a:t>
            </a:r>
            <a:r>
              <a:rPr lang="en-GB" dirty="0" err="1"/>
              <a:t>i</a:t>
            </a:r>
            <a:r>
              <a:rPr lang="en-GB" dirty="0"/>
              <a:t>&lt;</a:t>
            </a:r>
            <a:r>
              <a:rPr lang="en-GB" dirty="0" err="1"/>
              <a:t>p.length</a:t>
            </a:r>
            <a:r>
              <a:rPr lang="en-GB" dirty="0"/>
              <a:t>; </a:t>
            </a:r>
            <a:r>
              <a:rPr lang="en-GB" dirty="0" err="1"/>
              <a:t>i</a:t>
            </a:r>
            <a:r>
              <a:rPr lang="en-GB" dirty="0" smtClean="0"/>
              <a:t>++)</a:t>
            </a:r>
            <a:endParaRPr lang="bg-BG" dirty="0" smtClean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	{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</a:t>
            </a:r>
            <a:r>
              <a:rPr lang="en-GB" dirty="0" smtClean="0"/>
              <a:t>	p[</a:t>
            </a:r>
            <a:r>
              <a:rPr lang="en-GB" dirty="0" err="1" smtClean="0"/>
              <a:t>i</a:t>
            </a:r>
            <a:r>
              <a:rPr lang="en-GB" dirty="0"/>
              <a:t>].</a:t>
            </a:r>
            <a:r>
              <a:rPr lang="en-GB" dirty="0" err="1"/>
              <a:t>style.display</a:t>
            </a:r>
            <a:r>
              <a:rPr lang="en-GB" dirty="0"/>
              <a:t> = 'none';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	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h[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i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].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elem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= p[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i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];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	}</a:t>
            </a: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}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79622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1"/>
            <a:r>
              <a:rPr lang="bg-BG" dirty="0" smtClean="0"/>
              <a:t>Създаваме слушател на </a:t>
            </a:r>
            <a:r>
              <a:rPr lang="en-US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onclick</a:t>
            </a:r>
            <a:r>
              <a:rPr lang="en-US" dirty="0" smtClean="0"/>
              <a:t>,</a:t>
            </a:r>
            <a:r>
              <a:rPr lang="bg-BG" dirty="0" smtClean="0"/>
              <a:t> който според видимостта на съответния отговор или го скрива, или го показва </a:t>
            </a:r>
          </a:p>
          <a:p>
            <a:pPr lvl="1"/>
            <a:r>
              <a:rPr lang="bg-BG" dirty="0" smtClean="0"/>
              <a:t>Обектът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event</a:t>
            </a:r>
            <a:r>
              <a:rPr lang="bg-BG" dirty="0" smtClean="0"/>
              <a:t> съдържа данни за самото събитие</a:t>
            </a:r>
          </a:p>
          <a:p>
            <a:pPr lvl="1"/>
            <a:r>
              <a:rPr lang="bg-BG" dirty="0" smtClean="0"/>
              <a:t>Полето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target</a:t>
            </a:r>
            <a:r>
              <a:rPr lang="bg-BG" dirty="0" smtClean="0"/>
              <a:t> е </a:t>
            </a:r>
            <a:r>
              <a:rPr lang="en-US" dirty="0" smtClean="0"/>
              <a:t>DOM</a:t>
            </a:r>
            <a:r>
              <a:rPr lang="bg-BG" dirty="0" smtClean="0"/>
              <a:t> елементът, където се е случило събитието,</a:t>
            </a:r>
            <a:r>
              <a:rPr lang="en-US" dirty="0" smtClean="0"/>
              <a:t> </a:t>
            </a:r>
            <a:r>
              <a:rPr lang="bg-BG" dirty="0" smtClean="0"/>
              <a:t>а</a:t>
            </a:r>
            <a:r>
              <a:rPr lang="en-US" dirty="0" smtClean="0"/>
              <a:t> 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elem</a:t>
            </a:r>
            <a:r>
              <a:rPr lang="bg-BG" dirty="0" smtClean="0"/>
              <a:t> е запомненият </a:t>
            </a:r>
            <a:r>
              <a:rPr lang="en-US" dirty="0" smtClean="0"/>
              <a:t>DOM</a:t>
            </a:r>
            <a:r>
              <a:rPr lang="bg-BG" dirty="0" smtClean="0"/>
              <a:t> елемент за скриване или показване</a:t>
            </a:r>
            <a:endParaRPr lang="bg-BG" dirty="0"/>
          </a:p>
        </p:txBody>
      </p:sp>
      <p:sp>
        <p:nvSpPr>
          <p:cNvPr id="3" name="TextBox 2"/>
          <p:cNvSpPr txBox="1"/>
          <p:nvPr/>
        </p:nvSpPr>
        <p:spPr>
          <a:xfrm>
            <a:off x="1005879" y="2388872"/>
            <a:ext cx="7223681" cy="256029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h[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i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].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addEventListener</a:t>
            </a:r>
            <a:r>
              <a:rPr lang="en-GB" dirty="0"/>
              <a:t>('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click</a:t>
            </a:r>
            <a:r>
              <a:rPr lang="en-GB" dirty="0" err="1"/>
              <a:t>',function</a:t>
            </a:r>
            <a:r>
              <a:rPr lang="en-GB" dirty="0"/>
              <a:t>(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event</a:t>
            </a:r>
            <a:r>
              <a:rPr lang="en-GB" dirty="0"/>
              <a:t>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bg-BG" dirty="0" smtClean="0"/>
              <a:t>	</a:t>
            </a:r>
            <a:r>
              <a:rPr lang="en-GB" dirty="0" smtClean="0"/>
              <a:t>{</a:t>
            </a: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	</a:t>
            </a:r>
            <a:r>
              <a:rPr lang="en-GB" dirty="0" err="1"/>
              <a:t>var</a:t>
            </a:r>
            <a:r>
              <a:rPr lang="en-GB" dirty="0"/>
              <a:t> style = 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event.target.elem</a:t>
            </a:r>
            <a:r>
              <a:rPr lang="en-GB" dirty="0" err="1"/>
              <a:t>.style</a:t>
            </a:r>
            <a:r>
              <a:rPr lang="en-GB" dirty="0"/>
              <a:t>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	if (</a:t>
            </a:r>
            <a:r>
              <a:rPr lang="en-GB" dirty="0" err="1"/>
              <a:t>style.display</a:t>
            </a:r>
            <a:r>
              <a:rPr lang="en-GB" dirty="0"/>
              <a:t>=='none')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		</a:t>
            </a:r>
            <a:r>
              <a:rPr lang="en-GB" dirty="0" err="1"/>
              <a:t>style.display</a:t>
            </a:r>
            <a:r>
              <a:rPr lang="en-GB" dirty="0"/>
              <a:t> = 'block';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	else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		</a:t>
            </a:r>
            <a:r>
              <a:rPr lang="en-GB" dirty="0" err="1"/>
              <a:t>style.display</a:t>
            </a:r>
            <a:r>
              <a:rPr lang="en-GB" dirty="0"/>
              <a:t> = 'none';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</a:t>
            </a:r>
            <a:r>
              <a:rPr lang="en-GB" dirty="0" smtClean="0"/>
              <a:t>});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59141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4098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07072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 smtClean="0"/>
              <a:t>Обобщение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751762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Обектен модел на документ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Обектни модели</a:t>
            </a:r>
            <a:endParaRPr lang="en-US" dirty="0" smtClean="0"/>
          </a:p>
          <a:p>
            <a:pPr lvl="1"/>
            <a:r>
              <a:rPr lang="bg-BG" dirty="0" smtClean="0"/>
              <a:t>На браузъра – </a:t>
            </a:r>
            <a:r>
              <a:rPr lang="en-GB" dirty="0" smtClean="0"/>
              <a:t>BOM </a:t>
            </a:r>
            <a:r>
              <a:rPr lang="bg-BG" dirty="0" smtClean="0"/>
              <a:t>(</a:t>
            </a:r>
            <a:r>
              <a:rPr lang="en-US" dirty="0" smtClean="0"/>
              <a:t>Browser Object Model</a:t>
            </a:r>
            <a:r>
              <a:rPr lang="bg-BG" dirty="0" smtClean="0"/>
              <a:t>)</a:t>
            </a:r>
            <a:endParaRPr lang="en-US" dirty="0" smtClean="0"/>
          </a:p>
          <a:p>
            <a:pPr lvl="1"/>
            <a:r>
              <a:rPr lang="bg-BG" dirty="0" smtClean="0"/>
              <a:t>На документа</a:t>
            </a:r>
            <a:r>
              <a:rPr lang="en-GB" dirty="0" smtClean="0"/>
              <a:t> – </a:t>
            </a:r>
            <a:r>
              <a:rPr lang="en-US" dirty="0" smtClean="0"/>
              <a:t>DOM (</a:t>
            </a:r>
            <a:r>
              <a:rPr lang="en-GB" dirty="0" smtClean="0"/>
              <a:t>Document Object Model)</a:t>
            </a:r>
          </a:p>
          <a:p>
            <a:pPr lvl="1"/>
            <a:r>
              <a:rPr lang="bg-BG" dirty="0"/>
              <a:t>П</a:t>
            </a:r>
            <a:r>
              <a:rPr lang="bg-BG" dirty="0" smtClean="0"/>
              <a:t>рограмен достъп с </a:t>
            </a:r>
            <a:r>
              <a:rPr lang="en-US" dirty="0" err="1" smtClean="0"/>
              <a:t>JS</a:t>
            </a:r>
            <a:r>
              <a:rPr lang="en-US" dirty="0" smtClean="0"/>
              <a:t> </a:t>
            </a:r>
            <a:r>
              <a:rPr lang="bg-BG" dirty="0" smtClean="0"/>
              <a:t>до страница и елементите ѝ</a:t>
            </a:r>
          </a:p>
          <a:p>
            <a:pPr lvl="1"/>
            <a:r>
              <a:rPr lang="bg-BG" dirty="0" smtClean="0"/>
              <a:t>Обектът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{window.}</a:t>
            </a:r>
            <a:r>
              <a:rPr lang="bg-BG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document</a:t>
            </a:r>
            <a:r>
              <a:rPr lang="bg-BG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bg-BG" dirty="0" smtClean="0"/>
              <a:t>е корен на пълното дърво с </a:t>
            </a:r>
            <a:r>
              <a:rPr lang="bg-BG" dirty="0" err="1" smtClean="0"/>
              <a:t>HTML</a:t>
            </a:r>
            <a:r>
              <a:rPr lang="bg-BG" dirty="0" smtClean="0"/>
              <a:t> елементи на страница</a:t>
            </a:r>
          </a:p>
          <a:p>
            <a:pPr lvl="1"/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3420488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Работа с елементи</a:t>
            </a:r>
          </a:p>
          <a:p>
            <a:pPr lvl="1"/>
            <a:r>
              <a:rPr lang="bg-BG" dirty="0" smtClean="0"/>
              <a:t>Търсене по идентификатор, клас или име на таг</a:t>
            </a:r>
          </a:p>
          <a:p>
            <a:pPr lvl="1"/>
            <a:r>
              <a:rPr lang="bg-BG" dirty="0" smtClean="0"/>
              <a:t>Намиране на конкретен елемент или на всички елементи от даден тип</a:t>
            </a:r>
          </a:p>
          <a:p>
            <a:pPr lvl="1"/>
            <a:r>
              <a:rPr lang="bg-BG" dirty="0" smtClean="0"/>
              <a:t>Оразмеряване на елементи</a:t>
            </a:r>
          </a:p>
          <a:p>
            <a:pPr lvl="1"/>
            <a:r>
              <a:rPr lang="bg-BG" dirty="0" smtClean="0"/>
              <a:t>Достъп до съдържание на елементи</a:t>
            </a:r>
          </a:p>
          <a:p>
            <a:pPr lvl="1"/>
            <a:r>
              <a:rPr lang="bg-BG" dirty="0" smtClean="0"/>
              <a:t>Реагиране на събития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3115107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Още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bg-BG" dirty="0" smtClean="0"/>
              <a:t>Допълнителна информация</a:t>
            </a:r>
          </a:p>
          <a:p>
            <a:pPr lvl="1"/>
            <a:r>
              <a:rPr lang="bg-BG" dirty="0" smtClean="0"/>
              <a:t>Елементи и събития в </a:t>
            </a:r>
            <a:r>
              <a:rPr lang="en-US" dirty="0" smtClean="0"/>
              <a:t>DOM</a:t>
            </a:r>
            <a:r>
              <a:rPr lang="bg-BG" dirty="0" smtClean="0"/>
              <a:t>: </a:t>
            </a:r>
            <a:r>
              <a:rPr lang="en-GB" dirty="0">
                <a:hlinkClick r:id="rId2"/>
              </a:rPr>
              <a:t>http://</a:t>
            </a:r>
            <a:r>
              <a:rPr lang="en-GB" dirty="0" smtClean="0">
                <a:hlinkClick r:id="rId2"/>
              </a:rPr>
              <a:t>www.w3schools.com/jsref/dom_obj_document.asp</a:t>
            </a:r>
            <a:r>
              <a:rPr lang="bg-BG" dirty="0" smtClean="0"/>
              <a:t> </a:t>
            </a:r>
            <a:r>
              <a:rPr lang="en-GB" dirty="0" smtClean="0">
                <a:hlinkClick r:id="rId3"/>
              </a:rPr>
              <a:t>http</a:t>
            </a:r>
            <a:r>
              <a:rPr lang="en-GB" dirty="0">
                <a:hlinkClick r:id="rId3"/>
              </a:rPr>
              <a:t>://</a:t>
            </a:r>
            <a:r>
              <a:rPr lang="en-GB" dirty="0" smtClean="0">
                <a:hlinkClick r:id="rId3"/>
              </a:rPr>
              <a:t>www.w3schools.com/jsref/dom_obj_event.asp</a:t>
            </a:r>
            <a:r>
              <a:rPr lang="bg-BG" dirty="0" smtClean="0"/>
              <a:t> </a:t>
            </a:r>
            <a:r>
              <a:rPr lang="en-GB" dirty="0">
                <a:hlinkClick r:id="rId4"/>
              </a:rPr>
              <a:t>http://</a:t>
            </a:r>
            <a:r>
              <a:rPr lang="en-GB" dirty="0" smtClean="0">
                <a:hlinkClick r:id="rId4"/>
              </a:rPr>
              <a:t>www.w3schools.com/jsref</a:t>
            </a:r>
            <a:endParaRPr lang="bg-BG" dirty="0" smtClean="0"/>
          </a:p>
        </p:txBody>
      </p:sp>
    </p:spTree>
    <p:extLst>
      <p:ext uri="{BB962C8B-B14F-4D97-AF65-F5344CB8AC3E}">
        <p14:creationId xmlns:p14="http://schemas.microsoft.com/office/powerpoint/2010/main" val="510209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Още за </a:t>
            </a:r>
            <a:r>
              <a:rPr lang="en-US" dirty="0" smtClean="0"/>
              <a:t>BOM</a:t>
            </a:r>
          </a:p>
          <a:p>
            <a:pPr lvl="1"/>
            <a:r>
              <a:rPr lang="bg-BG" dirty="0" smtClean="0"/>
              <a:t>Формално няма стандарт</a:t>
            </a:r>
          </a:p>
          <a:p>
            <a:pPr lvl="1"/>
            <a:r>
              <a:rPr lang="bg-BG" dirty="0" smtClean="0"/>
              <a:t>Неявно се поддържа от браузърите</a:t>
            </a:r>
          </a:p>
          <a:p>
            <a:pPr lvl="1"/>
            <a:r>
              <a:rPr lang="bg-BG" dirty="0" smtClean="0"/>
              <a:t>Някои функции могат да се различават</a:t>
            </a:r>
          </a:p>
          <a:p>
            <a:r>
              <a:rPr lang="bg-BG" dirty="0" smtClean="0"/>
              <a:t>В курса</a:t>
            </a:r>
          </a:p>
          <a:p>
            <a:pPr lvl="1"/>
            <a:r>
              <a:rPr lang="bg-BG" dirty="0" smtClean="0"/>
              <a:t>Специално внимание на обекта </a:t>
            </a:r>
            <a:r>
              <a:rPr lang="en-US" dirty="0" smtClean="0"/>
              <a:t>document</a:t>
            </a:r>
          </a:p>
        </p:txBody>
      </p:sp>
    </p:spTree>
    <p:extLst>
      <p:ext uri="{BB962C8B-B14F-4D97-AF65-F5344CB8AC3E}">
        <p14:creationId xmlns:p14="http://schemas.microsoft.com/office/powerpoint/2010/main" val="4117497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noProof="0" dirty="0" smtClean="0"/>
              <a:t>Край</a:t>
            </a:r>
            <a:endParaRPr lang="bg-BG" noProof="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bg-BG" noProof="0" dirty="0" smtClean="0"/>
              <a:t>Коментари, въпроси</a:t>
            </a:r>
            <a:endParaRPr lang="bg-BG" noProof="0" dirty="0"/>
          </a:p>
        </p:txBody>
      </p:sp>
    </p:spTree>
    <p:extLst>
      <p:ext uri="{BB962C8B-B14F-4D97-AF65-F5344CB8AC3E}">
        <p14:creationId xmlns:p14="http://schemas.microsoft.com/office/powerpoint/2010/main" val="3547593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DOM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3763657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DOM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Какво е </a:t>
            </a:r>
            <a:r>
              <a:rPr lang="en-US" dirty="0" smtClean="0"/>
              <a:t>DOM</a:t>
            </a:r>
          </a:p>
          <a:p>
            <a:pPr lvl="1"/>
            <a:r>
              <a:rPr lang="en-US" u="sng" dirty="0" smtClean="0"/>
              <a:t>D</a:t>
            </a:r>
            <a:r>
              <a:rPr lang="en-US" dirty="0" smtClean="0"/>
              <a:t>ocument </a:t>
            </a:r>
            <a:r>
              <a:rPr lang="en-US" u="sng" dirty="0" smtClean="0"/>
              <a:t>O</a:t>
            </a:r>
            <a:r>
              <a:rPr lang="en-US" dirty="0" smtClean="0"/>
              <a:t>bject </a:t>
            </a:r>
            <a:r>
              <a:rPr lang="en-US" u="sng" dirty="0" smtClean="0"/>
              <a:t>M</a:t>
            </a:r>
            <a:r>
              <a:rPr lang="en-US" dirty="0" smtClean="0"/>
              <a:t>odel</a:t>
            </a:r>
          </a:p>
          <a:p>
            <a:pPr lvl="1"/>
            <a:r>
              <a:rPr lang="bg-BG" dirty="0" smtClean="0"/>
              <a:t>Модел за представяне на </a:t>
            </a:r>
            <a:r>
              <a:rPr lang="en-US" dirty="0" smtClean="0"/>
              <a:t>HTML</a:t>
            </a:r>
            <a:r>
              <a:rPr lang="bg-BG" dirty="0" smtClean="0"/>
              <a:t> документи чрез обекти</a:t>
            </a:r>
          </a:p>
          <a:p>
            <a:pPr lvl="1"/>
            <a:r>
              <a:rPr lang="bg-BG" dirty="0" smtClean="0"/>
              <a:t>Браузърите предоставят програмен интерфейс към </a:t>
            </a:r>
            <a:r>
              <a:rPr lang="en-US" dirty="0" smtClean="0"/>
              <a:t>DOM</a:t>
            </a:r>
            <a:r>
              <a:rPr lang="bg-BG" dirty="0" smtClean="0"/>
              <a:t> през обекта 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window.document</a:t>
            </a:r>
            <a:r>
              <a:rPr lang="bg-BG" dirty="0" smtClean="0"/>
              <a:t> на своя </a:t>
            </a:r>
            <a:r>
              <a:rPr lang="en-US" dirty="0" smtClean="0"/>
              <a:t>BOM</a:t>
            </a:r>
            <a:endParaRPr lang="bg-BG" dirty="0" smtClean="0"/>
          </a:p>
        </p:txBody>
      </p:sp>
    </p:spTree>
    <p:extLst>
      <p:ext uri="{BB962C8B-B14F-4D97-AF65-F5344CB8AC3E}">
        <p14:creationId xmlns:p14="http://schemas.microsoft.com/office/powerpoint/2010/main" val="3449674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История на </a:t>
            </a:r>
            <a:r>
              <a:rPr lang="en-US" dirty="0" smtClean="0"/>
              <a:t>DOM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История</a:t>
            </a:r>
          </a:p>
          <a:p>
            <a:pPr lvl="1"/>
            <a:r>
              <a:rPr lang="en-US" dirty="0" smtClean="0"/>
              <a:t>1995 –</a:t>
            </a:r>
            <a:r>
              <a:rPr lang="bg-BG" dirty="0" smtClean="0"/>
              <a:t> </a:t>
            </a:r>
            <a:r>
              <a:rPr lang="en-US" dirty="0" smtClean="0"/>
              <a:t>Legacy DOM / DOM level 0, </a:t>
            </a:r>
            <a:r>
              <a:rPr lang="bg-BG" dirty="0" smtClean="0"/>
              <a:t>липса на стандарт</a:t>
            </a:r>
          </a:p>
          <a:p>
            <a:pPr lvl="1"/>
            <a:r>
              <a:rPr lang="bg-BG" dirty="0" smtClean="0"/>
              <a:t>199</a:t>
            </a:r>
            <a:r>
              <a:rPr lang="en-US" dirty="0" smtClean="0"/>
              <a:t>7</a:t>
            </a:r>
            <a:r>
              <a:rPr lang="bg-BG" dirty="0" smtClean="0"/>
              <a:t> –</a:t>
            </a:r>
            <a:r>
              <a:rPr lang="en-US" dirty="0" smtClean="0"/>
              <a:t> Intermediate DOM, </a:t>
            </a:r>
            <a:r>
              <a:rPr lang="bg-BG" dirty="0" smtClean="0"/>
              <a:t>все още без стандарт</a:t>
            </a:r>
            <a:endParaRPr lang="en-US" dirty="0" smtClean="0"/>
          </a:p>
          <a:p>
            <a:pPr lvl="1"/>
            <a:r>
              <a:rPr lang="en-US" dirty="0" smtClean="0"/>
              <a:t>199</a:t>
            </a:r>
            <a:r>
              <a:rPr lang="bg-BG" dirty="0" smtClean="0"/>
              <a:t>8</a:t>
            </a:r>
            <a:r>
              <a:rPr lang="en-US" dirty="0" smtClean="0"/>
              <a:t> – DOM Level 1 – </a:t>
            </a:r>
            <a:r>
              <a:rPr lang="bg-BG" dirty="0" smtClean="0"/>
              <a:t>първи стандарт</a:t>
            </a:r>
            <a:endParaRPr lang="en-US" dirty="0" smtClean="0"/>
          </a:p>
          <a:p>
            <a:pPr lvl="1"/>
            <a:r>
              <a:rPr lang="en-US" dirty="0" smtClean="0"/>
              <a:t>2000 – DOM Level 2</a:t>
            </a:r>
            <a:endParaRPr lang="bg-BG" dirty="0" smtClean="0"/>
          </a:p>
          <a:p>
            <a:pPr lvl="1"/>
            <a:r>
              <a:rPr lang="bg-BG" dirty="0" smtClean="0"/>
              <a:t>200</a:t>
            </a:r>
            <a:r>
              <a:rPr lang="en-US" dirty="0" smtClean="0"/>
              <a:t>4</a:t>
            </a:r>
            <a:r>
              <a:rPr lang="bg-BG" dirty="0" smtClean="0"/>
              <a:t> – </a:t>
            </a:r>
            <a:r>
              <a:rPr lang="en-US" dirty="0" smtClean="0"/>
              <a:t>DOM Level 3</a:t>
            </a:r>
            <a:endParaRPr lang="bg-BG" dirty="0" smtClean="0"/>
          </a:p>
          <a:p>
            <a:pPr lvl="1"/>
            <a:r>
              <a:rPr lang="bg-BG" dirty="0" smtClean="0"/>
              <a:t>201</a:t>
            </a:r>
            <a:r>
              <a:rPr lang="en-US" dirty="0" smtClean="0"/>
              <a:t>4</a:t>
            </a:r>
            <a:r>
              <a:rPr lang="bg-BG" dirty="0" smtClean="0"/>
              <a:t> – </a:t>
            </a:r>
            <a:r>
              <a:rPr lang="en-US" dirty="0" smtClean="0"/>
              <a:t>DOM Level 4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2699796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Какво може </a:t>
            </a:r>
            <a:r>
              <a:rPr lang="en-US" dirty="0" smtClean="0"/>
              <a:t>DOM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Възможности</a:t>
            </a:r>
          </a:p>
          <a:p>
            <a:pPr lvl="1"/>
            <a:r>
              <a:rPr lang="bg-BG" dirty="0" smtClean="0"/>
              <a:t>Достъп и промяна на </a:t>
            </a:r>
            <a:r>
              <a:rPr lang="en-US" dirty="0" smtClean="0"/>
              <a:t>HTML</a:t>
            </a:r>
            <a:r>
              <a:rPr lang="bg-BG" dirty="0" smtClean="0"/>
              <a:t> елементи</a:t>
            </a:r>
          </a:p>
          <a:p>
            <a:pPr lvl="1"/>
            <a:r>
              <a:rPr lang="bg-BG" dirty="0" smtClean="0"/>
              <a:t>Достъп и промяна на </a:t>
            </a:r>
            <a:r>
              <a:rPr lang="en-US" dirty="0" err="1" smtClean="0"/>
              <a:t>CSS</a:t>
            </a:r>
            <a:r>
              <a:rPr lang="bg-BG" dirty="0" smtClean="0"/>
              <a:t> стилове</a:t>
            </a:r>
          </a:p>
          <a:p>
            <a:pPr lvl="1"/>
            <a:r>
              <a:rPr lang="bg-BG" dirty="0" smtClean="0"/>
              <a:t>Достъп и промяна на събития, породени от работата на браузъра или действията на потребителя</a:t>
            </a:r>
          </a:p>
          <a:p>
            <a:r>
              <a:rPr lang="bg-BG" dirty="0" smtClean="0"/>
              <a:t>Обаче</a:t>
            </a:r>
          </a:p>
          <a:p>
            <a:pPr lvl="1"/>
            <a:r>
              <a:rPr lang="en-US" dirty="0" smtClean="0"/>
              <a:t>DOM</a:t>
            </a:r>
            <a:r>
              <a:rPr lang="bg-BG" dirty="0" smtClean="0"/>
              <a:t> само позволява достъп и промяна</a:t>
            </a:r>
            <a:endParaRPr lang="en-US" dirty="0" smtClean="0"/>
          </a:p>
          <a:p>
            <a:pPr lvl="1"/>
            <a:r>
              <a:rPr lang="bg-BG" dirty="0" smtClean="0"/>
              <a:t>Самият достъп и промяна се правят с код на </a:t>
            </a:r>
            <a:r>
              <a:rPr lang="en-US" dirty="0" err="1" smtClean="0"/>
              <a:t>JS</a:t>
            </a:r>
            <a:endParaRPr lang="bg-BG" dirty="0" smtClean="0"/>
          </a:p>
        </p:txBody>
      </p:sp>
    </p:spTree>
    <p:extLst>
      <p:ext uri="{BB962C8B-B14F-4D97-AF65-F5344CB8AC3E}">
        <p14:creationId xmlns:p14="http://schemas.microsoft.com/office/powerpoint/2010/main" val="2070051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gin">
  <a:themeElements>
    <a:clrScheme name="SUICA COurse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0070C0"/>
      </a:hlink>
      <a:folHlink>
        <a:srgbClr val="0070C0"/>
      </a:folHlink>
    </a:clrScheme>
    <a:fontScheme name="Origin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rigi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7871</TotalTime>
  <Words>1289</Words>
  <Application>Microsoft Office PowerPoint</Application>
  <PresentationFormat>On-screen Show (16:9)</PresentationFormat>
  <Paragraphs>310</Paragraphs>
  <Slides>50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50</vt:i4>
      </vt:variant>
    </vt:vector>
  </HeadingPairs>
  <TitlesOfParts>
    <vt:vector size="51" baseType="lpstr">
      <vt:lpstr>Origin</vt:lpstr>
      <vt:lpstr>DOM</vt:lpstr>
      <vt:lpstr>JS и браузър</vt:lpstr>
      <vt:lpstr>BOM</vt:lpstr>
      <vt:lpstr>Структура на BOM</vt:lpstr>
      <vt:lpstr>PowerPoint Presentation</vt:lpstr>
      <vt:lpstr>DOM</vt:lpstr>
      <vt:lpstr>DOM</vt:lpstr>
      <vt:lpstr>История на DOM</vt:lpstr>
      <vt:lpstr>Какво може DOM</vt:lpstr>
      <vt:lpstr>Структура на DOM</vt:lpstr>
      <vt:lpstr>PowerPoint Presentation</vt:lpstr>
      <vt:lpstr>PowerPoint Presentation</vt:lpstr>
      <vt:lpstr>Работа с DOM</vt:lpstr>
      <vt:lpstr>Работа с DOM</vt:lpstr>
      <vt:lpstr>Намиране на елемент</vt:lpstr>
      <vt:lpstr>PowerPoint Presentation</vt:lpstr>
      <vt:lpstr>PowerPoint Presentation</vt:lpstr>
      <vt:lpstr>PowerPoint Presentation</vt:lpstr>
      <vt:lpstr>Оразмеряване на обекти</vt:lpstr>
      <vt:lpstr>PowerPoint Presentation</vt:lpstr>
      <vt:lpstr>PowerPoint Presentation</vt:lpstr>
      <vt:lpstr>PowerPoint Presentation</vt:lpstr>
      <vt:lpstr>Съдържание на елемент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Събития</vt:lpstr>
      <vt:lpstr>Събития</vt:lpstr>
      <vt:lpstr>PowerPoint Presentation</vt:lpstr>
      <vt:lpstr>PowerPoint Presentation</vt:lpstr>
      <vt:lpstr>Улавяне на събития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Примери</vt:lpstr>
      <vt:lpstr>Въпроси и отговори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Обобщение</vt:lpstr>
      <vt:lpstr>Обектен модел на документ</vt:lpstr>
      <vt:lpstr>PowerPoint Presentation</vt:lpstr>
      <vt:lpstr>Още</vt:lpstr>
      <vt:lpstr>Край</vt:lpstr>
    </vt:vector>
  </TitlesOfParts>
  <Company>FMI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SUICA-06</dc:title>
  <dc:creator>Pavel Boytchev</dc:creator>
  <cp:lastModifiedBy>Anon</cp:lastModifiedBy>
  <cp:revision>294</cp:revision>
  <dcterms:created xsi:type="dcterms:W3CDTF">2015-02-10T15:00:35Z</dcterms:created>
  <dcterms:modified xsi:type="dcterms:W3CDTF">2020-04-03T09:23:47Z</dcterms:modified>
</cp:coreProperties>
</file>