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2" r:id="rId3"/>
    <p:sldId id="257" r:id="rId4"/>
    <p:sldId id="258" r:id="rId5"/>
    <p:sldId id="259" r:id="rId6"/>
    <p:sldId id="261" r:id="rId7"/>
    <p:sldId id="273" r:id="rId8"/>
    <p:sldId id="262" r:id="rId9"/>
    <p:sldId id="263" r:id="rId10"/>
    <p:sldId id="266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E8E8"/>
    <a:srgbClr val="C9C9C9"/>
    <a:srgbClr val="C0C0C0"/>
    <a:srgbClr val="B2B2B2"/>
    <a:srgbClr val="000000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94590" autoAdjust="0"/>
  </p:normalViewPr>
  <p:slideViewPr>
    <p:cSldViewPr>
      <p:cViewPr varScale="1">
        <p:scale>
          <a:sx n="67" d="100"/>
          <a:sy n="67" d="100"/>
        </p:scale>
        <p:origin x="-138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1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7.4.2020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Задачи за упражнение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№10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99260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altLang="bg-BG" dirty="0" smtClean="0">
                <a:cs typeface="Times New Roman" pitchFamily="18" charset="0"/>
              </a:rPr>
              <a:t>Три групи</a:t>
            </a:r>
            <a:endParaRPr lang="bg-BG" altLang="bg-BG" dirty="0">
              <a:cs typeface="Times New Roman" pitchFamily="18" charset="0"/>
            </a:endParaRPr>
          </a:p>
          <a:p>
            <a:pPr lvl="1"/>
            <a:r>
              <a:rPr lang="bg-BG" altLang="bg-BG" dirty="0">
                <a:cs typeface="Times New Roman" pitchFamily="18" charset="0"/>
              </a:rPr>
              <a:t>Предложете алгоритъм, който </a:t>
            </a:r>
            <a:r>
              <a:rPr lang="bg-BG" altLang="bg-BG" dirty="0" smtClean="0">
                <a:cs typeface="Times New Roman" pitchFamily="18" charset="0"/>
              </a:rPr>
              <a:t>с едно единствено </a:t>
            </a:r>
            <a:r>
              <a:rPr lang="bg-BG" altLang="bg-BG" dirty="0">
                <a:cs typeface="Times New Roman" pitchFamily="18" charset="0"/>
              </a:rPr>
              <a:t>обхождане на масив от числа извежда елементите му на три групи, спазвайки подредбата в масива</a:t>
            </a:r>
          </a:p>
          <a:p>
            <a:pPr lvl="1"/>
            <a:r>
              <a:rPr lang="bg-BG" altLang="bg-BG" dirty="0">
                <a:cs typeface="Times New Roman" pitchFamily="18" charset="0"/>
              </a:rPr>
              <a:t>Първо се показват всички отрицателни числа</a:t>
            </a:r>
          </a:p>
          <a:p>
            <a:pPr lvl="1"/>
            <a:r>
              <a:rPr lang="bg-BG" altLang="bg-BG" dirty="0">
                <a:cs typeface="Times New Roman" pitchFamily="18" charset="0"/>
              </a:rPr>
              <a:t>После всички числа от 0 до 10</a:t>
            </a:r>
          </a:p>
          <a:p>
            <a:pPr lvl="1"/>
            <a:r>
              <a:rPr lang="bg-BG" altLang="bg-BG" dirty="0">
                <a:cs typeface="Times New Roman" pitchFamily="18" charset="0"/>
              </a:rPr>
              <a:t>Накрая всички числа, по-големи от 10</a:t>
            </a:r>
          </a:p>
          <a:p>
            <a:r>
              <a:rPr lang="bg-BG" altLang="bg-BG" dirty="0">
                <a:cs typeface="Times New Roman" pitchFamily="18" charset="0"/>
              </a:rPr>
              <a:t>Пример</a:t>
            </a:r>
          </a:p>
          <a:p>
            <a:pPr lvl="1"/>
            <a:r>
              <a:rPr lang="bg-BG" altLang="bg-BG" dirty="0">
                <a:cs typeface="Times New Roman" pitchFamily="18" charset="0"/>
              </a:rPr>
              <a:t>Масив </a:t>
            </a:r>
            <a:r>
              <a:rPr lang="en-GB" altLang="bg-BG" dirty="0">
                <a:cs typeface="Times New Roman" pitchFamily="18" charset="0"/>
              </a:rPr>
              <a:t>[-5,8,12,-3,-1,4,-5,22,27,3,19,6,-4,1]</a:t>
            </a:r>
          </a:p>
          <a:p>
            <a:pPr lvl="1"/>
            <a:r>
              <a:rPr lang="bg-BG" altLang="bg-BG" dirty="0">
                <a:cs typeface="Times New Roman" pitchFamily="18" charset="0"/>
              </a:rPr>
              <a:t>Резултат:  </a:t>
            </a:r>
            <a:r>
              <a:rPr lang="en-GB" altLang="bg-BG" dirty="0">
                <a:cs typeface="Times New Roman" pitchFamily="18" charset="0"/>
              </a:rPr>
              <a:t>[-5,-3,-1,-5,-4]</a:t>
            </a:r>
            <a:r>
              <a:rPr lang="bg-BG" altLang="bg-BG" dirty="0">
                <a:cs typeface="Times New Roman" pitchFamily="18" charset="0"/>
              </a:rPr>
              <a:t> </a:t>
            </a:r>
            <a:r>
              <a:rPr lang="en-GB" altLang="bg-BG" dirty="0">
                <a:cs typeface="Times New Roman" pitchFamily="18" charset="0"/>
              </a:rPr>
              <a:t>[8,4,3,6,1]</a:t>
            </a:r>
            <a:r>
              <a:rPr lang="bg-BG" altLang="bg-BG" dirty="0">
                <a:cs typeface="Times New Roman" pitchFamily="18" charset="0"/>
              </a:rPr>
              <a:t> </a:t>
            </a:r>
            <a:r>
              <a:rPr lang="en-GB" altLang="bg-BG" dirty="0">
                <a:cs typeface="Times New Roman" pitchFamily="18" charset="0"/>
              </a:rPr>
              <a:t>[12,22,27,19]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№7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1665184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Аритметични операции</a:t>
                </a:r>
              </a:p>
              <a:p>
                <a:pPr lvl="1"/>
                <a:r>
                  <a:rPr lang="bg-BG" sz="2400" dirty="0" smtClean="0">
                    <a:sym typeface="Symbol" pitchFamily="18" charset="2"/>
                  </a:rPr>
                  <a:t>Дадени са случайни числа в стек или в опашка</a:t>
                </a:r>
              </a:p>
              <a:p>
                <a:pPr lvl="1"/>
                <a:r>
                  <a:rPr lang="bg-BG" dirty="0" smtClean="0">
                    <a:sym typeface="Symbol" pitchFamily="18" charset="2"/>
                  </a:rPr>
                  <a:t>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sym typeface="Symbol" pitchFamily="18" charset="2"/>
                      </a:rPr>
                      <m:t>𝑝𝑜𝑝</m:t>
                    </m:r>
                  </m:oMath>
                </a14:m>
                <a:r>
                  <a:rPr lang="bg-BG" dirty="0" smtClean="0">
                    <a:sym typeface="Symbol" pitchFamily="18" charset="2"/>
                  </a:rPr>
                  <a:t> се взимат две, извършва се операция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  <a:sym typeface="Symbol" pitchFamily="18" charset="2"/>
                      </a:rPr>
                      <m:t>+</m:t>
                    </m:r>
                  </m:oMath>
                </a14:m>
                <a:r>
                  <a:rPr lang="bg-BG" dirty="0" smtClean="0">
                    <a:sym typeface="Symbol" pitchFamily="18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  <a:sym typeface="Symbol" pitchFamily="18" charset="2"/>
                      </a:rPr>
                      <m:t>−</m:t>
                    </m:r>
                  </m:oMath>
                </a14:m>
                <a:r>
                  <a:rPr lang="bg-BG" dirty="0" smtClean="0">
                    <a:sym typeface="Symbol" pitchFamily="18" charset="2"/>
                  </a:rPr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sym typeface="Symbol" pitchFamily="18" charset="2"/>
                      </a:rPr>
                      <m:t>×</m:t>
                    </m:r>
                  </m:oMath>
                </a14:m>
                <a:r>
                  <a:rPr lang="bg-BG" dirty="0" smtClean="0">
                    <a:sym typeface="Symbol" pitchFamily="18" charset="2"/>
                  </a:rPr>
                  <a:t> или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  <a:sym typeface="Symbol" pitchFamily="18" charset="2"/>
                      </a:rPr>
                      <m:t>/</m:t>
                    </m:r>
                  </m:oMath>
                </a14:m>
                <a:r>
                  <a:rPr lang="bg-BG" dirty="0" smtClean="0">
                    <a:sym typeface="Symbol" pitchFamily="18" charset="2"/>
                  </a:rPr>
                  <a:t> и резултатът се записва с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  <a:sym typeface="Symbol" pitchFamily="18" charset="2"/>
                      </a:rPr>
                      <m:t>𝑝𝑢𝑠h</m:t>
                    </m:r>
                  </m:oMath>
                </a14:m>
                <a:endParaRPr lang="en-US" dirty="0" smtClean="0">
                  <a:sym typeface="Symbol" pitchFamily="18" charset="2"/>
                </a:endParaRPr>
              </a:p>
              <a:p>
                <a:pPr lvl="1"/>
                <a:r>
                  <a:rPr lang="bg-BG" sz="2400" dirty="0" smtClean="0">
                    <a:sym typeface="Symbol" pitchFamily="18" charset="2"/>
                  </a:rPr>
                  <a:t>При кои операции работата със стек ще даде верен резултат и при кои – работата с опашка?</a:t>
                </a:r>
              </a:p>
              <a:p>
                <a:r>
                  <a:rPr lang="bg-BG" dirty="0" smtClean="0">
                    <a:sym typeface="Symbol" pitchFamily="18" charset="2"/>
                  </a:rPr>
                  <a:t>Пояснение</a:t>
                </a:r>
              </a:p>
              <a:p>
                <a:pPr lvl="1"/>
                <a:r>
                  <a:rPr lang="bg-BG" sz="2400" dirty="0" smtClean="0">
                    <a:sym typeface="Symbol" pitchFamily="18" charset="2"/>
                  </a:rPr>
                  <a:t>Ако числата са </a:t>
                </a:r>
                <a14:m>
                  <m:oMath xmlns:m="http://schemas.openxmlformats.org/officeDocument/2006/math">
                    <m:r>
                      <a:rPr lang="bg-BG" sz="2400" i="1" dirty="0" smtClean="0">
                        <a:latin typeface="Cambria Math"/>
                        <a:sym typeface="Symbol" pitchFamily="18" charset="2"/>
                      </a:rPr>
                      <m:t>5, −3, 1, 2</m:t>
                    </m:r>
                  </m:oMath>
                </a14:m>
                <a:r>
                  <a:rPr lang="bg-BG" sz="2400" dirty="0" smtClean="0">
                    <a:sym typeface="Symbol" pitchFamily="18" charset="2"/>
                  </a:rPr>
                  <a:t>, а операцията е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latin typeface="Cambria Math"/>
                        <a:sym typeface="Symbol" pitchFamily="18" charset="2"/>
                      </a:rPr>
                      <m:t>×</m:t>
                    </m:r>
                  </m:oMath>
                </a14:m>
                <a:r>
                  <a:rPr lang="bg-BG" sz="2400" dirty="0" smtClean="0">
                    <a:sym typeface="Symbol" pitchFamily="18" charset="2"/>
                  </a:rPr>
                  <a:t>, то верният резултат е този, който е равен на</a:t>
                </a:r>
                <a:r>
                  <a:rPr lang="en-US" sz="2400" dirty="0" smtClean="0">
                    <a:sym typeface="Symbol" pitchFamily="18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sym typeface="Symbol" pitchFamily="18" charset="2"/>
                      </a:rPr>
                      <m:t>−30</m:t>
                    </m:r>
                  </m:oMath>
                </a14:m>
                <a:r>
                  <a:rPr lang="en-US" sz="2400" dirty="0" smtClean="0">
                    <a:sym typeface="Symbol" pitchFamily="18" charset="2"/>
                  </a:rPr>
                  <a:t>, </a:t>
                </a:r>
                <a:r>
                  <a:rPr lang="bg-BG" sz="2400" dirty="0" smtClean="0">
                    <a:sym typeface="Symbol" pitchFamily="18" charset="2"/>
                  </a:rPr>
                  <a:t>защото </a:t>
                </a:r>
                <a14:m>
                  <m:oMath xmlns:m="http://schemas.openxmlformats.org/officeDocument/2006/math">
                    <m:r>
                      <a:rPr lang="bg-BG" sz="2400" i="1" dirty="0" smtClean="0">
                        <a:latin typeface="Cambria Math"/>
                        <a:sym typeface="Symbol" pitchFamily="18" charset="2"/>
                      </a:rPr>
                      <m:t>5</m:t>
                    </m:r>
                    <m:r>
                      <a:rPr lang="en-US" sz="2400" b="0" i="1" dirty="0" smtClean="0">
                        <a:latin typeface="Cambria Math"/>
                        <a:sym typeface="Symbol" pitchFamily="18" charset="2"/>
                      </a:rPr>
                      <m:t>×</m:t>
                    </m:r>
                    <m:d>
                      <m:dPr>
                        <m:ctrlPr>
                          <a:rPr lang="bg-BG" sz="2400" i="1" dirty="0" smtClean="0">
                            <a:latin typeface="Cambria Math"/>
                            <a:sym typeface="Symbol" pitchFamily="18" charset="2"/>
                          </a:rPr>
                        </m:ctrlPr>
                      </m:dPr>
                      <m:e>
                        <m:r>
                          <a:rPr lang="bg-BG" sz="2400" i="1" dirty="0" smtClean="0">
                            <a:latin typeface="Cambria Math"/>
                            <a:sym typeface="Symbol" pitchFamily="18" charset="2"/>
                          </a:rPr>
                          <m:t>−3</m:t>
                        </m:r>
                      </m:e>
                    </m:d>
                    <m:r>
                      <a:rPr lang="en-US" sz="2400" b="0" i="1" dirty="0" smtClean="0">
                        <a:latin typeface="Cambria Math"/>
                        <a:sym typeface="Symbol" pitchFamily="18" charset="2"/>
                      </a:rPr>
                      <m:t>×</m:t>
                    </m:r>
                    <m:r>
                      <a:rPr lang="bg-BG" sz="2400" i="1" dirty="0" smtClean="0">
                        <a:latin typeface="Cambria Math"/>
                        <a:sym typeface="Symbol" pitchFamily="18" charset="2"/>
                      </a:rPr>
                      <m:t>1</m:t>
                    </m:r>
                    <m:r>
                      <a:rPr lang="en-US" sz="2400" b="0" i="1" dirty="0" smtClean="0">
                        <a:latin typeface="Cambria Math"/>
                        <a:sym typeface="Symbol" pitchFamily="18" charset="2"/>
                      </a:rPr>
                      <m:t>×</m:t>
                    </m:r>
                    <m:r>
                      <a:rPr lang="bg-BG" sz="2400" i="1" dirty="0" smtClean="0">
                        <a:latin typeface="Cambria Math"/>
                        <a:sym typeface="Symbol" pitchFamily="18" charset="2"/>
                      </a:rPr>
                      <m:t>2</m:t>
                    </m:r>
                    <m:r>
                      <a:rPr lang="bg-BG" sz="2400" b="0" i="1" dirty="0" smtClean="0">
                        <a:latin typeface="Cambria Math"/>
                        <a:sym typeface="Symbol" pitchFamily="18" charset="2"/>
                      </a:rPr>
                      <m:t>=−30</m:t>
                    </m:r>
                  </m:oMath>
                </a14:m>
                <a:endParaRPr lang="bg-BG" sz="2400" dirty="0" smtClean="0">
                  <a:sym typeface="Symbol" pitchFamily="18" charset="2"/>
                </a:endParaRPr>
              </a:p>
              <a:p>
                <a:pPr lvl="1"/>
                <a:endParaRPr lang="en-US" sz="2400" dirty="0">
                  <a:sym typeface="Symbol" pitchFamily="18" charset="2"/>
                </a:endParaRPr>
              </a:p>
              <a:p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№8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278812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Стек и опашка</a:t>
            </a:r>
          </a:p>
          <a:p>
            <a:pPr lvl="1"/>
            <a:r>
              <a:rPr lang="bg-BG" dirty="0" smtClean="0"/>
              <a:t>Опишете как дек може да се използва като стек</a:t>
            </a:r>
          </a:p>
          <a:p>
            <a:pPr lvl="1"/>
            <a:r>
              <a:rPr lang="bg-BG" dirty="0" smtClean="0"/>
              <a:t>Опишете как дек може да се използва като опашка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№9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723905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bg-BG" dirty="0" smtClean="0"/>
              <a:t>Относно задачите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2481875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bg-BG" dirty="0" smtClean="0"/>
              <a:t>Задачи за упражнение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6363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Стек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04078133"/>
      </p:ext>
    </p:extLst>
  </p:cSld>
  <p:clrMapOvr>
    <a:masterClrMapping/>
  </p:clrMapOvr>
  <p:transition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Задача №1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Стек в ежедневието</a:t>
            </a:r>
          </a:p>
          <a:p>
            <a:pPr lvl="1"/>
            <a:r>
              <a:rPr lang="bg-BG" dirty="0" smtClean="0"/>
              <a:t>Опишете случи от ежедневието, където по естествен начин се формира стек</a:t>
            </a:r>
          </a:p>
          <a:p>
            <a:pPr lvl="1"/>
            <a:r>
              <a:rPr lang="bg-BG" dirty="0" smtClean="0"/>
              <a:t>Случаите да не са с поставяне на палачинки, листове, карти или кубчета едно над друго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304460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Кое е стек?</a:t>
            </a:r>
          </a:p>
          <a:p>
            <a:pPr lvl="1"/>
            <a:r>
              <a:rPr lang="bg-BG" dirty="0" smtClean="0"/>
              <a:t>Дадени са следните абревиатури: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FIFO, FILO, LIFO, </a:t>
            </a:r>
            <a:r>
              <a:rPr lang="en-US" sz="3200" dirty="0" err="1" smtClean="0"/>
              <a:t>LILO</a:t>
            </a:r>
            <a:endParaRPr lang="en-US" sz="3200" dirty="0" smtClean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Кои от тях отговарят за стек?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№2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3684394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Операции със стек</a:t>
            </a:r>
          </a:p>
          <a:p>
            <a:pPr lvl="1"/>
            <a:r>
              <a:rPr lang="bg-BG" dirty="0" smtClean="0"/>
              <a:t>Стек съдържа следните данни (върхът е вляво)</a:t>
            </a:r>
          </a:p>
          <a:p>
            <a:pPr lvl="1"/>
            <a:r>
              <a:rPr lang="bg-BG" dirty="0" smtClean="0"/>
              <a:t>1 2 3 4 5 6</a:t>
            </a:r>
          </a:p>
          <a:p>
            <a:pPr lvl="1"/>
            <a:r>
              <a:rPr lang="bg-BG" dirty="0" smtClean="0"/>
              <a:t>Какво ще съдържа стека, ако се изпълнят следните операции в този ред: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	</a:t>
            </a:r>
            <a:r>
              <a:rPr lang="en-US" dirty="0" smtClean="0"/>
              <a:t>	pop; pop; push 7; pop; pop; push 8; push 9;</a:t>
            </a:r>
            <a:br>
              <a:rPr lang="en-US" dirty="0" smtClean="0"/>
            </a:br>
            <a:r>
              <a:rPr lang="en-US" dirty="0" smtClean="0"/>
              <a:t>		push 10; pop; pop; push 11; pop; pop; push 12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№3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2314037"/>
      </p:ext>
    </p:extLst>
  </p:cSld>
  <p:clrMapOvr>
    <a:masterClrMapping/>
  </p:clrMapOvr>
  <p:transition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Ляво, дясно или направо</a:t>
            </a:r>
          </a:p>
          <a:p>
            <a:pPr lvl="1"/>
            <a:r>
              <a:rPr lang="bg-BG" dirty="0" smtClean="0"/>
              <a:t>Изчисляваме израз чрез стек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Защо изразът е вдясно, а не вляво?</a:t>
            </a:r>
          </a:p>
          <a:p>
            <a:pPr lvl="1"/>
            <a:r>
              <a:rPr lang="bg-BG" dirty="0" smtClean="0"/>
              <a:t>Могат ли да се спестят някои дейности с междинния стек (т.е. елементи да отиват направо вдясно, прескачайки стека)?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№4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p:pic>
        <p:nvPicPr>
          <p:cNvPr id="5" name="Picture 5" descr="D:\Pavel\Courses\Materials\Course.ALG 2019\Alg-10 Stacks &amp; queues\Lecture\Figures\stack-expr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362200"/>
            <a:ext cx="3864708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7531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Опашка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049843684"/>
      </p:ext>
    </p:extLst>
  </p:cSld>
  <p:clrMapOvr>
    <a:masterClrMapping/>
  </p:clrMapOvr>
  <p:transition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Операции с</a:t>
            </a:r>
            <a:r>
              <a:rPr lang="en-GB" dirty="0"/>
              <a:t> </a:t>
            </a:r>
            <a:r>
              <a:rPr lang="bg-BG" dirty="0"/>
              <a:t>опашка</a:t>
            </a:r>
          </a:p>
          <a:p>
            <a:pPr lvl="1"/>
            <a:r>
              <a:rPr lang="bg-BG" dirty="0"/>
              <a:t>В опашка има стойностите </a:t>
            </a:r>
            <a:r>
              <a:rPr lang="en-GB" dirty="0"/>
              <a:t>(</a:t>
            </a:r>
            <a:r>
              <a:rPr lang="bg-BG" dirty="0"/>
              <a:t>опашка)7 8 1 2 3 4(глава)</a:t>
            </a:r>
          </a:p>
          <a:p>
            <a:pPr lvl="1"/>
            <a:r>
              <a:rPr lang="bg-BG" dirty="0"/>
              <a:t>Реализацията е с масив от 8 елемента със следните стойности: 1 2 3 4 5 6 7 8</a:t>
            </a:r>
          </a:p>
          <a:p>
            <a:pPr lvl="1"/>
            <a:r>
              <a:rPr lang="bg-BG" dirty="0"/>
              <a:t>Главата е елементът със стойност 4, а опашката е 7</a:t>
            </a:r>
          </a:p>
          <a:p>
            <a:pPr lvl="1"/>
            <a:r>
              <a:rPr lang="bg-BG" dirty="0"/>
              <a:t>Какво ще съдържа масива, ако над опашката се изпълнят следните операции в този ред:</a:t>
            </a:r>
            <a:endParaRPr lang="en-US" dirty="0"/>
          </a:p>
          <a:p>
            <a:pPr marL="457200" lvl="1" indent="0">
              <a:buNone/>
            </a:pPr>
            <a:r>
              <a:rPr lang="en-US" dirty="0"/>
              <a:t>		pop; pop; push 7; pop; pop; push 8; push 9;</a:t>
            </a:r>
            <a:br>
              <a:rPr lang="en-US" dirty="0"/>
            </a:br>
            <a:r>
              <a:rPr lang="en-US" dirty="0"/>
              <a:t>		push 10; pop; pop; push 11; pop; pop; push 12</a:t>
            </a:r>
            <a:endParaRPr lang="bg-BG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№5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34071355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Pavel\Courses\Materials\Course.ALG 2019\Alg-10 Stacks &amp; queues\Exercises\Figures\problem-6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572000"/>
            <a:ext cx="4702838" cy="209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Обръщане на реда</a:t>
                </a:r>
              </a:p>
              <a:p>
                <a:pPr lvl="1"/>
                <a:r>
                  <a:rPr lang="bg-BG" dirty="0"/>
                  <a:t>Предложете </a:t>
                </a:r>
                <a:r>
                  <a:rPr lang="bg-BG" dirty="0" smtClean="0"/>
                  <a:t>как да се обърне реда </a:t>
                </a:r>
                <a:r>
                  <a:rPr lang="bg-BG" dirty="0"/>
                  <a:t>на елементите на опашка чрез </a:t>
                </a:r>
                <a:r>
                  <a:rPr lang="bg-BG" dirty="0" smtClean="0"/>
                  <a:t>стек и на стек чрез опашка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Позволени са само </a:t>
                </a:r>
                <a:r>
                  <a:rPr lang="bg-BG" dirty="0"/>
                  <a:t>операции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𝑝𝑢𝑠h</m:t>
                    </m:r>
                  </m:oMath>
                </a14:m>
                <a:r>
                  <a:rPr lang="bg-BG" dirty="0"/>
                  <a:t> </a:t>
                </a:r>
                <a:r>
                  <a:rPr lang="bg-BG" dirty="0" smtClean="0"/>
                  <a:t>и </a:t>
                </a:r>
                <a14:m>
                  <m:oMath xmlns:m="http://schemas.openxmlformats.org/officeDocument/2006/math">
                    <m:r>
                      <a:rPr lang="en-GB" i="1" dirty="0" smtClean="0">
                        <a:latin typeface="Cambria Math"/>
                      </a:rPr>
                      <m:t>𝑝𝑜𝑝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Задача №6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pic>
        <p:nvPicPr>
          <p:cNvPr id="5" name="Picture 2" descr="D:\Pavel\Courses\Materials\Course.ALG 2019\Alg-10 Stacks &amp; queues\Exercises\Figures\problem-6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016405"/>
            <a:ext cx="6400800" cy="1174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585025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6061</TotalTime>
  <Words>450</Words>
  <Application>Microsoft Office PowerPoint</Application>
  <PresentationFormat>On-screen Show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Задачи за упражнение</vt:lpstr>
      <vt:lpstr>Стек</vt:lpstr>
      <vt:lpstr>Задача №1</vt:lpstr>
      <vt:lpstr>Задача №2</vt:lpstr>
      <vt:lpstr>Задача №3</vt:lpstr>
      <vt:lpstr>Задача №4</vt:lpstr>
      <vt:lpstr>Опашка</vt:lpstr>
      <vt:lpstr>Задача №5</vt:lpstr>
      <vt:lpstr>Задача №6</vt:lpstr>
      <vt:lpstr>Задача №7</vt:lpstr>
      <vt:lpstr>Задача №8</vt:lpstr>
      <vt:lpstr>Задача №9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267</cp:revision>
  <dcterms:created xsi:type="dcterms:W3CDTF">2019-06-21T13:37:43Z</dcterms:created>
  <dcterms:modified xsi:type="dcterms:W3CDTF">2020-04-07T06:56:07Z</dcterms:modified>
</cp:coreProperties>
</file>