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323" r:id="rId4"/>
    <p:sldId id="327" r:id="rId5"/>
    <p:sldId id="324" r:id="rId6"/>
    <p:sldId id="331" r:id="rId7"/>
    <p:sldId id="332" r:id="rId8"/>
    <p:sldId id="333" r:id="rId9"/>
    <p:sldId id="334" r:id="rId10"/>
    <p:sldId id="328" r:id="rId11"/>
    <p:sldId id="329" r:id="rId12"/>
    <p:sldId id="330" r:id="rId13"/>
    <p:sldId id="325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35" r:id="rId22"/>
    <p:sldId id="338" r:id="rId23"/>
    <p:sldId id="339" r:id="rId24"/>
    <p:sldId id="336" r:id="rId25"/>
    <p:sldId id="337" r:id="rId26"/>
    <p:sldId id="340" r:id="rId27"/>
    <p:sldId id="348" r:id="rId28"/>
    <p:sldId id="349" r:id="rId29"/>
    <p:sldId id="350" r:id="rId30"/>
    <p:sldId id="351" r:id="rId31"/>
    <p:sldId id="352" r:id="rId32"/>
    <p:sldId id="361" r:id="rId33"/>
    <p:sldId id="362" r:id="rId34"/>
    <p:sldId id="359" r:id="rId35"/>
    <p:sldId id="363" r:id="rId36"/>
    <p:sldId id="364" r:id="rId37"/>
    <p:sldId id="365" r:id="rId38"/>
    <p:sldId id="353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54" r:id="rId47"/>
    <p:sldId id="374" r:id="rId48"/>
    <p:sldId id="375" r:id="rId49"/>
    <p:sldId id="376" r:id="rId50"/>
    <p:sldId id="356" r:id="rId51"/>
    <p:sldId id="377" r:id="rId52"/>
    <p:sldId id="378" r:id="rId53"/>
    <p:sldId id="379" r:id="rId54"/>
    <p:sldId id="380" r:id="rId55"/>
    <p:sldId id="381" r:id="rId56"/>
    <p:sldId id="382" r:id="rId57"/>
    <p:sldId id="383" r:id="rId58"/>
    <p:sldId id="384" r:id="rId59"/>
    <p:sldId id="357" r:id="rId60"/>
    <p:sldId id="385" r:id="rId61"/>
    <p:sldId id="319" r:id="rId62"/>
    <p:sldId id="320" r:id="rId6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C9C9C9"/>
    <a:srgbClr val="C0C0C0"/>
    <a:srgbClr val="B2B2B2"/>
    <a:srgbClr val="000000"/>
    <a:srgbClr val="FFCC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537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3D17F-39B5-4670-93B5-5EF874DE081D}" type="datetimeFigureOut">
              <a:rPr lang="bg-BG" smtClean="0"/>
              <a:t>1.5.2020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1F65A-7757-4F37-9238-85CE37621D4F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3318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62200"/>
            <a:ext cx="9144000" cy="1470025"/>
          </a:xfrm>
          <a:ln w="38100"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>
              <a:defRPr lang="bg-BG" sz="4400" b="1" baseline="0">
                <a:latin typeface="Cambria" panose="02040503050406030204" pitchFamily="18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9375"/>
            <a:ext cx="9144000" cy="685800"/>
          </a:xfrm>
          <a:ln w="38100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algn="ctr">
              <a:defRPr lang="bg-BG" sz="3200" b="0" i="0" baseline="0">
                <a:solidFill>
                  <a:srgbClr val="0070C0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457517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 smtClean="0">
                <a:latin typeface="Cambria" panose="02040503050406030204" pitchFamily="18" charset="0"/>
              </a:rPr>
              <a:t>доц. Павел Бойчев</a:t>
            </a:r>
          </a:p>
          <a:p>
            <a:pPr algn="ctr"/>
            <a:r>
              <a:rPr lang="bg-BG" sz="2000" dirty="0" err="1" smtClean="0">
                <a:latin typeface="Cambria" panose="02040503050406030204" pitchFamily="18" charset="0"/>
              </a:rPr>
              <a:t>СУ</a:t>
            </a:r>
            <a:r>
              <a:rPr lang="bg-BG" sz="2000" baseline="0" dirty="0" err="1" smtClean="0">
                <a:latin typeface="Cambria" panose="02040503050406030204" pitchFamily="18" charset="0"/>
              </a:rPr>
              <a:t>-ФМИ-КИТ</a:t>
            </a:r>
            <a:endParaRPr lang="bg-BG" sz="2000" dirty="0" smtClean="0">
              <a:latin typeface="Cambria" panose="02040503050406030204" pitchFamily="18" charset="0"/>
            </a:endParaRPr>
          </a:p>
          <a:p>
            <a:pPr algn="ctr"/>
            <a:r>
              <a:rPr lang="bg-BG" sz="2000" dirty="0" smtClean="0">
                <a:latin typeface="Cambria" panose="02040503050406030204" pitchFamily="18" charset="0"/>
                <a:cs typeface="Times New Roman"/>
              </a:rPr>
              <a:t> </a:t>
            </a:r>
            <a:r>
              <a:rPr lang="bg-BG" sz="2000" baseline="0" dirty="0" smtClean="0">
                <a:latin typeface="Cambria" panose="02040503050406030204" pitchFamily="18" charset="0"/>
              </a:rPr>
              <a:t>20</a:t>
            </a:r>
            <a:r>
              <a:rPr lang="en-US" sz="2000" baseline="0" dirty="0" smtClean="0">
                <a:latin typeface="Cambria" panose="02040503050406030204" pitchFamily="18" charset="0"/>
              </a:rPr>
              <a:t>20</a:t>
            </a:r>
            <a:endParaRPr lang="bg-BG" sz="2000" dirty="0">
              <a:latin typeface="Cambria" panose="02040503050406030204" pitchFamily="18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43888" y="3889375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descr="D:\Pavel\Courses\Materials\Course.ALG 2019\logo-bg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53" y="168272"/>
            <a:ext cx="2815910" cy="257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38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ln w="38100">
            <a:noFill/>
          </a:ln>
        </p:spPr>
        <p:txBody>
          <a:bodyPr vert="horz" lIns="91440" tIns="45720" rIns="91440" bIns="45720" rtlCol="0" anchor="b">
            <a:normAutofit/>
          </a:bodyPr>
          <a:lstStyle>
            <a:lvl1pPr>
              <a:defRPr lang="bg-BG" sz="4400" b="1" baseline="0">
                <a:latin typeface="Cambria" panose="02040503050406030204" pitchFamily="18" charset="0"/>
              </a:defRPr>
            </a:lvl1pPr>
          </a:lstStyle>
          <a:p>
            <a:pPr lvl="0"/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657600"/>
            <a:ext cx="9144000" cy="685800"/>
          </a:xfrm>
          <a:ln w="38100"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algn="ctr">
              <a:defRPr lang="bg-BG" sz="3200" b="0" i="0" baseline="0">
                <a:solidFill>
                  <a:srgbClr val="0070C0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dirty="0" smtClean="0"/>
              <a:t>Click to edit Master subtitle style</a:t>
            </a:r>
            <a:endParaRPr lang="bg-BG" dirty="0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43888" y="3657600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585068"/>
      </p:ext>
    </p:extLst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228600" y="358715"/>
            <a:ext cx="498653" cy="498161"/>
            <a:chOff x="354013" y="322263"/>
            <a:chExt cx="1608138" cy="1606550"/>
          </a:xfrm>
        </p:grpSpPr>
        <p:sp>
          <p:nvSpPr>
            <p:cNvPr id="7" name="Freeform 49"/>
            <p:cNvSpPr>
              <a:spLocks/>
            </p:cNvSpPr>
            <p:nvPr/>
          </p:nvSpPr>
          <p:spPr bwMode="auto">
            <a:xfrm>
              <a:off x="588963" y="615950"/>
              <a:ext cx="465138" cy="254000"/>
            </a:xfrm>
            <a:custGeom>
              <a:avLst/>
              <a:gdLst>
                <a:gd name="T0" fmla="*/ 542 w 1818"/>
                <a:gd name="T1" fmla="*/ 10 h 992"/>
                <a:gd name="T2" fmla="*/ 1818 w 1818"/>
                <a:gd name="T3" fmla="*/ 404 h 992"/>
                <a:gd name="T4" fmla="*/ 1757 w 1818"/>
                <a:gd name="T5" fmla="*/ 425 h 992"/>
                <a:gd name="T6" fmla="*/ 1675 w 1818"/>
                <a:gd name="T7" fmla="*/ 465 h 992"/>
                <a:gd name="T8" fmla="*/ 224 w 1818"/>
                <a:gd name="T9" fmla="*/ 223 h 992"/>
                <a:gd name="T10" fmla="*/ 630 w 1818"/>
                <a:gd name="T11" fmla="*/ 992 h 992"/>
                <a:gd name="T12" fmla="*/ 478 w 1818"/>
                <a:gd name="T13" fmla="*/ 992 h 992"/>
                <a:gd name="T14" fmla="*/ 107 w 1818"/>
                <a:gd name="T15" fmla="*/ 152 h 992"/>
                <a:gd name="T16" fmla="*/ 542 w 1818"/>
                <a:gd name="T17" fmla="*/ 1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2">
                  <a:moveTo>
                    <a:pt x="542" y="10"/>
                  </a:moveTo>
                  <a:cubicBezTo>
                    <a:pt x="861" y="26"/>
                    <a:pt x="1315" y="163"/>
                    <a:pt x="1818" y="404"/>
                  </a:cubicBezTo>
                  <a:cubicBezTo>
                    <a:pt x="1798" y="409"/>
                    <a:pt x="1777" y="417"/>
                    <a:pt x="1757" y="425"/>
                  </a:cubicBezTo>
                  <a:lnTo>
                    <a:pt x="1675" y="465"/>
                  </a:lnTo>
                  <a:cubicBezTo>
                    <a:pt x="940" y="124"/>
                    <a:pt x="352" y="13"/>
                    <a:pt x="224" y="223"/>
                  </a:cubicBezTo>
                  <a:cubicBezTo>
                    <a:pt x="132" y="374"/>
                    <a:pt x="295" y="659"/>
                    <a:pt x="630" y="992"/>
                  </a:cubicBezTo>
                  <a:lnTo>
                    <a:pt x="478" y="992"/>
                  </a:lnTo>
                  <a:cubicBezTo>
                    <a:pt x="150" y="637"/>
                    <a:pt x="0" y="328"/>
                    <a:pt x="107" y="152"/>
                  </a:cubicBezTo>
                  <a:cubicBezTo>
                    <a:pt x="173" y="45"/>
                    <a:pt x="326" y="0"/>
                    <a:pt x="542" y="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" name="Freeform 50"/>
            <p:cNvSpPr>
              <a:spLocks/>
            </p:cNvSpPr>
            <p:nvPr/>
          </p:nvSpPr>
          <p:spPr bwMode="auto">
            <a:xfrm>
              <a:off x="1270000" y="617538"/>
              <a:ext cx="466725" cy="254000"/>
            </a:xfrm>
            <a:custGeom>
              <a:avLst/>
              <a:gdLst>
                <a:gd name="T0" fmla="*/ 1276 w 1818"/>
                <a:gd name="T1" fmla="*/ 11 h 993"/>
                <a:gd name="T2" fmla="*/ 0 w 1818"/>
                <a:gd name="T3" fmla="*/ 405 h 993"/>
                <a:gd name="T4" fmla="*/ 61 w 1818"/>
                <a:gd name="T5" fmla="*/ 426 h 993"/>
                <a:gd name="T6" fmla="*/ 143 w 1818"/>
                <a:gd name="T7" fmla="*/ 465 h 993"/>
                <a:gd name="T8" fmla="*/ 1594 w 1818"/>
                <a:gd name="T9" fmla="*/ 224 h 993"/>
                <a:gd name="T10" fmla="*/ 1188 w 1818"/>
                <a:gd name="T11" fmla="*/ 993 h 993"/>
                <a:gd name="T12" fmla="*/ 1340 w 1818"/>
                <a:gd name="T13" fmla="*/ 993 h 993"/>
                <a:gd name="T14" fmla="*/ 1711 w 1818"/>
                <a:gd name="T15" fmla="*/ 153 h 993"/>
                <a:gd name="T16" fmla="*/ 1276 w 1818"/>
                <a:gd name="T17" fmla="*/ 11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3">
                  <a:moveTo>
                    <a:pt x="1276" y="11"/>
                  </a:moveTo>
                  <a:cubicBezTo>
                    <a:pt x="957" y="26"/>
                    <a:pt x="503" y="163"/>
                    <a:pt x="0" y="405"/>
                  </a:cubicBezTo>
                  <a:cubicBezTo>
                    <a:pt x="21" y="410"/>
                    <a:pt x="41" y="418"/>
                    <a:pt x="61" y="426"/>
                  </a:cubicBezTo>
                  <a:lnTo>
                    <a:pt x="143" y="465"/>
                  </a:lnTo>
                  <a:cubicBezTo>
                    <a:pt x="878" y="125"/>
                    <a:pt x="1466" y="14"/>
                    <a:pt x="1594" y="224"/>
                  </a:cubicBezTo>
                  <a:cubicBezTo>
                    <a:pt x="1686" y="375"/>
                    <a:pt x="1523" y="660"/>
                    <a:pt x="1188" y="993"/>
                  </a:cubicBezTo>
                  <a:lnTo>
                    <a:pt x="1340" y="993"/>
                  </a:lnTo>
                  <a:cubicBezTo>
                    <a:pt x="1668" y="638"/>
                    <a:pt x="1818" y="329"/>
                    <a:pt x="1711" y="153"/>
                  </a:cubicBezTo>
                  <a:cubicBezTo>
                    <a:pt x="1645" y="45"/>
                    <a:pt x="1492" y="0"/>
                    <a:pt x="1276" y="1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" name="Freeform 51"/>
            <p:cNvSpPr>
              <a:spLocks/>
            </p:cNvSpPr>
            <p:nvPr/>
          </p:nvSpPr>
          <p:spPr bwMode="auto">
            <a:xfrm>
              <a:off x="354013" y="322263"/>
              <a:ext cx="1608138" cy="1606550"/>
            </a:xfrm>
            <a:custGeom>
              <a:avLst/>
              <a:gdLst>
                <a:gd name="T0" fmla="*/ 3133 w 6277"/>
                <a:gd name="T1" fmla="*/ 0 h 6272"/>
                <a:gd name="T2" fmla="*/ 6272 w 6277"/>
                <a:gd name="T3" fmla="*/ 1044 h 6272"/>
                <a:gd name="T4" fmla="*/ 3130 w 6277"/>
                <a:gd name="T5" fmla="*/ 6272 h 6272"/>
                <a:gd name="T6" fmla="*/ 0 w 6277"/>
                <a:gd name="T7" fmla="*/ 1042 h 6272"/>
                <a:gd name="T8" fmla="*/ 3133 w 6277"/>
                <a:gd name="T9" fmla="*/ 0 h 6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7" h="6272">
                  <a:moveTo>
                    <a:pt x="3133" y="0"/>
                  </a:moveTo>
                  <a:lnTo>
                    <a:pt x="6272" y="1044"/>
                  </a:lnTo>
                  <a:cubicBezTo>
                    <a:pt x="6277" y="2620"/>
                    <a:pt x="5633" y="5021"/>
                    <a:pt x="3130" y="6272"/>
                  </a:cubicBezTo>
                  <a:cubicBezTo>
                    <a:pt x="625" y="5017"/>
                    <a:pt x="5" y="2615"/>
                    <a:pt x="0" y="1042"/>
                  </a:cubicBezTo>
                  <a:lnTo>
                    <a:pt x="3133" y="0"/>
                  </a:ln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" name="Freeform 52"/>
            <p:cNvSpPr>
              <a:spLocks/>
            </p:cNvSpPr>
            <p:nvPr/>
          </p:nvSpPr>
          <p:spPr bwMode="auto">
            <a:xfrm>
              <a:off x="1114326" y="1754188"/>
              <a:ext cx="88900" cy="88900"/>
            </a:xfrm>
            <a:custGeom>
              <a:avLst/>
              <a:gdLst>
                <a:gd name="T0" fmla="*/ 62 w 348"/>
                <a:gd name="T1" fmla="*/ 286 h 348"/>
                <a:gd name="T2" fmla="*/ 62 w 348"/>
                <a:gd name="T3" fmla="*/ 62 h 348"/>
                <a:gd name="T4" fmla="*/ 286 w 348"/>
                <a:gd name="T5" fmla="*/ 62 h 348"/>
                <a:gd name="T6" fmla="*/ 286 w 348"/>
                <a:gd name="T7" fmla="*/ 286 h 348"/>
                <a:gd name="T8" fmla="*/ 62 w 348"/>
                <a:gd name="T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48">
                  <a:moveTo>
                    <a:pt x="62" y="286"/>
                  </a:moveTo>
                  <a:cubicBezTo>
                    <a:pt x="0" y="224"/>
                    <a:pt x="0" y="124"/>
                    <a:pt x="62" y="62"/>
                  </a:cubicBezTo>
                  <a:cubicBezTo>
                    <a:pt x="124" y="0"/>
                    <a:pt x="224" y="0"/>
                    <a:pt x="286" y="62"/>
                  </a:cubicBezTo>
                  <a:cubicBezTo>
                    <a:pt x="348" y="124"/>
                    <a:pt x="348" y="224"/>
                    <a:pt x="286" y="286"/>
                  </a:cubicBezTo>
                  <a:cubicBezTo>
                    <a:pt x="224" y="348"/>
                    <a:pt x="124" y="348"/>
                    <a:pt x="62" y="28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" name="Freeform 53"/>
            <p:cNvSpPr>
              <a:spLocks/>
            </p:cNvSpPr>
            <p:nvPr/>
          </p:nvSpPr>
          <p:spPr bwMode="auto">
            <a:xfrm>
              <a:off x="1089720" y="1690688"/>
              <a:ext cx="138113" cy="41275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" name="Freeform 56"/>
            <p:cNvSpPr>
              <a:spLocks/>
            </p:cNvSpPr>
            <p:nvPr/>
          </p:nvSpPr>
          <p:spPr bwMode="auto">
            <a:xfrm>
              <a:off x="896938" y="722313"/>
              <a:ext cx="539750" cy="668338"/>
            </a:xfrm>
            <a:custGeom>
              <a:avLst/>
              <a:gdLst>
                <a:gd name="T0" fmla="*/ 574 w 2109"/>
                <a:gd name="T1" fmla="*/ 2608 h 2608"/>
                <a:gd name="T2" fmla="*/ 1530 w 2109"/>
                <a:gd name="T3" fmla="*/ 2607 h 2608"/>
                <a:gd name="T4" fmla="*/ 2101 w 2109"/>
                <a:gd name="T5" fmla="*/ 876 h 2608"/>
                <a:gd name="T6" fmla="*/ 1050 w 2109"/>
                <a:gd name="T7" fmla="*/ 0 h 2608"/>
                <a:gd name="T8" fmla="*/ 6 w 2109"/>
                <a:gd name="T9" fmla="*/ 868 h 2608"/>
                <a:gd name="T10" fmla="*/ 574 w 2109"/>
                <a:gd name="T11" fmla="*/ 2608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9" h="2608">
                  <a:moveTo>
                    <a:pt x="574" y="2608"/>
                  </a:moveTo>
                  <a:lnTo>
                    <a:pt x="1530" y="2607"/>
                  </a:lnTo>
                  <a:cubicBezTo>
                    <a:pt x="1528" y="1512"/>
                    <a:pt x="2109" y="1438"/>
                    <a:pt x="2101" y="876"/>
                  </a:cubicBezTo>
                  <a:cubicBezTo>
                    <a:pt x="2094" y="313"/>
                    <a:pt x="1558" y="2"/>
                    <a:pt x="1050" y="0"/>
                  </a:cubicBezTo>
                  <a:cubicBezTo>
                    <a:pt x="563" y="10"/>
                    <a:pt x="0" y="287"/>
                    <a:pt x="6" y="868"/>
                  </a:cubicBezTo>
                  <a:cubicBezTo>
                    <a:pt x="11" y="1448"/>
                    <a:pt x="570" y="1525"/>
                    <a:pt x="574" y="2608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962025" y="804863"/>
              <a:ext cx="138113" cy="138113"/>
            </a:xfrm>
            <a:custGeom>
              <a:avLst/>
              <a:gdLst>
                <a:gd name="T0" fmla="*/ 0 w 87"/>
                <a:gd name="T1" fmla="*/ 87 h 87"/>
                <a:gd name="T2" fmla="*/ 87 w 87"/>
                <a:gd name="T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5" y="47"/>
                    <a:pt x="40" y="12"/>
                    <a:pt x="87" y="0"/>
                  </a:cubicBezTo>
                </a:path>
              </a:pathLst>
            </a:custGeom>
            <a:noFill/>
            <a:ln w="12700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" name="Oval 58"/>
            <p:cNvSpPr>
              <a:spLocks noChangeArrowheads="1"/>
            </p:cNvSpPr>
            <p:nvPr/>
          </p:nvSpPr>
          <p:spPr bwMode="auto">
            <a:xfrm>
              <a:off x="1530350" y="806450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" name="Oval 59"/>
            <p:cNvSpPr>
              <a:spLocks noChangeArrowheads="1"/>
            </p:cNvSpPr>
            <p:nvPr/>
          </p:nvSpPr>
          <p:spPr bwMode="auto">
            <a:xfrm>
              <a:off x="654050" y="798513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688975" y="847725"/>
              <a:ext cx="1038225" cy="547688"/>
            </a:xfrm>
            <a:custGeom>
              <a:avLst/>
              <a:gdLst>
                <a:gd name="T0" fmla="*/ 0 w 4051"/>
                <a:gd name="T1" fmla="*/ 0 h 2143"/>
                <a:gd name="T2" fmla="*/ 145 w 4051"/>
                <a:gd name="T3" fmla="*/ 0 h 2143"/>
                <a:gd name="T4" fmla="*/ 1481 w 4051"/>
                <a:gd name="T5" fmla="*/ 1035 h 2143"/>
                <a:gd name="T6" fmla="*/ 3784 w 4051"/>
                <a:gd name="T7" fmla="*/ 1728 h 2143"/>
                <a:gd name="T8" fmla="*/ 2968 w 4051"/>
                <a:gd name="T9" fmla="*/ 595 h 2143"/>
                <a:gd name="T10" fmla="*/ 3062 w 4051"/>
                <a:gd name="T11" fmla="*/ 524 h 2143"/>
                <a:gd name="T12" fmla="*/ 3901 w 4051"/>
                <a:gd name="T13" fmla="*/ 1799 h 2143"/>
                <a:gd name="T14" fmla="*/ 1418 w 4051"/>
                <a:gd name="T15" fmla="*/ 1139 h 2143"/>
                <a:gd name="T16" fmla="*/ 0 w 4051"/>
                <a:gd name="T17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1" h="2143">
                  <a:moveTo>
                    <a:pt x="0" y="0"/>
                  </a:moveTo>
                  <a:lnTo>
                    <a:pt x="145" y="0"/>
                  </a:lnTo>
                  <a:cubicBezTo>
                    <a:pt x="446" y="320"/>
                    <a:pt x="918" y="691"/>
                    <a:pt x="1481" y="1035"/>
                  </a:cubicBezTo>
                  <a:cubicBezTo>
                    <a:pt x="2578" y="1704"/>
                    <a:pt x="3609" y="2014"/>
                    <a:pt x="3784" y="1728"/>
                  </a:cubicBezTo>
                  <a:cubicBezTo>
                    <a:pt x="3908" y="1525"/>
                    <a:pt x="3568" y="1076"/>
                    <a:pt x="2968" y="595"/>
                  </a:cubicBezTo>
                  <a:lnTo>
                    <a:pt x="3062" y="524"/>
                  </a:lnTo>
                  <a:cubicBezTo>
                    <a:pt x="3700" y="1048"/>
                    <a:pt x="4051" y="1554"/>
                    <a:pt x="3901" y="1799"/>
                  </a:cubicBezTo>
                  <a:cubicBezTo>
                    <a:pt x="3691" y="2143"/>
                    <a:pt x="2580" y="1847"/>
                    <a:pt x="1418" y="1139"/>
                  </a:cubicBezTo>
                  <a:cubicBezTo>
                    <a:pt x="810" y="768"/>
                    <a:pt x="308" y="35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598488" y="869950"/>
              <a:ext cx="1017588" cy="525463"/>
            </a:xfrm>
            <a:custGeom>
              <a:avLst/>
              <a:gdLst>
                <a:gd name="T0" fmla="*/ 3816 w 3969"/>
                <a:gd name="T1" fmla="*/ 0 h 2052"/>
                <a:gd name="T2" fmla="*/ 3969 w 3969"/>
                <a:gd name="T3" fmla="*/ 0 h 2052"/>
                <a:gd name="T4" fmla="*/ 2632 w 3969"/>
                <a:gd name="T5" fmla="*/ 1048 h 2052"/>
                <a:gd name="T6" fmla="*/ 149 w 3969"/>
                <a:gd name="T7" fmla="*/ 1708 h 2052"/>
                <a:gd name="T8" fmla="*/ 983 w 3969"/>
                <a:gd name="T9" fmla="*/ 437 h 2052"/>
                <a:gd name="T10" fmla="*/ 1083 w 3969"/>
                <a:gd name="T11" fmla="*/ 504 h 2052"/>
                <a:gd name="T12" fmla="*/ 266 w 3969"/>
                <a:gd name="T13" fmla="*/ 1637 h 2052"/>
                <a:gd name="T14" fmla="*/ 2569 w 3969"/>
                <a:gd name="T15" fmla="*/ 944 h 2052"/>
                <a:gd name="T16" fmla="*/ 3816 w 3969"/>
                <a:gd name="T17" fmla="*/ 0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9" h="2052">
                  <a:moveTo>
                    <a:pt x="3816" y="0"/>
                  </a:moveTo>
                  <a:lnTo>
                    <a:pt x="3969" y="0"/>
                  </a:lnTo>
                  <a:cubicBezTo>
                    <a:pt x="3657" y="335"/>
                    <a:pt x="3189" y="708"/>
                    <a:pt x="2632" y="1048"/>
                  </a:cubicBezTo>
                  <a:cubicBezTo>
                    <a:pt x="1470" y="1756"/>
                    <a:pt x="359" y="2052"/>
                    <a:pt x="149" y="1708"/>
                  </a:cubicBezTo>
                  <a:cubicBezTo>
                    <a:pt x="0" y="1463"/>
                    <a:pt x="348" y="960"/>
                    <a:pt x="983" y="437"/>
                  </a:cubicBezTo>
                  <a:lnTo>
                    <a:pt x="1083" y="504"/>
                  </a:lnTo>
                  <a:cubicBezTo>
                    <a:pt x="482" y="985"/>
                    <a:pt x="142" y="1434"/>
                    <a:pt x="266" y="1637"/>
                  </a:cubicBezTo>
                  <a:cubicBezTo>
                    <a:pt x="441" y="1923"/>
                    <a:pt x="1472" y="1613"/>
                    <a:pt x="2569" y="944"/>
                  </a:cubicBezTo>
                  <a:cubicBezTo>
                    <a:pt x="3080" y="633"/>
                    <a:pt x="3515" y="298"/>
                    <a:pt x="381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0" name="Freeform 53"/>
            <p:cNvSpPr>
              <a:spLocks/>
            </p:cNvSpPr>
            <p:nvPr/>
          </p:nvSpPr>
          <p:spPr bwMode="auto">
            <a:xfrm>
              <a:off x="1036439" y="1593055"/>
              <a:ext cx="244675" cy="80433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1" name="Freeform 53"/>
            <p:cNvSpPr>
              <a:spLocks/>
            </p:cNvSpPr>
            <p:nvPr/>
          </p:nvSpPr>
          <p:spPr bwMode="auto">
            <a:xfrm>
              <a:off x="961751" y="1492947"/>
              <a:ext cx="394053" cy="129539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2071870860"/>
      </p:ext>
    </p:extLst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382000" cy="60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331365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28600" y="358715"/>
            <a:ext cx="498653" cy="498161"/>
            <a:chOff x="354013" y="322263"/>
            <a:chExt cx="1608138" cy="1606550"/>
          </a:xfrm>
        </p:grpSpPr>
        <p:sp>
          <p:nvSpPr>
            <p:cNvPr id="5" name="Freeform 49"/>
            <p:cNvSpPr>
              <a:spLocks/>
            </p:cNvSpPr>
            <p:nvPr/>
          </p:nvSpPr>
          <p:spPr bwMode="auto">
            <a:xfrm>
              <a:off x="588963" y="615950"/>
              <a:ext cx="465138" cy="254000"/>
            </a:xfrm>
            <a:custGeom>
              <a:avLst/>
              <a:gdLst>
                <a:gd name="T0" fmla="*/ 542 w 1818"/>
                <a:gd name="T1" fmla="*/ 10 h 992"/>
                <a:gd name="T2" fmla="*/ 1818 w 1818"/>
                <a:gd name="T3" fmla="*/ 404 h 992"/>
                <a:gd name="T4" fmla="*/ 1757 w 1818"/>
                <a:gd name="T5" fmla="*/ 425 h 992"/>
                <a:gd name="T6" fmla="*/ 1675 w 1818"/>
                <a:gd name="T7" fmla="*/ 465 h 992"/>
                <a:gd name="T8" fmla="*/ 224 w 1818"/>
                <a:gd name="T9" fmla="*/ 223 h 992"/>
                <a:gd name="T10" fmla="*/ 630 w 1818"/>
                <a:gd name="T11" fmla="*/ 992 h 992"/>
                <a:gd name="T12" fmla="*/ 478 w 1818"/>
                <a:gd name="T13" fmla="*/ 992 h 992"/>
                <a:gd name="T14" fmla="*/ 107 w 1818"/>
                <a:gd name="T15" fmla="*/ 152 h 992"/>
                <a:gd name="T16" fmla="*/ 542 w 1818"/>
                <a:gd name="T17" fmla="*/ 10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2">
                  <a:moveTo>
                    <a:pt x="542" y="10"/>
                  </a:moveTo>
                  <a:cubicBezTo>
                    <a:pt x="861" y="26"/>
                    <a:pt x="1315" y="163"/>
                    <a:pt x="1818" y="404"/>
                  </a:cubicBezTo>
                  <a:cubicBezTo>
                    <a:pt x="1798" y="409"/>
                    <a:pt x="1777" y="417"/>
                    <a:pt x="1757" y="425"/>
                  </a:cubicBezTo>
                  <a:lnTo>
                    <a:pt x="1675" y="465"/>
                  </a:lnTo>
                  <a:cubicBezTo>
                    <a:pt x="940" y="124"/>
                    <a:pt x="352" y="13"/>
                    <a:pt x="224" y="223"/>
                  </a:cubicBezTo>
                  <a:cubicBezTo>
                    <a:pt x="132" y="374"/>
                    <a:pt x="295" y="659"/>
                    <a:pt x="630" y="992"/>
                  </a:cubicBezTo>
                  <a:lnTo>
                    <a:pt x="478" y="992"/>
                  </a:lnTo>
                  <a:cubicBezTo>
                    <a:pt x="150" y="637"/>
                    <a:pt x="0" y="328"/>
                    <a:pt x="107" y="152"/>
                  </a:cubicBezTo>
                  <a:cubicBezTo>
                    <a:pt x="173" y="45"/>
                    <a:pt x="326" y="0"/>
                    <a:pt x="542" y="1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6" name="Freeform 50"/>
            <p:cNvSpPr>
              <a:spLocks/>
            </p:cNvSpPr>
            <p:nvPr/>
          </p:nvSpPr>
          <p:spPr bwMode="auto">
            <a:xfrm>
              <a:off x="1270000" y="617538"/>
              <a:ext cx="466725" cy="254000"/>
            </a:xfrm>
            <a:custGeom>
              <a:avLst/>
              <a:gdLst>
                <a:gd name="T0" fmla="*/ 1276 w 1818"/>
                <a:gd name="T1" fmla="*/ 11 h 993"/>
                <a:gd name="T2" fmla="*/ 0 w 1818"/>
                <a:gd name="T3" fmla="*/ 405 h 993"/>
                <a:gd name="T4" fmla="*/ 61 w 1818"/>
                <a:gd name="T5" fmla="*/ 426 h 993"/>
                <a:gd name="T6" fmla="*/ 143 w 1818"/>
                <a:gd name="T7" fmla="*/ 465 h 993"/>
                <a:gd name="T8" fmla="*/ 1594 w 1818"/>
                <a:gd name="T9" fmla="*/ 224 h 993"/>
                <a:gd name="T10" fmla="*/ 1188 w 1818"/>
                <a:gd name="T11" fmla="*/ 993 h 993"/>
                <a:gd name="T12" fmla="*/ 1340 w 1818"/>
                <a:gd name="T13" fmla="*/ 993 h 993"/>
                <a:gd name="T14" fmla="*/ 1711 w 1818"/>
                <a:gd name="T15" fmla="*/ 153 h 993"/>
                <a:gd name="T16" fmla="*/ 1276 w 1818"/>
                <a:gd name="T17" fmla="*/ 11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8" h="993">
                  <a:moveTo>
                    <a:pt x="1276" y="11"/>
                  </a:moveTo>
                  <a:cubicBezTo>
                    <a:pt x="957" y="26"/>
                    <a:pt x="503" y="163"/>
                    <a:pt x="0" y="405"/>
                  </a:cubicBezTo>
                  <a:cubicBezTo>
                    <a:pt x="21" y="410"/>
                    <a:pt x="41" y="418"/>
                    <a:pt x="61" y="426"/>
                  </a:cubicBezTo>
                  <a:lnTo>
                    <a:pt x="143" y="465"/>
                  </a:lnTo>
                  <a:cubicBezTo>
                    <a:pt x="878" y="125"/>
                    <a:pt x="1466" y="14"/>
                    <a:pt x="1594" y="224"/>
                  </a:cubicBezTo>
                  <a:cubicBezTo>
                    <a:pt x="1686" y="375"/>
                    <a:pt x="1523" y="660"/>
                    <a:pt x="1188" y="993"/>
                  </a:cubicBezTo>
                  <a:lnTo>
                    <a:pt x="1340" y="993"/>
                  </a:lnTo>
                  <a:cubicBezTo>
                    <a:pt x="1668" y="638"/>
                    <a:pt x="1818" y="329"/>
                    <a:pt x="1711" y="153"/>
                  </a:cubicBezTo>
                  <a:cubicBezTo>
                    <a:pt x="1645" y="45"/>
                    <a:pt x="1492" y="0"/>
                    <a:pt x="1276" y="1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8" name="Freeform 51"/>
            <p:cNvSpPr>
              <a:spLocks/>
            </p:cNvSpPr>
            <p:nvPr/>
          </p:nvSpPr>
          <p:spPr bwMode="auto">
            <a:xfrm>
              <a:off x="354013" y="322263"/>
              <a:ext cx="1608138" cy="1606550"/>
            </a:xfrm>
            <a:custGeom>
              <a:avLst/>
              <a:gdLst>
                <a:gd name="T0" fmla="*/ 3133 w 6277"/>
                <a:gd name="T1" fmla="*/ 0 h 6272"/>
                <a:gd name="T2" fmla="*/ 6272 w 6277"/>
                <a:gd name="T3" fmla="*/ 1044 h 6272"/>
                <a:gd name="T4" fmla="*/ 3130 w 6277"/>
                <a:gd name="T5" fmla="*/ 6272 h 6272"/>
                <a:gd name="T6" fmla="*/ 0 w 6277"/>
                <a:gd name="T7" fmla="*/ 1042 h 6272"/>
                <a:gd name="T8" fmla="*/ 3133 w 6277"/>
                <a:gd name="T9" fmla="*/ 0 h 6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7" h="6272">
                  <a:moveTo>
                    <a:pt x="3133" y="0"/>
                  </a:moveTo>
                  <a:lnTo>
                    <a:pt x="6272" y="1044"/>
                  </a:lnTo>
                  <a:cubicBezTo>
                    <a:pt x="6277" y="2620"/>
                    <a:pt x="5633" y="5021"/>
                    <a:pt x="3130" y="6272"/>
                  </a:cubicBezTo>
                  <a:cubicBezTo>
                    <a:pt x="625" y="5017"/>
                    <a:pt x="5" y="2615"/>
                    <a:pt x="0" y="1042"/>
                  </a:cubicBezTo>
                  <a:lnTo>
                    <a:pt x="3133" y="0"/>
                  </a:ln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9" name="Freeform 52"/>
            <p:cNvSpPr>
              <a:spLocks/>
            </p:cNvSpPr>
            <p:nvPr/>
          </p:nvSpPr>
          <p:spPr bwMode="auto">
            <a:xfrm>
              <a:off x="1114326" y="1754188"/>
              <a:ext cx="88900" cy="88900"/>
            </a:xfrm>
            <a:custGeom>
              <a:avLst/>
              <a:gdLst>
                <a:gd name="T0" fmla="*/ 62 w 348"/>
                <a:gd name="T1" fmla="*/ 286 h 348"/>
                <a:gd name="T2" fmla="*/ 62 w 348"/>
                <a:gd name="T3" fmla="*/ 62 h 348"/>
                <a:gd name="T4" fmla="*/ 286 w 348"/>
                <a:gd name="T5" fmla="*/ 62 h 348"/>
                <a:gd name="T6" fmla="*/ 286 w 348"/>
                <a:gd name="T7" fmla="*/ 286 h 348"/>
                <a:gd name="T8" fmla="*/ 62 w 348"/>
                <a:gd name="T9" fmla="*/ 28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348">
                  <a:moveTo>
                    <a:pt x="62" y="286"/>
                  </a:moveTo>
                  <a:cubicBezTo>
                    <a:pt x="0" y="224"/>
                    <a:pt x="0" y="124"/>
                    <a:pt x="62" y="62"/>
                  </a:cubicBezTo>
                  <a:cubicBezTo>
                    <a:pt x="124" y="0"/>
                    <a:pt x="224" y="0"/>
                    <a:pt x="286" y="62"/>
                  </a:cubicBezTo>
                  <a:cubicBezTo>
                    <a:pt x="348" y="124"/>
                    <a:pt x="348" y="224"/>
                    <a:pt x="286" y="286"/>
                  </a:cubicBezTo>
                  <a:cubicBezTo>
                    <a:pt x="224" y="348"/>
                    <a:pt x="124" y="348"/>
                    <a:pt x="62" y="286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0" name="Freeform 53"/>
            <p:cNvSpPr>
              <a:spLocks/>
            </p:cNvSpPr>
            <p:nvPr/>
          </p:nvSpPr>
          <p:spPr bwMode="auto">
            <a:xfrm>
              <a:off x="1089720" y="1690688"/>
              <a:ext cx="138113" cy="41275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1" name="Freeform 56"/>
            <p:cNvSpPr>
              <a:spLocks/>
            </p:cNvSpPr>
            <p:nvPr/>
          </p:nvSpPr>
          <p:spPr bwMode="auto">
            <a:xfrm>
              <a:off x="896938" y="722313"/>
              <a:ext cx="539750" cy="668338"/>
            </a:xfrm>
            <a:custGeom>
              <a:avLst/>
              <a:gdLst>
                <a:gd name="T0" fmla="*/ 574 w 2109"/>
                <a:gd name="T1" fmla="*/ 2608 h 2608"/>
                <a:gd name="T2" fmla="*/ 1530 w 2109"/>
                <a:gd name="T3" fmla="*/ 2607 h 2608"/>
                <a:gd name="T4" fmla="*/ 2101 w 2109"/>
                <a:gd name="T5" fmla="*/ 876 h 2608"/>
                <a:gd name="T6" fmla="*/ 1050 w 2109"/>
                <a:gd name="T7" fmla="*/ 0 h 2608"/>
                <a:gd name="T8" fmla="*/ 6 w 2109"/>
                <a:gd name="T9" fmla="*/ 868 h 2608"/>
                <a:gd name="T10" fmla="*/ 574 w 2109"/>
                <a:gd name="T11" fmla="*/ 2608 h 2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9" h="2608">
                  <a:moveTo>
                    <a:pt x="574" y="2608"/>
                  </a:moveTo>
                  <a:lnTo>
                    <a:pt x="1530" y="2607"/>
                  </a:lnTo>
                  <a:cubicBezTo>
                    <a:pt x="1528" y="1512"/>
                    <a:pt x="2109" y="1438"/>
                    <a:pt x="2101" y="876"/>
                  </a:cubicBezTo>
                  <a:cubicBezTo>
                    <a:pt x="2094" y="313"/>
                    <a:pt x="1558" y="2"/>
                    <a:pt x="1050" y="0"/>
                  </a:cubicBezTo>
                  <a:cubicBezTo>
                    <a:pt x="563" y="10"/>
                    <a:pt x="0" y="287"/>
                    <a:pt x="6" y="868"/>
                  </a:cubicBezTo>
                  <a:cubicBezTo>
                    <a:pt x="11" y="1448"/>
                    <a:pt x="570" y="1525"/>
                    <a:pt x="574" y="2608"/>
                  </a:cubicBezTo>
                  <a:close/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2" name="Freeform 57"/>
            <p:cNvSpPr>
              <a:spLocks/>
            </p:cNvSpPr>
            <p:nvPr/>
          </p:nvSpPr>
          <p:spPr bwMode="auto">
            <a:xfrm>
              <a:off x="962025" y="804863"/>
              <a:ext cx="138113" cy="138113"/>
            </a:xfrm>
            <a:custGeom>
              <a:avLst/>
              <a:gdLst>
                <a:gd name="T0" fmla="*/ 0 w 87"/>
                <a:gd name="T1" fmla="*/ 87 h 87"/>
                <a:gd name="T2" fmla="*/ 87 w 87"/>
                <a:gd name="T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7" h="87">
                  <a:moveTo>
                    <a:pt x="0" y="87"/>
                  </a:moveTo>
                  <a:cubicBezTo>
                    <a:pt x="5" y="47"/>
                    <a:pt x="40" y="12"/>
                    <a:pt x="87" y="0"/>
                  </a:cubicBezTo>
                </a:path>
              </a:pathLst>
            </a:custGeom>
            <a:noFill/>
            <a:ln w="12700" cap="rnd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3" name="Oval 58"/>
            <p:cNvSpPr>
              <a:spLocks noChangeArrowheads="1"/>
            </p:cNvSpPr>
            <p:nvPr/>
          </p:nvSpPr>
          <p:spPr bwMode="auto">
            <a:xfrm>
              <a:off x="1530350" y="806450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4" name="Oval 59"/>
            <p:cNvSpPr>
              <a:spLocks noChangeArrowheads="1"/>
            </p:cNvSpPr>
            <p:nvPr/>
          </p:nvSpPr>
          <p:spPr bwMode="auto">
            <a:xfrm>
              <a:off x="654050" y="798513"/>
              <a:ext cx="131763" cy="13017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688975" y="847725"/>
              <a:ext cx="1038225" cy="547688"/>
            </a:xfrm>
            <a:custGeom>
              <a:avLst/>
              <a:gdLst>
                <a:gd name="T0" fmla="*/ 0 w 4051"/>
                <a:gd name="T1" fmla="*/ 0 h 2143"/>
                <a:gd name="T2" fmla="*/ 145 w 4051"/>
                <a:gd name="T3" fmla="*/ 0 h 2143"/>
                <a:gd name="T4" fmla="*/ 1481 w 4051"/>
                <a:gd name="T5" fmla="*/ 1035 h 2143"/>
                <a:gd name="T6" fmla="*/ 3784 w 4051"/>
                <a:gd name="T7" fmla="*/ 1728 h 2143"/>
                <a:gd name="T8" fmla="*/ 2968 w 4051"/>
                <a:gd name="T9" fmla="*/ 595 h 2143"/>
                <a:gd name="T10" fmla="*/ 3062 w 4051"/>
                <a:gd name="T11" fmla="*/ 524 h 2143"/>
                <a:gd name="T12" fmla="*/ 3901 w 4051"/>
                <a:gd name="T13" fmla="*/ 1799 h 2143"/>
                <a:gd name="T14" fmla="*/ 1418 w 4051"/>
                <a:gd name="T15" fmla="*/ 1139 h 2143"/>
                <a:gd name="T16" fmla="*/ 0 w 4051"/>
                <a:gd name="T17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1" h="2143">
                  <a:moveTo>
                    <a:pt x="0" y="0"/>
                  </a:moveTo>
                  <a:lnTo>
                    <a:pt x="145" y="0"/>
                  </a:lnTo>
                  <a:cubicBezTo>
                    <a:pt x="446" y="320"/>
                    <a:pt x="918" y="691"/>
                    <a:pt x="1481" y="1035"/>
                  </a:cubicBezTo>
                  <a:cubicBezTo>
                    <a:pt x="2578" y="1704"/>
                    <a:pt x="3609" y="2014"/>
                    <a:pt x="3784" y="1728"/>
                  </a:cubicBezTo>
                  <a:cubicBezTo>
                    <a:pt x="3908" y="1525"/>
                    <a:pt x="3568" y="1076"/>
                    <a:pt x="2968" y="595"/>
                  </a:cubicBezTo>
                  <a:lnTo>
                    <a:pt x="3062" y="524"/>
                  </a:lnTo>
                  <a:cubicBezTo>
                    <a:pt x="3700" y="1048"/>
                    <a:pt x="4051" y="1554"/>
                    <a:pt x="3901" y="1799"/>
                  </a:cubicBezTo>
                  <a:cubicBezTo>
                    <a:pt x="3691" y="2143"/>
                    <a:pt x="2580" y="1847"/>
                    <a:pt x="1418" y="1139"/>
                  </a:cubicBezTo>
                  <a:cubicBezTo>
                    <a:pt x="810" y="768"/>
                    <a:pt x="308" y="358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598488" y="869950"/>
              <a:ext cx="1017588" cy="525463"/>
            </a:xfrm>
            <a:custGeom>
              <a:avLst/>
              <a:gdLst>
                <a:gd name="T0" fmla="*/ 3816 w 3969"/>
                <a:gd name="T1" fmla="*/ 0 h 2052"/>
                <a:gd name="T2" fmla="*/ 3969 w 3969"/>
                <a:gd name="T3" fmla="*/ 0 h 2052"/>
                <a:gd name="T4" fmla="*/ 2632 w 3969"/>
                <a:gd name="T5" fmla="*/ 1048 h 2052"/>
                <a:gd name="T6" fmla="*/ 149 w 3969"/>
                <a:gd name="T7" fmla="*/ 1708 h 2052"/>
                <a:gd name="T8" fmla="*/ 983 w 3969"/>
                <a:gd name="T9" fmla="*/ 437 h 2052"/>
                <a:gd name="T10" fmla="*/ 1083 w 3969"/>
                <a:gd name="T11" fmla="*/ 504 h 2052"/>
                <a:gd name="T12" fmla="*/ 266 w 3969"/>
                <a:gd name="T13" fmla="*/ 1637 h 2052"/>
                <a:gd name="T14" fmla="*/ 2569 w 3969"/>
                <a:gd name="T15" fmla="*/ 944 h 2052"/>
                <a:gd name="T16" fmla="*/ 3816 w 3969"/>
                <a:gd name="T17" fmla="*/ 0 h 2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69" h="2052">
                  <a:moveTo>
                    <a:pt x="3816" y="0"/>
                  </a:moveTo>
                  <a:lnTo>
                    <a:pt x="3969" y="0"/>
                  </a:lnTo>
                  <a:cubicBezTo>
                    <a:pt x="3657" y="335"/>
                    <a:pt x="3189" y="708"/>
                    <a:pt x="2632" y="1048"/>
                  </a:cubicBezTo>
                  <a:cubicBezTo>
                    <a:pt x="1470" y="1756"/>
                    <a:pt x="359" y="2052"/>
                    <a:pt x="149" y="1708"/>
                  </a:cubicBezTo>
                  <a:cubicBezTo>
                    <a:pt x="0" y="1463"/>
                    <a:pt x="348" y="960"/>
                    <a:pt x="983" y="437"/>
                  </a:cubicBezTo>
                  <a:lnTo>
                    <a:pt x="1083" y="504"/>
                  </a:lnTo>
                  <a:cubicBezTo>
                    <a:pt x="482" y="985"/>
                    <a:pt x="142" y="1434"/>
                    <a:pt x="266" y="1637"/>
                  </a:cubicBezTo>
                  <a:cubicBezTo>
                    <a:pt x="441" y="1923"/>
                    <a:pt x="1472" y="1613"/>
                    <a:pt x="2569" y="944"/>
                  </a:cubicBezTo>
                  <a:cubicBezTo>
                    <a:pt x="3080" y="633"/>
                    <a:pt x="3515" y="298"/>
                    <a:pt x="3816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1036439" y="1593055"/>
              <a:ext cx="244675" cy="80433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18" name="Freeform 53"/>
            <p:cNvSpPr>
              <a:spLocks/>
            </p:cNvSpPr>
            <p:nvPr/>
          </p:nvSpPr>
          <p:spPr bwMode="auto">
            <a:xfrm>
              <a:off x="961751" y="1492947"/>
              <a:ext cx="394053" cy="129539"/>
            </a:xfrm>
            <a:custGeom>
              <a:avLst/>
              <a:gdLst>
                <a:gd name="T0" fmla="*/ 0 w 87"/>
                <a:gd name="T1" fmla="*/ 26 h 26"/>
                <a:gd name="T2" fmla="*/ 84 w 87"/>
                <a:gd name="T3" fmla="*/ 21 h 26"/>
                <a:gd name="T4" fmla="*/ 87 w 87"/>
                <a:gd name="T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6">
                  <a:moveTo>
                    <a:pt x="0" y="26"/>
                  </a:moveTo>
                  <a:cubicBezTo>
                    <a:pt x="22" y="2"/>
                    <a:pt x="59" y="0"/>
                    <a:pt x="84" y="21"/>
                  </a:cubicBezTo>
                  <a:cubicBezTo>
                    <a:pt x="85" y="22"/>
                    <a:pt x="86" y="23"/>
                    <a:pt x="87" y="24"/>
                  </a:cubicBezTo>
                </a:path>
              </a:pathLst>
            </a:cu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</p:spTree>
    <p:extLst>
      <p:ext uri="{BB962C8B-B14F-4D97-AF65-F5344CB8AC3E}">
        <p14:creationId xmlns:p14="http://schemas.microsoft.com/office/powerpoint/2010/main" val="4128338867"/>
      </p:ext>
    </p:extLst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3545921"/>
      </p:ext>
    </p:extLst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bg-BG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3820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bg-BG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4188384" y="6553200"/>
            <a:ext cx="76723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3888" y="1143000"/>
            <a:ext cx="8312729" cy="0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3533452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CD44F-50E9-4C5F-95DB-A2C5CF645FF2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292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4" r:id="rId5"/>
    <p:sldLayoutId id="2147483655" r:id="rId6"/>
  </p:sldLayoutIdLst>
  <p:transition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b="1" kern="1200" cap="small" baseline="0">
          <a:solidFill>
            <a:schemeClr val="tx1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2400"/>
        </a:spcBef>
        <a:buFont typeface="Arial" panose="020B0604020202020204" pitchFamily="34" charset="0"/>
        <a:buNone/>
        <a:defRPr sz="2800" b="1" kern="1200" cap="small" baseline="0">
          <a:solidFill>
            <a:srgbClr val="0070C0"/>
          </a:solidFill>
          <a:latin typeface="Cambria" panose="020405030504060302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2pPr>
      <a:lvl3pPr marL="1257300" indent="-342900" algn="l" defTabSz="914400" rtl="0" eaLnBrk="1" latinLnBrk="0" hangingPunct="1">
        <a:spcBef>
          <a:spcPct val="20000"/>
        </a:spcBef>
        <a:buFont typeface="Cambria" panose="02040503050406030204" pitchFamily="18" charset="0"/>
        <a:buChar char="‒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Sources/m10071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hyperlink" Target="Sources/m10092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Sources/m10231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hyperlink" Target="Sources/m10232.html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9.jpe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hyperlink" Target="Sources/m10411.html" TargetMode="External"/><Relationship Id="rId5" Type="http://schemas.openxmlformats.org/officeDocument/2006/relationships/image" Target="../media/image21.png"/><Relationship Id="rId4" Type="http://schemas.openxmlformats.org/officeDocument/2006/relationships/hyperlink" Target="Sources/m10391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threejs.org/docs/#api/en/geometries/TorusGeometry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Sources/Example-2013%20Torus%20of%20vertical%20slices.ht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hyperlink" Target="Sources/Example-2014%20Torus%20of%20horizontal%20slices.html" TargetMode="Externa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Sources/Example-2015%20Wireframe%20torus.html" TargetMode="Externa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32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hyperlink" Target="Sources/m09421.html" TargetMode="External"/><Relationship Id="rId2" Type="http://schemas.openxmlformats.org/officeDocument/2006/relationships/image" Target="../media/image33.pn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bar-chart-1.html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hyperlink" Target="Sources/graphs-bar-chart-2.html" TargetMode="Externa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bar-chart-3.html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hyperlink" Target="Sources/graphs-bar-chart-4.html" TargetMode="Externa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bar-chart-5.html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bar-chart-5.html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pie-chart-1.html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Sources/graphs-pie-chart-2.htm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3.png"/><Relationship Id="rId4" Type="http://schemas.openxmlformats.org/officeDocument/2006/relationships/hyperlink" Target="Sources/graphs-pie-chart-3.html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radar-1.html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openxmlformats.org/officeDocument/2006/relationships/hyperlink" Target="Sources/graphs-radar-1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network-1.html" TargetMode="Externa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network-2.html" TargetMode="Externa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Sources/graphs-network-3.html" TargetMode="Externa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2.png"/><Relationship Id="rId5" Type="http://schemas.openxmlformats.org/officeDocument/2006/relationships/hyperlink" Target="Sources/graphs-network-4.html" TargetMode="External"/><Relationship Id="rId4" Type="http://schemas.openxmlformats.org/officeDocument/2006/relationships/image" Target="../media/image9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hyperlink" Target="Sources/m09181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Sources/m09201.html" TargetMode="External"/><Relationship Id="rId5" Type="http://schemas.openxmlformats.org/officeDocument/2006/relationships/image" Target="../media/image3.png"/><Relationship Id="rId4" Type="http://schemas.openxmlformats.org/officeDocument/2006/relationships/hyperlink" Target="Sources/m09191.html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hyperlink" Target="Sources/m09221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Sources/m09223.html" TargetMode="External"/><Relationship Id="rId5" Type="http://schemas.openxmlformats.org/officeDocument/2006/relationships/image" Target="../media/image6.png"/><Relationship Id="rId4" Type="http://schemas.openxmlformats.org/officeDocument/2006/relationships/hyperlink" Target="Sources/m09222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ocalhost/Sources/GD-14-05.%20Object%20gear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hyperlink" Target="http://localhost/Sources/GD-14-07.%20Object%20pencil.html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Визуализация на данни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Алгоритми – тема №</a:t>
            </a:r>
            <a:r>
              <a:rPr lang="en-US" dirty="0" smtClean="0"/>
              <a:t>14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661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Размерности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10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Размерност на </a:t>
            </a:r>
            <a:r>
              <a:rPr lang="bg-BG" dirty="0" smtClean="0"/>
              <a:t>обектите</a:t>
            </a:r>
            <a:endParaRPr lang="bg-BG" dirty="0"/>
          </a:p>
          <a:p>
            <a:pPr lvl="1"/>
            <a:r>
              <a:rPr lang="bg-BG" dirty="0" smtClean="0"/>
              <a:t>Отбелязва се с </a:t>
            </a:r>
            <a:r>
              <a:rPr lang="en-US" i="1" dirty="0" err="1" smtClean="0"/>
              <a:t>n</a:t>
            </a:r>
            <a:r>
              <a:rPr lang="en-US" dirty="0" err="1" smtClean="0"/>
              <a:t>D</a:t>
            </a:r>
            <a:r>
              <a:rPr lang="en-US" dirty="0" smtClean="0"/>
              <a:t> (D</a:t>
            </a:r>
            <a:r>
              <a:rPr lang="bg-BG" dirty="0" smtClean="0"/>
              <a:t> от </a:t>
            </a:r>
            <a:r>
              <a:rPr lang="en-US" i="1" dirty="0" smtClean="0"/>
              <a:t>dimension</a:t>
            </a:r>
            <a:r>
              <a:rPr lang="en-US" dirty="0" smtClean="0"/>
              <a:t> / </a:t>
            </a:r>
            <a:r>
              <a:rPr lang="bg-BG" i="1" dirty="0" smtClean="0"/>
              <a:t>измерение</a:t>
            </a:r>
            <a:r>
              <a:rPr lang="bg-BG" dirty="0" smtClean="0"/>
              <a:t>)</a:t>
            </a:r>
            <a:endParaRPr lang="en-US" dirty="0" smtClean="0"/>
          </a:p>
          <a:p>
            <a:pPr lvl="1"/>
            <a:r>
              <a:rPr lang="bg-BG" dirty="0" smtClean="0"/>
              <a:t>Различни размерности, определящи свойствата</a:t>
            </a:r>
          </a:p>
          <a:p>
            <a:r>
              <a:rPr lang="bg-BG" dirty="0" smtClean="0"/>
              <a:t>Видове размерности</a:t>
            </a:r>
          </a:p>
          <a:p>
            <a:pPr lvl="1"/>
            <a:r>
              <a:rPr lang="bg-BG" i="1" dirty="0" smtClean="0"/>
              <a:t>Обектна</a:t>
            </a:r>
            <a:r>
              <a:rPr lang="bg-BG" dirty="0" smtClean="0"/>
              <a:t> – геометрична </a:t>
            </a:r>
            <a:r>
              <a:rPr lang="bg-BG" dirty="0"/>
              <a:t>размерност на самия </a:t>
            </a:r>
            <a:r>
              <a:rPr lang="bg-BG" dirty="0" smtClean="0"/>
              <a:t>обект (напр. линията е 1</a:t>
            </a:r>
            <a:r>
              <a:rPr lang="en-US" dirty="0" smtClean="0"/>
              <a:t>D, </a:t>
            </a:r>
            <a:r>
              <a:rPr lang="bg-BG" dirty="0" smtClean="0"/>
              <a:t>кубът е 3</a:t>
            </a:r>
            <a:r>
              <a:rPr lang="en-US" dirty="0" smtClean="0"/>
              <a:t>D)</a:t>
            </a:r>
            <a:endParaRPr lang="bg-BG" dirty="0" smtClean="0"/>
          </a:p>
          <a:p>
            <a:pPr lvl="1"/>
            <a:r>
              <a:rPr lang="bg-BG" i="1" dirty="0" smtClean="0"/>
              <a:t>Пространствена</a:t>
            </a:r>
            <a:r>
              <a:rPr lang="bg-BG" dirty="0" smtClean="0"/>
              <a:t> – геометричната размерност на пространството, в което е обект (планиметрията е </a:t>
            </a:r>
            <a:r>
              <a:rPr lang="en-US" dirty="0" smtClean="0"/>
              <a:t>2D, </a:t>
            </a:r>
            <a:r>
              <a:rPr lang="bg-BG" dirty="0" smtClean="0"/>
              <a:t>стереометрията е </a:t>
            </a:r>
            <a:r>
              <a:rPr lang="en-US" dirty="0" smtClean="0"/>
              <a:t>3D)</a:t>
            </a:r>
          </a:p>
          <a:p>
            <a:pPr lvl="1"/>
            <a:r>
              <a:rPr lang="bg-BG" i="1" dirty="0" smtClean="0"/>
              <a:t>Визуална </a:t>
            </a:r>
            <a:r>
              <a:rPr lang="bg-BG" dirty="0" smtClean="0"/>
              <a:t>– обектната размерност на обектите, с които е визуализиран обект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8394684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Роля на размерностите</a:t>
            </a:r>
          </a:p>
          <a:p>
            <a:pPr lvl="1"/>
            <a:r>
              <a:rPr lang="bg-BG" dirty="0"/>
              <a:t>Обектна </a:t>
            </a:r>
            <a:r>
              <a:rPr lang="bg-BG" dirty="0" smtClean="0"/>
              <a:t>показва колко параметъра са нужни за описване на точка по обекта спрямо самия обект</a:t>
            </a:r>
            <a:endParaRPr lang="bg-BG" dirty="0"/>
          </a:p>
          <a:p>
            <a:pPr lvl="1"/>
            <a:r>
              <a:rPr lang="bg-BG" dirty="0"/>
              <a:t>Пространствена </a:t>
            </a:r>
            <a:r>
              <a:rPr lang="bg-BG" dirty="0" smtClean="0"/>
              <a:t>описва колко параметъра са нужни за описване на точка по обекта спрямо глобалната координатна система</a:t>
            </a:r>
            <a:endParaRPr lang="en-US" dirty="0"/>
          </a:p>
          <a:p>
            <a:pPr lvl="1"/>
            <a:r>
              <a:rPr lang="bg-BG" dirty="0"/>
              <a:t>Визуална </a:t>
            </a:r>
            <a:r>
              <a:rPr lang="bg-BG" dirty="0" smtClean="0"/>
              <a:t>определя какви графични свойства има обекта</a:t>
            </a:r>
          </a:p>
          <a:p>
            <a:r>
              <a:rPr lang="bg-BG" dirty="0" smtClean="0"/>
              <a:t>В практиката</a:t>
            </a:r>
          </a:p>
          <a:p>
            <a:pPr lvl="1"/>
            <a:r>
              <a:rPr lang="bg-BG" dirty="0" smtClean="0"/>
              <a:t>Всеки обект има и трите размерности</a:t>
            </a:r>
          </a:p>
          <a:p>
            <a:pPr lvl="1"/>
            <a:r>
              <a:rPr lang="bg-BG" dirty="0" smtClean="0"/>
              <a:t>Те могат да съвпадат, но и да са различни</a:t>
            </a:r>
          </a:p>
          <a:p>
            <a:pPr lvl="1"/>
            <a:r>
              <a:rPr lang="bg-BG" dirty="0" smtClean="0"/>
              <a:t>Често се споменава само едната, като се подразбира коя точно се има предвид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0106309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 №1 – страни на квадрат в пространството</a:t>
                </a:r>
              </a:p>
              <a:p>
                <a:pPr lvl="1"/>
                <a:r>
                  <a:rPr lang="bg-BG" dirty="0" smtClean="0"/>
                  <a:t>Обектната размерност е 2</a:t>
                </a:r>
                <a:r>
                  <a:rPr lang="en-US" dirty="0" smtClean="0"/>
                  <a:t>D,</a:t>
                </a:r>
                <a:r>
                  <a:rPr lang="bg-BG" dirty="0" smtClean="0"/>
                  <a:t> понеже са нужни два параметъра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𝑢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𝑣</m:t>
                    </m:r>
                  </m:oMath>
                </a14:m>
                <a:r>
                  <a:rPr lang="en-US" dirty="0" smtClean="0"/>
                  <a:t>)</a:t>
                </a:r>
                <a:r>
                  <a:rPr lang="bg-BG" dirty="0" smtClean="0"/>
                  <a:t> за описването на точките по него</a:t>
                </a:r>
              </a:p>
              <a:p>
                <a:pPr lvl="1"/>
                <a:r>
                  <a:rPr lang="bg-BG" dirty="0" smtClean="0"/>
                  <a:t>Пространствената е 3</a:t>
                </a:r>
                <a:r>
                  <a:rPr lang="en-US" dirty="0" smtClean="0"/>
                  <a:t>D, </a:t>
                </a:r>
                <a:r>
                  <a:rPr lang="bg-BG" dirty="0" smtClean="0"/>
                  <a:t>понеже са нужни три числа 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𝑧</m:t>
                    </m:r>
                  </m:oMath>
                </a14:m>
                <a:r>
                  <a:rPr lang="en-US" dirty="0" smtClean="0"/>
                  <a:t>) </a:t>
                </a:r>
                <a:r>
                  <a:rPr lang="bg-BG" dirty="0" smtClean="0"/>
                  <a:t>за координати на върховете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𝐶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𝐷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Визуалната е 1</a:t>
                </a:r>
                <a:r>
                  <a:rPr lang="en-US" dirty="0" smtClean="0"/>
                  <a:t>D</a:t>
                </a:r>
                <a:r>
                  <a:rPr lang="bg-BG" dirty="0" smtClean="0"/>
                  <a:t> и може да се използва </a:t>
                </a:r>
                <a:r>
                  <a:rPr lang="bg-BG" dirty="0" err="1" smtClean="0"/>
                  <a:t>пунктираност</a:t>
                </a:r>
                <a:r>
                  <a:rPr lang="bg-BG" dirty="0" smtClean="0"/>
                  <a:t> (свойство, характерно за 1</a:t>
                </a:r>
                <a:r>
                  <a:rPr lang="en-US" dirty="0" smtClean="0"/>
                  <a:t>D</a:t>
                </a:r>
                <a:r>
                  <a:rPr lang="bg-BG" dirty="0" smtClean="0"/>
                  <a:t> обектите)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36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D:\Pavel\Courses\Materials\Course.ALG 2019\Alg-14 Data visualization\Lecture\Figures\intro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300" y="3429000"/>
            <a:ext cx="4343400" cy="3071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153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Сложни обекти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13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bg-BG" dirty="0" smtClean="0"/>
              <a:t>Когато примитивите не са достатъчни</a:t>
            </a:r>
          </a:p>
          <a:p>
            <a:pPr lvl="1"/>
            <a:r>
              <a:rPr lang="bg-BG" dirty="0" smtClean="0"/>
              <a:t>Съставни </a:t>
            </a:r>
            <a:r>
              <a:rPr lang="bg-BG" dirty="0"/>
              <a:t>обекти</a:t>
            </a:r>
          </a:p>
          <a:p>
            <a:pPr lvl="1"/>
            <a:r>
              <a:rPr lang="bg-BG" dirty="0"/>
              <a:t>Ротационни обекти</a:t>
            </a:r>
          </a:p>
          <a:p>
            <a:pPr lvl="1"/>
            <a:r>
              <a:rPr lang="bg-BG" dirty="0"/>
              <a:t>Влачене по траектория</a:t>
            </a:r>
          </a:p>
          <a:p>
            <a:pPr lvl="1"/>
            <a:r>
              <a:rPr lang="bg-BG" dirty="0"/>
              <a:t>Конструктивна геометрия</a:t>
            </a:r>
            <a:endParaRPr lang="en-US" dirty="0"/>
          </a:p>
          <a:p>
            <a:pPr lvl="1"/>
            <a:r>
              <a:rPr lang="bg-BG" dirty="0"/>
              <a:t>Параметрично моделиране</a:t>
            </a:r>
          </a:p>
          <a:p>
            <a:pPr lvl="1"/>
            <a:r>
              <a:rPr lang="bg-BG" dirty="0"/>
              <a:t>Процедурно моделиране</a:t>
            </a:r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3497526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14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Съставни обекти</a:t>
            </a:r>
          </a:p>
          <a:p>
            <a:pPr lvl="1"/>
            <a:r>
              <a:rPr lang="bg-BG" dirty="0"/>
              <a:t>Най-лесен начин за изграждане на нови обекти</a:t>
            </a:r>
          </a:p>
          <a:p>
            <a:pPr lvl="1"/>
            <a:r>
              <a:rPr lang="bg-BG" dirty="0"/>
              <a:t>Изградени са от </a:t>
            </a:r>
            <a:r>
              <a:rPr lang="bg-BG" dirty="0" smtClean="0"/>
              <a:t>примитиви</a:t>
            </a:r>
          </a:p>
          <a:p>
            <a:pPr lvl="1"/>
            <a:r>
              <a:rPr lang="bg-BG" dirty="0" smtClean="0"/>
              <a:t>Образът </a:t>
            </a:r>
            <a:r>
              <a:rPr lang="bg-BG" dirty="0"/>
              <a:t>на съставен </a:t>
            </a:r>
            <a:r>
              <a:rPr lang="bg-BG" dirty="0" smtClean="0"/>
              <a:t>обект е обединение </a:t>
            </a:r>
            <a:r>
              <a:rPr lang="bg-BG" dirty="0"/>
              <a:t>от образите на обектите в </a:t>
            </a:r>
            <a:r>
              <a:rPr lang="bg-BG" dirty="0" smtClean="0"/>
              <a:t>него</a:t>
            </a:r>
          </a:p>
          <a:p>
            <a:pPr lvl="1"/>
            <a:r>
              <a:rPr lang="bg-BG" dirty="0" smtClean="0"/>
              <a:t>Пример №1 – хапчета от цилиндри и полусфери</a:t>
            </a:r>
          </a:p>
          <a:p>
            <a:pPr lvl="1"/>
            <a:r>
              <a:rPr lang="bg-BG" dirty="0" smtClean="0"/>
              <a:t>Пример №2 – вълнолом от </a:t>
            </a:r>
            <a:r>
              <a:rPr lang="bg-BG" dirty="0" err="1" smtClean="0"/>
              <a:t>тетраподи</a:t>
            </a:r>
            <a:r>
              <a:rPr lang="bg-BG" dirty="0" smtClean="0"/>
              <a:t>, всеки от които е съставен от пресечени конуси и сплескани </a:t>
            </a:r>
            <a:r>
              <a:rPr lang="bg-BG" dirty="0"/>
              <a:t>полусфери</a:t>
            </a:r>
          </a:p>
          <a:p>
            <a:pPr lvl="1"/>
            <a:endParaRPr lang="bg-BG" dirty="0"/>
          </a:p>
          <a:p>
            <a:pPr lvl="1"/>
            <a:endParaRPr lang="en-US" dirty="0"/>
          </a:p>
          <a:p>
            <a:endParaRPr lang="bg-BG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76400" y="4321629"/>
            <a:ext cx="2743200" cy="171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46171" y="4321629"/>
            <a:ext cx="2743200" cy="1714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389189"/>
      </p:ext>
    </p:extLst>
  </p:cSld>
  <p:clrMapOvr>
    <a:masterClrMapping/>
  </p:clrMapOvr>
  <p:transition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Ротационни </a:t>
            </a:r>
            <a:r>
              <a:rPr lang="bg-BG" dirty="0" smtClean="0"/>
              <a:t>обекти</a:t>
            </a:r>
          </a:p>
          <a:p>
            <a:pPr lvl="1"/>
            <a:r>
              <a:rPr lang="bg-BG" dirty="0"/>
              <a:t>Контур или профил (крива</a:t>
            </a:r>
            <a:r>
              <a:rPr lang="en-US" dirty="0" smtClean="0"/>
              <a:t>)</a:t>
            </a:r>
            <a:r>
              <a:rPr lang="bg-BG" dirty="0" smtClean="0"/>
              <a:t> е </a:t>
            </a:r>
            <a:r>
              <a:rPr lang="bg-BG" dirty="0"/>
              <a:t>завъртян около </a:t>
            </a:r>
            <a:r>
              <a:rPr lang="bg-BG" dirty="0" smtClean="0"/>
              <a:t>ос</a:t>
            </a:r>
            <a:endParaRPr lang="bg-BG" dirty="0"/>
          </a:p>
          <a:p>
            <a:pPr lvl="1"/>
            <a:r>
              <a:rPr lang="bg-BG" dirty="0"/>
              <a:t>Получената повърхност е повърхността на ротационно </a:t>
            </a:r>
            <a:r>
              <a:rPr lang="bg-BG" dirty="0" smtClean="0"/>
              <a:t>тяло</a:t>
            </a:r>
          </a:p>
          <a:p>
            <a:pPr lvl="1"/>
            <a:r>
              <a:rPr lang="bg-BG" dirty="0" smtClean="0"/>
              <a:t>Контурът често се </a:t>
            </a:r>
            <a:r>
              <a:rPr lang="bg-BG" dirty="0"/>
              <a:t>представя като </a:t>
            </a:r>
            <a:r>
              <a:rPr lang="bg-BG" dirty="0" smtClean="0"/>
              <a:t>верига </a:t>
            </a:r>
            <a:r>
              <a:rPr lang="bg-BG" dirty="0"/>
              <a:t>от отсечки</a:t>
            </a:r>
          </a:p>
          <a:p>
            <a:pPr lvl="1"/>
            <a:endParaRPr lang="bg-BG" dirty="0"/>
          </a:p>
          <a:p>
            <a:endParaRPr lang="bg-B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" t="313" r="58" b="74"/>
          <a:stretch/>
        </p:blipFill>
        <p:spPr bwMode="auto">
          <a:xfrm>
            <a:off x="1476828" y="2819401"/>
            <a:ext cx="6170990" cy="347118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7049496"/>
      </p:ext>
    </p:extLst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16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Влачене по </a:t>
            </a:r>
            <a:r>
              <a:rPr lang="bg-BG" dirty="0" smtClean="0"/>
              <a:t>траектория</a:t>
            </a:r>
          </a:p>
          <a:p>
            <a:pPr lvl="1"/>
            <a:r>
              <a:rPr lang="bg-BG" dirty="0" smtClean="0"/>
              <a:t>Контур, профил </a:t>
            </a:r>
            <a:r>
              <a:rPr lang="bg-BG" dirty="0"/>
              <a:t>или </a:t>
            </a:r>
            <a:r>
              <a:rPr lang="bg-BG" dirty="0" smtClean="0"/>
              <a:t>обект се </a:t>
            </a:r>
            <a:r>
              <a:rPr lang="bg-BG" dirty="0"/>
              <a:t>плъзга по </a:t>
            </a:r>
            <a:r>
              <a:rPr lang="bg-BG" dirty="0" smtClean="0"/>
              <a:t>линия </a:t>
            </a:r>
            <a:r>
              <a:rPr lang="en-US" dirty="0" smtClean="0"/>
              <a:t>(</a:t>
            </a:r>
            <a:r>
              <a:rPr lang="bg-BG" dirty="0" smtClean="0"/>
              <a:t>може да не е права линия)</a:t>
            </a:r>
            <a:endParaRPr lang="bg-BG" dirty="0"/>
          </a:p>
          <a:p>
            <a:pPr lvl="1"/>
            <a:r>
              <a:rPr lang="bg-BG" dirty="0"/>
              <a:t>Ротационните тела са </a:t>
            </a:r>
            <a:r>
              <a:rPr lang="bg-BG" dirty="0" smtClean="0"/>
              <a:t>влачене </a:t>
            </a:r>
            <a:r>
              <a:rPr lang="bg-BG" dirty="0"/>
              <a:t>по </a:t>
            </a:r>
            <a:r>
              <a:rPr lang="bg-BG" dirty="0" smtClean="0"/>
              <a:t>окръжност</a:t>
            </a:r>
          </a:p>
          <a:p>
            <a:pPr lvl="1"/>
            <a:r>
              <a:rPr lang="bg-BG" dirty="0" smtClean="0"/>
              <a:t>Може да се влачи произволен числов параметър, например – мащаб по някоя от осите</a:t>
            </a:r>
            <a:endParaRPr lang="bg-BG" dirty="0"/>
          </a:p>
          <a:p>
            <a:endParaRPr lang="bg-BG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80734" y="3429001"/>
            <a:ext cx="2738866" cy="171007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4401" y="3429000"/>
            <a:ext cx="2748011" cy="171464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280529"/>
      </p:ext>
    </p:extLst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Конструктивна геометрия</a:t>
            </a:r>
          </a:p>
          <a:p>
            <a:pPr lvl="1"/>
            <a:r>
              <a:rPr lang="bg-BG" dirty="0" smtClean="0"/>
              <a:t>Операции с графични обекти като с множества</a:t>
            </a:r>
          </a:p>
          <a:p>
            <a:pPr lvl="1"/>
            <a:r>
              <a:rPr lang="bg-BG" dirty="0" smtClean="0"/>
              <a:t>Конструират </a:t>
            </a:r>
            <a:r>
              <a:rPr lang="bg-BG" dirty="0"/>
              <a:t>се </a:t>
            </a:r>
            <a:r>
              <a:rPr lang="bg-BG" dirty="0" smtClean="0"/>
              <a:t>изрази, може и със скоби</a:t>
            </a:r>
            <a:endParaRPr lang="bg-BG" dirty="0"/>
          </a:p>
          <a:p>
            <a:pPr lvl="1"/>
            <a:r>
              <a:rPr lang="bg-BG" dirty="0" smtClean="0"/>
              <a:t>Крайният обект се представя в дърво</a:t>
            </a:r>
          </a:p>
          <a:p>
            <a:pPr lvl="1"/>
            <a:r>
              <a:rPr lang="bg-BG" dirty="0" smtClean="0"/>
              <a:t>Операции:</a:t>
            </a:r>
          </a:p>
          <a:p>
            <a:pPr marL="1385888" lvl="1" indent="0">
              <a:buNone/>
            </a:pPr>
            <a:r>
              <a:rPr lang="bg-BG" i="1" dirty="0"/>
              <a:t>Събиране</a:t>
            </a:r>
            <a:r>
              <a:rPr lang="bg-BG" dirty="0"/>
              <a:t> = обединение на тела</a:t>
            </a:r>
          </a:p>
          <a:p>
            <a:pPr marL="1385888" lvl="1" indent="0">
              <a:buNone/>
            </a:pPr>
            <a:r>
              <a:rPr lang="bg-BG" i="1" dirty="0"/>
              <a:t>Умножение</a:t>
            </a:r>
            <a:r>
              <a:rPr lang="bg-BG" dirty="0"/>
              <a:t> = сечение на тела</a:t>
            </a:r>
          </a:p>
          <a:p>
            <a:pPr marL="1385888" lvl="1" indent="0">
              <a:buNone/>
            </a:pPr>
            <a:r>
              <a:rPr lang="bg-BG" i="1" dirty="0"/>
              <a:t>Изваждане</a:t>
            </a:r>
            <a:r>
              <a:rPr lang="bg-BG" dirty="0"/>
              <a:t> = тяло извадено от друго</a:t>
            </a:r>
          </a:p>
          <a:p>
            <a:pPr marL="1385888" lvl="1" indent="0">
              <a:buNone/>
            </a:pPr>
            <a:r>
              <a:rPr lang="bg-BG" i="1" dirty="0"/>
              <a:t>Разлика</a:t>
            </a:r>
            <a:r>
              <a:rPr lang="bg-BG" dirty="0"/>
              <a:t> = необщите части от тела</a:t>
            </a:r>
          </a:p>
          <a:p>
            <a:endParaRPr lang="bg-BG" dirty="0"/>
          </a:p>
        </p:txBody>
      </p:sp>
      <p:pic>
        <p:nvPicPr>
          <p:cNvPr id="4098" name="Picture 2" descr="D:\Pavel\Courses\Materials\Course.ALG 2019\Alg-14 Data visualization\Lecture\Figures\csg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0"/>
            <a:ext cx="6986588" cy="164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870474"/>
      </p:ext>
    </p:extLst>
  </p:cSld>
  <p:clrMapOvr>
    <a:masterClrMapping/>
  </p:clrMapOvr>
  <p:transition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18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Параметрично моделиране</a:t>
                </a:r>
                <a:endParaRPr lang="en-US" dirty="0" smtClean="0"/>
              </a:p>
              <a:p>
                <a:pPr lvl="1"/>
                <a:r>
                  <a:rPr lang="bg-BG" dirty="0" smtClean="0"/>
                  <a:t>Обект </a:t>
                </a:r>
                <a:r>
                  <a:rPr lang="en-US" dirty="0" smtClean="0"/>
                  <a:t>e </a:t>
                </a:r>
                <a:r>
                  <a:rPr lang="bg-BG" dirty="0" smtClean="0"/>
                  <a:t>зададен </a:t>
                </a:r>
                <a:r>
                  <a:rPr lang="bg-BG" dirty="0"/>
                  <a:t>с </a:t>
                </a:r>
                <a:r>
                  <a:rPr lang="bg-BG" dirty="0" smtClean="0"/>
                  <a:t>уравнение, описващ</a:t>
                </a:r>
                <a:r>
                  <a:rPr lang="en-US" dirty="0" smtClean="0"/>
                  <a:t>o</a:t>
                </a:r>
                <a:r>
                  <a:rPr lang="bg-BG" dirty="0" smtClean="0"/>
                  <a:t> координатите</a:t>
                </a:r>
                <a:r>
                  <a:rPr lang="en-US" dirty="0" smtClean="0"/>
                  <a:t> </a:t>
                </a:r>
                <a:r>
                  <a:rPr lang="bg-BG" dirty="0" smtClean="0"/>
                  <a:t>на точки по обекта</a:t>
                </a:r>
              </a:p>
              <a:p>
                <a:pPr lvl="1"/>
                <a:r>
                  <a:rPr lang="bg-BG" dirty="0" smtClean="0"/>
                  <a:t>Параметрите описват обектната размерност</a:t>
                </a:r>
              </a:p>
              <a:p>
                <a:pPr lvl="1"/>
                <a:r>
                  <a:rPr lang="bg-BG" dirty="0"/>
                  <a:t>Моделиране на </a:t>
                </a:r>
                <a:r>
                  <a:rPr lang="bg-BG" dirty="0" smtClean="0"/>
                  <a:t>повърхността на 3</a:t>
                </a:r>
                <a:r>
                  <a:rPr lang="en-US" dirty="0"/>
                  <a:t>D</a:t>
                </a:r>
                <a:r>
                  <a:rPr lang="bg-BG" dirty="0"/>
                  <a:t> </a:t>
                </a:r>
                <a:r>
                  <a:rPr lang="bg-BG" dirty="0" smtClean="0"/>
                  <a:t>обект изисква два параметъра (повърхностите са </a:t>
                </a:r>
                <a:r>
                  <a:rPr lang="en-US" dirty="0" smtClean="0"/>
                  <a:t>2D)</a:t>
                </a:r>
                <a:endParaRPr lang="bg-BG" dirty="0"/>
              </a:p>
              <a:p>
                <a:pPr lvl="1"/>
                <a:r>
                  <a:rPr lang="bg-BG" dirty="0" smtClean="0"/>
                  <a:t>За удобство се използват и повече параметри</a:t>
                </a:r>
                <a:br>
                  <a:rPr lang="bg-BG" dirty="0" smtClean="0"/>
                </a:br>
                <a:r>
                  <a:rPr lang="bg-BG" dirty="0" smtClean="0"/>
                  <a:t/>
                </a:r>
                <a:br>
                  <a:rPr lang="bg-BG" dirty="0" smtClean="0"/>
                </a:br>
                <a:r>
                  <a:rPr lang="bg-BG" dirty="0" smtClean="0"/>
                  <a:t>с 2 параметъра: 		с  три параметъра:</a:t>
                </a:r>
                <a:r>
                  <a:rPr lang="bg-BG" dirty="0"/>
                  <a:t/>
                </a:r>
                <a:br>
                  <a:rPr lang="bg-BG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𝑃</m:t>
                    </m:r>
                    <m:r>
                      <a:rPr lang="en-US" b="0" i="0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u</m:t>
                        </m:r>
                        <m:r>
                          <a:rPr lang="en-US" b="0" i="0" smtClean="0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/>
                          </a:rPr>
                          <m:t>v</m:t>
                        </m:r>
                      </m:e>
                    </m:d>
                  </m:oMath>
                </a14:m>
                <a:r>
                  <a:rPr lang="bg-BG" dirty="0"/>
                  <a:t> </a:t>
                </a:r>
                <a:r>
                  <a:rPr lang="bg-BG" dirty="0" smtClean="0"/>
                  <a:t>                   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𝑃</m:t>
                    </m:r>
                    <m:r>
                      <a:rPr lang="en-US">
                        <a:latin typeface="Cambria Math"/>
                      </a:rPr>
                      <m:t>=</m:t>
                    </m:r>
                    <m:r>
                      <a:rPr lang="en-US" i="1">
                        <a:latin typeface="Cambria Math"/>
                      </a:rPr>
                      <m:t>𝐹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  <m:r>
                          <a:rPr lang="en-US" b="0" i="0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e>
                    </m:d>
                  </m:oMath>
                </a14:m>
                <a:r>
                  <a:rPr lang="bg-BG" dirty="0" smtClean="0"/>
                  <a:t> при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"/>
                        <m:ctrlPr>
                          <a:rPr lang="bg-BG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bg-BG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𝑢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𝑦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𝑢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d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𝑧</m:t>
                              </m:r>
                              <m:d>
                                <m:d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𝑢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615958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19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Пример с модел на люспа от </a:t>
                </a:r>
                <a:r>
                  <a:rPr lang="bg-BG" dirty="0" err="1" smtClean="0"/>
                  <a:t>чипс</a:t>
                </a:r>
                <a:endParaRPr lang="bg-BG" dirty="0" smtClean="0"/>
              </a:p>
              <a:p>
                <a:pPr lvl="1"/>
                <a:r>
                  <a:rPr lang="bg-BG" dirty="0"/>
                  <a:t>Елипсовиден </a:t>
                </a:r>
                <a:r>
                  <a:rPr lang="bg-BG" dirty="0" smtClean="0"/>
                  <a:t>контур с </a:t>
                </a:r>
                <a:r>
                  <a:rPr lang="bg-BG" dirty="0" err="1"/>
                  <a:t>х</a:t>
                </a:r>
                <a:r>
                  <a:rPr lang="bg-BG" dirty="0" err="1" smtClean="0"/>
                  <a:t>иперболично-параболоидна</a:t>
                </a:r>
                <a:r>
                  <a:rPr lang="bg-BG" dirty="0" smtClean="0"/>
                  <a:t> повърхност с уравнение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r>
                          <a:rPr lang="en-US" i="1">
                            <a:latin typeface="Cambria Math"/>
                          </a:rPr>
                          <m:t>𝑧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𝑏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Започва се </a:t>
                </a:r>
                <a:r>
                  <a:rPr lang="bg-BG" dirty="0"/>
                  <a:t>с </a:t>
                </a:r>
                <a:r>
                  <a:rPr lang="bg-BG" dirty="0" smtClean="0"/>
                  <a:t>полярни координати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𝑟</m:t>
                    </m:r>
                    <m:r>
                      <a:rPr lang="en-US" i="1" dirty="0" smtClean="0">
                        <a:latin typeface="Cambria Math"/>
                      </a:rPr>
                      <m:t>,</m:t>
                    </m:r>
                    <m:r>
                      <a:rPr lang="en-US" b="0" i="1" dirty="0" smtClean="0">
                        <a:latin typeface="Cambria Math"/>
                      </a:rPr>
                      <m:t>𝛼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От тях се оформя основата-елипса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=4</m:t>
                    </m:r>
                    <m:r>
                      <a:rPr lang="en-US" b="0" i="1" smtClean="0">
                        <a:latin typeface="Cambria Math"/>
                      </a:rPr>
                      <m:t>𝑟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func>
                  </m:oMath>
                </a14:m>
                <a:r>
                  <a:rPr lang="bg-BG" i="1" dirty="0" smtClean="0">
                    <a:latin typeface="Cambria Math"/>
                  </a:rPr>
                  <a:t> </a:t>
                </a:r>
                <a:r>
                  <a:rPr lang="bg-BG" dirty="0" smtClean="0">
                    <a:latin typeface="Cambria Math"/>
                  </a:rPr>
                  <a:t>и</a:t>
                </a:r>
                <a:r>
                  <a:rPr lang="bg-BG" i="1" dirty="0" smtClean="0">
                    <a:latin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𝑧</m:t>
                    </m:r>
                    <m:r>
                      <a:rPr lang="en-US" i="1">
                        <a:latin typeface="Cambria Math"/>
                      </a:rPr>
                      <m:t>=3</m:t>
                    </m:r>
                    <m:r>
                      <a:rPr lang="en-US" b="0" i="1" smtClean="0">
                        <a:latin typeface="Cambria Math"/>
                      </a:rPr>
                      <m:t>𝑟</m:t>
                    </m:r>
                    <m:func>
                      <m:funcPr>
                        <m:ctrlPr>
                          <a:rPr lang="en-US" i="1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𝛼</m:t>
                        </m:r>
                      </m:e>
                    </m:func>
                  </m:oMath>
                </a14:m>
                <a:r>
                  <a:rPr lang="bg-BG" dirty="0" smtClean="0"/>
                  <a:t>, а височината нагоре става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𝑦</m:t>
                    </m:r>
                    <m:r>
                      <a:rPr lang="en-US" i="1" dirty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 dirty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16</m:t>
                        </m:r>
                      </m:den>
                    </m:f>
                    <m:r>
                      <a:rPr lang="en-US" i="1" dirty="0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i="1" dirty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𝑧</m:t>
                            </m:r>
                          </m:e>
                          <m:sup>
                            <m:r>
                              <a:rPr lang="en-US" i="1" dirty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i="1" dirty="0">
                            <a:latin typeface="Cambria Math"/>
                          </a:rPr>
                          <m:t>9</m:t>
                        </m:r>
                      </m:den>
                    </m:f>
                  </m:oMath>
                </a14:m>
                <a:endParaRPr lang="en-US" dirty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Untitled-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72200" y="5261916"/>
            <a:ext cx="2971800" cy="1596084"/>
          </a:xfrm>
          <a:prstGeom prst="rect">
            <a:avLst/>
          </a:prstGeom>
          <a:noFill/>
        </p:spPr>
      </p:pic>
      <p:pic>
        <p:nvPicPr>
          <p:cNvPr id="5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56304" y="3554303"/>
            <a:ext cx="2772772" cy="17330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8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7030" y="3543426"/>
            <a:ext cx="2750570" cy="17184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18244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Съдържание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</a:t>
            </a:fld>
            <a:endParaRPr lang="bg-BG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Графични обекти</a:t>
            </a:r>
          </a:p>
          <a:p>
            <a:pPr lvl="1"/>
            <a:r>
              <a:rPr lang="bg-BG" dirty="0" smtClean="0"/>
              <a:t>Графични примитиви. Общи свойства. Размерности. Сложни обекти – съставни, ротационни, влачени, конструктивни, параметрични, процедурни</a:t>
            </a:r>
          </a:p>
          <a:p>
            <a:r>
              <a:rPr lang="bg-BG" dirty="0" smtClean="0"/>
              <a:t>Създаване на </a:t>
            </a:r>
            <a:r>
              <a:rPr lang="bg-BG" dirty="0" smtClean="0"/>
              <a:t>диаграми</a:t>
            </a:r>
            <a:endParaRPr lang="en-US" dirty="0" smtClean="0"/>
          </a:p>
          <a:p>
            <a:pPr lvl="1"/>
            <a:r>
              <a:rPr lang="bg-BG" dirty="0" smtClean="0"/>
              <a:t>Лентова диаграма. Кръгова диаграма. Радарна диаграма. Мрежова диаграма. Проблеми и решения при генерирането им.</a:t>
            </a:r>
            <a:endParaRPr lang="bg-BG" dirty="0" smtClean="0"/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6347013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20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Процедурно </a:t>
            </a:r>
            <a:r>
              <a:rPr lang="bg-BG" dirty="0" smtClean="0"/>
              <a:t>моделиране</a:t>
            </a:r>
          </a:p>
          <a:p>
            <a:pPr lvl="1"/>
            <a:r>
              <a:rPr lang="bg-BG" dirty="0"/>
              <a:t>Геометричната фигура се генерира чрез програма</a:t>
            </a:r>
          </a:p>
          <a:p>
            <a:pPr lvl="1"/>
            <a:r>
              <a:rPr lang="bg-BG" dirty="0"/>
              <a:t>Може да включва всички останали начини на графично моделиране</a:t>
            </a:r>
          </a:p>
          <a:p>
            <a:pPr lvl="1"/>
            <a:r>
              <a:rPr lang="bg-BG" dirty="0"/>
              <a:t>Най-мощното и най-функционалното </a:t>
            </a:r>
            <a:r>
              <a:rPr lang="bg-BG" dirty="0" smtClean="0"/>
              <a:t>моделиране</a:t>
            </a:r>
          </a:p>
          <a:p>
            <a:pPr lvl="1"/>
            <a:r>
              <a:rPr lang="bg-BG" dirty="0" smtClean="0"/>
              <a:t>Ще бъде илюстриран с пример със седем варианта (алгоритъма) на решаване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6152766"/>
      </p:ext>
    </p:extLst>
  </p:cSld>
  <p:clrMapOvr>
    <a:masterClrMapping/>
  </p:clrMapOvr>
  <p:transition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21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Създаване на тор</a:t>
            </a:r>
          </a:p>
          <a:p>
            <a:pPr lvl="1"/>
            <a:r>
              <a:rPr lang="bg-BG" dirty="0" smtClean="0"/>
              <a:t>Вариант №1 – съществува примитив в графичната система, която се ползва</a:t>
            </a:r>
          </a:p>
          <a:p>
            <a:pPr lvl="1"/>
            <a:r>
              <a:rPr lang="bg-BG" dirty="0" smtClean="0"/>
              <a:t>Например, в </a:t>
            </a:r>
            <a:r>
              <a:rPr lang="en-US" dirty="0" smtClean="0"/>
              <a:t>Three.JS </a:t>
            </a:r>
            <a:r>
              <a:rPr lang="bg-BG" dirty="0" smtClean="0"/>
              <a:t>има графичен обект тор</a:t>
            </a:r>
            <a:endParaRPr lang="bg-BG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5" r="9016"/>
          <a:stretch/>
        </p:blipFill>
        <p:spPr bwMode="auto">
          <a:xfrm>
            <a:off x="2864370" y="3332767"/>
            <a:ext cx="3415259" cy="312685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1116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lvl="1"/>
                <a:r>
                  <a:rPr lang="bg-BG" dirty="0" smtClean="0"/>
                  <a:t>Вариант №2 – ползваме параметричното уравнение, изчисляваме точки по повърхността и ги свързваме</a:t>
                </a:r>
                <a:br>
                  <a:rPr lang="bg-BG" dirty="0" smtClean="0"/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bg-BG" b="0" i="1" smtClean="0">
                                <a:latin typeface="Cambria Math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𝑅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bg-BG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=4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𝑅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bg-BG" b="0" i="1" smtClean="0">
                        <a:latin typeface="Cambria Math"/>
                      </a:rPr>
                      <m:t> </m:t>
                    </m:r>
                  </m:oMath>
                </a14:m>
                <a:endParaRPr lang="bg-BG" dirty="0"/>
              </a:p>
              <a:p>
                <a:pPr lvl="1"/>
                <a:r>
                  <a:rPr lang="bg-BG" dirty="0" smtClean="0"/>
                  <a:t>Вариант №3 – завъртаме </a:t>
                </a:r>
                <a:r>
                  <a:rPr lang="bg-BG" dirty="0"/>
                  <a:t>изправен </a:t>
                </a:r>
                <a:r>
                  <a:rPr lang="bg-BG" dirty="0" smtClean="0"/>
                  <a:t>кръг около вертикална ос извън него</a:t>
                </a:r>
              </a:p>
              <a:p>
                <a:pPr lvl="1"/>
                <a:r>
                  <a:rPr lang="bg-BG" dirty="0"/>
                  <a:t>Вариант №4 – хоризонтални окръжности с различни радиуси и вертикални положения</a:t>
                </a:r>
              </a:p>
              <a:p>
                <a:pPr lvl="1"/>
                <a:endParaRPr lang="bg-BG" dirty="0" smtClean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 r="-58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62" b="-7481"/>
          <a:stretch/>
        </p:blipFill>
        <p:spPr bwMode="auto">
          <a:xfrm>
            <a:off x="381000" y="3429000"/>
            <a:ext cx="4019550" cy="222068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" b="-2881"/>
          <a:stretch/>
        </p:blipFill>
        <p:spPr bwMode="auto">
          <a:xfrm>
            <a:off x="4724400" y="3429000"/>
            <a:ext cx="3990975" cy="222068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3776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23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Вариант №5 – комбинация от варианти №3 и №4 с взаимно перпендикулярни линии</a:t>
            </a:r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r>
              <a:rPr lang="bg-BG" dirty="0" smtClean="0"/>
              <a:t>Вариант №6 – къси </a:t>
            </a:r>
            <a:r>
              <a:rPr lang="bg-BG" dirty="0" err="1" smtClean="0"/>
              <a:t>цилиндърчета</a:t>
            </a:r>
            <a:r>
              <a:rPr lang="bg-BG" dirty="0" smtClean="0"/>
              <a:t>, разположени плътно по дължината на „тръбата“ на тора</a:t>
            </a:r>
          </a:p>
        </p:txBody>
      </p:sp>
      <p:pic>
        <p:nvPicPr>
          <p:cNvPr id="30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75" y="1524000"/>
            <a:ext cx="3524250" cy="31908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798162"/>
      </p:ext>
    </p:extLst>
  </p:cSld>
  <p:clrMapOvr>
    <a:masterClrMapping/>
  </p:clrMapOvr>
  <p:transition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24</a:t>
            </a:fld>
            <a:endParaRPr lang="bg-BG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00000">
            <a:off x="77841" y="3601828"/>
            <a:ext cx="4027679" cy="210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00000">
            <a:off x="4962280" y="3601828"/>
            <a:ext cx="4027679" cy="210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>
          <a:xfrm>
            <a:off x="3672115" y="4339508"/>
            <a:ext cx="1828800" cy="628650"/>
          </a:xfrm>
          <a:prstGeom prst="rightArrow">
            <a:avLst/>
          </a:prstGeom>
          <a:gradFill flip="none" rotWithShape="1">
            <a:gsLst>
              <a:gs pos="0">
                <a:srgbClr val="36D649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Вариант №7 – с пресечени конуси</a:t>
            </a:r>
          </a:p>
          <a:p>
            <a:r>
              <a:rPr lang="bg-BG" dirty="0" smtClean="0"/>
              <a:t>Демонстрация чрез процес на декомпозиране</a:t>
            </a:r>
          </a:p>
          <a:p>
            <a:pPr lvl="1"/>
            <a:r>
              <a:rPr lang="bg-BG" dirty="0" smtClean="0"/>
              <a:t>Торът изглежда гладък, но е композиран от малки примитиви, нека да са по-големи</a:t>
            </a:r>
          </a:p>
          <a:p>
            <a:pPr lvl="1"/>
            <a:r>
              <a:rPr lang="bg-BG" dirty="0" smtClean="0"/>
              <a:t>Това ще направи тора ръбест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60783162"/>
      </p:ext>
    </p:extLst>
  </p:cSld>
  <p:clrMapOvr>
    <a:masterClrMapping/>
  </p:clrMapOvr>
  <p:transition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bg-BG" dirty="0" smtClean="0"/>
              <a:t>Правим примитивите още по-груби (т.е. по-малко на брой и по-големи, а торът става още по-ръбест)</a:t>
            </a:r>
          </a:p>
          <a:p>
            <a:pPr lvl="1"/>
            <a:r>
              <a:rPr lang="bg-BG" dirty="0" smtClean="0"/>
              <a:t>Разделяме примитивите в отделни ленти</a:t>
            </a:r>
          </a:p>
          <a:p>
            <a:pPr lvl="1"/>
            <a:r>
              <a:rPr lang="bg-BG" dirty="0" smtClean="0"/>
              <a:t>Всяка е околната повърхност на пресечен конус</a:t>
            </a:r>
            <a:endParaRPr lang="bg-BG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00000">
            <a:off x="1575" y="3182278"/>
            <a:ext cx="4025974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900000">
            <a:off x="4954575" y="3182278"/>
            <a:ext cx="4025974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3672115" y="3925850"/>
            <a:ext cx="1828800" cy="628650"/>
          </a:xfrm>
          <a:prstGeom prst="rightArrow">
            <a:avLst/>
          </a:prstGeom>
          <a:gradFill flip="none" rotWithShape="1">
            <a:gsLst>
              <a:gs pos="0">
                <a:srgbClr val="36D649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13888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26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Математическо представяне</a:t>
                </a:r>
              </a:p>
              <a:p>
                <a:pPr lvl="1"/>
                <a:r>
                  <a:rPr lang="bg-BG" dirty="0"/>
                  <a:t>Дадено е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𝑛</m:t>
                    </m:r>
                  </m:oMath>
                </a14:m>
                <a:r>
                  <a:rPr lang="bg-BG" dirty="0"/>
                  <a:t> (брой стени), 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𝑅</m:t>
                    </m:r>
                  </m:oMath>
                </a14:m>
                <a:r>
                  <a:rPr lang="bg-BG" dirty="0"/>
                  <a:t> (радиус на тора) и</a:t>
                </a:r>
                <a:r>
                  <a:rPr lang="en-US" dirty="0"/>
                  <a:t/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𝑟</m:t>
                    </m:r>
                  </m:oMath>
                </a14:m>
                <a:r>
                  <a:rPr lang="bg-BG" dirty="0"/>
                  <a:t> (радиус на сечението</a:t>
                </a:r>
                <a:r>
                  <a:rPr lang="bg-BG" dirty="0" smtClean="0"/>
                  <a:t>)</a:t>
                </a:r>
              </a:p>
              <a:p>
                <a:pPr marL="746125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bg-BG" i="1" dirty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bg-BG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bg-BG" i="1" dirty="0" smtClean="0">
                            <a:latin typeface="Cambria Math"/>
                          </a:rPr>
                          <m:t>2</m:t>
                        </m:r>
                        <m:r>
                          <a:rPr lang="bg-BG" i="1" dirty="0" smtClean="0">
                            <a:latin typeface="Cambria Math"/>
                          </a:rPr>
                          <m:t>𝜋</m:t>
                        </m:r>
                      </m:num>
                      <m:den>
                        <m:r>
                          <a:rPr lang="bg-BG" i="1" dirty="0" smtClean="0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bg-BG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	</a:t>
                </a:r>
                <a:endParaRPr lang="bg-BG" dirty="0"/>
              </a:p>
              <a:p>
                <a:pPr marL="746125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 smtClean="0">
                            <a:latin typeface="Cambria Math"/>
                          </a:rPr>
                          <m:t>𝑟</m:t>
                        </m:r>
                      </m:e>
                      <m:sub>
                        <m:r>
                          <a:rPr lang="bg-BG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bg-BG" i="1" dirty="0" smtClean="0">
                        <a:latin typeface="Cambria Math"/>
                      </a:rPr>
                      <m:t>=</m:t>
                    </m:r>
                    <m:r>
                      <a:rPr lang="bg-BG" i="1" dirty="0" smtClean="0">
                        <a:latin typeface="Cambria Math"/>
                      </a:rPr>
                      <m:t>𝑅</m:t>
                    </m:r>
                    <m:r>
                      <a:rPr lang="bg-BG" i="1" dirty="0" smtClean="0">
                        <a:latin typeface="Cambria Math"/>
                      </a:rPr>
                      <m:t>−</m:t>
                    </m:r>
                    <m:r>
                      <a:rPr lang="bg-BG" i="1" dirty="0" smtClean="0">
                        <a:latin typeface="Cambria Math"/>
                      </a:rPr>
                      <m:t>𝑟</m:t>
                    </m:r>
                    <m:r>
                      <a:rPr lang="bg-BG" i="1" dirty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GB" i="1" dirty="0">
                        <a:latin typeface="Cambria Math"/>
                      </a:rPr>
                      <m:t>cos</m:t>
                    </m:r>
                    <m:r>
                      <a:rPr lang="en-GB" i="1" dirty="0">
                        <a:latin typeface="Cambria Math"/>
                      </a:rPr>
                      <m:t>⁡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	</a:t>
                </a:r>
                <a:endParaRPr lang="bg-BG" dirty="0"/>
              </a:p>
              <a:p>
                <a:pPr marL="746125" lvl="1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bg-BG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bg-BG" i="1" dirty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bg-BG" i="1" dirty="0">
                        <a:latin typeface="Cambria Math"/>
                      </a:rPr>
                      <m:t>=</m:t>
                    </m:r>
                    <m:r>
                      <a:rPr lang="bg-BG" i="1" dirty="0">
                        <a:latin typeface="Cambria Math"/>
                      </a:rPr>
                      <m:t>𝑟</m:t>
                    </m:r>
                    <m:r>
                      <a:rPr lang="bg-BG" i="1" dirty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GB" i="1" dirty="0">
                        <a:latin typeface="Cambria Math"/>
                      </a:rPr>
                      <m:t>sin</m:t>
                    </m:r>
                    <m:r>
                      <a:rPr lang="en-GB" i="1" dirty="0">
                        <a:latin typeface="Cambria Math"/>
                      </a:rPr>
                      <m:t>⁡</m:t>
                    </m:r>
                    <m:sSub>
                      <m:sSubPr>
                        <m:ctrlPr>
                          <a:rPr lang="bg-BG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i="1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	</a:t>
                </a:r>
                <a:endParaRPr lang="bg-BG" dirty="0"/>
              </a:p>
              <a:p>
                <a:pPr marL="746125" lvl="1" indent="0">
                  <a:buNone/>
                </a:pP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∆</m:t>
                    </m:r>
                    <m:r>
                      <a:rPr lang="bg-BG" i="1" dirty="0" smtClean="0">
                        <a:latin typeface="Cambria Math"/>
                      </a:rPr>
                      <m:t>h</m:t>
                    </m:r>
                    <m:r>
                      <a:rPr lang="bg-BG" i="1" dirty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bg-BG" i="1" dirty="0" err="1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 err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bg-BG" i="1" dirty="0">
                            <a:latin typeface="Cambria Math"/>
                          </a:rPr>
                          <m:t>𝑖</m:t>
                        </m:r>
                        <m:r>
                          <a:rPr lang="bg-BG" i="1" dirty="0">
                            <a:latin typeface="Cambria Math"/>
                          </a:rPr>
                          <m:t>+1</m:t>
                        </m:r>
                      </m:sub>
                    </m:sSub>
                    <m:r>
                      <a:rPr lang="bg-BG" i="1" dirty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bg-BG" i="1" dirty="0" err="1">
                            <a:latin typeface="Cambria Math"/>
                          </a:rPr>
                        </m:ctrlPr>
                      </m:sSubPr>
                      <m:e>
                        <m:r>
                          <a:rPr lang="bg-BG" i="1" dirty="0" err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bg-BG" i="1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	</a:t>
                </a:r>
                <a:endParaRPr lang="bg-BG" dirty="0"/>
              </a:p>
              <a:p>
                <a:pPr lvl="1"/>
                <a:endParaRPr lang="bg-BG" dirty="0" smtClean="0"/>
              </a:p>
              <a:p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/>
          <p:cNvGrpSpPr/>
          <p:nvPr/>
        </p:nvGrpSpPr>
        <p:grpSpPr>
          <a:xfrm>
            <a:off x="-304800" y="3867150"/>
            <a:ext cx="9772650" cy="3905250"/>
            <a:chOff x="-323850" y="2087630"/>
            <a:chExt cx="9772650" cy="3905250"/>
          </a:xfrm>
        </p:grpSpPr>
        <p:sp>
          <p:nvSpPr>
            <p:cNvPr id="7" name="Octagon 6"/>
            <p:cNvSpPr/>
            <p:nvPr/>
          </p:nvSpPr>
          <p:spPr>
            <a:xfrm rot="20700000">
              <a:off x="5619750" y="2163830"/>
              <a:ext cx="3829050" cy="3829050"/>
            </a:xfrm>
            <a:prstGeom prst="octagon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ctagon 7"/>
            <p:cNvSpPr/>
            <p:nvPr/>
          </p:nvSpPr>
          <p:spPr>
            <a:xfrm rot="900000">
              <a:off x="-323850" y="2163830"/>
              <a:ext cx="3829050" cy="3829050"/>
            </a:xfrm>
            <a:prstGeom prst="octagon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2852204" y="2087630"/>
              <a:ext cx="3420542" cy="647700"/>
            </a:xfrm>
            <a:prstGeom prst="ellipse">
              <a:avLst/>
            </a:prstGeom>
            <a:gradFill>
              <a:gsLst>
                <a:gs pos="100000">
                  <a:schemeClr val="accent1">
                    <a:tint val="66000"/>
                    <a:satMod val="160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</a:gra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3638549" y="3565580"/>
              <a:ext cx="1841183" cy="427050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alpha val="30000"/>
                  </a:srgbClr>
                </a:gs>
                <a:gs pos="50000">
                  <a:schemeClr val="bg1">
                    <a:alpha val="0"/>
                  </a:schemeClr>
                </a:gs>
                <a:gs pos="100000">
                  <a:srgbClr val="0070C0">
                    <a:alpha val="30000"/>
                  </a:srgbClr>
                </a:gs>
              </a:gsLst>
              <a:lin ang="8100000" scaled="1"/>
              <a:tileRect/>
            </a:gradFill>
            <a:ln>
              <a:solidFill>
                <a:srgbClr val="0070C0"/>
              </a:solidFill>
            </a:ln>
            <a:effectLst>
              <a:outerShdw blurRad="63500" algn="ctr" rotWithShape="0">
                <a:srgbClr val="0070C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Arrow Connector 10"/>
            <p:cNvCxnSpPr>
              <a:stCxn id="7" idx="6"/>
              <a:endCxn id="7" idx="5"/>
            </p:cNvCxnSpPr>
            <p:nvPr/>
          </p:nvCxnSpPr>
          <p:spPr>
            <a:xfrm flipH="1">
              <a:off x="5479733" y="2434318"/>
              <a:ext cx="793013" cy="1373540"/>
            </a:xfrm>
            <a:prstGeom prst="straightConnector1">
              <a:avLst/>
            </a:prstGeom>
            <a:ln w="28575">
              <a:solidFill>
                <a:srgbClr val="0070C0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11"/>
            <p:cNvSpPr/>
            <p:nvPr/>
          </p:nvSpPr>
          <p:spPr>
            <a:xfrm>
              <a:off x="355212" y="3211580"/>
              <a:ext cx="2686050" cy="2686050"/>
            </a:xfrm>
            <a:prstGeom prst="arc">
              <a:avLst>
                <a:gd name="adj1" fmla="val 17895244"/>
                <a:gd name="adj2" fmla="val 0"/>
              </a:avLst>
            </a:prstGeom>
            <a:solidFill>
              <a:srgbClr val="FF0000">
                <a:alpha val="10000"/>
              </a:srgbClr>
            </a:solidFill>
            <a:ln w="6350">
              <a:solidFill>
                <a:srgbClr val="FF0000"/>
              </a:solidFill>
              <a:prstDash val="dash"/>
              <a:headEnd type="triangle" w="sm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1734457" y="3827461"/>
              <a:ext cx="1872901" cy="706733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>
              <a:off x="1723292" y="2480981"/>
              <a:ext cx="1100295" cy="2039815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4"/>
            <p:cNvSpPr/>
            <p:nvPr/>
          </p:nvSpPr>
          <p:spPr>
            <a:xfrm>
              <a:off x="4488209" y="3752248"/>
              <a:ext cx="87982" cy="87982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484018" y="2384070"/>
              <a:ext cx="87982" cy="87982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4485426" y="4515216"/>
              <a:ext cx="87982" cy="8798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2893512" y="2434765"/>
              <a:ext cx="1583238" cy="723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1738119" y="4559256"/>
              <a:ext cx="2743200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4439195" y="2849630"/>
              <a:ext cx="609056" cy="514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Arrow Connector 20"/>
            <p:cNvCxnSpPr>
              <a:stCxn id="8" idx="7"/>
              <a:endCxn id="8" idx="0"/>
            </p:cNvCxnSpPr>
            <p:nvPr/>
          </p:nvCxnSpPr>
          <p:spPr>
            <a:xfrm>
              <a:off x="2852204" y="2434318"/>
              <a:ext cx="793013" cy="1373540"/>
            </a:xfrm>
            <a:prstGeom prst="straightConnector1">
              <a:avLst/>
            </a:prstGeom>
            <a:ln w="28575">
              <a:solidFill>
                <a:srgbClr val="0070C0"/>
              </a:solidFill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/>
                <p:cNvSpPr txBox="1"/>
                <p:nvPr/>
              </p:nvSpPr>
              <p:spPr>
                <a:xfrm>
                  <a:off x="4495800" y="2265542"/>
                  <a:ext cx="3048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𝐵</m:t>
                        </m:r>
                      </m:oMath>
                    </m:oMathPara>
                  </a14:m>
                  <a:endParaRPr lang="bg-BG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14" name="TextBox 1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5800" y="2265542"/>
                  <a:ext cx="304800" cy="3385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3638550" y="2130076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𝑖</m:t>
                            </m:r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oMath>
                    </m:oMathPara>
                  </a14:m>
                  <a:endParaRPr lang="bg-BG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57" name="TextBox 5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38550" y="2130076"/>
                  <a:ext cx="476250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4" name="Straight Arrow Connector 23"/>
            <p:cNvCxnSpPr/>
            <p:nvPr/>
          </p:nvCxnSpPr>
          <p:spPr>
            <a:xfrm flipH="1" flipV="1">
              <a:off x="4529571" y="2487124"/>
              <a:ext cx="0" cy="1259949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4480728" y="2968276"/>
                  <a:ext cx="3048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</a:rPr>
                          <m:t>h</m:t>
                        </m:r>
                      </m:oMath>
                    </m:oMathPara>
                  </a14:m>
                  <a:endParaRPr lang="bg-BG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66" name="TextBox 6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0728" y="2968276"/>
                  <a:ext cx="304800" cy="338554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r="-32000"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25"/>
            <p:cNvCxnSpPr/>
            <p:nvPr/>
          </p:nvCxnSpPr>
          <p:spPr>
            <a:xfrm flipV="1">
              <a:off x="3697793" y="3801836"/>
              <a:ext cx="782935" cy="0"/>
            </a:xfrm>
            <a:prstGeom prst="straightConnector1">
              <a:avLst/>
            </a:prstGeom>
            <a:ln w="9525">
              <a:solidFill>
                <a:srgbClr val="0070C0"/>
              </a:solidFill>
              <a:prstDash val="sysDash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/>
                <p:cNvSpPr txBox="1"/>
                <p:nvPr/>
              </p:nvSpPr>
              <p:spPr>
                <a:xfrm>
                  <a:off x="3921245" y="3501676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bg-BG" sz="1600" dirty="0">
                    <a:solidFill>
                      <a:srgbClr val="0070C0"/>
                    </a:solidFill>
                  </a:endParaRPr>
                </a:p>
              </p:txBody>
            </p:sp>
          </mc:Choice>
          <mc:Fallback xmlns="">
            <p:sp>
              <p:nvSpPr>
                <p:cNvPr id="70" name="TextBox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1245" y="3501676"/>
                  <a:ext cx="476250" cy="3385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" name="Straight Arrow Connector 27"/>
            <p:cNvCxnSpPr/>
            <p:nvPr/>
          </p:nvCxnSpPr>
          <p:spPr>
            <a:xfrm flipV="1">
              <a:off x="4530968" y="3847557"/>
              <a:ext cx="0" cy="663192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sysDash"/>
              <a:headEnd type="triangle" w="med" len="lg"/>
              <a:tailEnd type="triangle" w="med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4470680" y="4009876"/>
                  <a:ext cx="3048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h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bg-BG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4" name="TextBox 7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70680" y="4009876"/>
                  <a:ext cx="304800" cy="3385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r="-2000"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/>
                <p:cNvSpPr txBox="1"/>
                <p:nvPr/>
              </p:nvSpPr>
              <p:spPr>
                <a:xfrm>
                  <a:off x="4505848" y="4360208"/>
                  <a:ext cx="53863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0,0</m:t>
                            </m:r>
                          </m:e>
                        </m:d>
                      </m:oMath>
                    </m:oMathPara>
                  </a14:m>
                  <a:endParaRPr lang="bg-BG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77" name="Text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5848" y="4360208"/>
                  <a:ext cx="538634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Oval 30"/>
            <p:cNvSpPr/>
            <p:nvPr/>
          </p:nvSpPr>
          <p:spPr>
            <a:xfrm>
              <a:off x="1641232" y="4514248"/>
              <a:ext cx="87982" cy="8798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/>
                <p:cNvSpPr txBox="1"/>
                <p:nvPr/>
              </p:nvSpPr>
              <p:spPr>
                <a:xfrm>
                  <a:off x="3594464" y="4263676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𝑅</m:t>
                        </m:r>
                      </m:oMath>
                    </m:oMathPara>
                  </a14:m>
                  <a:endParaRPr lang="bg-BG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2" name="TextBox 8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94464" y="4263676"/>
                  <a:ext cx="476250" cy="338554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/>
                <p:cNvSpPr txBox="1"/>
                <p:nvPr/>
              </p:nvSpPr>
              <p:spPr>
                <a:xfrm>
                  <a:off x="2273439" y="2680353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</m:oMath>
                    </m:oMathPara>
                  </a14:m>
                  <a:endParaRPr lang="bg-BG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5" name="TextBox 8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3439" y="2680353"/>
                  <a:ext cx="476250" cy="338554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/>
                <p:cNvSpPr txBox="1"/>
                <p:nvPr/>
              </p:nvSpPr>
              <p:spPr>
                <a:xfrm>
                  <a:off x="2942520" y="3705052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6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𝑟</m:t>
                        </m:r>
                      </m:oMath>
                    </m:oMathPara>
                  </a14:m>
                  <a:endParaRPr lang="bg-BG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0" name="TextBox 8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2520" y="3705052"/>
                  <a:ext cx="476250" cy="338554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Arc 34"/>
            <p:cNvSpPr/>
            <p:nvPr/>
          </p:nvSpPr>
          <p:spPr>
            <a:xfrm>
              <a:off x="377914" y="3287478"/>
              <a:ext cx="2542358" cy="2542358"/>
            </a:xfrm>
            <a:prstGeom prst="arc">
              <a:avLst>
                <a:gd name="adj1" fmla="val 20388989"/>
                <a:gd name="adj2" fmla="val 0"/>
              </a:avLst>
            </a:prstGeom>
            <a:solidFill>
              <a:srgbClr val="FF0000">
                <a:alpha val="10000"/>
              </a:srgbClr>
            </a:solidFill>
            <a:ln w="6350">
              <a:solidFill>
                <a:srgbClr val="FF0000"/>
              </a:solidFill>
              <a:prstDash val="dash"/>
              <a:headEnd type="triangle" w="sm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2526594" y="4162148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oMath>
                    </m:oMathPara>
                  </a14:m>
                  <a:endParaRPr lang="bg-BG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93" name="TextBox 9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26594" y="4162148"/>
                  <a:ext cx="476250" cy="338554"/>
                </a:xfrm>
                <a:prstGeom prst="rect">
                  <a:avLst/>
                </a:prstGeom>
                <a:blipFill rotWithShape="1"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2266950" y="3577876"/>
                  <a:ext cx="4762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𝑖</m:t>
                            </m:r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+1</m:t>
                            </m:r>
                          </m:sub>
                        </m:sSub>
                      </m:oMath>
                    </m:oMathPara>
                  </a14:m>
                  <a:endParaRPr lang="bg-BG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6950" y="3577876"/>
                  <a:ext cx="476250" cy="338554"/>
                </a:xfrm>
                <a:prstGeom prst="rect">
                  <a:avLst/>
                </a:prstGeom>
                <a:blipFill rotWithShape="1">
                  <a:blip r:embed="rId16"/>
                  <a:stretch>
                    <a:fillRect r="-7692"/>
                  </a:stretch>
                </a:blipFill>
              </p:spPr>
              <p:txBody>
                <a:bodyPr/>
                <a:lstStyle/>
                <a:p>
                  <a:r>
                    <a:rPr lang="bg-BG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8" name="Straight Connector 37"/>
            <p:cNvCxnSpPr>
              <a:stCxn id="9" idx="4"/>
              <a:endCxn id="10" idx="4"/>
            </p:cNvCxnSpPr>
            <p:nvPr/>
          </p:nvCxnSpPr>
          <p:spPr>
            <a:xfrm flipH="1">
              <a:off x="4559141" y="2735330"/>
              <a:ext cx="3334" cy="1257300"/>
            </a:xfrm>
            <a:prstGeom prst="line">
              <a:avLst/>
            </a:prstGeom>
            <a:ln w="3175">
              <a:solidFill>
                <a:srgbClr val="4A7EBB">
                  <a:alpha val="5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/>
            <p:cNvGrpSpPr/>
            <p:nvPr/>
          </p:nvGrpSpPr>
          <p:grpSpPr>
            <a:xfrm>
              <a:off x="4665874" y="2268739"/>
              <a:ext cx="1347335" cy="1714547"/>
              <a:chOff x="4665874" y="2676659"/>
              <a:chExt cx="1347335" cy="1714547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 flipH="1">
                <a:off x="5072660" y="3090951"/>
                <a:ext cx="257610" cy="1279394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4787562" y="3131586"/>
                <a:ext cx="142296" cy="125266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5309083" y="3028950"/>
                <a:ext cx="472013" cy="128576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 flipH="1">
                <a:off x="5382096" y="2976617"/>
                <a:ext cx="631113" cy="1303331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>
                <a:endCxn id="10" idx="5"/>
              </p:cNvCxnSpPr>
              <p:nvPr/>
            </p:nvCxnSpPr>
            <p:spPr>
              <a:xfrm flipH="1">
                <a:off x="5210097" y="2676659"/>
                <a:ext cx="334994" cy="1253431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 flipH="1">
                <a:off x="4933588" y="3124520"/>
                <a:ext cx="202006" cy="125625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/>
              <p:cNvCxnSpPr/>
              <p:nvPr/>
            </p:nvCxnSpPr>
            <p:spPr>
              <a:xfrm flipH="1">
                <a:off x="4665874" y="3131586"/>
                <a:ext cx="83329" cy="1259620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Group 39"/>
            <p:cNvGrpSpPr/>
            <p:nvPr/>
          </p:nvGrpSpPr>
          <p:grpSpPr>
            <a:xfrm flipH="1">
              <a:off x="3091860" y="2570998"/>
              <a:ext cx="1347335" cy="1414589"/>
              <a:chOff x="4665874" y="2976617"/>
              <a:chExt cx="1347335" cy="1414589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 flipH="1">
                <a:off x="5072660" y="3090951"/>
                <a:ext cx="257610" cy="1279394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4787562" y="3131586"/>
                <a:ext cx="142296" cy="125266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5309083" y="3028950"/>
                <a:ext cx="472013" cy="128576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flipH="1">
                <a:off x="5382096" y="2976617"/>
                <a:ext cx="631113" cy="1303331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 flipH="1">
                <a:off x="5210097" y="3084579"/>
                <a:ext cx="334994" cy="1253431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/>
              <p:cNvCxnSpPr/>
              <p:nvPr/>
            </p:nvCxnSpPr>
            <p:spPr>
              <a:xfrm flipH="1">
                <a:off x="4933588" y="3124520"/>
                <a:ext cx="202006" cy="1256256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flipH="1">
                <a:off x="4665874" y="3131586"/>
                <a:ext cx="83329" cy="1259620"/>
              </a:xfrm>
              <a:prstGeom prst="line">
                <a:avLst/>
              </a:prstGeom>
              <a:ln w="3175">
                <a:solidFill>
                  <a:srgbClr val="4A7EBB">
                    <a:alpha val="5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5" name="Picture 4">
            <a:hlinkClick r:id="rId17" action="ppaction://hlinkfile"/>
          </p:cNvPr>
          <p:cNvPicPr>
            <a:picLocks noChangeAspect="1" noChangeArrowheads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9663" y="1697978"/>
            <a:ext cx="2752217" cy="172013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6005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Създаване на диаграми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02500340"/>
      </p:ext>
    </p:extLst>
  </p:cSld>
  <p:clrMapOvr>
    <a:masterClrMapping/>
  </p:clrMapOvr>
  <p:transition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Диаграми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28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Използване на диаграми</a:t>
            </a:r>
          </a:p>
          <a:p>
            <a:pPr lvl="1"/>
            <a:r>
              <a:rPr lang="bg-BG" dirty="0" smtClean="0"/>
              <a:t>Графично представяне на данни или процеси</a:t>
            </a:r>
          </a:p>
          <a:p>
            <a:pPr lvl="1"/>
            <a:r>
              <a:rPr lang="bg-BG" dirty="0" smtClean="0"/>
              <a:t>Досега в курса са използвани за визуализиране на алгоритми</a:t>
            </a:r>
          </a:p>
          <a:p>
            <a:r>
              <a:rPr lang="bg-BG" dirty="0" smtClean="0"/>
              <a:t>Създаване на диаграми</a:t>
            </a:r>
          </a:p>
          <a:p>
            <a:pPr lvl="1"/>
            <a:r>
              <a:rPr lang="bg-BG" dirty="0" smtClean="0"/>
              <a:t>В много програми има готови средства, но целта е как алгоритмично да се създават диаграми</a:t>
            </a:r>
          </a:p>
          <a:p>
            <a:pPr lvl="1"/>
            <a:r>
              <a:rPr lang="bg-BG" dirty="0" smtClean="0"/>
              <a:t>Предполага се, че има достъп до средства за рисуване на графични примитиви</a:t>
            </a:r>
          </a:p>
        </p:txBody>
      </p:sp>
    </p:spTree>
    <p:extLst>
      <p:ext uri="{BB962C8B-B14F-4D97-AF65-F5344CB8AC3E}">
        <p14:creationId xmlns:p14="http://schemas.microsoft.com/office/powerpoint/2010/main" val="3744112251"/>
      </p:ext>
    </p:extLst>
  </p:cSld>
  <p:clrMapOvr>
    <a:masterClrMapping/>
  </p:clrMapOvr>
  <p:transition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Лентова диаграма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29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Лентова диаграма</a:t>
                </a:r>
              </a:p>
              <a:p>
                <a:pPr lvl="1"/>
                <a:r>
                  <a:rPr lang="bg-BG" dirty="0" smtClean="0"/>
                  <a:t>На английски </a:t>
                </a:r>
                <a:r>
                  <a:rPr lang="en-US" dirty="0" smtClean="0"/>
                  <a:t>bar chart</a:t>
                </a:r>
              </a:p>
              <a:p>
                <a:pPr lvl="1"/>
                <a:r>
                  <a:rPr lang="bg-BG" dirty="0" smtClean="0"/>
                  <a:t>Представя данни като ленти със съответна дължина</a:t>
                </a:r>
              </a:p>
              <a:p>
                <a:pPr lvl="1"/>
                <a:r>
                  <a:rPr lang="bg-BG" dirty="0" smtClean="0"/>
                  <a:t>В най-простия случай данните са двойки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bg-BG" dirty="0" smtClean="0"/>
                  <a:t> (</a:t>
                </a:r>
                <a:r>
                  <a:rPr lang="bg-BG" dirty="0"/>
                  <a:t>категория </a:t>
                </a:r>
                <a:r>
                  <a:rPr lang="en-US" dirty="0" smtClean="0"/>
                  <a:t>/</a:t>
                </a:r>
                <a:r>
                  <a:rPr lang="bg-BG" dirty="0" smtClean="0"/>
                  <a:t> индекс)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(стойност </a:t>
                </a:r>
                <a:r>
                  <a:rPr lang="en-US" dirty="0" smtClean="0"/>
                  <a:t>/</a:t>
                </a:r>
                <a:r>
                  <a:rPr lang="bg-BG" dirty="0" smtClean="0"/>
                  <a:t> показател)</a:t>
                </a:r>
                <a:endParaRPr lang="bg-BG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D:\Pavel\Courses\Materials\Course.ALG 2019\Alg-14 Data visualization\Lecture\Figures\bar-chart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2" y="3506970"/>
            <a:ext cx="5754688" cy="300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653946"/>
      </p:ext>
    </p:extLst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Графични обекти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06891403"/>
      </p:ext>
    </p:extLst>
  </p:cSld>
  <p:clrMapOvr>
    <a:masterClrMapping/>
  </p:clrMapOvr>
  <p:transition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30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Фактори за отчитане</a:t>
                </a:r>
              </a:p>
              <a:p>
                <a:pPr lvl="1"/>
                <a:r>
                  <a:rPr lang="bg-BG" dirty="0" smtClean="0"/>
                  <a:t>Броят данни не е фиксиран в алгоритъма, той трябва да работи за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bg-BG" dirty="0" smtClean="0"/>
                  <a:t> данни</a:t>
                </a:r>
              </a:p>
              <a:p>
                <a:pPr lvl="1"/>
                <a:r>
                  <a:rPr lang="bg-BG" dirty="0" smtClean="0"/>
                  <a:t>Хоризонталният размер на лента трябва да отчита броя данни спрямо графичното поле</a:t>
                </a:r>
              </a:p>
              <a:p>
                <a:pPr lvl="1"/>
                <a:r>
                  <a:rPr lang="bg-BG" dirty="0" smtClean="0"/>
                  <a:t>Вертикалният размер на лентата трябва да отчита минималната и максималната стойност спрямо графичното поле</a:t>
                </a:r>
              </a:p>
              <a:p>
                <a:r>
                  <a:rPr lang="bg-BG" dirty="0" smtClean="0"/>
                  <a:t>Допълнителни фактори</a:t>
                </a:r>
              </a:p>
              <a:p>
                <a:pPr lvl="1"/>
                <a:r>
                  <a:rPr lang="bg-BG" dirty="0" smtClean="0"/>
                  <a:t>Надписи по осите – при твърде много категории някои се пропускат</a:t>
                </a:r>
              </a:p>
              <a:p>
                <a:pPr lvl="1"/>
                <a:r>
                  <a:rPr lang="bg-BG" dirty="0" smtClean="0"/>
                  <a:t>Вертикална ос с главни (и второстепенни) деления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130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7795222"/>
      </p:ext>
    </p:extLst>
  </p:cSld>
  <p:clrMapOvr>
    <a:masterClrMapping/>
  </p:clrMapOvr>
  <p:transition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31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</a:t>
                </a:r>
              </a:p>
              <a:p>
                <a:pPr lvl="1"/>
                <a:r>
                  <a:rPr lang="bg-BG" dirty="0" smtClean="0"/>
                  <a:t>Да изчислим положението на една лента</a:t>
                </a:r>
                <a:r>
                  <a:rPr lang="en-US" dirty="0" smtClean="0"/>
                  <a:t> </a:t>
                </a:r>
                <a:r>
                  <a:rPr lang="bg-BG" dirty="0" smtClean="0"/>
                  <a:t>чрез двата ѝ върха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bg-BG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bg-BG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)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Дадено е графично поле от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(0,</m:t>
                    </m:r>
                    <m:r>
                      <a:rPr lang="bg-BG" i="1" dirty="0" err="1" smtClean="0">
                        <a:latin typeface="Cambria Math"/>
                      </a:rPr>
                      <m:t>0</m:t>
                    </m:r>
                    <m:r>
                      <a:rPr lang="bg-BG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 до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a:rPr lang="en-US" i="1" dirty="0" err="1" smtClean="0">
                        <a:latin typeface="Cambria Math"/>
                      </a:rPr>
                      <m:t>h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𝑣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оста </a:t>
                </a:r>
                <a:r>
                  <a:rPr lang="en-US" dirty="0" smtClean="0"/>
                  <a:t>Y</a:t>
                </a:r>
                <a:r>
                  <a:rPr lang="bg-BG" dirty="0" smtClean="0"/>
                  <a:t> сочи надолу, брой данни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,</a:t>
                </a:r>
                <a:r>
                  <a:rPr lang="bg-BG" dirty="0" smtClean="0"/>
                  <a:t> индекс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стойности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bg-BG" b="0" i="1" dirty="0" smtClean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bg-BG" b="0" i="1" dirty="0" smtClean="0">
                        <a:latin typeface="Cambria Math"/>
                      </a:rPr>
                      <m:t>…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празно разстояние вляво и вдясно на всяка лента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𝑔</m:t>
                    </m:r>
                  </m:oMath>
                </a14:m>
                <a:r>
                  <a:rPr lang="bg-BG" dirty="0" smtClean="0"/>
                  <a:t> 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1745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7" name="Picture 3" descr="D:\Pavel\Courses\Materials\Course.ALG 2019\Alg-14 Data visualization\Lecture\Figures\bar-chart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753" y="2895600"/>
            <a:ext cx="6619875" cy="359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177797"/>
      </p:ext>
    </p:extLst>
  </p:cSld>
  <p:clrMapOvr>
    <a:masterClrMapping/>
  </p:clrMapOvr>
  <p:transition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bg-BG" dirty="0" smtClean="0"/>
                  <a:t>Алгоритъм</a:t>
                </a:r>
              </a:p>
              <a:p>
                <a:pPr lvl="1"/>
                <a:r>
                  <a:rPr lang="bg-BG" dirty="0" smtClean="0"/>
                  <a:t>Ширина на лента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dirty="0">
                        <a:latin typeface="Cambria Math"/>
                      </a:rPr>
                      <m:t>Δ</m:t>
                    </m:r>
                    <m:r>
                      <a:rPr lang="en-US" i="1" dirty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получаваме от общата ширина на полето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h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броя празни пространства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  <m:r>
                      <a:rPr lang="en-US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размера на всяко от тях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𝑔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и броя ленти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Височина на лента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Δ</m:t>
                    </m:r>
                    <m:r>
                      <a:rPr lang="en-US" b="0" i="1" smtClean="0">
                        <a:latin typeface="Cambria Math"/>
                      </a:rPr>
                      <m:t>𝑦</m:t>
                    </m:r>
                  </m:oMath>
                </a14:m>
                <a:r>
                  <a:rPr lang="bg-BG" dirty="0" smtClean="0"/>
                  <a:t> получаваме от общата височина и празните пространства отгоре и отдолу с размер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𝑔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Хоризонталното положение на лента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bg-BG" dirty="0" smtClean="0"/>
                  <a:t> получаваме от поредния ѝ номер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броя вляво от нея на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𝑖</m:t>
                    </m:r>
                    <m:r>
                      <a:rPr lang="en-US" i="1" dirty="0">
                        <a:latin typeface="Cambria Math"/>
                      </a:rPr>
                      <m:t>+1 </m:t>
                    </m:r>
                  </m:oMath>
                </a14:m>
                <a:r>
                  <a:rPr lang="bg-BG" dirty="0" smtClean="0"/>
                  <a:t>празни пространства </a:t>
                </a:r>
                <a:r>
                  <a:rPr lang="bg-BG" dirty="0"/>
                  <a:t>с размер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𝑔</m:t>
                    </m:r>
                  </m:oMath>
                </a14:m>
                <a:r>
                  <a:rPr lang="en-US" dirty="0"/>
                  <a:t> </a:t>
                </a:r>
                <a:r>
                  <a:rPr lang="bg-BG" dirty="0" smtClean="0"/>
                  <a:t>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bg-BG" dirty="0" smtClean="0"/>
                  <a:t> ленти с размер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/>
                      </a:rPr>
                      <m:t>Δ</m:t>
                    </m:r>
                    <m:r>
                      <m:rPr>
                        <m:sty m:val="p"/>
                      </m:rPr>
                      <a:rPr lang="en-US" i="1" dirty="0" err="1" smtClean="0">
                        <a:latin typeface="Cambria Math"/>
                      </a:rPr>
                      <m:t>x</m:t>
                    </m:r>
                  </m:oMath>
                </a14:m>
                <a:endParaRPr lang="en-US" dirty="0" smtClean="0"/>
              </a:p>
              <a:p>
                <a:pPr marL="746125" lvl="1" indent="0">
                  <a:buNone/>
                </a:pPr>
                <a:r>
                  <a:rPr lang="bg-BG" dirty="0" smtClean="0">
                    <a:solidFill>
                      <a:srgbClr val="0070C0"/>
                    </a:solidFill>
                  </a:rPr>
                  <a:t>Функция</a:t>
                </a:r>
                <a:r>
                  <a:rPr lang="bg-BG" dirty="0" smtClean="0"/>
                  <a:t> Лента(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marL="1211263" lvl="1" indent="0">
                  <a:buNone/>
                </a:pPr>
                <a:r>
                  <a:rPr lang="bg-BG" dirty="0" smtClean="0"/>
                  <a:t>Ширина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/>
                      </a:rPr>
                      <m:t>Δ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 =</m:t>
                    </m:r>
                    <m:d>
                      <m:dPr>
                        <m:ctrlPr>
                          <a:rPr lang="en-US" i="1" dirty="0">
                            <a:latin typeface="Cambria Math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/>
                          </a:rPr>
                          <m:t>h</m:t>
                        </m:r>
                        <m:r>
                          <a:rPr lang="en-US" i="1" dirty="0">
                            <a:latin typeface="Cambria Math"/>
                          </a:rPr>
                          <m:t> – </m:t>
                        </m:r>
                        <m:d>
                          <m:dPr>
                            <m:ctrlPr>
                              <a:rPr lang="bg-BG" i="1" dirty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𝑛</m:t>
                            </m:r>
                            <m:r>
                              <a:rPr lang="bg-BG" i="1" dirty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en-US" i="1" dirty="0">
                            <a:latin typeface="Cambria Math"/>
                          </a:rPr>
                          <m:t>𝑔</m:t>
                        </m:r>
                      </m:e>
                    </m:d>
                    <m:r>
                      <a:rPr lang="bg-BG" b="0" i="1" dirty="0" smtClean="0">
                        <a:latin typeface="Cambria Math"/>
                      </a:rPr>
                      <m:t>/</m:t>
                    </m:r>
                    <m:r>
                      <a:rPr lang="en-US" b="0" i="1" dirty="0" smtClean="0">
                        <a:latin typeface="Cambria Math"/>
                      </a:rPr>
                      <m:t>𝑛</m:t>
                    </m:r>
                  </m:oMath>
                </a14:m>
                <a:endParaRPr lang="en-US" dirty="0" smtClean="0"/>
              </a:p>
              <a:p>
                <a:pPr marL="1211263" lvl="1" indent="0">
                  <a:buNone/>
                </a:pPr>
                <a:r>
                  <a:rPr lang="bg-BG" dirty="0" smtClean="0"/>
                  <a:t>Височина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Δ</m:t>
                    </m:r>
                    <m:r>
                      <a:rPr lang="en-US" b="0" i="1" smtClean="0">
                        <a:latin typeface="Cambria Math"/>
                      </a:rPr>
                      <m:t>𝑦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𝑣</m:t>
                        </m:r>
                        <m:r>
                          <a:rPr lang="en-US" i="1">
                            <a:latin typeface="Cambria Math"/>
                          </a:rPr>
                          <m:t>−2</m:t>
                        </m:r>
                        <m:r>
                          <a:rPr lang="en-US" i="1">
                            <a:latin typeface="Cambria Math"/>
                          </a:rPr>
                          <m:t>𝑔</m:t>
                        </m:r>
                      </m:e>
                    </m:d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 </m:t>
                        </m:r>
                        <m:r>
                          <a:rPr lang="en-US" i="1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/100</m:t>
                    </m:r>
                  </m:oMath>
                </a14:m>
                <a:endParaRPr lang="nn-NO" dirty="0" smtClean="0"/>
              </a:p>
              <a:p>
                <a:pPr marL="1211263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bg-BG" b="0" i="1" dirty="0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nn-NO" i="1" dirty="0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nn-NO" i="1" dirty="0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nn-NO" i="1" dirty="0" smtClean="0">
                          <a:latin typeface="Cambria Math"/>
                        </a:rPr>
                        <m:t> </m:t>
                      </m:r>
                      <m:r>
                        <a:rPr lang="nn-NO" i="1" dirty="0">
                          <a:latin typeface="Cambria Math"/>
                        </a:rPr>
                        <m:t>= (</m:t>
                      </m:r>
                      <m:r>
                        <a:rPr lang="nn-NO" i="1" dirty="0">
                          <a:latin typeface="Cambria Math"/>
                        </a:rPr>
                        <m:t>𝑖</m:t>
                      </m:r>
                      <m:r>
                        <a:rPr lang="nn-NO" i="1" dirty="0">
                          <a:latin typeface="Cambria Math"/>
                        </a:rPr>
                        <m:t>+1) </m:t>
                      </m:r>
                      <m:r>
                        <a:rPr lang="nn-NO" i="1" dirty="0">
                          <a:latin typeface="Cambria Math"/>
                        </a:rPr>
                        <m:t>𝑔</m:t>
                      </m:r>
                      <m:r>
                        <a:rPr lang="nn-NO" i="1" dirty="0">
                          <a:latin typeface="Cambria Math"/>
                        </a:rPr>
                        <m:t>+</m:t>
                      </m:r>
                      <m:r>
                        <a:rPr lang="nn-NO" i="1" dirty="0">
                          <a:latin typeface="Cambria Math"/>
                        </a:rPr>
                        <m:t>𝑖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/>
                        </a:rPr>
                        <m:t>Δ</m:t>
                      </m:r>
                      <m:r>
                        <a:rPr lang="en-US" b="0" i="1" dirty="0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nn-NO" dirty="0" smtClean="0"/>
              </a:p>
              <a:p>
                <a:pPr marL="1211263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en-US" b="0" i="1" smtClean="0"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𝑔</m:t>
                      </m:r>
                    </m:oMath>
                  </m:oMathPara>
                </a14:m>
                <a:endParaRPr lang="nn-NO" dirty="0" smtClean="0"/>
              </a:p>
              <a:p>
                <a:pPr marL="1211263" lvl="1" indent="0">
                  <a:buNone/>
                </a:pPr>
                <a:r>
                  <a:rPr lang="bg-BG" dirty="0" smtClean="0"/>
                  <a:t>Рисуване на лента от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𝑦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 с размери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/>
                      </a:rPr>
                      <m:t>Δ</m:t>
                    </m:r>
                    <m:r>
                      <m:rPr>
                        <m:sty m:val="p"/>
                      </m:rPr>
                      <a:rPr lang="en-US" i="1" dirty="0" err="1" smtClean="0">
                        <a:latin typeface="Cambria Math"/>
                      </a:rPr>
                      <m:t>x</m:t>
                    </m:r>
                    <m:r>
                      <a:rPr lang="en-US" i="1" dirty="0" smtClean="0">
                        <a:latin typeface="Cambria Math"/>
                      </a:rPr>
                      <m:t>,</m:t>
                    </m:r>
                    <m:r>
                      <a:rPr lang="en-US" b="0" i="1" dirty="0" smtClean="0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/>
                      </a:rPr>
                      <m:t>Δ</m:t>
                    </m:r>
                    <m:r>
                      <m:rPr>
                        <m:sty m:val="p"/>
                      </m:rPr>
                      <a:rPr lang="en-US" i="1" dirty="0" err="1" smtClean="0">
                        <a:latin typeface="Cambria Math"/>
                      </a:rPr>
                      <m:t>y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endParaRPr lang="nn-NO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6" t="-9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1524000" y="4191000"/>
            <a:ext cx="381000" cy="1981200"/>
            <a:chOff x="1143000" y="1297719"/>
            <a:chExt cx="228600" cy="396008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143000" y="1297719"/>
              <a:ext cx="0" cy="3960081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143000" y="5257800"/>
              <a:ext cx="228600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180199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33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</a:t>
                </a:r>
              </a:p>
              <a:p>
                <a:pPr lvl="1"/>
                <a:r>
                  <a:rPr lang="bg-BG" dirty="0" smtClean="0"/>
                  <a:t>Показване на първите 21 двойки цифри от числото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𝜋</m:t>
                    </m:r>
                  </m:oMath>
                </a14:m>
                <a:r>
                  <a:rPr lang="bg-BG" dirty="0" smtClean="0"/>
                  <a:t> в поле с размер 600х300 пиксела и празно пространство от 5 пиксела около лентите</a:t>
                </a:r>
              </a:p>
              <a:p>
                <a:pPr lvl="1"/>
                <a:r>
                  <a:rPr lang="bg-BG" dirty="0"/>
                  <a:t>Показване на </a:t>
                </a:r>
                <a:r>
                  <a:rPr lang="bg-BG" dirty="0" smtClean="0"/>
                  <a:t>100 стойности на функцията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b="0" i="1" dirty="0" smtClean="0">
                        <a:latin typeface="Cambria Math"/>
                      </a:rPr>
                      <m:t>=50+20</m:t>
                    </m:r>
                    <m:func>
                      <m:func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/>
                              </a:rPr>
                              <m:t>𝑥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/>
                              </a:rPr>
                              <m:t>5</m:t>
                            </m:r>
                          </m:den>
                        </m:f>
                      </m:e>
                    </m:func>
                    <m:r>
                      <a:rPr lang="en-US" b="0" i="1" dirty="0" smtClean="0">
                        <a:latin typeface="Cambria Math"/>
                      </a:rPr>
                      <m:t>+10</m:t>
                    </m:r>
                    <m:func>
                      <m:func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b="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dirty="0" smtClean="0">
                                <a:latin typeface="Cambria Math"/>
                              </a:rPr>
                              <m:t>𝑥</m:t>
                            </m:r>
                          </m:num>
                          <m:den>
                            <m:r>
                              <a:rPr lang="en-US" b="0" i="1" dirty="0" smtClean="0">
                                <a:latin typeface="Cambria Math"/>
                              </a:rPr>
                              <m:t>3</m:t>
                            </m:r>
                          </m:den>
                        </m:f>
                      </m:e>
                    </m:func>
                  </m:oMath>
                </a14:m>
                <a:r>
                  <a:rPr lang="bg-BG" dirty="0" smtClean="0"/>
                  <a:t> в поле </a:t>
                </a:r>
                <a:r>
                  <a:rPr lang="en-US" dirty="0" smtClean="0"/>
                  <a:t>8</a:t>
                </a:r>
                <a:r>
                  <a:rPr lang="bg-BG" dirty="0" smtClean="0"/>
                  <a:t>00х300 пиксела и разстояние между лентите от </a:t>
                </a:r>
                <a:r>
                  <a:rPr lang="en-US" dirty="0" smtClean="0"/>
                  <a:t>1</a:t>
                </a:r>
                <a:r>
                  <a:rPr lang="bg-BG" dirty="0" smtClean="0"/>
                  <a:t> пиксел</a:t>
                </a:r>
                <a:endParaRPr lang="bg-BG" dirty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3656838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712" y="3733800"/>
            <a:ext cx="4876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1142619" y="5798218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Rectangle 7">
            <a:hlinkClick r:id="rId5" action="ppaction://hlinkfile"/>
          </p:cNvPr>
          <p:cNvSpPr/>
          <p:nvPr/>
        </p:nvSpPr>
        <p:spPr>
          <a:xfrm>
            <a:off x="5561712" y="5798217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5926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34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bg-BG" dirty="0" smtClean="0"/>
              <a:t>Автоматично мащабиране</a:t>
            </a:r>
          </a:p>
          <a:p>
            <a:pPr lvl="1"/>
            <a:r>
              <a:rPr lang="bg-BG" dirty="0" smtClean="0"/>
              <a:t>В момента в кода за изчисляване на височината на лента има константа 100</a:t>
            </a:r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endParaRPr lang="bg-BG" dirty="0" smtClean="0"/>
          </a:p>
          <a:p>
            <a:pPr lvl="1"/>
            <a:endParaRPr lang="bg-BG" dirty="0"/>
          </a:p>
          <a:p>
            <a:pPr lvl="1"/>
            <a:r>
              <a:rPr lang="bg-BG" dirty="0" smtClean="0"/>
              <a:t>Това означава, че по вертикала можем да показваме стойности от 0 до 100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4690446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Down Arrow 3"/>
          <p:cNvSpPr/>
          <p:nvPr/>
        </p:nvSpPr>
        <p:spPr>
          <a:xfrm rot="2285000">
            <a:off x="4953037" y="1405329"/>
            <a:ext cx="304800" cy="1371600"/>
          </a:xfrm>
          <a:prstGeom prst="downArrow">
            <a:avLst>
              <a:gd name="adj1" fmla="val 32308"/>
              <a:gd name="adj2" fmla="val 1114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837956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35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Да опитаме 100 стойности на функцията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)=</m:t>
                    </m:r>
                    <m:sSup>
                      <m:sSupPr>
                        <m:ctrlPr>
                          <a:rPr lang="en-US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US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endParaRPr lang="bg-BG" dirty="0" smtClean="0"/>
              </a:p>
              <a:p>
                <a:pPr lvl="1"/>
                <a:endParaRPr lang="en-US" dirty="0"/>
              </a:p>
              <a:p>
                <a:pPr lvl="1"/>
                <a:endParaRPr lang="en-US" dirty="0" smtClean="0"/>
              </a:p>
              <a:p>
                <a:pPr lvl="1"/>
                <a:r>
                  <a:rPr lang="bg-BG" dirty="0" smtClean="0"/>
                  <a:t>Графиката излиза извън полето</a:t>
                </a:r>
              </a:p>
              <a:p>
                <a:pPr lvl="1"/>
                <a:r>
                  <a:rPr lang="bg-BG" dirty="0" smtClean="0"/>
                  <a:t>Ако сменим мащаба по вертикала от 100 на 1000 пак няма да се вкара графиката в полето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 r="-21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54314"/>
            <a:ext cx="4876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086" y="4419600"/>
            <a:ext cx="4876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3" action="ppaction://hlinkfile"/>
          </p:cNvPr>
          <p:cNvSpPr/>
          <p:nvPr/>
        </p:nvSpPr>
        <p:spPr>
          <a:xfrm>
            <a:off x="5301343" y="2362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>
            <a:hlinkClick r:id="rId5" action="ppaction://hlinkfile"/>
          </p:cNvPr>
          <p:cNvSpPr/>
          <p:nvPr/>
        </p:nvSpPr>
        <p:spPr>
          <a:xfrm>
            <a:off x="5301343" y="58674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06589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36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Решение №1</a:t>
                </a:r>
              </a:p>
              <a:p>
                <a:pPr lvl="1"/>
                <a:r>
                  <a:rPr lang="bg-BG" dirty="0" smtClean="0"/>
                  <a:t>Използваме подходящо мащабиране</a:t>
                </a:r>
                <a:r>
                  <a:rPr lang="en-US" dirty="0" smtClean="0"/>
                  <a:t>,</a:t>
                </a:r>
                <a:r>
                  <a:rPr lang="bg-BG" dirty="0" smtClean="0"/>
                  <a:t> намерено с налучкване или ръчно изчисление</a:t>
                </a:r>
              </a:p>
              <a:p>
                <a:r>
                  <a:rPr lang="bg-BG" dirty="0" smtClean="0"/>
                  <a:t>Решение №2</a:t>
                </a:r>
              </a:p>
              <a:p>
                <a:pPr lvl="1"/>
                <a:r>
                  <a:rPr lang="bg-BG" dirty="0"/>
                  <a:t>И</a:t>
                </a:r>
                <a:r>
                  <a:rPr lang="bg-BG" dirty="0" smtClean="0"/>
                  <a:t>зползваме </a:t>
                </a:r>
                <a:r>
                  <a:rPr lang="bg-BG" dirty="0"/>
                  <a:t>логаритмична </a:t>
                </a:r>
                <a:r>
                  <a:rPr lang="bg-BG" dirty="0" smtClean="0"/>
                  <a:t>скала</a:t>
                </a:r>
              </a:p>
              <a:p>
                <a:pPr lvl="1"/>
                <a:r>
                  <a:rPr lang="bg-BG" dirty="0" smtClean="0"/>
                  <a:t>Например, вместо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i="1" dirty="0">
                        <a:latin typeface="Cambria Math"/>
                      </a:rPr>
                      <m:t> </m:t>
                    </m:r>
                  </m:oMath>
                </a14:m>
                <a:r>
                  <a:rPr lang="bg-BG" dirty="0" smtClean="0"/>
                  <a:t>показваме броя цифри в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чрез замяна на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bg-BG" dirty="0" smtClean="0"/>
                  <a:t> с 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b="0" i="1" dirty="0" smtClean="0">
                            <a:latin typeface="Cambria Math"/>
                          </a:rPr>
                        </m:ctrlPr>
                      </m:dPr>
                      <m:e>
                        <m:r>
                          <a:rPr lang="bg-BG" b="0" i="1" dirty="0" smtClean="0">
                            <a:latin typeface="Cambria Math"/>
                          </a:rPr>
                          <m:t>1+</m:t>
                        </m:r>
                        <m:func>
                          <m:funcPr>
                            <m:ctrlPr>
                              <a:rPr lang="en-US" i="1" dirty="0">
                                <a:latin typeface="Cambria Math"/>
                              </a:rPr>
                            </m:ctrlPr>
                          </m:funcPr>
                          <m:fName>
                            <m:sSub>
                              <m:sSubPr>
                                <m:ctrlPr>
                                  <a:rPr lang="en-US" i="1" dirty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dirty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b>
                                <m:r>
                                  <a:rPr lang="en-US" i="1" dirty="0">
                                    <a:latin typeface="Cambria Math"/>
                                  </a:rPr>
                                  <m:t>10</m:t>
                                </m:r>
                              </m:sub>
                            </m:sSub>
                          </m:fName>
                          <m:e>
                            <m:sSub>
                              <m:sSubPr>
                                <m:ctrlPr>
                                  <a:rPr lang="en-US" b="0" i="1" dirty="0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dirty="0" smtClean="0">
                                    <a:latin typeface="Cambria Math"/>
                                  </a:rPr>
                                  <m:t>𝑝</m:t>
                                </m:r>
                              </m:e>
                              <m:sub>
                                <m:r>
                                  <a:rPr lang="en-US" b="0" i="1" dirty="0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func>
                      </m:e>
                    </m:d>
                  </m:oMath>
                </a14:m>
                <a:r>
                  <a:rPr lang="bg-BG" dirty="0" smtClean="0"/>
                  <a:t> 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123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0"/>
            <a:ext cx="4876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 action="ppaction://hlinkfile"/>
          </p:cNvPr>
          <p:cNvSpPr/>
          <p:nvPr/>
        </p:nvSpPr>
        <p:spPr>
          <a:xfrm>
            <a:off x="3657600" y="57912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89462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Решение №3</a:t>
            </a:r>
          </a:p>
          <a:p>
            <a:pPr lvl="1"/>
            <a:r>
              <a:rPr lang="bg-BG" dirty="0" smtClean="0"/>
              <a:t>Изчисляваме автоматично мащаба</a:t>
            </a:r>
          </a:p>
          <a:p>
            <a:pPr lvl="1"/>
            <a:r>
              <a:rPr lang="bg-BG" dirty="0" smtClean="0"/>
              <a:t>Отделен предварителен цикъл, за да намерим най-голямата стойност</a:t>
            </a:r>
          </a:p>
          <a:p>
            <a:pPr lvl="1"/>
            <a:r>
              <a:rPr lang="bg-BG" dirty="0" smtClean="0"/>
              <a:t>Мащабираме спрямо нея</a:t>
            </a:r>
          </a:p>
          <a:p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837543"/>
            <a:ext cx="48768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3" action="ppaction://hlinkfile"/>
          </p:cNvPr>
          <p:cNvSpPr/>
          <p:nvPr/>
        </p:nvSpPr>
        <p:spPr>
          <a:xfrm>
            <a:off x="3657600" y="487680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5087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Кръгова диаграма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38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Лентова диаграма</a:t>
                </a:r>
              </a:p>
              <a:p>
                <a:pPr lvl="1"/>
                <a:r>
                  <a:rPr lang="bg-BG" dirty="0"/>
                  <a:t>На английски </a:t>
                </a:r>
                <a:r>
                  <a:rPr lang="en-US" dirty="0" smtClean="0"/>
                  <a:t>pie </a:t>
                </a:r>
                <a:r>
                  <a:rPr lang="en-US" dirty="0"/>
                  <a:t>chart</a:t>
                </a:r>
              </a:p>
              <a:p>
                <a:pPr lvl="1"/>
                <a:r>
                  <a:rPr lang="bg-BG" dirty="0"/>
                  <a:t>Представя данни като </a:t>
                </a:r>
                <a:r>
                  <a:rPr lang="bg-BG" dirty="0" smtClean="0"/>
                  <a:t>сегменти от пълен кръг</a:t>
                </a:r>
                <a:endParaRPr lang="bg-BG" dirty="0"/>
              </a:p>
              <a:p>
                <a:pPr lvl="1"/>
                <a:r>
                  <a:rPr lang="bg-BG" dirty="0"/>
                  <a:t>В най-простия случай данните са двойки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>
                            <a:latin typeface="Cambria Math"/>
                          </a:rPr>
                          <m:t>𝐾</m:t>
                        </m:r>
                      </m:e>
                      <m:sub>
                        <m:r>
                          <a:rPr lang="en-US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bg-BG" dirty="0"/>
                  <a:t> (категория </a:t>
                </a:r>
                <a:r>
                  <a:rPr lang="en-US" dirty="0"/>
                  <a:t>/</a:t>
                </a:r>
                <a:r>
                  <a:rPr lang="bg-BG" dirty="0"/>
                  <a:t> индекс) 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dirty="0"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  <a:r>
                  <a:rPr lang="bg-BG" dirty="0"/>
                  <a:t>(стойност </a:t>
                </a:r>
                <a:r>
                  <a:rPr lang="en-US" dirty="0"/>
                  <a:t>/</a:t>
                </a:r>
                <a:r>
                  <a:rPr lang="bg-BG" dirty="0"/>
                  <a:t> показател</a:t>
                </a:r>
                <a:r>
                  <a:rPr lang="bg-BG" dirty="0" smtClean="0"/>
                  <a:t>)</a:t>
                </a:r>
                <a:endParaRPr lang="bg-BG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D:\Pavel\Courses\Materials\Course.ALG 2019\Alg-14 Data visualization\Lecture\Figures\pie-chart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576203"/>
            <a:ext cx="3276600" cy="28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66938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39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Фактори за отчитане</a:t>
                </a:r>
              </a:p>
              <a:p>
                <a:pPr lvl="1"/>
                <a:r>
                  <a:rPr lang="bg-BG" dirty="0" smtClean="0"/>
                  <a:t>Броят данни не е фиксиран в алгоритъма, той трябва да работи за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bg-BG" dirty="0" smtClean="0"/>
                  <a:t> данни, като се очаква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𝑛</m:t>
                    </m:r>
                    <m:r>
                      <a:rPr lang="en-US" b="0" i="1" smtClean="0">
                        <a:latin typeface="Cambria Math"/>
                      </a:rPr>
                      <m:t>≥3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Ъгловият размер на сегментите е пропорционален на съответната стойност </a:t>
                </a:r>
              </a:p>
              <a:p>
                <a:pPr lvl="1"/>
                <a:r>
                  <a:rPr lang="bg-BG" dirty="0" smtClean="0"/>
                  <a:t>Радиалният размер на сегментите е един и същ</a:t>
                </a:r>
              </a:p>
              <a:p>
                <a:pPr lvl="1"/>
                <a:r>
                  <a:rPr lang="bg-BG" dirty="0" smtClean="0"/>
                  <a:t>Сумарно сегментите правят пълен кръг от 360°</a:t>
                </a:r>
              </a:p>
              <a:p>
                <a:r>
                  <a:rPr lang="bg-BG" dirty="0" smtClean="0"/>
                  <a:t>Допълнителни фактори</a:t>
                </a:r>
              </a:p>
              <a:p>
                <a:pPr lvl="1"/>
                <a:r>
                  <a:rPr lang="bg-BG" dirty="0" smtClean="0"/>
                  <a:t>Стойностите могат да се задават вътре в сегментите или извън тях</a:t>
                </a:r>
              </a:p>
              <a:p>
                <a:pPr lvl="1"/>
                <a:r>
                  <a:rPr lang="bg-BG" dirty="0" smtClean="0"/>
                  <a:t>Сегментите са с различни цветове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130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9476"/>
      </p:ext>
    </p:extLst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Визуализиране на данни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Първична  цел</a:t>
            </a:r>
          </a:p>
          <a:p>
            <a:pPr lvl="1"/>
            <a:r>
              <a:rPr lang="bg-BG" dirty="0" smtClean="0"/>
              <a:t>Графично представяне на числови данни</a:t>
            </a:r>
          </a:p>
          <a:p>
            <a:pPr lvl="1"/>
            <a:r>
              <a:rPr lang="bg-BG" dirty="0" smtClean="0"/>
              <a:t>Графично представяне на много данни</a:t>
            </a:r>
          </a:p>
          <a:p>
            <a:r>
              <a:rPr lang="bg-BG" dirty="0" smtClean="0"/>
              <a:t>Вторични цели</a:t>
            </a:r>
          </a:p>
          <a:p>
            <a:pPr lvl="1"/>
            <a:r>
              <a:rPr lang="bg-BG" dirty="0" smtClean="0"/>
              <a:t>Осъзнаване на отношения между данните</a:t>
            </a:r>
          </a:p>
          <a:p>
            <a:pPr lvl="1"/>
            <a:r>
              <a:rPr lang="bg-BG" dirty="0" smtClean="0"/>
              <a:t>Осъзнаване на тенденции на развитие</a:t>
            </a:r>
          </a:p>
          <a:p>
            <a:pPr lvl="1"/>
            <a:r>
              <a:rPr lang="bg-BG" dirty="0" smtClean="0"/>
              <a:t>Накратко – визуалното представяне помага да се видят неща, които са незабележими при </a:t>
            </a:r>
            <a:r>
              <a:rPr lang="bg-BG" dirty="0" err="1" smtClean="0"/>
              <a:t>тебличното</a:t>
            </a:r>
            <a:r>
              <a:rPr lang="bg-BG" dirty="0" smtClean="0"/>
              <a:t> цифрово представяне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93980071"/>
      </p:ext>
    </p:extLst>
  </p:cSld>
  <p:clrMapOvr>
    <a:masterClrMapping/>
  </p:clrMapOvr>
  <p:transition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40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</a:t>
                </a:r>
              </a:p>
              <a:p>
                <a:pPr lvl="1"/>
                <a:r>
                  <a:rPr lang="bg-BG" dirty="0" smtClean="0"/>
                  <a:t>Да изчислим положението на сегмент чрез ъгловият му интервал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, център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(</m:t>
                    </m:r>
                    <m:r>
                      <a:rPr lang="en-US" i="1" dirty="0">
                        <a:latin typeface="Cambria Math"/>
                      </a:rPr>
                      <m:t>𝑥</m:t>
                    </m:r>
                    <m:r>
                      <a:rPr lang="en-US" i="1" dirty="0">
                        <a:latin typeface="Cambria Math"/>
                      </a:rPr>
                      <m:t>,</m:t>
                    </m:r>
                    <m:r>
                      <a:rPr lang="en-US" i="1" dirty="0">
                        <a:latin typeface="Cambria Math"/>
                      </a:rPr>
                      <m:t>𝑦</m:t>
                    </m:r>
                    <m:r>
                      <a:rPr lang="en-US" i="1" dirty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 smtClean="0"/>
                  <a:t> и радиус </a:t>
                </a:r>
                <a:r>
                  <a:rPr lang="en-US" dirty="0" smtClean="0"/>
                  <a:t>r</a:t>
                </a:r>
                <a:endParaRPr lang="bg-BG" dirty="0" smtClean="0"/>
              </a:p>
              <a:p>
                <a:pPr lvl="1"/>
                <a:r>
                  <a:rPr lang="bg-BG" dirty="0"/>
                  <a:t>Дадено е графично поле от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(0,</m:t>
                    </m:r>
                    <m:r>
                      <a:rPr lang="bg-BG" i="1" dirty="0" err="1">
                        <a:latin typeface="Cambria Math"/>
                      </a:rPr>
                      <m:t>0</m:t>
                    </m:r>
                    <m:r>
                      <a:rPr lang="bg-BG" i="1" dirty="0">
                        <a:latin typeface="Cambria Math"/>
                      </a:rPr>
                      <m:t>)</m:t>
                    </m:r>
                  </m:oMath>
                </a14:m>
                <a:r>
                  <a:rPr lang="bg-BG" dirty="0"/>
                  <a:t> до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(</m:t>
                    </m:r>
                    <m:r>
                      <a:rPr lang="en-US" i="1" dirty="0" err="1">
                        <a:latin typeface="Cambria Math"/>
                      </a:rPr>
                      <m:t>h</m:t>
                    </m:r>
                    <m:r>
                      <a:rPr lang="en-US" i="1" dirty="0" err="1">
                        <a:latin typeface="Cambria Math"/>
                      </a:rPr>
                      <m:t>,</m:t>
                    </m:r>
                    <m:r>
                      <a:rPr lang="en-US" i="1" dirty="0" err="1">
                        <a:latin typeface="Cambria Math"/>
                      </a:rPr>
                      <m:t>𝑣</m:t>
                    </m:r>
                    <m:r>
                      <a:rPr lang="en-US" i="1" dirty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, </a:t>
                </a:r>
                <a:r>
                  <a:rPr lang="bg-BG" dirty="0"/>
                  <a:t>оста </a:t>
                </a:r>
                <a:r>
                  <a:rPr lang="en-US" dirty="0"/>
                  <a:t>Y</a:t>
                </a:r>
                <a:r>
                  <a:rPr lang="bg-BG" dirty="0"/>
                  <a:t> сочи надолу, брой данни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/>
                  <a:t>,</a:t>
                </a:r>
                <a:r>
                  <a:rPr lang="bg-BG" dirty="0"/>
                  <a:t> индекс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/>
                  <a:t>, </a:t>
                </a:r>
                <a:r>
                  <a:rPr lang="bg-BG" dirty="0"/>
                  <a:t>стойности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bg-BG" i="1" dirty="0">
                            <a:latin typeface="Cambria Math"/>
                          </a:rPr>
                          <m:t>0</m:t>
                        </m:r>
                      </m:sub>
                    </m:sSub>
                    <m:r>
                      <a:rPr lang="bg-BG" i="1" dirty="0">
                        <a:latin typeface="Cambria Math"/>
                      </a:rPr>
                      <m:t>…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endParaRPr lang="bg-BG" dirty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218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D:\Pavel\Courses\Materials\Course.ALG 2019\Alg-14 Data visualization\Lecture\Figures\pie-chart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514600"/>
            <a:ext cx="5638800" cy="390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506468"/>
      </p:ext>
    </p:extLst>
  </p:cSld>
  <p:clrMapOvr>
    <a:masterClrMapping/>
  </p:clrMapOvr>
  <p:transition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41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Алгоритъм</a:t>
                </a:r>
              </a:p>
              <a:p>
                <a:pPr lvl="1"/>
                <a:r>
                  <a:rPr lang="bg-BG" dirty="0" smtClean="0"/>
                  <a:t>Подготвяме масив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𝑠𝑢𝑚</m:t>
                    </m:r>
                  </m:oMath>
                </a14:m>
                <a:r>
                  <a:rPr lang="en-US" dirty="0" smtClean="0"/>
                  <a:t>, </a:t>
                </a:r>
                <a:r>
                  <a:rPr lang="bg-BG" dirty="0" smtClean="0"/>
                  <a:t>като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bg-BG" dirty="0" smtClean="0"/>
                  <a:t>тия елемент от него е сумата на първите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bg-BG" dirty="0" smtClean="0"/>
                  <a:t> данни от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𝑝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Центърът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err="1" smtClean="0">
                        <a:latin typeface="Cambria Math"/>
                      </a:rPr>
                      <m:t>𝑥</m:t>
                    </m:r>
                    <m:r>
                      <a:rPr lang="en-US" i="1" dirty="0" err="1" smtClean="0">
                        <a:latin typeface="Cambria Math"/>
                      </a:rPr>
                      <m:t>,</m:t>
                    </m:r>
                    <m:r>
                      <a:rPr lang="en-US" i="1" dirty="0" err="1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е по средата на графичното поле, като радиусът е по-малкото от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/>
                      </a:rPr>
                      <m:t>𝑦</m:t>
                    </m:r>
                  </m:oMath>
                </a14:m>
                <a:endParaRPr lang="bg-BG" dirty="0" smtClean="0"/>
              </a:p>
              <a:p>
                <a:pPr lvl="1"/>
                <a:r>
                  <a:rPr lang="bg-BG" dirty="0" smtClean="0"/>
                  <a:t>Началният ъгъл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bg-BG" dirty="0" smtClean="0"/>
                  <a:t> е сумата от предходните елементи спрямо сумата на всички елементи</a:t>
                </a:r>
                <a:r>
                  <a:rPr lang="en-US" dirty="0" smtClean="0"/>
                  <a:t>, </a:t>
                </a:r>
                <a:r>
                  <a:rPr lang="bg-BG" dirty="0" smtClean="0"/>
                  <a:t>а за крайния ъгъл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bg-BG" dirty="0"/>
                  <a:t> </a:t>
                </a:r>
                <a:r>
                  <a:rPr lang="bg-BG" dirty="0" smtClean="0"/>
                  <a:t>се включва и самия елемент</a:t>
                </a:r>
                <a:endParaRPr lang="en-US" dirty="0" smtClean="0"/>
              </a:p>
              <a:p>
                <a:pPr marL="746125" lvl="1" indent="0">
                  <a:buNone/>
                </a:pPr>
                <a:r>
                  <a:rPr lang="bg-BG" dirty="0" smtClean="0">
                    <a:solidFill>
                      <a:srgbClr val="0070C0"/>
                    </a:solidFill>
                  </a:rPr>
                  <a:t>Функция</a:t>
                </a:r>
                <a:r>
                  <a:rPr lang="bg-BG" dirty="0" smtClean="0"/>
                  <a:t> Сегмент(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)</a:t>
                </a:r>
              </a:p>
              <a:p>
                <a:pPr marL="1211263" lvl="1" indent="0">
                  <a:buNone/>
                </a:pPr>
                <a:r>
                  <a:rPr lang="bg-BG" dirty="0" smtClean="0"/>
                  <a:t>Център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en-US" b="0" i="1" dirty="0" smtClean="0">
                        <a:latin typeface="Cambria Math"/>
                      </a:rPr>
                      <m:t>,</m:t>
                    </m:r>
                    <m:r>
                      <a:rPr lang="en-US" b="0" i="1" dirty="0" smtClean="0">
                        <a:latin typeface="Cambria Math"/>
                      </a:rPr>
                      <m:t>𝑦</m:t>
                    </m:r>
                    <m:r>
                      <a:rPr lang="en-US" b="0" i="1" dirty="0" smtClean="0">
                        <a:latin typeface="Cambria Math"/>
                      </a:rPr>
                      <m:t>) =</m:t>
                    </m:r>
                    <m:d>
                      <m:dPr>
                        <m:ctrlPr>
                          <a:rPr lang="en-US" i="1" dirty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/>
                          </a:rPr>
                          <m:t>h</m:t>
                        </m:r>
                        <m:r>
                          <a:rPr lang="en-US" b="0" i="1" dirty="0" smtClean="0">
                            <a:latin typeface="Cambria Math"/>
                          </a:rPr>
                          <m:t>/2,</m:t>
                        </m:r>
                        <m:r>
                          <a:rPr lang="en-US" b="0" i="1" dirty="0" smtClean="0">
                            <a:latin typeface="Cambria Math"/>
                          </a:rPr>
                          <m:t>𝑣</m:t>
                        </m:r>
                        <m:r>
                          <a:rPr lang="en-US" b="0" i="1" dirty="0" smtClean="0">
                            <a:latin typeface="Cambria Math"/>
                          </a:rPr>
                          <m:t>/2</m:t>
                        </m:r>
                      </m:e>
                    </m:d>
                  </m:oMath>
                </a14:m>
                <a:endParaRPr lang="en-US" dirty="0" smtClean="0"/>
              </a:p>
              <a:p>
                <a:pPr marL="1211263" lvl="1" indent="0">
                  <a:buNone/>
                </a:pPr>
                <a:r>
                  <a:rPr lang="bg-BG" dirty="0" smtClean="0"/>
                  <a:t>Радиус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𝑟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/>
                          </a:rPr>
                          <m:t>min</m:t>
                        </m:r>
                      </m:fName>
                      <m:e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func>
                  </m:oMath>
                </a14:m>
                <a:endParaRPr lang="nn-NO" dirty="0" smtClean="0"/>
              </a:p>
              <a:p>
                <a:pPr marL="1211263" lvl="1" indent="0">
                  <a:buNone/>
                </a:pPr>
                <a:r>
                  <a:rPr lang="bg-BG" b="0" dirty="0" smtClean="0"/>
                  <a:t>Краен ъгъл </a:t>
                </a:r>
                <a14:m>
                  <m:oMath xmlns:m="http://schemas.openxmlformats.org/officeDocument/2006/math">
                    <m:r>
                      <a:rPr lang="nn-NO" i="1" dirty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nn-NO" i="1" dirty="0">
                        <a:latin typeface="Cambria Math"/>
                      </a:rPr>
                      <m:t>=</m:t>
                    </m:r>
                    <m:r>
                      <a:rPr lang="en-US" b="0" i="1" dirty="0" smtClean="0">
                        <a:latin typeface="Cambria Math"/>
                      </a:rPr>
                      <m:t>𝑠𝑢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/</m:t>
                    </m:r>
                    <m:r>
                      <a:rPr lang="en-US" b="0" i="1" dirty="0" smtClean="0">
                        <a:latin typeface="Cambria Math"/>
                      </a:rPr>
                      <m:t>𝑠𝑢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𝑛</m:t>
                        </m:r>
                        <m:r>
                          <a:rPr lang="en-US" b="0" i="1" dirty="0" smtClean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endParaRPr lang="nn-NO" dirty="0" smtClean="0"/>
              </a:p>
              <a:p>
                <a:pPr marL="1211263" lvl="1" indent="0">
                  <a:buNone/>
                </a:pPr>
                <a:r>
                  <a:rPr lang="bg-BG" dirty="0" smtClean="0"/>
                  <a:t>Начален ъгъл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nn-NO" i="1" dirty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b="0" i="1" dirty="0" smtClean="0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/>
                      </a:rPr>
                      <m:t>/</m:t>
                    </m:r>
                    <m:r>
                      <a:rPr lang="en-US" i="1" dirty="0">
                        <a:latin typeface="Cambria Math"/>
                      </a:rPr>
                      <m:t>𝑠𝑢</m:t>
                    </m:r>
                    <m:sSub>
                      <m:sSubPr>
                        <m:ctrlPr>
                          <a:rPr lang="en-US" i="1" dirty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i="1" dirty="0">
                            <a:latin typeface="Cambria Math"/>
                          </a:rPr>
                          <m:t>𝑛</m:t>
                        </m:r>
                        <m:r>
                          <a:rPr lang="en-US" i="1" dirty="0">
                            <a:latin typeface="Cambria Math"/>
                          </a:rPr>
                          <m:t>−1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1211263" lvl="1" indent="0">
                  <a:buNone/>
                </a:pPr>
                <a:r>
                  <a:rPr lang="bg-BG" dirty="0" smtClean="0"/>
                  <a:t>Рисуване на сегмент от ъгъл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bg-BG" dirty="0"/>
                  <a:t> </a:t>
                </a:r>
                <a:r>
                  <a:rPr lang="bg-BG" dirty="0" smtClean="0"/>
                  <a:t>до ъгъл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𝛼</m:t>
                        </m:r>
                      </m:e>
                      <m:sub>
                        <m:r>
                          <a:rPr lang="bg-BG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nn-NO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Group 3"/>
          <p:cNvGrpSpPr/>
          <p:nvPr/>
        </p:nvGrpSpPr>
        <p:grpSpPr>
          <a:xfrm>
            <a:off x="1600200" y="4114800"/>
            <a:ext cx="381000" cy="2286000"/>
            <a:chOff x="1143000" y="1297719"/>
            <a:chExt cx="228600" cy="396008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143000" y="1297719"/>
              <a:ext cx="0" cy="3960081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143000" y="5257800"/>
              <a:ext cx="228600" cy="0"/>
            </a:xfrm>
            <a:prstGeom prst="line">
              <a:avLst/>
            </a:prstGeom>
            <a:ln w="28575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267656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</a:t>
                </a:r>
              </a:p>
              <a:p>
                <a:pPr lvl="1"/>
                <a:r>
                  <a:rPr lang="bg-BG" dirty="0" smtClean="0"/>
                  <a:t>Показване на първите няколко цифри от числото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𝜋</m:t>
                    </m:r>
                  </m:oMath>
                </a14:m>
                <a:r>
                  <a:rPr lang="bg-BG" dirty="0" smtClean="0"/>
                  <a:t> в поле с размер 600х300 пиксела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58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hlinkClick r:id="rId3" action="ppaction://hlinkfile"/>
          </p:cNvPr>
          <p:cNvSpPr/>
          <p:nvPr/>
        </p:nvSpPr>
        <p:spPr>
          <a:xfrm>
            <a:off x="3657600" y="555849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307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09147"/>
            <a:ext cx="6248400" cy="31248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12655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43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Особености на кръговата диаграма</a:t>
                </a:r>
              </a:p>
              <a:p>
                <a:pPr lvl="1"/>
                <a:r>
                  <a:rPr lang="bg-BG" dirty="0" smtClean="0"/>
                  <a:t>Съотношението на дадена стойност към общата сума е число от 0 до 1, умножава се по 360° или по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2</m:t>
                    </m:r>
                    <m:r>
                      <a:rPr lang="en-US" b="0" i="1" dirty="0" smtClean="0">
                        <a:latin typeface="Cambria Math"/>
                      </a:rPr>
                      <m:t>𝜋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Отделните сегменти е добре да са с различни цветове</a:t>
                </a:r>
              </a:p>
              <a:p>
                <a:pPr lvl="1"/>
                <a:r>
                  <a:rPr lang="bg-BG" dirty="0"/>
                  <a:t>С</a:t>
                </a:r>
                <a:r>
                  <a:rPr lang="bg-BG" dirty="0" smtClean="0"/>
                  <a:t>ъседните сегменти да са с видимо различни цветове, като съседни са също първия и последния сегменти</a:t>
                </a:r>
              </a:p>
              <a:p>
                <a:pPr lvl="1"/>
                <a:r>
                  <a:rPr lang="bg-BG" dirty="0" smtClean="0"/>
                  <a:t>Ако графичната система използва един нулев ъгъл, например в посока 3:00 часа, а диаграмата искате да има 0-лев ъгъл в посока 12:00 часа, ъглите трябва да се преместят с 90° или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𝜋</m:t>
                    </m:r>
                    <m:r>
                      <a:rPr lang="en-US" b="0" i="1" smtClean="0">
                        <a:latin typeface="Cambria Math"/>
                      </a:rPr>
                      <m:t>/2</m:t>
                    </m:r>
                  </m:oMath>
                </a14:m>
                <a:r>
                  <a:rPr lang="bg-BG" dirty="0" smtClean="0"/>
                  <a:t> радиана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 r="-1455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5099533"/>
      </p:ext>
    </p:extLst>
  </p:cSld>
  <p:clrMapOvr>
    <a:masterClrMapping/>
  </p:clrMapOvr>
  <p:transition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44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Отделяне на сегмент</a:t>
                </a:r>
              </a:p>
              <a:p>
                <a:pPr lvl="1"/>
                <a:r>
                  <a:rPr lang="bg-BG" dirty="0" smtClean="0"/>
                  <a:t>Цел – да се отдели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en-US" dirty="0" smtClean="0"/>
                  <a:t>-</a:t>
                </a:r>
                <a:r>
                  <a:rPr lang="bg-BG" dirty="0" smtClean="0"/>
                  <a:t>тия сегмент от останалите</a:t>
                </a:r>
              </a:p>
              <a:p>
                <a:pPr lvl="1"/>
                <a:r>
                  <a:rPr lang="bg-BG" dirty="0" smtClean="0"/>
                  <a:t>Той е на разстояние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𝑑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bg-BG" dirty="0" smtClean="0"/>
                  <a:t>в посока на ъглополовящата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𝛼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𝛼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bg-BG" dirty="0" smtClean="0"/>
                  <a:t> с отместване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𝑑</m:t>
                    </m:r>
                    <m:func>
                      <m:func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  <m:r>
                          <a:rPr lang="en-US" b="0" i="1" dirty="0" smtClean="0">
                            <a:latin typeface="Cambria Math"/>
                          </a:rPr>
                          <m:t>,</m:t>
                        </m:r>
                      </m:e>
                    </m:func>
                    <m:r>
                      <a:rPr lang="en-US" b="0" i="1" dirty="0" smtClean="0">
                        <a:latin typeface="Cambria Math"/>
                      </a:rPr>
                      <m:t>𝑑</m:t>
                    </m:r>
                    <m:func>
                      <m:funcPr>
                        <m:ctrlPr>
                          <a:rPr lang="en-US" b="0" i="1" dirty="0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b="0" i="1" dirty="0" smtClean="0">
                            <a:latin typeface="Cambria Math"/>
                          </a:rPr>
                          <m:t>𝛼</m:t>
                        </m:r>
                        <m:r>
                          <a:rPr lang="en-US" b="0" i="1" dirty="0" smtClean="0">
                            <a:latin typeface="Cambria Math"/>
                          </a:rPr>
                          <m:t>) </m:t>
                        </m:r>
                      </m:e>
                    </m:func>
                  </m:oMath>
                </a14:m>
                <a:endParaRPr lang="en-US" dirty="0" smtClean="0"/>
              </a:p>
              <a:p>
                <a:pPr lvl="1"/>
                <a:r>
                  <a:rPr lang="bg-BG" dirty="0" smtClean="0"/>
                  <a:t>Трябва да осигурим място около диаграмата за подобни отделени сегменти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D:\Pavel\Courses\Materials\Course.ALG 2019\Alg-14 Data visualization\Lecture\Figures\pie-chart-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96" t="8312" b="24469"/>
          <a:stretch/>
        </p:blipFill>
        <p:spPr bwMode="auto">
          <a:xfrm>
            <a:off x="2162628" y="3124459"/>
            <a:ext cx="4815341" cy="335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224921"/>
      </p:ext>
    </p:extLst>
  </p:cSld>
  <p:clrMapOvr>
    <a:masterClrMapping/>
  </p:clrMapOvr>
  <p:transition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45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Примери</a:t>
            </a:r>
          </a:p>
          <a:p>
            <a:pPr lvl="1"/>
            <a:r>
              <a:rPr lang="bg-BG" dirty="0" smtClean="0"/>
              <a:t>Отместване на конкретен сегмент</a:t>
            </a:r>
          </a:p>
          <a:p>
            <a:pPr lvl="1"/>
            <a:r>
              <a:rPr lang="bg-BG" dirty="0" smtClean="0"/>
              <a:t>Отместване на всички сегменти</a:t>
            </a:r>
            <a:endParaRPr lang="bg-BG" dirty="0"/>
          </a:p>
        </p:txBody>
      </p:sp>
      <p:pic>
        <p:nvPicPr>
          <p:cNvPr id="5122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6" y="2362200"/>
            <a:ext cx="3666744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2" action="ppaction://hlinkfile"/>
          </p:cNvPr>
          <p:cNvSpPr/>
          <p:nvPr/>
        </p:nvSpPr>
        <p:spPr>
          <a:xfrm>
            <a:off x="1595628" y="559308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5123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62200"/>
            <a:ext cx="3666744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>
            <a:hlinkClick r:id="rId4" action="ppaction://hlinkfile"/>
          </p:cNvPr>
          <p:cNvSpPr/>
          <p:nvPr/>
        </p:nvSpPr>
        <p:spPr>
          <a:xfrm>
            <a:off x="5719572" y="5593080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02887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Радарна диаграма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46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bg-BG" dirty="0" smtClean="0"/>
              <a:t>Радарна диаграма</a:t>
            </a:r>
          </a:p>
          <a:p>
            <a:pPr lvl="1"/>
            <a:r>
              <a:rPr lang="bg-BG" dirty="0"/>
              <a:t>На английски </a:t>
            </a:r>
            <a:r>
              <a:rPr lang="en-US" dirty="0" smtClean="0"/>
              <a:t>radar/rose/wind diagram</a:t>
            </a:r>
            <a:endParaRPr lang="en-US" dirty="0"/>
          </a:p>
          <a:p>
            <a:pPr lvl="1"/>
            <a:r>
              <a:rPr lang="bg-BG" dirty="0" smtClean="0"/>
              <a:t>Кръгово представяне – чрез сегменти или линии</a:t>
            </a:r>
          </a:p>
          <a:p>
            <a:pPr lvl="1"/>
            <a:r>
              <a:rPr lang="bg-BG" dirty="0" smtClean="0"/>
              <a:t>Всички категории са с еднаква ъглова широчина, стойността определя радиуса</a:t>
            </a:r>
            <a:endParaRPr lang="bg-BG" dirty="0"/>
          </a:p>
        </p:txBody>
      </p:sp>
      <p:pic>
        <p:nvPicPr>
          <p:cNvPr id="1027" name="Picture 3" descr="D:\Pavel\Courses\Materials\Course.ALG 2019\Alg-14 Data visualization\Lecture\Figures\radar-diagram-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964195" y="3638696"/>
            <a:ext cx="3070469" cy="2866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71636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Варианти</a:t>
            </a:r>
          </a:p>
          <a:p>
            <a:pPr lvl="1"/>
            <a:r>
              <a:rPr lang="bg-BG" dirty="0" smtClean="0"/>
              <a:t>Категориите са по радиалните разделители</a:t>
            </a:r>
          </a:p>
          <a:p>
            <a:pPr lvl="1"/>
            <a:r>
              <a:rPr lang="bg-BG" dirty="0" smtClean="0"/>
              <a:t>Категориите са между радиалните разделители</a:t>
            </a:r>
            <a:endParaRPr lang="bg-BG" dirty="0"/>
          </a:p>
        </p:txBody>
      </p:sp>
      <p:pic>
        <p:nvPicPr>
          <p:cNvPr id="4" name="Picture 3" descr="D:\Pavel\Courses\Materials\Course.ALG 2019\Alg-14 Data visualization\Lecture\Figures\radar-diagram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3" y="2286000"/>
            <a:ext cx="9039273" cy="421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42317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48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Пример</a:t>
                </a:r>
              </a:p>
              <a:p>
                <a:pPr lvl="1"/>
                <a:r>
                  <a:rPr lang="bg-BG" dirty="0" smtClean="0"/>
                  <a:t>Показване на първите 28 цифри на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𝜋</m:t>
                    </m:r>
                  </m:oMath>
                </a14:m>
                <a:endParaRPr lang="en-US" b="0" dirty="0" smtClean="0"/>
              </a:p>
              <a:p>
                <a:pPr lvl="1"/>
                <a:r>
                  <a:rPr lang="bg-BG" dirty="0" smtClean="0"/>
                  <a:t>Опитайте се да определите от къде започва първата стойност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bg-BG" b="0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/>
                          </a:rPr>
                          <m:t>𝑝</m:t>
                        </m:r>
                      </m:e>
                      <m:sub>
                        <m:r>
                          <a:rPr lang="en-US" i="1" dirty="0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bg-BG" dirty="0" smtClean="0"/>
                  <a:t> и в каква посока са следващите</a:t>
                </a:r>
                <a:endParaRPr lang="en-US" dirty="0" smtClean="0"/>
              </a:p>
              <a:p>
                <a:pPr lvl="1"/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62200"/>
            <a:ext cx="5638800" cy="2819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 action="ppaction://hlinkfile"/>
          </p:cNvPr>
          <p:cNvSpPr/>
          <p:nvPr/>
        </p:nvSpPr>
        <p:spPr>
          <a:xfrm>
            <a:off x="3657600" y="5583646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48206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49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Разширение</a:t>
                </a:r>
              </a:p>
              <a:p>
                <a:pPr lvl="1"/>
                <a:r>
                  <a:rPr lang="bg-BG" dirty="0" smtClean="0"/>
                  <a:t>Радарните диаграми са удобни за </a:t>
                </a:r>
                <a:r>
                  <a:rPr lang="bg-BG" dirty="0" err="1" smtClean="0"/>
                  <a:t>многокритерийно</a:t>
                </a:r>
                <a:r>
                  <a:rPr lang="bg-BG" dirty="0" smtClean="0"/>
                  <a:t> сравнение на няколко поредици данни</a:t>
                </a:r>
              </a:p>
              <a:p>
                <a:pPr lvl="1"/>
                <a:r>
                  <a:rPr lang="bg-BG" dirty="0" smtClean="0"/>
                  <a:t>Да сравним цифрите на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𝜋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с цифрите на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𝑒</m:t>
                    </m:r>
                  </m:oMath>
                </a14:m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234" y="2362200"/>
            <a:ext cx="5631531" cy="28163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4" action="ppaction://hlinkfile"/>
          </p:cNvPr>
          <p:cNvSpPr/>
          <p:nvPr/>
        </p:nvSpPr>
        <p:spPr>
          <a:xfrm>
            <a:off x="3657600" y="5583646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04121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Графични примитиви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</a:t>
            </a:fld>
            <a:endParaRPr lang="bg-BG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Базисни графични обекти</a:t>
            </a:r>
          </a:p>
          <a:p>
            <a:pPr lvl="1"/>
            <a:r>
              <a:rPr lang="bg-BG" dirty="0"/>
              <a:t>Наричани още </a:t>
            </a:r>
            <a:r>
              <a:rPr lang="bg-BG" i="1" dirty="0"/>
              <a:t>графични примитиви</a:t>
            </a:r>
          </a:p>
          <a:p>
            <a:pPr lvl="1"/>
            <a:r>
              <a:rPr lang="bg-BG" dirty="0" smtClean="0"/>
              <a:t>Основни елементи при създаване на графика и при създаване на по-сложни елементи</a:t>
            </a:r>
          </a:p>
          <a:p>
            <a:pPr lvl="1"/>
            <a:r>
              <a:rPr lang="bg-BG" dirty="0" smtClean="0"/>
              <a:t>Повечето </a:t>
            </a:r>
            <a:r>
              <a:rPr lang="bg-BG" dirty="0"/>
              <a:t>примитиви не са </a:t>
            </a:r>
            <a:r>
              <a:rPr lang="bg-BG" dirty="0" smtClean="0"/>
              <a:t>примитивни</a:t>
            </a:r>
          </a:p>
          <a:p>
            <a:r>
              <a:rPr lang="bg-BG" dirty="0" smtClean="0"/>
              <a:t>Примитиви в графични системи</a:t>
            </a:r>
          </a:p>
          <a:p>
            <a:pPr lvl="1"/>
            <a:r>
              <a:rPr lang="bg-BG" dirty="0" smtClean="0"/>
              <a:t>Всяка има собствен набор</a:t>
            </a:r>
          </a:p>
          <a:p>
            <a:pPr lvl="1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2216550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Мрежова диаграма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50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Мрежова диаграма</a:t>
            </a:r>
          </a:p>
          <a:p>
            <a:pPr lvl="1"/>
            <a:r>
              <a:rPr lang="bg-BG" dirty="0" smtClean="0"/>
              <a:t>Използва се за визуализиране на релации или връзки между обекти</a:t>
            </a:r>
          </a:p>
          <a:p>
            <a:pPr lvl="1"/>
            <a:r>
              <a:rPr lang="bg-BG" dirty="0" smtClean="0"/>
              <a:t>Основава се на граф</a:t>
            </a:r>
          </a:p>
          <a:p>
            <a:pPr lvl="1"/>
            <a:r>
              <a:rPr lang="bg-BG" dirty="0" smtClean="0"/>
              <a:t>Пример – мрежова диаграма на инфраструктура</a:t>
            </a:r>
          </a:p>
          <a:p>
            <a:pPr lvl="1"/>
            <a:endParaRPr lang="bg-BG" dirty="0" smtClean="0"/>
          </a:p>
          <a:p>
            <a:endParaRPr lang="bg-BG" dirty="0"/>
          </a:p>
        </p:txBody>
      </p:sp>
      <p:pic>
        <p:nvPicPr>
          <p:cNvPr id="4098" name="Picture 2" descr="D:\Pavel\Courses\Materials\Course.ALG 2019\Alg-14 Data visualization\Lecture\Figures\graph-diagram-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908" y="3733800"/>
            <a:ext cx="6000184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67013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51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Разполагане на възлите</a:t>
            </a:r>
          </a:p>
          <a:p>
            <a:pPr lvl="1"/>
            <a:r>
              <a:rPr lang="bg-BG" dirty="0" smtClean="0"/>
              <a:t>В кръг – най-лесен вариант, възлите се разполагат равномерно по окръжност</a:t>
            </a:r>
          </a:p>
          <a:p>
            <a:pPr lvl="1"/>
            <a:r>
              <a:rPr lang="bg-BG" dirty="0" smtClean="0"/>
              <a:t>Оптимално – труден вариант, алгоритъм определя такива положения на възлите, че да се намали визуалната сложност на диаграмата</a:t>
            </a:r>
          </a:p>
          <a:p>
            <a:pPr lvl="2"/>
            <a:r>
              <a:rPr lang="bg-BG" dirty="0" smtClean="0"/>
              <a:t>Най-често това е да няма пресичащи се връзки</a:t>
            </a:r>
          </a:p>
          <a:p>
            <a:pPr lvl="2"/>
            <a:r>
              <a:rPr lang="bg-BG" dirty="0" smtClean="0"/>
              <a:t>Или да няма твърде дълги връзки</a:t>
            </a:r>
          </a:p>
          <a:p>
            <a:pPr lvl="2"/>
            <a:r>
              <a:rPr lang="bg-BG" dirty="0" smtClean="0"/>
              <a:t>Връзка да не минава „пътьом“ през друг възел</a:t>
            </a:r>
          </a:p>
          <a:p>
            <a:pPr lvl="1"/>
            <a:r>
              <a:rPr lang="bg-BG" dirty="0" smtClean="0"/>
              <a:t>Предварително определено – координатите на възлите са зададени предварително</a:t>
            </a:r>
          </a:p>
          <a:p>
            <a:pPr lvl="2"/>
            <a:r>
              <a:rPr lang="bg-BG" dirty="0" smtClean="0"/>
              <a:t>Остава проблема да се оптимизират връзките откъм брой пресичания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8840207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52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Генериране при възли в кръг</a:t>
                </a:r>
              </a:p>
              <a:p>
                <a:pPr lvl="1"/>
                <a:r>
                  <a:rPr lang="bg-BG" dirty="0" smtClean="0"/>
                  <a:t>Формулите наподобяват радарната диаграма</a:t>
                </a:r>
                <a:endParaRPr lang="bg-BG" dirty="0"/>
              </a:p>
              <a:p>
                <a:pPr lvl="1"/>
                <a:r>
                  <a:rPr lang="bg-BG" dirty="0" smtClean="0"/>
                  <a:t>Пример с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bg-BG" dirty="0" smtClean="0"/>
                  <a:t>възела и случайни </a:t>
                </a:r>
                <a14:m>
                  <m:oMath xmlns:m="http://schemas.openxmlformats.org/officeDocument/2006/math">
                    <m:r>
                      <a:rPr lang="bg-BG" i="1" dirty="0">
                        <a:latin typeface="Cambria Math"/>
                      </a:rPr>
                      <m:t>2</m:t>
                    </m:r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bg-BG" dirty="0" smtClean="0"/>
                  <a:t> връзки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3657600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 action="ppaction://hlinkfile"/>
          </p:cNvPr>
          <p:cNvSpPr/>
          <p:nvPr/>
        </p:nvSpPr>
        <p:spPr>
          <a:xfrm>
            <a:off x="3657600" y="579821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26489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53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Проблем</a:t>
            </a:r>
          </a:p>
          <a:p>
            <a:pPr lvl="1"/>
            <a:r>
              <a:rPr lang="bg-BG" dirty="0" smtClean="0"/>
              <a:t>Връзките при близки възли се сливат</a:t>
            </a:r>
          </a:p>
          <a:p>
            <a:pPr lvl="1"/>
            <a:r>
              <a:rPr lang="bg-BG" dirty="0" smtClean="0"/>
              <a:t>Раздалечаването става чрез огъване на връзките навътре към диаграмата, но как?</a:t>
            </a:r>
            <a:endParaRPr lang="bg-BG" dirty="0"/>
          </a:p>
        </p:txBody>
      </p:sp>
      <p:pic>
        <p:nvPicPr>
          <p:cNvPr id="6146" name="Picture 2" descr="D:\Pavel\Courses\Materials\Course.ALG 2019\Alg-14 Data visualization\Lecture\Figures\graph-diagram-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09800"/>
            <a:ext cx="4510088" cy="412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91464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54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Решение</a:t>
                </a:r>
              </a:p>
              <a:p>
                <a:pPr lvl="1"/>
                <a:r>
                  <a:rPr lang="bg-BG" dirty="0" smtClean="0"/>
                  <a:t>Използва се графичен примитив за рисуване на криви: квадратични, кубични, сплайн или на </a:t>
                </a:r>
                <a:r>
                  <a:rPr lang="bg-BG" dirty="0" err="1" smtClean="0"/>
                  <a:t>Безие</a:t>
                </a:r>
                <a:endParaRPr lang="bg-BG" dirty="0" smtClean="0"/>
              </a:p>
              <a:p>
                <a:pPr lvl="1"/>
                <a:r>
                  <a:rPr lang="bg-BG" dirty="0" smtClean="0"/>
                  <a:t>В най-лекия вариант една допълнителна точка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притегля връзката към себе си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D:\Pavel\Courses\Materials\Course.ALG 2019\Alg-14 Data visualization\Lecture\Figures\graph-diagram-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228" y="2946366"/>
            <a:ext cx="6629400" cy="322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736432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55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За притегляне навътре в кръгова мрежова диаграма, точката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може да е нейният център</a:t>
                </a:r>
              </a:p>
              <a:p>
                <a:pPr lvl="1"/>
                <a:r>
                  <a:rPr lang="bg-BG" dirty="0" smtClean="0"/>
                  <a:t>Същата задача с 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2</m:t>
                    </m:r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bg-BG" dirty="0" smtClean="0"/>
                  <a:t> връзки с квадратични криви с една допълнителна точка в центъра на диаграмата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 r="-36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852" y="2057400"/>
            <a:ext cx="3474720" cy="3474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>
            <a:hlinkClick r:id="rId3" action="ppaction://hlinkfile"/>
          </p:cNvPr>
          <p:cNvSpPr/>
          <p:nvPr/>
        </p:nvSpPr>
        <p:spPr>
          <a:xfrm>
            <a:off x="3657600" y="5798219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52910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56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bg-BG" dirty="0" smtClean="0"/>
                  <a:t>Проблем с близки връзки</a:t>
                </a:r>
              </a:p>
              <a:p>
                <a:pPr lvl="1"/>
                <a:r>
                  <a:rPr lang="bg-BG" dirty="0" smtClean="0"/>
                  <a:t>Дъгата става прекалено дълга</a:t>
                </a:r>
              </a:p>
              <a:p>
                <a:pPr lvl="1"/>
                <a:r>
                  <a:rPr lang="bg-BG" dirty="0" smtClean="0"/>
                  <a:t>Решение – точката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да се приближи към двете точки, които свързва</a:t>
                </a:r>
              </a:p>
              <a:p>
                <a:pPr lvl="1"/>
                <a:r>
                  <a:rPr lang="bg-BG" dirty="0" smtClean="0"/>
                  <a:t>Новата точка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 намираме като средно между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bg-BG" dirty="0" smtClean="0"/>
                  <a:t> и центъра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bg-BG" dirty="0" smtClean="0"/>
                  <a:t>, като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bg-BG" dirty="0" smtClean="0"/>
                  <a:t> са с тегла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en-US" dirty="0" smtClean="0"/>
                  <a:t> – </a:t>
                </a:r>
                <a:r>
                  <a:rPr lang="bg-BG" dirty="0" smtClean="0"/>
                  <a:t>колкото по-голямо е </a:t>
                </a:r>
                <a:r>
                  <a:rPr lang="en-US" i="1" dirty="0" smtClean="0"/>
                  <a:t>m</a:t>
                </a:r>
                <a:r>
                  <a:rPr lang="en-US" dirty="0" smtClean="0"/>
                  <a:t>,</a:t>
                </a:r>
                <a:r>
                  <a:rPr lang="bg-BG" dirty="0" smtClean="0"/>
                  <a:t> толкова по-близо ще е </a:t>
                </a:r>
                <a:r>
                  <a:rPr lang="en-US" i="1" dirty="0" smtClean="0"/>
                  <a:t>x</a:t>
                </a:r>
                <a:r>
                  <a:rPr lang="bg-BG" dirty="0" smtClean="0"/>
                  <a:t> до </a:t>
                </a:r>
                <a:r>
                  <a:rPr lang="en-US" i="1" dirty="0" smtClean="0"/>
                  <a:t>A</a:t>
                </a:r>
                <a:r>
                  <a:rPr lang="bg-BG" dirty="0" smtClean="0"/>
                  <a:t> и </a:t>
                </a:r>
                <a:r>
                  <a:rPr lang="en-US" i="1" dirty="0" smtClean="0"/>
                  <a:t>B</a:t>
                </a:r>
                <a:endParaRPr lang="bg-BG" i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0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218" name="Picture 2" descr="D:\Pavel\Courses\Materials\Course.ALG 2019\Alg-14 Data visualization\Lecture\Figures\graph-diagram-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410856"/>
            <a:ext cx="5916612" cy="312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82014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57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1"/>
                <a:r>
                  <a:rPr lang="bg-BG" dirty="0" smtClean="0"/>
                  <a:t>Пример с тегло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</m:t>
                    </m:r>
                    <m:r>
                      <a:rPr lang="en-US" i="1" dirty="0" smtClean="0">
                        <a:latin typeface="Cambria Math"/>
                      </a:rPr>
                      <m:t>=1</m:t>
                    </m:r>
                  </m:oMath>
                </a14:m>
                <a:r>
                  <a:rPr lang="bg-BG" dirty="0" smtClean="0"/>
                  <a:t> 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𝑚</m:t>
                    </m:r>
                    <m:r>
                      <a:rPr lang="en-US" i="1" dirty="0" smtClean="0">
                        <a:latin typeface="Cambria Math"/>
                      </a:rPr>
                      <m:t>=−1</m:t>
                    </m:r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r>
                  <a:rPr lang="en-US" dirty="0" smtClean="0"/>
                  <a:t>(</a:t>
                </a:r>
                <a:r>
                  <a:rPr lang="bg-BG" dirty="0" smtClean="0"/>
                  <a:t>обяснете резултата при отрицателни тегла</a:t>
                </a:r>
                <a:r>
                  <a:rPr lang="en-US" dirty="0" smtClean="0"/>
                  <a:t>)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80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4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600200"/>
            <a:ext cx="3657600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00200"/>
            <a:ext cx="3657600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>
            <a:hlinkClick r:id="rId3" action="ppaction://hlinkfile"/>
          </p:cNvPr>
          <p:cNvSpPr/>
          <p:nvPr/>
        </p:nvSpPr>
        <p:spPr>
          <a:xfrm>
            <a:off x="1638300" y="5513018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Rectangle 6">
            <a:hlinkClick r:id="rId5" action="ppaction://hlinkfile"/>
          </p:cNvPr>
          <p:cNvSpPr/>
          <p:nvPr/>
        </p:nvSpPr>
        <p:spPr>
          <a:xfrm>
            <a:off x="5638800" y="5513018"/>
            <a:ext cx="1828800" cy="52638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dirty="0" smtClean="0">
                <a:solidFill>
                  <a:sysClr val="windowText" lastClr="000000"/>
                </a:solidFill>
                <a:latin typeface="Cambria" panose="02040503050406030204" pitchFamily="18" charset="0"/>
              </a:rPr>
              <a:t>Проба</a:t>
            </a:r>
            <a:endParaRPr lang="bg-BG" sz="2400" dirty="0">
              <a:solidFill>
                <a:sysClr val="windowText" lastClr="00000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7428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 с диаграма от корица на книга</a:t>
            </a:r>
            <a:endParaRPr lang="bg-BG" dirty="0"/>
          </a:p>
        </p:txBody>
      </p:sp>
      <p:pic>
        <p:nvPicPr>
          <p:cNvPr id="11272" name="Picture 8" descr="D:\Pavel\Courses\Materials\Course.ALG 2019\Alg-14 Data visualization\Lecture\Figures\fig002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5105400" cy="5105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635" y="1143000"/>
            <a:ext cx="3293806" cy="510539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3300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Други диаграми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59</a:t>
            </a:fld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bg-BG" dirty="0" smtClean="0"/>
              <a:t>Хистограма</a:t>
            </a:r>
          </a:p>
          <a:p>
            <a:pPr lvl="1"/>
            <a:r>
              <a:rPr lang="bg-BG" dirty="0" smtClean="0"/>
              <a:t>Представя честота на срещания на данни</a:t>
            </a:r>
          </a:p>
          <a:p>
            <a:pPr lvl="1"/>
            <a:r>
              <a:rPr lang="bg-BG" dirty="0" smtClean="0"/>
              <a:t>Пример – лентова диаграма с хоризонтална ос </a:t>
            </a:r>
            <a:r>
              <a:rPr lang="bg-BG" dirty="0" err="1" smtClean="0"/>
              <a:t>магнитуд</a:t>
            </a:r>
            <a:r>
              <a:rPr lang="bg-BG" dirty="0"/>
              <a:t> </a:t>
            </a:r>
            <a:r>
              <a:rPr lang="bg-BG" dirty="0" smtClean="0"/>
              <a:t>и вертикална ос брой земетресения с този </a:t>
            </a:r>
            <a:r>
              <a:rPr lang="bg-BG" dirty="0" err="1" smtClean="0"/>
              <a:t>магнитуд</a:t>
            </a:r>
            <a:endParaRPr lang="bg-BG" dirty="0" smtClean="0"/>
          </a:p>
          <a:p>
            <a:r>
              <a:rPr lang="bg-BG" dirty="0" smtClean="0"/>
              <a:t>Облачна диаграма</a:t>
            </a:r>
          </a:p>
          <a:p>
            <a:pPr lvl="1"/>
            <a:r>
              <a:rPr lang="bg-BG" dirty="0" smtClean="0"/>
              <a:t>Представя набор от пространствени данни като точки (координатите им са самите данни)</a:t>
            </a:r>
          </a:p>
          <a:p>
            <a:pPr lvl="1"/>
            <a:r>
              <a:rPr lang="bg-BG" dirty="0" smtClean="0"/>
              <a:t>Пример – карта на земетресенията по земята с точка на всяко земетресение</a:t>
            </a:r>
          </a:p>
        </p:txBody>
      </p:sp>
    </p:spTree>
    <p:extLst>
      <p:ext uri="{BB962C8B-B14F-4D97-AF65-F5344CB8AC3E}">
        <p14:creationId xmlns:p14="http://schemas.microsoft.com/office/powerpoint/2010/main" val="165480607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6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r>
              <a:rPr lang="en-US" dirty="0" smtClean="0"/>
              <a:t> </a:t>
            </a:r>
            <a:r>
              <a:rPr lang="bg-BG" dirty="0" smtClean="0"/>
              <a:t>с </a:t>
            </a:r>
            <a:r>
              <a:rPr lang="en-US" dirty="0" smtClean="0"/>
              <a:t>OpenGL</a:t>
            </a:r>
            <a:endParaRPr lang="bg-BG" dirty="0" smtClean="0"/>
          </a:p>
          <a:p>
            <a:pPr lvl="1"/>
            <a:r>
              <a:rPr lang="bg-BG" dirty="0" err="1" smtClean="0"/>
              <a:t>OpenGL</a:t>
            </a:r>
            <a:r>
              <a:rPr lang="bg-BG" dirty="0" smtClean="0"/>
              <a:t> е стандарт </a:t>
            </a:r>
            <a:r>
              <a:rPr lang="bg-BG" dirty="0"/>
              <a:t>за графичен програмен интерфейс и в същото време е библиотека </a:t>
            </a:r>
            <a:endParaRPr lang="bg-BG" dirty="0" smtClean="0"/>
          </a:p>
          <a:p>
            <a:pPr lvl="1"/>
            <a:r>
              <a:rPr lang="bg-BG" dirty="0" smtClean="0"/>
              <a:t>Примитивите са точки, отсечки и триъгълници</a:t>
            </a:r>
          </a:p>
          <a:p>
            <a:pPr lvl="1"/>
            <a:r>
              <a:rPr lang="bg-BG" dirty="0" smtClean="0"/>
              <a:t>По-сложните обекти трябва да се сглобят от тези примитиви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bg-BG" dirty="0" smtClean="0"/>
              <a:t>Симулация на примитивите:</a:t>
            </a:r>
            <a:endParaRPr lang="bg-BG" dirty="0"/>
          </a:p>
          <a:p>
            <a:endParaRPr lang="bg-BG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167"/>
          <a:stretch/>
        </p:blipFill>
        <p:spPr bwMode="auto">
          <a:xfrm>
            <a:off x="1066800" y="4038600"/>
            <a:ext cx="2189683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2383" y="4038600"/>
            <a:ext cx="2189683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87517" y="4038600"/>
            <a:ext cx="2189683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9484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60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Топлинна карта</a:t>
            </a:r>
          </a:p>
          <a:p>
            <a:pPr lvl="1"/>
            <a:r>
              <a:rPr lang="bg-BG" dirty="0" smtClean="0"/>
              <a:t>Комбинира хистограмата и облачната диаграма с допълнителен параметър към пространствените данни</a:t>
            </a:r>
          </a:p>
          <a:p>
            <a:pPr lvl="1"/>
            <a:r>
              <a:rPr lang="bg-BG" dirty="0" smtClean="0"/>
              <a:t>Вариант №1 – чрез промяна на размера на точките</a:t>
            </a:r>
          </a:p>
          <a:p>
            <a:pPr lvl="1"/>
            <a:r>
              <a:rPr lang="bg-BG" dirty="0"/>
              <a:t>Вариант </a:t>
            </a:r>
            <a:r>
              <a:rPr lang="bg-BG" dirty="0" smtClean="0"/>
              <a:t>№2 – чрез </a:t>
            </a:r>
            <a:r>
              <a:rPr lang="bg-BG" dirty="0"/>
              <a:t>промяна на </a:t>
            </a:r>
            <a:r>
              <a:rPr lang="bg-BG" dirty="0" smtClean="0"/>
              <a:t>цвета на </a:t>
            </a:r>
            <a:r>
              <a:rPr lang="bg-BG" dirty="0"/>
              <a:t>точките</a:t>
            </a:r>
          </a:p>
          <a:p>
            <a:pPr lvl="1"/>
            <a:r>
              <a:rPr lang="bg-BG" dirty="0" smtClean="0"/>
              <a:t>Пример </a:t>
            </a:r>
            <a:r>
              <a:rPr lang="bg-BG" dirty="0"/>
              <a:t>– карта на силата на </a:t>
            </a:r>
            <a:r>
              <a:rPr lang="bg-BG" dirty="0" smtClean="0"/>
              <a:t>земетресенията, като местата на по-силни (или по-чести) земетресения са с по-тревожни цветове или с по-големи кръгчета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6279455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mtClean="0"/>
              <a:t>Въпроси?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smtClean="0"/>
              <a:t>Към днешната тема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186998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mtClean="0"/>
              <a:t>Край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Алгоритми – тема №14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706935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7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r>
              <a:rPr lang="en-US" dirty="0" smtClean="0"/>
              <a:t> </a:t>
            </a:r>
            <a:r>
              <a:rPr lang="bg-BG" dirty="0" smtClean="0"/>
              <a:t>с </a:t>
            </a:r>
            <a:r>
              <a:rPr lang="en-US" dirty="0" err="1" smtClean="0"/>
              <a:t>ThreeJS</a:t>
            </a:r>
            <a:endParaRPr lang="bg-BG" dirty="0" smtClean="0"/>
          </a:p>
          <a:p>
            <a:pPr lvl="1"/>
            <a:r>
              <a:rPr lang="en-US" dirty="0" err="1" smtClean="0"/>
              <a:t>ThreeJS</a:t>
            </a:r>
            <a:r>
              <a:rPr lang="bg-BG" dirty="0" smtClean="0"/>
              <a:t> е графична </a:t>
            </a:r>
            <a:r>
              <a:rPr lang="bg-BG" dirty="0"/>
              <a:t>библиотека от високо </a:t>
            </a:r>
            <a:r>
              <a:rPr lang="bg-BG" dirty="0" smtClean="0"/>
              <a:t>ниво</a:t>
            </a:r>
          </a:p>
          <a:p>
            <a:pPr lvl="1"/>
            <a:r>
              <a:rPr lang="bg-BG" dirty="0" smtClean="0"/>
              <a:t>Разнообразни примитиви – от точки и отсечки, до кубове, сфери и по-сложни обекти</a:t>
            </a:r>
          </a:p>
          <a:p>
            <a:pPr lvl="1"/>
            <a:r>
              <a:rPr lang="bg-BG" dirty="0" smtClean="0"/>
              <a:t>Въпреки това се налага да се правят нови обекти</a:t>
            </a:r>
            <a:endParaRPr lang="en-US" dirty="0" smtClean="0"/>
          </a:p>
          <a:p>
            <a:pPr lvl="1"/>
            <a:endParaRPr lang="bg-BG" dirty="0" smtClean="0"/>
          </a:p>
          <a:p>
            <a:pPr lvl="1"/>
            <a:r>
              <a:rPr lang="bg-BG" dirty="0" smtClean="0"/>
              <a:t>Илюстрация на някои примитиви:</a:t>
            </a:r>
            <a:endParaRPr lang="bg-BG" dirty="0"/>
          </a:p>
          <a:p>
            <a:endParaRPr lang="bg-BG" dirty="0"/>
          </a:p>
        </p:txBody>
      </p:sp>
      <p:pic>
        <p:nvPicPr>
          <p:cNvPr id="7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6800" y="3657600"/>
            <a:ext cx="2194560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70613" y="3657600"/>
            <a:ext cx="2193587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5">
            <a:hlinkClick r:id="rId6" action="ppaction://hlinkfile"/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82640" y="3657600"/>
            <a:ext cx="2194560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46565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8</a:t>
            </a:fld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r>
              <a:rPr lang="en-US" dirty="0" smtClean="0"/>
              <a:t> </a:t>
            </a:r>
            <a:r>
              <a:rPr lang="bg-BG" dirty="0" smtClean="0"/>
              <a:t>с </a:t>
            </a:r>
            <a:r>
              <a:rPr lang="en-US" dirty="0" smtClean="0"/>
              <a:t>Mecho</a:t>
            </a:r>
            <a:endParaRPr lang="bg-BG" dirty="0" smtClean="0"/>
          </a:p>
          <a:p>
            <a:pPr lvl="1"/>
            <a:r>
              <a:rPr lang="en-US" dirty="0" smtClean="0"/>
              <a:t>Mecho</a:t>
            </a:r>
            <a:r>
              <a:rPr lang="bg-BG" dirty="0" smtClean="0"/>
              <a:t> е друга графична </a:t>
            </a:r>
            <a:r>
              <a:rPr lang="bg-BG" dirty="0"/>
              <a:t>библиотека от високо </a:t>
            </a:r>
            <a:r>
              <a:rPr lang="bg-BG" dirty="0" smtClean="0"/>
              <a:t>ниво</a:t>
            </a:r>
          </a:p>
          <a:p>
            <a:pPr lvl="1"/>
            <a:r>
              <a:rPr lang="bg-BG" dirty="0" smtClean="0"/>
              <a:t>Два типа примитиви – геометрични (като сфера и куб) и механични (като греди и зъбни колела)</a:t>
            </a:r>
          </a:p>
          <a:p>
            <a:pPr lvl="1"/>
            <a:r>
              <a:rPr lang="bg-BG" dirty="0" smtClean="0"/>
              <a:t>Основно се използват за изграждане на виртуални устройства и механизми</a:t>
            </a:r>
            <a:endParaRPr lang="en-US" dirty="0" smtClean="0"/>
          </a:p>
          <a:p>
            <a:pPr lvl="1"/>
            <a:endParaRPr lang="bg-BG" dirty="0" smtClean="0"/>
          </a:p>
          <a:p>
            <a:pPr lvl="1"/>
            <a:r>
              <a:rPr lang="bg-BG" dirty="0" smtClean="0"/>
              <a:t>Демонстрация на някои примитиви:</a:t>
            </a:r>
            <a:endParaRPr lang="bg-BG" dirty="0"/>
          </a:p>
          <a:p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5"/>
          <a:stretch/>
        </p:blipFill>
        <p:spPr bwMode="auto">
          <a:xfrm>
            <a:off x="1066800" y="4038600"/>
            <a:ext cx="2194560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2" r="3480"/>
          <a:stretch/>
        </p:blipFill>
        <p:spPr bwMode="auto">
          <a:xfrm>
            <a:off x="3485605" y="4038600"/>
            <a:ext cx="2172789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2" r="19595"/>
          <a:stretch/>
        </p:blipFill>
        <p:spPr bwMode="auto">
          <a:xfrm>
            <a:off x="5867400" y="4038600"/>
            <a:ext cx="2172789" cy="1828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38091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Общи свойства</a:t>
            </a:r>
            <a:endParaRPr lang="bg-B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CD44F-50E9-4C5F-95DB-A2C5CF645FF2}" type="slidenum">
              <a:rPr lang="bg-BG" smtClean="0"/>
              <a:pPr/>
              <a:t>9</a:t>
            </a:fld>
            <a:endParaRPr lang="bg-BG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bg-BG" dirty="0" smtClean="0"/>
                  <a:t>Характеристики на примитивите</a:t>
                </a:r>
              </a:p>
              <a:p>
                <a:pPr lvl="1"/>
                <a:r>
                  <a:rPr lang="bg-BG" dirty="0" smtClean="0"/>
                  <a:t>Позволяват еднотипната работа с тях</a:t>
                </a:r>
              </a:p>
              <a:p>
                <a:pPr lvl="1"/>
                <a:r>
                  <a:rPr lang="bg-BG" dirty="0" smtClean="0"/>
                  <a:t>Въвеждат се доколкото е възможно</a:t>
                </a:r>
              </a:p>
              <a:p>
                <a:r>
                  <a:rPr lang="bg-BG" dirty="0" smtClean="0"/>
                  <a:t>Общи свойства</a:t>
                </a:r>
              </a:p>
              <a:p>
                <a:pPr lvl="1"/>
                <a:r>
                  <a:rPr lang="bg-BG" i="1" dirty="0" smtClean="0"/>
                  <a:t>Център</a:t>
                </a:r>
                <a:r>
                  <a:rPr lang="bg-BG" dirty="0" smtClean="0"/>
                  <a:t> – невидима </a:t>
                </a:r>
                <a:r>
                  <a:rPr lang="bg-BG" dirty="0"/>
                  <a:t>3D </a:t>
                </a:r>
                <a:r>
                  <a:rPr lang="bg-BG" dirty="0" smtClean="0"/>
                  <a:t>точка, за която е закачен обекта и чрез която той се движи</a:t>
                </a:r>
              </a:p>
              <a:p>
                <a:pPr lvl="1"/>
                <a:r>
                  <a:rPr lang="bg-BG" i="1" dirty="0" smtClean="0"/>
                  <a:t>Размер</a:t>
                </a:r>
                <a:r>
                  <a:rPr lang="bg-BG" dirty="0" smtClean="0"/>
                  <a:t> </a:t>
                </a:r>
                <a:r>
                  <a:rPr lang="bg-BG" dirty="0"/>
                  <a:t>– мащаб по </a:t>
                </a:r>
                <a:r>
                  <a:rPr lang="bg-BG" dirty="0" smtClean="0"/>
                  <a:t>осите, с които обектът се смачква или разпъва (напр. квадрат</a:t>
                </a:r>
                <a14:m>
                  <m:oMath xmlns:m="http://schemas.openxmlformats.org/officeDocument/2006/math">
                    <m:r>
                      <a:rPr lang="bg-BG" i="1" dirty="0" smtClean="0">
                        <a:latin typeface="Cambria Math"/>
                      </a:rPr>
                      <m:t>→</m:t>
                    </m:r>
                  </m:oMath>
                </a14:m>
                <a:r>
                  <a:rPr lang="bg-BG" dirty="0" smtClean="0"/>
                  <a:t>правоъгълник)</a:t>
                </a:r>
              </a:p>
              <a:p>
                <a:pPr lvl="1"/>
                <a:r>
                  <a:rPr lang="bg-BG" i="1" dirty="0" smtClean="0"/>
                  <a:t>Ориентация</a:t>
                </a:r>
                <a:r>
                  <a:rPr lang="bg-BG" dirty="0" smtClean="0"/>
                  <a:t> – локални оси, около които обектът се завърта за произволна ориентация</a:t>
                </a:r>
                <a:endParaRPr lang="bg-BG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55" t="-117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023063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6977</TotalTime>
  <Words>2784</Words>
  <Application>Microsoft Office PowerPoint</Application>
  <PresentationFormat>On-screen Show (4:3)</PresentationFormat>
  <Paragraphs>392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Визуализация на данни</vt:lpstr>
      <vt:lpstr>Съдържание</vt:lpstr>
      <vt:lpstr>Графични обекти</vt:lpstr>
      <vt:lpstr>Визуализиране на данни</vt:lpstr>
      <vt:lpstr>Графични примитиви</vt:lpstr>
      <vt:lpstr>PowerPoint Presentation</vt:lpstr>
      <vt:lpstr>PowerPoint Presentation</vt:lpstr>
      <vt:lpstr>PowerPoint Presentation</vt:lpstr>
      <vt:lpstr>Общи свойства</vt:lpstr>
      <vt:lpstr>Размерности</vt:lpstr>
      <vt:lpstr>PowerPoint Presentation</vt:lpstr>
      <vt:lpstr>PowerPoint Presentation</vt:lpstr>
      <vt:lpstr>Сложни обекти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Пример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Създаване на диаграми</vt:lpstr>
      <vt:lpstr>Диаграми</vt:lpstr>
      <vt:lpstr>Лентова диаграма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Кръгова диаграма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Радарна диаграма</vt:lpstr>
      <vt:lpstr>PowerPoint Presentation</vt:lpstr>
      <vt:lpstr>PowerPoint Presentation</vt:lpstr>
      <vt:lpstr>PowerPoint Presentation</vt:lpstr>
      <vt:lpstr>Мрежова диаграма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Други диаграми</vt:lpstr>
      <vt:lpstr>PowerPoint Presentation</vt:lpstr>
      <vt:lpstr>Въпроси?</vt:lpstr>
      <vt:lpstr>Край</vt:lpstr>
    </vt:vector>
  </TitlesOfParts>
  <Company>FMI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Anon</dc:creator>
  <cp:lastModifiedBy>Anon</cp:lastModifiedBy>
  <cp:revision>325</cp:revision>
  <dcterms:created xsi:type="dcterms:W3CDTF">2019-06-21T13:37:43Z</dcterms:created>
  <dcterms:modified xsi:type="dcterms:W3CDTF">2020-05-01T19:45:38Z</dcterms:modified>
</cp:coreProperties>
</file>