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2" r:id="rId3"/>
    <p:sldId id="257" r:id="rId4"/>
    <p:sldId id="258" r:id="rId5"/>
    <p:sldId id="259" r:id="rId6"/>
    <p:sldId id="273" r:id="rId7"/>
    <p:sldId id="261" r:id="rId8"/>
    <p:sldId id="262" r:id="rId9"/>
    <p:sldId id="263" r:id="rId10"/>
    <p:sldId id="274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4.4.2020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№7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Използване на матрици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29488209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Система уравнения</a:t>
                </a:r>
              </a:p>
              <a:p>
                <a:pPr lvl="1"/>
                <a:r>
                  <a:rPr lang="bg-BG" dirty="0" smtClean="0"/>
                  <a:t>Предложете алгоритъм за решаване на система от линейни уравнения</a:t>
                </a:r>
              </a:p>
              <a:p>
                <a:pPr lvl="1"/>
                <a:r>
                  <a:rPr lang="bg-BG" dirty="0" smtClean="0"/>
                  <a:t>Уравненията са 3, променливите са 3</a:t>
                </a:r>
              </a:p>
              <a:p>
                <a:pPr lvl="1"/>
                <a:r>
                  <a:rPr lang="bg-BG" dirty="0" smtClean="0"/>
                  <a:t>Използвайте формулите на </a:t>
                </a:r>
                <a:r>
                  <a:rPr lang="bg-BG" dirty="0" err="1" smtClean="0"/>
                  <a:t>Крамер</a:t>
                </a:r>
                <a:r>
                  <a:rPr lang="bg-BG" dirty="0" smtClean="0"/>
                  <a:t> с рекурсивно пресмятане на детерминантите</a:t>
                </a:r>
              </a:p>
              <a:p>
                <a:pPr lvl="1"/>
                <a:r>
                  <a:rPr lang="bg-BG" dirty="0" smtClean="0"/>
                  <a:t>Какво би значело за системата уравнения получаването на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Δ</m:t>
                    </m:r>
                    <m:r>
                      <a:rPr lang="bg-BG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 smtClean="0"/>
                  <a:t> и какви ще са изчислените решения в този случай?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Съставна </a:t>
                </a:r>
                <a:r>
                  <a:rPr lang="bg-BG" dirty="0" smtClean="0"/>
                  <a:t>ротация в 2</a:t>
                </a:r>
                <a:r>
                  <a:rPr lang="en-US" dirty="0" smtClean="0"/>
                  <a:t>D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Базисната </a:t>
                </a:r>
                <a:r>
                  <a:rPr lang="bg-BG" dirty="0"/>
                  <a:t>ротация в </a:t>
                </a:r>
                <a:r>
                  <a:rPr lang="en-US" dirty="0"/>
                  <a:t>2D </a:t>
                </a:r>
                <a:r>
                  <a:rPr lang="bg-BG" dirty="0"/>
                  <a:t>е винаги около точката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(0,</m:t>
                    </m:r>
                    <m:r>
                      <a:rPr lang="bg-BG" i="1" dirty="0" err="1">
                        <a:latin typeface="Cambria Math"/>
                      </a:rPr>
                      <m:t>0</m:t>
                    </m:r>
                    <m:r>
                      <a:rPr lang="bg-BG" i="1" dirty="0">
                        <a:latin typeface="Cambria Math"/>
                      </a:rPr>
                      <m:t>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Предложете алгоритъм за изчисляване на ротация около произволна точка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𝑆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3333750" y="5016054"/>
            <a:ext cx="2228850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3333750" y="3415854"/>
            <a:ext cx="0" cy="160020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73484" y="4939854"/>
            <a:ext cx="317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3048000" y="3587304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</a:t>
            </a:r>
            <a:endParaRPr lang="en-US" sz="2000" dirty="0"/>
          </a:p>
        </p:txBody>
      </p:sp>
      <p:grpSp>
        <p:nvGrpSpPr>
          <p:cNvPr id="9" name="Group 8"/>
          <p:cNvGrpSpPr/>
          <p:nvPr/>
        </p:nvGrpSpPr>
        <p:grpSpPr>
          <a:xfrm>
            <a:off x="3533451" y="3492054"/>
            <a:ext cx="2098891" cy="1900297"/>
            <a:chOff x="2142801" y="1809750"/>
            <a:chExt cx="2098891" cy="1900297"/>
          </a:xfrm>
        </p:grpSpPr>
        <p:sp>
          <p:nvSpPr>
            <p:cNvPr id="10" name="TextBox 9"/>
            <p:cNvSpPr txBox="1"/>
            <p:nvPr/>
          </p:nvSpPr>
          <p:spPr>
            <a:xfrm>
              <a:off x="2903024" y="2731429"/>
              <a:ext cx="303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70C0"/>
                  </a:solidFill>
                </a:rPr>
                <a:t>S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09800" y="1809750"/>
              <a:ext cx="3577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70C0"/>
                  </a:solidFill>
                </a:rPr>
                <a:t>Q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23976" y="2820939"/>
              <a:ext cx="31771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70C0"/>
                  </a:solidFill>
                </a:rPr>
                <a:t>P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13" name="Arc 12"/>
            <p:cNvSpPr/>
            <p:nvPr/>
          </p:nvSpPr>
          <p:spPr>
            <a:xfrm>
              <a:off x="2142801" y="1928872"/>
              <a:ext cx="1781175" cy="1781175"/>
            </a:xfrm>
            <a:prstGeom prst="arc">
              <a:avLst>
                <a:gd name="adj1" fmla="val 14791287"/>
                <a:gd name="adj2" fmla="val 944007"/>
              </a:avLst>
            </a:prstGeom>
            <a:ln w="25400">
              <a:solidFill>
                <a:srgbClr val="0070C0"/>
              </a:solidFill>
              <a:headEnd type="triangle" w="med" len="lg"/>
              <a:tailEnd type="none" w="med" len="lg"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640726" y="2019853"/>
              <a:ext cx="1048840" cy="1290130"/>
              <a:chOff x="7395559" y="695325"/>
              <a:chExt cx="1048840" cy="1290130"/>
            </a:xfrm>
          </p:grpSpPr>
          <p:sp>
            <p:nvSpPr>
              <p:cNvPr id="16" name="Arc 15"/>
              <p:cNvSpPr/>
              <p:nvPr/>
            </p:nvSpPr>
            <p:spPr>
              <a:xfrm>
                <a:off x="7436667" y="1095375"/>
                <a:ext cx="742950" cy="742950"/>
              </a:xfrm>
              <a:prstGeom prst="arc">
                <a:avLst>
                  <a:gd name="adj1" fmla="val 14502070"/>
                  <a:gd name="adj2" fmla="val 1113708"/>
                </a:avLst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  <a:alpha val="50000"/>
                    </a:schemeClr>
                  </a:gs>
                  <a:gs pos="50000">
                    <a:schemeClr val="accent1">
                      <a:tint val="44500"/>
                      <a:satMod val="160000"/>
                      <a:alpha val="50000"/>
                    </a:schemeClr>
                  </a:gs>
                  <a:gs pos="100000">
                    <a:schemeClr val="accent1">
                      <a:tint val="23500"/>
                      <a:satMod val="160000"/>
                      <a:alpha val="50000"/>
                    </a:schemeClr>
                  </a:gs>
                </a:gsLst>
                <a:lin ang="18900000" scaled="1"/>
                <a:tileRect/>
              </a:gradFill>
              <a:ln w="19050"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H="1" flipV="1">
                <a:off x="7395559" y="695325"/>
                <a:ext cx="419100" cy="762000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8280000" flipH="1" flipV="1">
                <a:off x="8025299" y="1223455"/>
                <a:ext cx="419100" cy="762000"/>
              </a:xfrm>
              <a:prstGeom prst="line">
                <a:avLst/>
              </a:prstGeom>
              <a:ln>
                <a:solidFill>
                  <a:srgbClr val="0070C0"/>
                </a:solidFill>
                <a:prstDash val="dash"/>
                <a:headEnd type="oval" w="med" len="med"/>
                <a:tailEnd type="oval" w="med" len="med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7824184" y="1082893"/>
                <a:ext cx="30168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dirty="0" smtClean="0">
                    <a:solidFill>
                      <a:srgbClr val="0070C0"/>
                    </a:solidFill>
                    <a:latin typeface="Calibri"/>
                  </a:rPr>
                  <a:t>α</a:t>
                </a:r>
                <a:endParaRPr lang="en-US" sz="1600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15" name="Oval 14"/>
            <p:cNvSpPr/>
            <p:nvPr/>
          </p:nvSpPr>
          <p:spPr>
            <a:xfrm>
              <a:off x="3003824" y="2711211"/>
              <a:ext cx="107401" cy="10972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Липсващ ъгъл</a:t>
                </a:r>
              </a:p>
              <a:p>
                <a:pPr lvl="1"/>
                <a:r>
                  <a:rPr lang="bg-BG" dirty="0" smtClean="0"/>
                  <a:t>При </a:t>
                </a:r>
                <a:r>
                  <a:rPr lang="bg-BG" dirty="0"/>
                  <a:t>в</a:t>
                </a:r>
                <a:r>
                  <a:rPr lang="bg-BG" dirty="0" smtClean="0"/>
                  <a:t>ъртенето в 2</a:t>
                </a:r>
                <a:r>
                  <a:rPr lang="en-US" dirty="0" smtClean="0"/>
                  <a:t>D</a:t>
                </a:r>
                <a:r>
                  <a:rPr lang="bg-BG" dirty="0" smtClean="0"/>
                  <a:t> от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𝑃</m:t>
                    </m:r>
                  </m:oMath>
                </a14:m>
                <a:r>
                  <a:rPr lang="bg-BG" dirty="0" smtClean="0"/>
                  <a:t> и </a:t>
                </a:r>
                <a14:m>
                  <m:oMath xmlns:m="http://schemas.openxmlformats.org/officeDocument/2006/math">
                    <m:r>
                      <a:rPr lang="el-GR" i="1" dirty="0">
                        <a:latin typeface="Cambria Math"/>
                      </a:rPr>
                      <m:t>𝛼</m:t>
                    </m:r>
                  </m:oMath>
                </a14:m>
                <a:r>
                  <a:rPr lang="bg-BG" dirty="0"/>
                  <a:t> намираме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𝑄</m:t>
                    </m:r>
                  </m:oMath>
                </a14:m>
                <a:endParaRPr lang="en-US" dirty="0"/>
              </a:p>
              <a:p>
                <a:pPr marL="747713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"/>
                          <m:ctrlPr>
                            <a:rPr lang="en-US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US">
                                        <a:latin typeface="Cambria Math"/>
                                      </a:rPr>
                                      <m:t>c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os</m:t>
                                    </m:r>
                                  </m:fName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/>
                                      </a:rPr>
                                      <m:t>𝛼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s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in</m:t>
                                        </m:r>
                                      </m:fName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e>
                                </m:func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𝑦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𝑝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𝑥</m:t>
                                    </m:r>
                                  </m:sub>
                                </m:sSub>
                                <m:func>
                                  <m:func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funcPr>
                                  <m:fName>
                                    <m:r>
                                      <m:rPr>
                                        <m:sty m:val="p"/>
                                      </m:rPr>
                                      <a:rPr lang="en-US">
                                        <a:latin typeface="Cambria Math"/>
                                      </a:rPr>
                                      <m:t>sin</m:t>
                                    </m:r>
                                  </m:fName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𝛼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𝑝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  <m:func>
                                      <m:func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funcPr>
                                      <m:fName>
                                        <m:r>
                                          <m:rPr>
                                            <m:sty m:val="p"/>
                                          </m:rPr>
                                          <a:rPr lang="en-US">
                                            <a:latin typeface="Cambria Math"/>
                                          </a:rPr>
                                          <m:t>cos</m:t>
                                        </m:r>
                                      </m:fName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𝛼</m:t>
                                        </m:r>
                                      </m:e>
                                    </m:func>
                                  </m:e>
                                </m:func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 smtClean="0"/>
              </a:p>
              <a:p>
                <a:pPr marL="747713" lvl="1" indent="-342900"/>
                <a:r>
                  <a:rPr lang="bg-BG" dirty="0" smtClean="0"/>
                  <a:t>Как е възможно да не се ползва</a:t>
                </a:r>
                <a:br>
                  <a:rPr lang="bg-BG" dirty="0" smtClean="0"/>
                </a:br>
                <a:r>
                  <a:rPr lang="bg-BG" dirty="0" smtClean="0"/>
                  <a:t>ъгъл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𝛽</m:t>
                    </m:r>
                  </m:oMath>
                </a14:m>
                <a:r>
                  <a:rPr lang="bg-BG" dirty="0" smtClean="0"/>
                  <a:t>?</a:t>
                </a:r>
              </a:p>
              <a:p>
                <a:pPr marL="747713" lvl="1" indent="-342900"/>
                <a:r>
                  <a:rPr lang="bg-BG" dirty="0" smtClean="0"/>
                  <a:t>Какво е предимството на това,</a:t>
                </a:r>
                <a:br>
                  <a:rPr lang="bg-BG" dirty="0" smtClean="0"/>
                </a:br>
                <a:r>
                  <a:rPr lang="bg-BG" dirty="0" smtClean="0"/>
                  <a:t>че не се ползва този ъгъл?</a:t>
                </a:r>
                <a:endParaRPr lang="en-US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6" name="Arc 5"/>
          <p:cNvSpPr/>
          <p:nvPr/>
        </p:nvSpPr>
        <p:spPr>
          <a:xfrm>
            <a:off x="5510350" y="3524250"/>
            <a:ext cx="1200150" cy="1200150"/>
          </a:xfrm>
          <a:prstGeom prst="arc">
            <a:avLst>
              <a:gd name="adj1" fmla="val 19559646"/>
              <a:gd name="adj2" fmla="val 21533384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  <a:ln w="9525">
            <a:solidFill>
              <a:srgbClr val="0070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6111891" y="3305175"/>
            <a:ext cx="1208210" cy="813289"/>
          </a:xfrm>
          <a:prstGeom prst="line">
            <a:avLst/>
          </a:prstGeom>
          <a:ln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117753" y="2714625"/>
            <a:ext cx="411773" cy="1424354"/>
          </a:xfrm>
          <a:prstGeom prst="line">
            <a:avLst/>
          </a:prstGeom>
          <a:ln>
            <a:prstDash val="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110425" y="4124325"/>
            <a:ext cx="2228850" cy="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110425" y="2524125"/>
            <a:ext cx="0" cy="1600200"/>
          </a:xfrm>
          <a:prstGeom prst="straightConnector1">
            <a:avLst/>
          </a:prstGeom>
          <a:ln w="38100">
            <a:solidFill>
              <a:schemeClr val="tx1"/>
            </a:solidFill>
            <a:headEnd type="oval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167825" y="4181475"/>
            <a:ext cx="317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X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824675" y="2695575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7424875" y="3209925"/>
            <a:ext cx="317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470283" y="3181350"/>
            <a:ext cx="2872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0070C0"/>
                </a:solidFill>
                <a:latin typeface="Calibri"/>
              </a:rPr>
              <a:t>α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22683" y="371475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 smtClean="0">
                <a:solidFill>
                  <a:srgbClr val="0070C0"/>
                </a:solidFill>
                <a:latin typeface="Calibri"/>
              </a:rPr>
              <a:t>β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48525" y="2409825"/>
            <a:ext cx="357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Q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 rot="19620569">
                <a:off x="6922333" y="3458867"/>
                <a:ext cx="36862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i="1" dirty="0" smtClean="0">
                              <a:solidFill>
                                <a:srgbClr val="0070C0"/>
                              </a:solidFill>
                              <a:latin typeface="Cambria Math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620569">
                <a:off x="6922333" y="3458867"/>
                <a:ext cx="368627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24706" r="-15294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Oval 17"/>
          <p:cNvSpPr/>
          <p:nvPr/>
        </p:nvSpPr>
        <p:spPr>
          <a:xfrm>
            <a:off x="6462316" y="2703008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7291525" y="3243072"/>
            <a:ext cx="107401" cy="109728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За матриците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41166089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Pavel\Courses\Materials\Course.ALG 2019\Alg-07 Matrices\Exercises\Figures\problem-1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057525"/>
            <a:ext cx="6819900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Преобразуване по колони</a:t>
            </a:r>
          </a:p>
          <a:p>
            <a:pPr lvl="1"/>
            <a:r>
              <a:rPr lang="bg-BG" dirty="0" smtClean="0"/>
              <a:t>Предложете алгоритъм за изчисляване на връзката от матрица към масив и от масив към матрица</a:t>
            </a:r>
          </a:p>
          <a:p>
            <a:pPr lvl="1"/>
            <a:r>
              <a:rPr lang="bg-BG" dirty="0" smtClean="0"/>
              <a:t>Матрицата се разполага в масива по колони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Таблица за умножение</a:t>
                </a:r>
              </a:p>
              <a:p>
                <a:pPr lvl="1"/>
                <a:r>
                  <a:rPr lang="bg-BG" dirty="0" smtClean="0"/>
                  <a:t>Предложете алгоритъм, който попълва в матрица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10</m:t>
                    </m:r>
                    <m:r>
                      <a:rPr lang="bg-BG" i="1" dirty="0" smtClean="0">
                        <a:latin typeface="Cambria Math"/>
                        <a:ea typeface="Cambria Math"/>
                      </a:rPr>
                      <m:t>×</m:t>
                    </m:r>
                    <m:r>
                      <a:rPr lang="bg-BG" b="0" i="1" dirty="0" smtClean="0">
                        <a:latin typeface="Cambria Math"/>
                        <a:ea typeface="Cambria Math"/>
                      </a:rPr>
                      <m:t>10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 таблицата за умножение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064656"/>
              </p:ext>
            </p:extLst>
          </p:nvPr>
        </p:nvGraphicFramePr>
        <p:xfrm>
          <a:off x="2743200" y="2895600"/>
          <a:ext cx="3657600" cy="231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1520"/>
                <a:gridCol w="731520"/>
                <a:gridCol w="731520"/>
                <a:gridCol w="731520"/>
                <a:gridCol w="731520"/>
              </a:tblGrid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⋯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4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⋯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6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⋯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⋮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⋮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⋮</a:t>
                      </a:r>
                      <a:endParaRPr lang="bg-BG" sz="2000" b="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⋱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⋮</a:t>
                      </a:r>
                      <a:endParaRPr lang="bg-BG" sz="2000" b="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2280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20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30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g-BG" sz="2000" b="0" dirty="0" smtClean="0">
                          <a:solidFill>
                            <a:schemeClr val="tx1"/>
                          </a:solidFill>
                          <a:latin typeface="Cambria"/>
                        </a:rPr>
                        <a:t>⋯</a:t>
                      </a:r>
                      <a:endParaRPr lang="bg-BG" sz="2000" b="0" dirty="0" smtClean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latin typeface="Cambria" panose="02040503050406030204" pitchFamily="18" charset="0"/>
                        </a:rPr>
                        <a:t>100</a:t>
                      </a:r>
                      <a:endParaRPr lang="bg-BG" sz="2000" b="0" dirty="0">
                        <a:solidFill>
                          <a:schemeClr val="tx1"/>
                        </a:solidFill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Триъгълна матрица</a:t>
                </a:r>
              </a:p>
              <a:p>
                <a:pPr lvl="1"/>
                <a:r>
                  <a:rPr lang="bg-BG" dirty="0" smtClean="0"/>
                  <a:t>В матрица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са разположени цели числа</a:t>
                </a:r>
              </a:p>
              <a:p>
                <a:pPr lvl="1"/>
                <a:r>
                  <a:rPr lang="bg-BG" dirty="0" smtClean="0"/>
                  <a:t>Предложете алгоритъм, който проверява дали е триъгълна</a:t>
                </a:r>
              </a:p>
              <a:p>
                <a:pPr lvl="1"/>
                <a:r>
                  <a:rPr lang="bg-BG" dirty="0" smtClean="0"/>
                  <a:t>Няма значение коя част от матрицата е нулевата – под или над диагонала</a:t>
                </a:r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Операции с матрици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590240911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Събиране, изваждане, умножение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𝐴</m:t>
                    </m:r>
                    <m:r>
                      <a:rPr lang="bg-BG" b="0" i="1" dirty="0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bg-BG" b="0" i="1" dirty="0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bg-BG" b="0" i="1" dirty="0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b="0" i="1" dirty="0" smtClean="0">
                                  <a:latin typeface="Cambria Math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bg-BG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bg-BG" i="1" dirty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bg-BG" i="1" dirty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4</m:t>
                              </m:r>
                            </m:e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bg-BG" i="1" dirty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dirty="0" smtClean="0"/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+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=?, </m:t>
                    </m:r>
                    <m:r>
                      <a:rPr lang="en-US" b="0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−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=?, </m:t>
                    </m:r>
                    <m:r>
                      <a:rPr lang="en-US" b="0" i="1" dirty="0" smtClean="0">
                        <a:latin typeface="Cambria Math"/>
                      </a:rPr>
                      <m:t>𝐴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𝐵</m:t>
                    </m:r>
                    <m:r>
                      <a:rPr lang="en-US" b="0" i="1" dirty="0" smtClean="0">
                        <a:latin typeface="Cambria Math"/>
                      </a:rPr>
                      <m:t>=?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Оптимизация</a:t>
                </a:r>
              </a:p>
              <a:p>
                <a:pPr lvl="1"/>
                <a:r>
                  <a:rPr lang="bg-BG" dirty="0" smtClean="0"/>
                  <a:t>Стандартното изчисляване на умножение за две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2</m:t>
                    </m:r>
                    <m:r>
                      <a:rPr lang="en-US" b="0" i="1" dirty="0" smtClean="0">
                        <a:latin typeface="Cambria Math"/>
                      </a:rPr>
                      <m:t>×2</m:t>
                    </m:r>
                  </m:oMath>
                </a14:m>
                <a:r>
                  <a:rPr lang="bg-BG" dirty="0" smtClean="0"/>
                  <a:t> матрици е с 8 умножения и 4 събирания</a:t>
                </a:r>
              </a:p>
              <a:p>
                <a:pPr lvl="1"/>
                <a:r>
                  <a:rPr lang="bg-BG" dirty="0" smtClean="0"/>
                  <a:t>Алтернативно изчисляване е с 7 умножения, но с повече събирания</a:t>
                </a:r>
              </a:p>
              <a:p>
                <a:pPr lvl="1"/>
                <a:r>
                  <a:rPr lang="bg-BG" dirty="0" smtClean="0"/>
                  <a:t>Ако умножението и събирането на числа е за едно и също време, как алтернативното изчисляване може да е по-добро от стандартното?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Триъгълна детерминанта</a:t>
                </a:r>
              </a:p>
              <a:p>
                <a:pPr lvl="1"/>
                <a:r>
                  <a:rPr lang="bg-BG" dirty="0" smtClean="0"/>
                  <a:t>Дадена е триъгълна матрица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r>
                      <a:rPr lang="en-US" b="0" i="1" dirty="0" smtClean="0">
                        <a:latin typeface="Cambria Math"/>
                      </a:rPr>
                      <m:t>𝑛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Предложете алгоритъм за изчисляване на детерминантата ѝ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9800</TotalTime>
  <Words>458</Words>
  <Application>Microsoft Office PowerPoint</Application>
  <PresentationFormat>On-screen Show (4:3)</PresentationFormat>
  <Paragraphs>96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Задачи за упражнение</vt:lpstr>
      <vt:lpstr>За матриците</vt:lpstr>
      <vt:lpstr>Задача №1</vt:lpstr>
      <vt:lpstr>Задача №2</vt:lpstr>
      <vt:lpstr>Задача №3</vt:lpstr>
      <vt:lpstr>Операции с матрици</vt:lpstr>
      <vt:lpstr>Задача №4</vt:lpstr>
      <vt:lpstr>Задача №5</vt:lpstr>
      <vt:lpstr>Задача №6</vt:lpstr>
      <vt:lpstr>Използване на матрици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264</cp:revision>
  <dcterms:created xsi:type="dcterms:W3CDTF">2019-06-21T13:37:43Z</dcterms:created>
  <dcterms:modified xsi:type="dcterms:W3CDTF">2020-04-04T08:53:07Z</dcterms:modified>
</cp:coreProperties>
</file>