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0" r:id="rId2"/>
  </p:sldMasterIdLst>
  <p:notesMasterIdLst>
    <p:notesMasterId r:id="rId14"/>
  </p:notesMasterIdLst>
  <p:handoutMasterIdLst>
    <p:handoutMasterId r:id="rId15"/>
  </p:handoutMasterIdLst>
  <p:sldIdLst>
    <p:sldId id="274" r:id="rId3"/>
    <p:sldId id="458" r:id="rId4"/>
    <p:sldId id="459" r:id="rId5"/>
    <p:sldId id="460" r:id="rId6"/>
    <p:sldId id="461" r:id="rId7"/>
    <p:sldId id="463" r:id="rId8"/>
    <p:sldId id="464" r:id="rId9"/>
    <p:sldId id="462" r:id="rId10"/>
    <p:sldId id="465" r:id="rId11"/>
    <p:sldId id="466" r:id="rId12"/>
    <p:sldId id="457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4866BA-5FC8-41B7-A9C4-0B1864208BF5}">
          <p14:sldIdLst>
            <p14:sldId id="274"/>
            <p14:sldId id="458"/>
            <p14:sldId id="459"/>
            <p14:sldId id="460"/>
            <p14:sldId id="461"/>
            <p14:sldId id="463"/>
            <p14:sldId id="464"/>
            <p14:sldId id="462"/>
            <p14:sldId id="465"/>
            <p14:sldId id="466"/>
            <p14:sldId id="4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EDC"/>
    <a:srgbClr val="F0A22E"/>
    <a:srgbClr val="603A14"/>
    <a:srgbClr val="E85C0E"/>
    <a:srgbClr val="BAB398"/>
    <a:srgbClr val="ADA485"/>
    <a:srgbClr val="C6C0AA"/>
    <a:srgbClr val="663606"/>
    <a:srgbClr val="663106"/>
    <a:srgbClr val="F8DC9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4" autoAdjust="0"/>
    <p:restoredTop sz="94533" autoAdjust="0"/>
  </p:normalViewPr>
  <p:slideViewPr>
    <p:cSldViewPr>
      <p:cViewPr varScale="1">
        <p:scale>
          <a:sx n="116" d="100"/>
          <a:sy n="116" d="100"/>
        </p:scale>
        <p:origin x="108" y="10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6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5/15/2016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 smtClean="0">
                <a:hlinkClick r:id="rId3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dirty="0" smtClean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5/15/2016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 smtClean="0"/>
              <a:t>© Software University Foundation – </a:t>
            </a:r>
            <a:r>
              <a:rPr lang="en-US" sz="1000" u="sng" dirty="0" smtClean="0">
                <a:hlinkClick r:id="rId2"/>
              </a:rPr>
              <a:t>http://softuni.org</a:t>
            </a:r>
            <a:endParaRPr lang="en-US" sz="1000" dirty="0" smtClean="0"/>
          </a:p>
          <a:p>
            <a:r>
              <a:rPr lang="en-US" sz="1000" dirty="0" smtClean="0"/>
              <a:t>This work is licensed under the </a:t>
            </a:r>
            <a:r>
              <a:rPr lang="en-US" sz="1000" u="sng" noProof="1" smtClean="0">
                <a:hlinkClick r:id="rId3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dirty="0" smtClean="0"/>
              <a:t>license.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 smtClean="0"/>
              <a:t>© Software University Foundation – </a:t>
            </a:r>
            <a:r>
              <a:rPr lang="en-US" sz="1000" u="sng" dirty="0" smtClean="0">
                <a:hlinkClick r:id="rId3"/>
              </a:rPr>
              <a:t>http://softuni.org</a:t>
            </a:r>
            <a:endParaRPr lang="en-US" sz="1000" dirty="0" smtClean="0"/>
          </a:p>
          <a:p>
            <a:r>
              <a:rPr lang="en-US" sz="1000" dirty="0" smtClean="0"/>
              <a:t>This work is licensed under the </a:t>
            </a:r>
            <a:r>
              <a:rPr lang="en-US" sz="1000" u="sng" noProof="1" smtClean="0">
                <a:hlinkClick r:id="rId4"/>
              </a:rPr>
              <a:t>Creative Commons Attribution-NonCommercial-ShareAlike</a:t>
            </a:r>
            <a:r>
              <a:rPr lang="en-US" sz="1000" noProof="1" smtClean="0"/>
              <a:t> </a:t>
            </a:r>
            <a:r>
              <a:rPr lang="en-US" sz="1000" dirty="0" smtClean="0"/>
              <a:t>license.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5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14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7990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3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913260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62579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218539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39069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13627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1459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">
    <p:bg bwMode="grayWhite"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Insert a Picture Here</a:t>
            </a:r>
            <a:endParaRPr lang="en-US" dirty="0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Web Site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Company Web 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5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 smtClean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0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6021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9311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7620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9323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7979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2147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95940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5/15/2016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0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62" r:id="rId18"/>
  </p:sldLayoutIdLst>
  <p:hf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11296361/how-to-create-id-with-auto-increment-on-oracl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oracle.com/technetwork/database/database-technologies/express-edition/downloads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:8080/" TargetMode="External"/><Relationship Id="rId2" Type="http://schemas.openxmlformats.org/officeDocument/2006/relationships/hyperlink" Target="http://en.wikipedia.org/wiki/Transparent_Network_Substrat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localhost:8080/ape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1230440" y="381000"/>
            <a:ext cx="7153275" cy="1087438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Oracle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1522412" y="2341563"/>
            <a:ext cx="8177212" cy="1281112"/>
          </a:xfrm>
        </p:spPr>
        <p:txBody>
          <a:bodyPr>
            <a:normAutofit/>
          </a:bodyPr>
          <a:lstStyle/>
          <a:p>
            <a:r>
              <a:rPr lang="en-US" dirty="0" smtClean="0"/>
              <a:t>Oracle Database XE, APEX</a:t>
            </a:r>
            <a:br>
              <a:rPr lang="en-US" dirty="0" smtClean="0"/>
            </a:br>
            <a:r>
              <a:rPr lang="en-US" dirty="0" smtClean="0"/>
              <a:t>and Oracle SQL Developer</a:t>
            </a:r>
          </a:p>
        </p:txBody>
      </p:sp>
      <p:pic>
        <p:nvPicPr>
          <p:cNvPr id="16" name="Picture 2" descr="database, storag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4724400"/>
            <a:ext cx="1867556" cy="186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ahmisatrio.com/wp-content/uploads/2014/06/oracle_database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497" y="3962400"/>
            <a:ext cx="3877141" cy="2184122"/>
          </a:xfrm>
          <a:prstGeom prst="roundRect">
            <a:avLst>
              <a:gd name="adj" fmla="val 3133"/>
            </a:avLst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37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Beware: Oracle has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Oracle database has some specifics</a:t>
            </a:r>
          </a:p>
          <a:p>
            <a:pPr lvl="1"/>
            <a:r>
              <a:rPr lang="en-US" dirty="0" smtClean="0"/>
              <a:t>One database, many users</a:t>
            </a:r>
          </a:p>
          <a:p>
            <a:pPr lvl="2"/>
            <a:r>
              <a:rPr lang="en-US" dirty="0" smtClean="0"/>
              <a:t>Each user has its own schema (tables and other DB objects)</a:t>
            </a:r>
          </a:p>
          <a:p>
            <a:pPr lvl="1"/>
            <a:r>
              <a:rPr lang="en-US" dirty="0" smtClean="0"/>
              <a:t>Use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UPEPRCASE</a:t>
            </a:r>
            <a:r>
              <a:rPr lang="en-US" dirty="0" smtClean="0"/>
              <a:t> for all identifiers</a:t>
            </a:r>
          </a:p>
          <a:p>
            <a:pPr lvl="2"/>
            <a:r>
              <a:rPr lang="en-US" dirty="0" smtClean="0"/>
              <a:t>Otherwise you should use the quoted syntax, e.g.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"My Table"</a:t>
            </a:r>
          </a:p>
          <a:p>
            <a:pPr lvl="1"/>
            <a:r>
              <a:rPr lang="en-US" dirty="0" smtClean="0"/>
              <a:t>No auto-increment columns</a:t>
            </a:r>
          </a:p>
          <a:p>
            <a:pPr lvl="2"/>
            <a:r>
              <a:rPr lang="en-US" dirty="0" smtClean="0"/>
              <a:t>Use a </a:t>
            </a:r>
            <a:r>
              <a:rPr lang="en-US" dirty="0" smtClean="0">
                <a:hlinkClick r:id="rId2"/>
              </a:rPr>
              <a:t>SEQUENCE + TRIGGER for auto-increment</a:t>
            </a:r>
            <a:endParaRPr lang="en-US" dirty="0" smtClean="0"/>
          </a:p>
          <a:p>
            <a:pPr lvl="1"/>
            <a:r>
              <a:rPr lang="en-US" dirty="0" smtClean="0"/>
              <a:t>In Oracle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 smtClean="0"/>
              <a:t> is the same like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""</a:t>
            </a:r>
            <a:r>
              <a:rPr lang="en-US" dirty="0" smtClean="0"/>
              <a:t> (empty string)</a:t>
            </a:r>
          </a:p>
          <a:p>
            <a:pPr lvl="2"/>
            <a:r>
              <a:rPr lang="en-US" dirty="0" smtClean="0"/>
              <a:t>This causes many problems!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1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sz="3200" dirty="0" smtClean="0"/>
              <a:t>What is Oracle famous with?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Does it have a free version?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What is Oracle APEX?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What is Oracle SQL Developer?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How do we create a new user?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1" name="Picture 4" descr="D:\_WORK PROJECTS\Nakov\Presentation Slides Design\Question Summary Slide\Store\minions summary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98" y="1899729"/>
            <a:ext cx="2438400" cy="24384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4570412" y="4595800"/>
            <a:ext cx="3081986" cy="1628125"/>
            <a:chOff x="998778" y="2709000"/>
            <a:chExt cx="7687634" cy="351073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778" y="2709000"/>
              <a:ext cx="7687634" cy="351073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 rot="21361232">
              <a:off x="1603866" y="3732944"/>
              <a:ext cx="6576452" cy="1327851"/>
            </a:xfrm>
            <a:prstGeom prst="rect">
              <a:avLst/>
            </a:prstGeom>
            <a:noFill/>
          </p:spPr>
          <p:txBody>
            <a:bodyPr wrap="none" rtlCol="0">
              <a:prstTxWarp prst="textCascadeUp">
                <a:avLst/>
              </a:prstTxWarp>
              <a:spAutoFit/>
            </a:bodyPr>
            <a:lstStyle/>
            <a:p>
              <a:r>
                <a:rPr lang="en-US" sz="10700" b="1" dirty="0" smtClean="0">
                  <a:ln w="3175">
                    <a:solidFill>
                      <a:srgbClr val="FFFFFF">
                        <a:alpha val="50000"/>
                      </a:srgbClr>
                    </a:solidFill>
                    <a:prstDash val="solid"/>
                  </a:ln>
                  <a:solidFill>
                    <a:schemeClr val="accent1">
                      <a:lumMod val="40000"/>
                      <a:lumOff val="60000"/>
                      <a:alpha val="49804"/>
                    </a:schemeClr>
                  </a:solidFill>
                  <a:effectLst>
                    <a:outerShdw blurRad="88900" sx="102000" sy="102000" algn="ctr" rotWithShape="0">
                      <a:prstClr val="black"/>
                    </a:outerShdw>
                  </a:effectLst>
                </a:rPr>
                <a:t>Databases</a:t>
              </a:r>
              <a:endParaRPr lang="en-US" sz="10700" b="1" dirty="0">
                <a:ln w="3175">
                  <a:solidFill>
                    <a:srgbClr val="FFFFFF">
                      <a:alpha val="50000"/>
                    </a:srgb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  <a:alpha val="49804"/>
                  </a:schemeClr>
                </a:solidFill>
                <a:effectLst>
                  <a:outerShdw blurRad="88900" sx="102000" sy="102000" algn="ctr" rotWithShape="0">
                    <a:prstClr val="black"/>
                  </a:outerShdw>
                </a:effectLst>
              </a:endParaRPr>
            </a:p>
          </p:txBody>
        </p:sp>
      </p:grpSp>
      <p:pic>
        <p:nvPicPr>
          <p:cNvPr id="9" name="Picture 2" descr="db, status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94" y="301336"/>
            <a:ext cx="1381726" cy="136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18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4038600"/>
            <a:ext cx="8938472" cy="8206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Oracle Database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212" y="5054997"/>
            <a:ext cx="8938472" cy="688256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Overview</a:t>
            </a:r>
            <a:endParaRPr lang="en-US" dirty="0"/>
          </a:p>
        </p:txBody>
      </p:sp>
      <p:pic>
        <p:nvPicPr>
          <p:cNvPr id="2050" name="Picture 2" descr="http://i1-news.softpedia-static.com/images/news2/Oracle-s-Critical-Patch-Update-Fixes-169-Security-Bugs-470719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720499"/>
            <a:ext cx="8938472" cy="277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9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Oracle Database?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>
                <a:solidFill>
                  <a:schemeClr val="tx2">
                    <a:lumMod val="75000"/>
                  </a:schemeClr>
                </a:solidFill>
              </a:rPr>
              <a:t>Oracle </a:t>
            </a:r>
            <a:r>
              <a:rPr lang="en-US" sz="3500" dirty="0" smtClean="0">
                <a:solidFill>
                  <a:schemeClr val="tx2">
                    <a:lumMod val="75000"/>
                  </a:schemeClr>
                </a:solidFill>
              </a:rPr>
              <a:t>Database</a:t>
            </a:r>
          </a:p>
          <a:p>
            <a:pPr lvl="1"/>
            <a:r>
              <a:rPr lang="en-US" dirty="0" smtClean="0"/>
              <a:t>World's leader in enterprise database systems</a:t>
            </a:r>
          </a:p>
          <a:p>
            <a:pPr lvl="1"/>
            <a:r>
              <a:rPr lang="en-US" dirty="0" smtClean="0"/>
              <a:t>Powers big organizations, e.g. the financial sector</a:t>
            </a:r>
          </a:p>
          <a:p>
            <a:pPr lvl="1"/>
            <a:r>
              <a:rPr lang="en-US" dirty="0"/>
              <a:t>Designed for very large databases (</a:t>
            </a:r>
            <a:r>
              <a:rPr lang="en-US" noProof="1"/>
              <a:t>exabytes</a:t>
            </a:r>
            <a:r>
              <a:rPr lang="en-US" dirty="0"/>
              <a:t> of data)</a:t>
            </a:r>
          </a:p>
          <a:p>
            <a:pPr lvl="1"/>
            <a:r>
              <a:rPr lang="en-US" dirty="0" smtClean="0"/>
              <a:t>Supports everything from the DB world</a:t>
            </a:r>
          </a:p>
          <a:p>
            <a:pPr lvl="2"/>
            <a:r>
              <a:rPr lang="en-US" dirty="0" smtClean="0"/>
              <a:t>Transactions, stored procedures, big data, cloud, …</a:t>
            </a:r>
          </a:p>
          <a:p>
            <a:r>
              <a:rPr lang="en-US" sz="3500" dirty="0" smtClean="0"/>
              <a:t>Very expensive, for big players only</a:t>
            </a:r>
          </a:p>
          <a:p>
            <a:pPr lvl="1"/>
            <a:r>
              <a:rPr lang="en-US" dirty="0" smtClean="0"/>
              <a:t>Has a free version (Expression Edition – XE)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2" descr="database, storag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2" y="2286000"/>
            <a:ext cx="1867556" cy="186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fahmisatrio.com/wp-content/uploads/2014/06/oracle_database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410" y="457200"/>
            <a:ext cx="2077016" cy="1170052"/>
          </a:xfrm>
          <a:prstGeom prst="roundRect">
            <a:avLst>
              <a:gd name="adj" fmla="val 1943"/>
            </a:avLst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36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Database Express Edition (XE)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dirty="0"/>
              <a:t>Oracle </a:t>
            </a:r>
            <a:r>
              <a:rPr lang="en-US" dirty="0" smtClean="0"/>
              <a:t>Database</a:t>
            </a:r>
            <a:r>
              <a:rPr lang="fr-FR" dirty="0" smtClean="0"/>
              <a:t> </a:t>
            </a:r>
            <a:r>
              <a:rPr lang="fr-FR" dirty="0"/>
              <a:t>Express Edition (XE)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Free, limited version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1 CPU, 1 GB RAM, 11 GB storage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dirty="0" smtClean="0"/>
              <a:t>Installing Oracle Database XE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Download </a:t>
            </a:r>
            <a:r>
              <a:rPr lang="en-US" dirty="0" smtClean="0">
                <a:hlinkClick r:id="rId2"/>
              </a:rPr>
              <a:t>Oracle Database XE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Windows or Linux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Install it in a folder without spaces, e.g.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C:\Progra~1\Oracle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Remember the admin password (for the users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</a:t>
            </a:r>
            <a:r>
              <a:rPr lang="en-US" dirty="0" smtClean="0"/>
              <a:t>)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098" name="Picture 2" descr="https://docs.oracle.com/cd/E17781_01/install.112/e18803/img/welcom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1600200"/>
            <a:ext cx="3989185" cy="304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65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Database XE Services and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Oracle XE services</a:t>
            </a:r>
          </a:p>
          <a:p>
            <a:pPr lvl="1">
              <a:lnSpc>
                <a:spcPct val="100000"/>
              </a:lnSpc>
            </a:pP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OracleServiceXE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The Oracle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database engine </a:t>
            </a:r>
            <a:r>
              <a:rPr lang="en-US" dirty="0" smtClean="0"/>
              <a:t>for the </a:t>
            </a:r>
            <a:r>
              <a:rPr lang="en-US" dirty="0"/>
              <a:t>"XE" </a:t>
            </a:r>
            <a:r>
              <a:rPr lang="en-US" dirty="0" smtClean="0"/>
              <a:t>instance (SID)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The core of the Oracle database</a:t>
            </a:r>
          </a:p>
          <a:p>
            <a:pPr lvl="1">
              <a:lnSpc>
                <a:spcPct val="100000"/>
              </a:lnSpc>
            </a:pPr>
            <a:r>
              <a:rPr lang="en-US" b="1" noProof="1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OracleXETNSListener</a:t>
            </a:r>
            <a:endParaRPr lang="en-US" dirty="0" smtClean="0"/>
          </a:p>
          <a:p>
            <a:pPr lvl="2">
              <a:lnSpc>
                <a:spcPct val="100000"/>
              </a:lnSpc>
            </a:pPr>
            <a:r>
              <a:rPr lang="en-US" dirty="0" smtClean="0"/>
              <a:t>Connects Oracle database with client applications (</a:t>
            </a:r>
            <a:r>
              <a:rPr lang="en-US" dirty="0" smtClean="0">
                <a:hlinkClick r:id="rId2"/>
              </a:rPr>
              <a:t>TNS service</a:t>
            </a:r>
            <a:r>
              <a:rPr lang="en-US" dirty="0" smtClean="0"/>
              <a:t>)</a:t>
            </a:r>
          </a:p>
          <a:p>
            <a:pPr lvl="3">
              <a:lnSpc>
                <a:spcPct val="100000"/>
              </a:lnSpc>
            </a:pPr>
            <a:r>
              <a:rPr lang="en-US" dirty="0" smtClean="0"/>
              <a:t>Listens on TCP port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1521</a:t>
            </a:r>
            <a:r>
              <a:rPr lang="en-US" dirty="0" smtClean="0"/>
              <a:t> (TNS listener)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Holds the "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Application Express</a:t>
            </a:r>
            <a:r>
              <a:rPr lang="en-US" dirty="0" smtClean="0"/>
              <a:t>" DB administration interface (APEX)</a:t>
            </a:r>
          </a:p>
          <a:p>
            <a:pPr lvl="3">
              <a:lnSpc>
                <a:spcPct val="100000"/>
              </a:lnSpc>
            </a:pPr>
            <a:r>
              <a:rPr lang="en-US" dirty="0" smtClean="0"/>
              <a:t>Listens on TCP port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8080</a:t>
            </a:r>
            <a:r>
              <a:rPr lang="en-US" dirty="0" smtClean="0"/>
              <a:t> –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localhost:8080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4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Oracle Application Express (APEX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04747" lvl="1" indent="-304747">
              <a:buClr>
                <a:srgbClr val="F2B254"/>
              </a:buClr>
              <a:buSzPct val="100000"/>
            </a:pPr>
            <a:r>
              <a:rPr lang="en-US" dirty="0"/>
              <a:t>Oracle Application Express (APEX</a:t>
            </a:r>
            <a:r>
              <a:rPr lang="en-US" dirty="0" smtClean="0"/>
              <a:t>) –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localhost:8080/apex</a:t>
            </a:r>
            <a:endParaRPr lang="en-US" dirty="0"/>
          </a:p>
          <a:p>
            <a:pPr lvl="1"/>
            <a:r>
              <a:rPr lang="en-US" dirty="0" smtClean="0"/>
              <a:t>Web-based application for SQL developers &amp; administration tool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00" y="2895600"/>
            <a:ext cx="7775576" cy="37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SQL Developer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Oracle SQL Developer is database GUI client tool for managing Oracle databases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12" y="2514600"/>
            <a:ext cx="73533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11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Oracle we have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single database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multiple users</a:t>
            </a:r>
          </a:p>
          <a:p>
            <a:pPr lvl="1"/>
            <a:r>
              <a:rPr lang="en-US" dirty="0" smtClean="0"/>
              <a:t>Unlike many databases in MS SQL Server and MySQL</a:t>
            </a:r>
          </a:p>
          <a:p>
            <a:pPr lvl="1"/>
            <a:r>
              <a:rPr lang="en-US" dirty="0" smtClean="0"/>
              <a:t>"User (schema) in Oracle" == "Database" in MSSQL and MySQL</a:t>
            </a:r>
          </a:p>
          <a:p>
            <a:r>
              <a:rPr lang="en-US" dirty="0" smtClean="0"/>
              <a:t>Creating a new user (schema) and give typical privileges: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22411" y="4038600"/>
            <a:ext cx="10944002" cy="2308324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CREATE USER </a:t>
            </a:r>
            <a:r>
              <a:rPr lang="en-US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maria </a:t>
            </a:r>
            <a:r>
              <a:rPr lang="en-US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IDENTIFIED BY "p@ssw0rd123</a:t>
            </a:r>
            <a:r>
              <a:rPr lang="en-US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";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spc="-30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spc="-30" noProof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GRANT CREATE SESSION, CREATE TABLE, CREATE VIEW, CREATE PROCEDURE TO maria;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b="1" spc="-30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spc="-3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GRANT UNLIMITED TABLESPACE TO maria;</a:t>
            </a:r>
          </a:p>
        </p:txBody>
      </p:sp>
    </p:spTree>
    <p:extLst>
      <p:ext uri="{BB962C8B-B14F-4D97-AF65-F5344CB8AC3E}">
        <p14:creationId xmlns:p14="http://schemas.microsoft.com/office/powerpoint/2010/main" val="407639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User in SQL Developer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12" y="1600200"/>
            <a:ext cx="5734050" cy="4686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162" y="1141182"/>
            <a:ext cx="5734050" cy="4686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612" y="2861297"/>
            <a:ext cx="4191000" cy="342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27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445</Words>
  <Application>Microsoft Office PowerPoint</Application>
  <PresentationFormat>Custom</PresentationFormat>
  <Paragraphs>76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Trebuchet MS</vt:lpstr>
      <vt:lpstr>Wingdings 3</vt:lpstr>
      <vt:lpstr>Facet</vt:lpstr>
      <vt:lpstr>Introduction to Oracle</vt:lpstr>
      <vt:lpstr>Oracle Database</vt:lpstr>
      <vt:lpstr>What is Oracle Database?</vt:lpstr>
      <vt:lpstr>Oracle Database Express Edition (XE)</vt:lpstr>
      <vt:lpstr>Oracle Database XE Services and Ports</vt:lpstr>
      <vt:lpstr>Oracle Application Express (APEX)</vt:lpstr>
      <vt:lpstr>Oracle SQL Developer</vt:lpstr>
      <vt:lpstr>Creating a New User</vt:lpstr>
      <vt:lpstr>Creating a New User in SQL Developer</vt:lpstr>
      <vt:lpstr>Beware: Oracle has Specifics</vt:lpstr>
      <vt:lpstr>Summary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Oracle</dc:title>
  <dc:subject>Software Development Course</dc:subject>
  <dc:creator/>
  <cp:keywords>Databases, SQL, programming, SoftUni, Software University, programming, software development, software engineering, course, Oracle</cp:keywords>
  <dc:description>Software University Foundation - http://softuni.org</dc:description>
  <cp:lastModifiedBy/>
  <cp:revision>1</cp:revision>
  <dcterms:created xsi:type="dcterms:W3CDTF">2014-01-02T17:00:34Z</dcterms:created>
  <dcterms:modified xsi:type="dcterms:W3CDTF">2016-05-15T18:41:30Z</dcterms:modified>
  <cp:category>Databases, SQL, programming, SoftUni, Software University, programming, software development, software engineering, course, Oracle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