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2"/>
  </p:notesMasterIdLst>
  <p:sldIdLst>
    <p:sldId id="464" r:id="rId2"/>
    <p:sldId id="465" r:id="rId3"/>
    <p:sldId id="469" r:id="rId4"/>
    <p:sldId id="492" r:id="rId5"/>
    <p:sldId id="470" r:id="rId6"/>
    <p:sldId id="471" r:id="rId7"/>
    <p:sldId id="483" r:id="rId8"/>
    <p:sldId id="472" r:id="rId9"/>
    <p:sldId id="484" r:id="rId10"/>
    <p:sldId id="473" r:id="rId11"/>
    <p:sldId id="485" r:id="rId12"/>
    <p:sldId id="474" r:id="rId13"/>
    <p:sldId id="489" r:id="rId14"/>
    <p:sldId id="495" r:id="rId15"/>
    <p:sldId id="475" r:id="rId16"/>
    <p:sldId id="490" r:id="rId17"/>
    <p:sldId id="496" r:id="rId18"/>
    <p:sldId id="476" r:id="rId19"/>
    <p:sldId id="491" r:id="rId20"/>
    <p:sldId id="477" r:id="rId21"/>
    <p:sldId id="493" r:id="rId22"/>
    <p:sldId id="494" r:id="rId23"/>
    <p:sldId id="486" r:id="rId24"/>
    <p:sldId id="478" r:id="rId25"/>
    <p:sldId id="498" r:id="rId26"/>
    <p:sldId id="497" r:id="rId27"/>
    <p:sldId id="499" r:id="rId28"/>
    <p:sldId id="500" r:id="rId29"/>
    <p:sldId id="488" r:id="rId30"/>
    <p:sldId id="47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25.8.2020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25.8.2020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lutions/S0905%20Device%20orientatio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Solutions/S0907%20Rolling%20ball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Solutions/S0908%20Simulated%20smartphone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Solutions/S0909%20Embedded%20map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910%20Collect%20data.htm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Solutions/data.xlsx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910%20Count%20steps.html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3c.github.io/geolocation-api/#coordinates_interface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903%20My%20locaiton%20map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№09</a:t>
            </a: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Диапазони на ъгли</a:t>
            </a:r>
          </a:p>
          <a:p>
            <a:pPr lvl="1"/>
            <a:r>
              <a:rPr lang="bg-BG" dirty="0"/>
              <a:t>Чрез ръчни измервания</a:t>
            </a:r>
            <a:r>
              <a:rPr lang="en-US" dirty="0"/>
              <a:t> – </a:t>
            </a:r>
            <a:r>
              <a:rPr lang="bg-BG" dirty="0"/>
              <a:t>интервалите са затворени (поради закръгляния?)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4B6CFC3-65B9-4609-B274-66182BCC3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4489804"/>
                  </p:ext>
                </p:extLst>
              </p:nvPr>
            </p:nvGraphicFramePr>
            <p:xfrm>
              <a:off x="914400" y="3179772"/>
              <a:ext cx="7772400" cy="2992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73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384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76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29421">
                    <a:tc>
                      <a:txBody>
                        <a:bodyPr/>
                        <a:lstStyle/>
                        <a:p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>
                              <a:latin typeface="Candara" panose="020E0502030303020204" pitchFamily="34" charset="0"/>
                            </a:rPr>
                            <a:t>Стандарт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Candara" panose="020E0502030303020204" pitchFamily="34" charset="0"/>
                            </a:rPr>
                            <a:t>Samsung S6 Edge</a:t>
                          </a:r>
                          <a:br>
                            <a:rPr lang="en-US" sz="2000" dirty="0">
                              <a:latin typeface="Candara" panose="020E0502030303020204" pitchFamily="34" charset="0"/>
                            </a:rPr>
                          </a:br>
                          <a:r>
                            <a:rPr lang="en-US" sz="2000" dirty="0">
                              <a:latin typeface="Candara" panose="020E0502030303020204" pitchFamily="34" charset="0"/>
                            </a:rPr>
                            <a:t>+ Android 7 + Chrome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alpha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ctrlP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0°, 360°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0°, 3</m:t>
                                    </m:r>
                                    <m:r>
                                      <a:rPr lang="bg-BG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60</m:t>
                                    </m:r>
                                    <m:r>
                                      <a:rPr lang="en-US" sz="240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beta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ctrlP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−180°,180°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−180°,180°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gamma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ctrlP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−90°,90°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1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−90°,90°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absolute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true</a:t>
                          </a:r>
                          <a:r>
                            <a:rPr lang="bg-BG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bg-BG" sz="2400" b="0" kern="1200" dirty="0">
                              <a:solidFill>
                                <a:schemeClr val="dk1"/>
                              </a:solidFill>
                              <a:latin typeface="Candara" panose="020E0502030303020204" pitchFamily="34" charset="0"/>
                              <a:ea typeface="+mn-ea"/>
                              <a:cs typeface="+mn-cs"/>
                            </a:rPr>
                            <a:t>или</a:t>
                          </a:r>
                          <a:r>
                            <a:rPr lang="bg-BG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false</a:t>
                          </a:r>
                          <a:endParaRPr lang="bg-BG" sz="2400" b="0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false</a:t>
                          </a:r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455536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4B6CFC3-65B9-4609-B274-66182BCC3A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4489804"/>
                  </p:ext>
                </p:extLst>
              </p:nvPr>
            </p:nvGraphicFramePr>
            <p:xfrm>
              <a:off x="914400" y="3179772"/>
              <a:ext cx="7772400" cy="2992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73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384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76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>
                              <a:latin typeface="Candara" panose="020E0502030303020204" pitchFamily="34" charset="0"/>
                            </a:rPr>
                            <a:t>Стандарт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Candara" panose="020E0502030303020204" pitchFamily="34" charset="0"/>
                            </a:rPr>
                            <a:t>Samsung S6 Edge</a:t>
                          </a:r>
                          <a:br>
                            <a:rPr lang="en-US" sz="2000" dirty="0">
                              <a:latin typeface="Candara" panose="020E0502030303020204" pitchFamily="34" charset="0"/>
                            </a:rPr>
                          </a:br>
                          <a:r>
                            <a:rPr lang="en-US" sz="2000" dirty="0">
                              <a:latin typeface="Candara" panose="020E0502030303020204" pitchFamily="34" charset="0"/>
                            </a:rPr>
                            <a:t>+ Android 7 + Chrome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alpha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8297" t="-127660" r="-108617" b="-31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7803" t="-127660" r="-931" b="-3148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beta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8297" t="-225263" r="-108617" b="-21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7803" t="-225263" r="-931" b="-211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gamma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8297" t="-328723" r="-108617" b="-1138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7803" t="-328723" r="-931" b="-1138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2847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ndara" panose="020E0502030303020204" pitchFamily="34" charset="0"/>
                            </a:rPr>
                            <a:t>absolute</a:t>
                          </a:r>
                          <a:endParaRPr lang="bg-BG" sz="24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true</a:t>
                          </a:r>
                          <a:r>
                            <a:rPr lang="bg-BG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bg-BG" sz="2400" b="0" kern="1200" dirty="0">
                              <a:solidFill>
                                <a:schemeClr val="dk1"/>
                              </a:solidFill>
                              <a:latin typeface="Candara" panose="020E0502030303020204" pitchFamily="34" charset="0"/>
                              <a:ea typeface="+mn-ea"/>
                              <a:cs typeface="+mn-cs"/>
                            </a:rPr>
                            <a:t>или</a:t>
                          </a:r>
                          <a:r>
                            <a:rPr lang="bg-BG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false</a:t>
                          </a:r>
                          <a:endParaRPr lang="bg-BG" sz="2400" b="0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rgbClr val="FF388C"/>
                              </a:solidFill>
                              <a:latin typeface="Candara" panose="020E0502030303020204" pitchFamily="34" charset="0"/>
                            </a:rPr>
                            <a:t>false</a:t>
                          </a:r>
                          <a:endParaRPr lang="bg-BG" sz="2400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4555367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Естествено, трябва да се пусне на устройство със съответните сензори, иначе ще имаме: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89B14168-2E3A-4BD6-B114-AEE51CAA7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№6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89A5B3DE-C88B-4C3A-9FC0-AFF8B24EB0F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Симулиране</a:t>
                </a:r>
              </a:p>
              <a:p>
                <a:pPr lvl="1"/>
                <a:r>
                  <a:rPr lang="bg-BG" dirty="0"/>
                  <a:t>Браузърите </a:t>
                </a:r>
                <a:r>
                  <a:rPr lang="en-US" dirty="0">
                    <a:solidFill>
                      <a:srgbClr val="FF388C"/>
                    </a:solidFill>
                  </a:rPr>
                  <a:t>Chrome</a:t>
                </a:r>
                <a:r>
                  <a:rPr lang="en-US" dirty="0"/>
                  <a:t> </a:t>
                </a:r>
                <a:r>
                  <a:rPr lang="bg-BG" dirty="0"/>
                  <a:t>и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FF388C"/>
                    </a:solidFill>
                  </a:rPr>
                  <a:t>Opera</a:t>
                </a:r>
                <a:r>
                  <a:rPr lang="bg-BG" dirty="0"/>
                  <a:t> имат възможност за симулиране на ориентацията на устройство</a:t>
                </a:r>
              </a:p>
              <a:p>
                <a:pPr lvl="1"/>
                <a:r>
                  <a:rPr lang="bg-BG" dirty="0"/>
                  <a:t>От менюто </a:t>
                </a:r>
                <a14:m>
                  <m:oMath xmlns:m="http://schemas.openxmlformats.org/officeDocument/2006/math">
                    <m:r>
                      <a:rPr lang="bg-BG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bg-BG" dirty="0"/>
                  <a:t> в панела </a:t>
                </a:r>
                <a:r>
                  <a:rPr lang="en-US" dirty="0">
                    <a:solidFill>
                      <a:srgbClr val="FF388C"/>
                    </a:solidFill>
                  </a:rPr>
                  <a:t>Developer Tools</a:t>
                </a:r>
                <a:r>
                  <a:rPr lang="en-US" dirty="0"/>
                  <a:t> (</a:t>
                </a:r>
                <a:r>
                  <a:rPr lang="bg-BG" dirty="0"/>
                  <a:t>там е конзолата) се избира </a:t>
                </a:r>
                <a:r>
                  <a:rPr lang="en-US" dirty="0">
                    <a:solidFill>
                      <a:srgbClr val="FF388C"/>
                    </a:solidFill>
                  </a:rPr>
                  <a:t>Sensors</a:t>
                </a:r>
                <a:r>
                  <a:rPr lang="bg-BG" dirty="0"/>
                  <a:t> от списъка с допълнителни инструменти</a:t>
                </a:r>
              </a:p>
              <a:p>
                <a:pPr lvl="1"/>
                <a:r>
                  <a:rPr lang="bg-BG" dirty="0"/>
                  <a:t>В </a:t>
                </a:r>
                <a:r>
                  <a:rPr lang="en-US" dirty="0">
                    <a:solidFill>
                      <a:srgbClr val="FF388C"/>
                    </a:solidFill>
                  </a:rPr>
                  <a:t>Orientation</a:t>
                </a:r>
                <a:r>
                  <a:rPr lang="bg-BG" dirty="0"/>
                  <a:t> се избира </a:t>
                </a:r>
                <a:r>
                  <a:rPr lang="en-US" dirty="0">
                    <a:solidFill>
                      <a:srgbClr val="FF388C"/>
                    </a:solidFill>
                  </a:rPr>
                  <a:t>Custom orientation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и картинката със смартфон се върти с мишката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89A5B3DE-C88B-4C3A-9FC0-AFF8B24EB0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09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D93DB7F3-DBAC-4C0D-88B8-B56436ECA329}"/>
              </a:ext>
            </a:extLst>
          </p:cNvPr>
          <p:cNvGrpSpPr/>
          <p:nvPr/>
        </p:nvGrpSpPr>
        <p:grpSpPr>
          <a:xfrm>
            <a:off x="1524000" y="2438400"/>
            <a:ext cx="1904999" cy="4102272"/>
            <a:chOff x="1755632" y="-1181943"/>
            <a:chExt cx="1904999" cy="7248296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F1B7AA68-2FBA-4B4D-9467-F6D62D73669F}"/>
                </a:ext>
              </a:extLst>
            </p:cNvPr>
            <p:cNvSpPr txBox="1">
              <a:spLocks/>
            </p:cNvSpPr>
            <p:nvPr/>
          </p:nvSpPr>
          <p:spPr>
            <a:xfrm>
              <a:off x="1757940" y="5011386"/>
              <a:ext cx="1902691" cy="105496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Това бе така през август 2020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D02DC9-29FF-4662-BE02-65711B1798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55632" y="-1181943"/>
              <a:ext cx="2308" cy="724829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31DF07-3048-43F3-B592-E80D5D91F6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96"/>
          <a:stretch/>
        </p:blipFill>
        <p:spPr>
          <a:xfrm>
            <a:off x="914400" y="825687"/>
            <a:ext cx="7315200" cy="535902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3F63F24-6899-4E87-BE9B-5FA0491F83C1}"/>
              </a:ext>
            </a:extLst>
          </p:cNvPr>
          <p:cNvGrpSpPr/>
          <p:nvPr/>
        </p:nvGrpSpPr>
        <p:grpSpPr>
          <a:xfrm>
            <a:off x="2590800" y="5352051"/>
            <a:ext cx="2437246" cy="362948"/>
            <a:chOff x="697448" y="5011388"/>
            <a:chExt cx="2437246" cy="641292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FDCC823B-CC35-45F9-8B4E-A6A8E4657C59}"/>
                </a:ext>
              </a:extLst>
            </p:cNvPr>
            <p:cNvSpPr txBox="1">
              <a:spLocks/>
            </p:cNvSpPr>
            <p:nvPr/>
          </p:nvSpPr>
          <p:spPr>
            <a:xfrm>
              <a:off x="697448" y="5011388"/>
              <a:ext cx="1058184" cy="64129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Сензори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206D6FA-D73C-4C9B-A55B-11D838A2F7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448" y="5011388"/>
              <a:ext cx="243724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D5EC19-BCDF-4E3C-95F5-62023D427267}"/>
              </a:ext>
            </a:extLst>
          </p:cNvPr>
          <p:cNvGrpSpPr/>
          <p:nvPr/>
        </p:nvGrpSpPr>
        <p:grpSpPr>
          <a:xfrm>
            <a:off x="6781800" y="2971800"/>
            <a:ext cx="1746293" cy="1663872"/>
            <a:chOff x="1755632" y="3126461"/>
            <a:chExt cx="1746293" cy="2939892"/>
          </a:xfrm>
        </p:grpSpPr>
        <p:sp>
          <p:nvSpPr>
            <p:cNvPr id="10" name="Text Placeholder 2">
              <a:extLst>
                <a:ext uri="{FF2B5EF4-FFF2-40B4-BE49-F238E27FC236}">
                  <a16:creationId xmlns:a16="http://schemas.microsoft.com/office/drawing/2014/main" id="{9BDBC089-3515-488C-8A8C-22AEFA8E7379}"/>
                </a:ext>
              </a:extLst>
            </p:cNvPr>
            <p:cNvSpPr txBox="1">
              <a:spLocks/>
            </p:cNvSpPr>
            <p:nvPr/>
          </p:nvSpPr>
          <p:spPr>
            <a:xfrm>
              <a:off x="1757941" y="5011386"/>
              <a:ext cx="1743984" cy="105496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Допълнителни инструменти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A382002-CABB-45C0-80D5-CB591A1A7787}"/>
                </a:ext>
              </a:extLst>
            </p:cNvPr>
            <p:cNvCxnSpPr>
              <a:cxnSpLocks/>
            </p:cNvCxnSpPr>
            <p:nvPr/>
          </p:nvCxnSpPr>
          <p:spPr>
            <a:xfrm>
              <a:off x="1755632" y="3126461"/>
              <a:ext cx="0" cy="293989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37ABAB-C851-4B82-B754-A83ACD2FF40F}"/>
              </a:ext>
            </a:extLst>
          </p:cNvPr>
          <p:cNvGrpSpPr/>
          <p:nvPr/>
        </p:nvGrpSpPr>
        <p:grpSpPr>
          <a:xfrm>
            <a:off x="7068128" y="381000"/>
            <a:ext cx="792062" cy="1066800"/>
            <a:chOff x="963570" y="5011388"/>
            <a:chExt cx="792062" cy="1884927"/>
          </a:xfrm>
        </p:grpSpPr>
        <p:sp>
          <p:nvSpPr>
            <p:cNvPr id="15" name="Text Placeholder 2">
              <a:extLst>
                <a:ext uri="{FF2B5EF4-FFF2-40B4-BE49-F238E27FC236}">
                  <a16:creationId xmlns:a16="http://schemas.microsoft.com/office/drawing/2014/main" id="{2D15044D-4E30-4725-9404-DBD488E7DEBD}"/>
                </a:ext>
              </a:extLst>
            </p:cNvPr>
            <p:cNvSpPr txBox="1">
              <a:spLocks/>
            </p:cNvSpPr>
            <p:nvPr/>
          </p:nvSpPr>
          <p:spPr>
            <a:xfrm>
              <a:off x="963570" y="5011388"/>
              <a:ext cx="792061" cy="64129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Меню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189FFB3-DB9E-4F5D-B1D9-766A603F62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631" y="5011388"/>
              <a:ext cx="1" cy="188492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6451FC-8DA7-4749-91AC-A5491E8DA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710" y="685802"/>
            <a:ext cx="4670612" cy="54864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A32E9A6-996F-4546-B2F2-46454F3ECC0C}"/>
              </a:ext>
            </a:extLst>
          </p:cNvPr>
          <p:cNvGrpSpPr/>
          <p:nvPr/>
        </p:nvGrpSpPr>
        <p:grpSpPr>
          <a:xfrm>
            <a:off x="498764" y="3849255"/>
            <a:ext cx="1905000" cy="609589"/>
            <a:chOff x="697448" y="5011386"/>
            <a:chExt cx="1905000" cy="1077081"/>
          </a:xfrm>
        </p:grpSpPr>
        <p:sp>
          <p:nvSpPr>
            <p:cNvPr id="4" name="Text Placeholder 2">
              <a:extLst>
                <a:ext uri="{FF2B5EF4-FFF2-40B4-BE49-F238E27FC236}">
                  <a16:creationId xmlns:a16="http://schemas.microsoft.com/office/drawing/2014/main" id="{0D7596C2-335F-4119-9E65-C1213F6F0E02}"/>
                </a:ext>
              </a:extLst>
            </p:cNvPr>
            <p:cNvSpPr txBox="1">
              <a:spLocks/>
            </p:cNvSpPr>
            <p:nvPr/>
          </p:nvSpPr>
          <p:spPr>
            <a:xfrm>
              <a:off x="697448" y="5011386"/>
              <a:ext cx="1371600" cy="107708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Числово въвеждане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BF32F16-07F4-46EE-B184-038F78E97B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448" y="5011388"/>
              <a:ext cx="19050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AA92270-FACD-46EE-98D9-401A01A920A7}"/>
              </a:ext>
            </a:extLst>
          </p:cNvPr>
          <p:cNvGrpSpPr/>
          <p:nvPr/>
        </p:nvGrpSpPr>
        <p:grpSpPr>
          <a:xfrm>
            <a:off x="5715000" y="3733800"/>
            <a:ext cx="2830413" cy="621134"/>
            <a:chOff x="-451275" y="5011386"/>
            <a:chExt cx="2830413" cy="1097480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9765CC70-1A50-4BBA-ABCA-36F851544B89}"/>
                </a:ext>
              </a:extLst>
            </p:cNvPr>
            <p:cNvSpPr txBox="1">
              <a:spLocks/>
            </p:cNvSpPr>
            <p:nvPr/>
          </p:nvSpPr>
          <p:spPr>
            <a:xfrm>
              <a:off x="697448" y="5011386"/>
              <a:ext cx="1681690" cy="107708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Интерактивно въртене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C993B66-1FA9-430A-BB5E-3E129C8D18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451275" y="6108866"/>
              <a:ext cx="283041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9997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Търкаляща се топка</a:t>
                </a:r>
              </a:p>
              <a:p>
                <a:pPr lvl="1"/>
                <a:r>
                  <a:rPr lang="bg-BG" dirty="0"/>
                  <a:t>Слухтим за събитието </a:t>
                </a:r>
                <a:r>
                  <a:rPr lang="en-US" dirty="0" err="1">
                    <a:solidFill>
                      <a:srgbClr val="FF388C"/>
                    </a:solidFill>
                  </a:rPr>
                  <a:t>DeviceOrientation</a:t>
                </a:r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При всяко случване запомняме ъглите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в </a:t>
                </a:r>
                <a:r>
                  <a:rPr lang="en-US" dirty="0" err="1">
                    <a:solidFill>
                      <a:srgbClr val="FF388C"/>
                    </a:solidFill>
                  </a:rPr>
                  <a:t>slopeX</a:t>
                </a:r>
                <a:r>
                  <a:rPr lang="bg-BG" dirty="0"/>
                  <a:t> и </a:t>
                </a:r>
                <a:r>
                  <a:rPr lang="en-US" dirty="0" err="1">
                    <a:solidFill>
                      <a:srgbClr val="FF388C"/>
                    </a:solidFill>
                  </a:rPr>
                  <a:t>slopeY</a:t>
                </a:r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Целта е да знаем последния наклон дори и телефонът да спре да се накланя повече</a:t>
                </a:r>
              </a:p>
              <a:p>
                <a:pPr lvl="1"/>
                <a:r>
                  <a:rPr lang="bg-BG" dirty="0"/>
                  <a:t>Този последен наклон определя промяната в позицията на топката</a:t>
                </a:r>
              </a:p>
              <a:p>
                <a:pPr lvl="1"/>
                <a:r>
                  <a:rPr lang="bg-BG" dirty="0"/>
                  <a:t>С </a:t>
                </a:r>
                <a:r>
                  <a:rPr lang="en-US" dirty="0">
                    <a:solidFill>
                      <a:srgbClr val="FF388C"/>
                    </a:solidFill>
                  </a:rPr>
                  <a:t>clamp</a:t>
                </a:r>
                <a:r>
                  <a:rPr lang="bg-BG" dirty="0"/>
                  <a:t> я ограничаваме до полето</a:t>
                </a:r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52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симулация поведението на топката не е толкова естествено като при тест на живо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57947D52-0622-462D-90B7-6DB4FD5F6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233737-EDB3-405C-84F9-C22D5E4CC8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Препоръка</a:t>
            </a:r>
          </a:p>
          <a:p>
            <a:pPr lvl="1"/>
            <a:r>
              <a:rPr lang="bg-BG" dirty="0"/>
              <a:t>При тестване с накланяне на телефона изключете автоматичното завъртане на екрана – то може да разбърка посоките</a:t>
            </a:r>
          </a:p>
        </p:txBody>
      </p:sp>
    </p:spTree>
    <p:extLst>
      <p:ext uri="{BB962C8B-B14F-4D97-AF65-F5344CB8AC3E}">
        <p14:creationId xmlns:p14="http://schemas.microsoft.com/office/powerpoint/2010/main" val="1412542476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Симулиран смартфон</a:t>
                </a:r>
              </a:p>
              <a:p>
                <a:pPr lvl="1"/>
                <a:r>
                  <a:rPr lang="bg-BG" dirty="0"/>
                  <a:t>Ъглите от </a:t>
                </a:r>
                <a:r>
                  <a:rPr lang="en-US" dirty="0" err="1">
                    <a:solidFill>
                      <a:srgbClr val="FF388C"/>
                    </a:solidFill>
                  </a:rPr>
                  <a:t>DeviceOrientation</a:t>
                </a:r>
                <a:r>
                  <a:rPr lang="bg-BG" dirty="0"/>
                  <a:t>, в </a:t>
                </a:r>
                <a:r>
                  <a:rPr lang="bg-BG" dirty="0" err="1"/>
                  <a:t>радиани</a:t>
                </a:r>
                <a:r>
                  <a:rPr lang="bg-BG" dirty="0"/>
                  <a:t>, се подават към ротацията на смартфона</a:t>
                </a:r>
              </a:p>
              <a:p>
                <a:pPr lvl="1"/>
                <a:r>
                  <a:rPr lang="bg-BG" dirty="0"/>
                  <a:t>Важно е кой ъгъл кой параметър е</a:t>
                </a:r>
                <a:r>
                  <a:rPr lang="en-US" dirty="0"/>
                  <a:t>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	</a:t>
                </a:r>
                <a:endParaRPr lang="bg-BG" dirty="0"/>
              </a:p>
              <a:p>
                <a:pPr lvl="1"/>
                <a:r>
                  <a:rPr lang="bg-BG" dirty="0"/>
                  <a:t>Ориентацията на ъглите изисква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bg-BG" dirty="0"/>
                  <a:t> да е с обратен знак</a:t>
                </a:r>
              </a:p>
              <a:p>
                <a:pPr lvl="1"/>
                <a:r>
                  <a:rPr lang="bg-BG" dirty="0"/>
                  <a:t>Редът на прилагане на ротациите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𝑌𝑍𝑋</m:t>
                    </m:r>
                  </m:oMath>
                </a14:m>
                <a:r>
                  <a:rPr lang="bg-BG" dirty="0"/>
                  <a:t>, експериментално установено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Ръбат смартфон, но се върти като другия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E54BD0F1-4038-438F-9B04-EDF670410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981200"/>
            <a:ext cx="6400800" cy="418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Позициониране в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𝐃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Разстояние до един спътник определя сфера</a:t>
                </a:r>
              </a:p>
              <a:p>
                <a:pPr lvl="1"/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  <a:p>
                <a:pPr lvl="1"/>
                <a:r>
                  <a:rPr lang="bg-BG" dirty="0"/>
                  <a:t>При два спътника сечението е окръжност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8D9DFD1-1689-49C7-A0EF-5A45E0A1EDE1}"/>
              </a:ext>
            </a:extLst>
          </p:cNvPr>
          <p:cNvSpPr/>
          <p:nvPr/>
        </p:nvSpPr>
        <p:spPr>
          <a:xfrm>
            <a:off x="3771900" y="2628900"/>
            <a:ext cx="1600200" cy="1600200"/>
          </a:xfrm>
          <a:prstGeom prst="ellipse">
            <a:avLst/>
          </a:prstGeom>
          <a:gradFill flip="none" rotWithShape="1">
            <a:gsLst>
              <a:gs pos="100000">
                <a:srgbClr val="FF388C">
                  <a:alpha val="64000"/>
                </a:srgb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84E664-9625-42FA-8D72-8643FAD1A36E}"/>
              </a:ext>
            </a:extLst>
          </p:cNvPr>
          <p:cNvSpPr/>
          <p:nvPr/>
        </p:nvSpPr>
        <p:spPr>
          <a:xfrm>
            <a:off x="3516748" y="4700016"/>
            <a:ext cx="1283852" cy="1283852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0CCC991-0315-45CB-B127-086C1451727D}"/>
              </a:ext>
            </a:extLst>
          </p:cNvPr>
          <p:cNvSpPr/>
          <p:nvPr/>
        </p:nvSpPr>
        <p:spPr>
          <a:xfrm>
            <a:off x="4331852" y="4751596"/>
            <a:ext cx="1687948" cy="1687948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25B131F-AE22-4107-8198-82D0649DF02F}"/>
              </a:ext>
            </a:extLst>
          </p:cNvPr>
          <p:cNvSpPr/>
          <p:nvPr/>
        </p:nvSpPr>
        <p:spPr>
          <a:xfrm rot="865053">
            <a:off x="4434755" y="4926218"/>
            <a:ext cx="195169" cy="1021538"/>
          </a:xfrm>
          <a:prstGeom prst="ellipse">
            <a:avLst/>
          </a:prstGeom>
          <a:noFill/>
          <a:ln w="285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Вградена карта</a:t>
            </a:r>
          </a:p>
          <a:p>
            <a:pPr lvl="1"/>
            <a:r>
              <a:rPr lang="bg-BG" dirty="0"/>
              <a:t>Внимание: решението е с неща, които не са ми ясни, вероятно има по-добро решение</a:t>
            </a:r>
          </a:p>
          <a:p>
            <a:pPr lvl="1"/>
            <a:r>
              <a:rPr lang="bg-BG" dirty="0"/>
              <a:t>За вграждане на карта в страницата се използва елемент </a:t>
            </a:r>
            <a:r>
              <a:rPr lang="en-US" dirty="0">
                <a:solidFill>
                  <a:srgbClr val="FF388C"/>
                </a:solidFill>
              </a:rPr>
              <a:t>&lt;iframe&gt;</a:t>
            </a:r>
          </a:p>
          <a:p>
            <a:pPr lvl="1"/>
            <a:r>
              <a:rPr lang="bg-BG" dirty="0"/>
              <a:t>Конкретното съдържание може да се вземе от </a:t>
            </a:r>
            <a:r>
              <a:rPr lang="en-US" dirty="0"/>
              <a:t>Open Streep Map</a:t>
            </a:r>
            <a:r>
              <a:rPr lang="bg-BG" dirty="0"/>
              <a:t> през опцията за споделяне на </a:t>
            </a:r>
            <a:r>
              <a:rPr lang="en-US" dirty="0"/>
              <a:t>HTML</a:t>
            </a:r>
            <a:r>
              <a:rPr lang="bg-BG" dirty="0"/>
              <a:t> код</a:t>
            </a:r>
          </a:p>
          <a:p>
            <a:pPr lvl="1"/>
            <a:r>
              <a:rPr lang="bg-BG" dirty="0"/>
              <a:t>Атрибутът </a:t>
            </a:r>
            <a:r>
              <a:rPr lang="en-US" dirty="0" err="1">
                <a:solidFill>
                  <a:srgbClr val="FF388C"/>
                </a:solidFill>
              </a:rPr>
              <a:t>src</a:t>
            </a:r>
            <a:r>
              <a:rPr lang="bg-BG" dirty="0"/>
              <a:t> е адресът на картата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2BEA37-B08F-4954-A4E8-AD4DE02FA7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Адрес</a:t>
            </a:r>
            <a:endParaRPr lang="en-US" dirty="0"/>
          </a:p>
          <a:p>
            <a:pPr lvl="1"/>
            <a:r>
              <a:rPr lang="bg-BG" dirty="0"/>
              <a:t>Използва </a:t>
            </a:r>
            <a:r>
              <a:rPr lang="en-US" dirty="0">
                <a:solidFill>
                  <a:srgbClr val="FF388C"/>
                </a:solidFill>
              </a:rPr>
              <a:t>export/embed.html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с параметри</a:t>
            </a:r>
          </a:p>
          <a:p>
            <a:pPr lvl="1"/>
            <a:r>
              <a:rPr lang="bg-BG" dirty="0"/>
              <a:t>Нека </a:t>
            </a:r>
            <a:r>
              <a:rPr lang="en-US" dirty="0">
                <a:solidFill>
                  <a:srgbClr val="FF388C"/>
                </a:solidFill>
              </a:rPr>
              <a:t>x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</a:rPr>
              <a:t>y</a:t>
            </a:r>
            <a:r>
              <a:rPr lang="en-US" dirty="0"/>
              <a:t> </a:t>
            </a:r>
            <a:r>
              <a:rPr lang="bg-BG" dirty="0"/>
              <a:t>са географската ширина и дължина</a:t>
            </a:r>
          </a:p>
          <a:p>
            <a:pPr lvl="1"/>
            <a:r>
              <a:rPr lang="bg-BG" dirty="0"/>
              <a:t>Видимата зона се задава с </a:t>
            </a:r>
            <a:r>
              <a:rPr lang="en-US" dirty="0" err="1">
                <a:solidFill>
                  <a:srgbClr val="FF388C"/>
                </a:solidFill>
              </a:rPr>
              <a:t>bbox</a:t>
            </a:r>
            <a:r>
              <a:rPr lang="en-US" dirty="0"/>
              <a:t> (bounding box),</a:t>
            </a:r>
            <a:r>
              <a:rPr lang="bg-BG" dirty="0"/>
              <a:t> която е </a:t>
            </a:r>
            <a:r>
              <a:rPr lang="el-GR" dirty="0">
                <a:solidFill>
                  <a:srgbClr val="FF388C"/>
                </a:solidFill>
              </a:rPr>
              <a:t>ε</a:t>
            </a:r>
            <a:r>
              <a:rPr lang="bg-BG" dirty="0"/>
              <a:t> околност около </a:t>
            </a:r>
            <a:r>
              <a:rPr lang="en-US" dirty="0"/>
              <a:t>[</a:t>
            </a:r>
            <a:r>
              <a:rPr lang="en-US" dirty="0" err="1"/>
              <a:t>x,y</a:t>
            </a:r>
            <a:r>
              <a:rPr lang="en-US" dirty="0"/>
              <a:t>]</a:t>
            </a:r>
            <a:br>
              <a:rPr lang="bg-BG" dirty="0"/>
            </a:br>
            <a:r>
              <a:rPr lang="en-US" dirty="0" err="1">
                <a:solidFill>
                  <a:srgbClr val="FF388C"/>
                </a:solidFill>
              </a:rPr>
              <a:t>bbox</a:t>
            </a:r>
            <a:r>
              <a:rPr lang="en-US" dirty="0">
                <a:solidFill>
                  <a:srgbClr val="FF388C"/>
                </a:solidFill>
              </a:rPr>
              <a:t>=y</a:t>
            </a:r>
            <a:r>
              <a:rPr lang="bg-BG" dirty="0">
                <a:solidFill>
                  <a:srgbClr val="FF388C"/>
                </a:solidFill>
              </a:rPr>
              <a:t>-</a:t>
            </a:r>
            <a:r>
              <a:rPr lang="el-GR" dirty="0">
                <a:solidFill>
                  <a:srgbClr val="FF388C"/>
                </a:solidFill>
              </a:rPr>
              <a:t>ε</a:t>
            </a:r>
            <a:r>
              <a:rPr lang="en-US" dirty="0">
                <a:solidFill>
                  <a:srgbClr val="FF388C"/>
                </a:solidFill>
              </a:rPr>
              <a:t>,x</a:t>
            </a:r>
            <a:r>
              <a:rPr lang="bg-BG" dirty="0">
                <a:solidFill>
                  <a:srgbClr val="FF388C"/>
                </a:solidFill>
              </a:rPr>
              <a:t>-</a:t>
            </a:r>
            <a:r>
              <a:rPr lang="el-GR" dirty="0">
                <a:solidFill>
                  <a:srgbClr val="FF388C"/>
                </a:solidFill>
              </a:rPr>
              <a:t>ε</a:t>
            </a:r>
            <a:r>
              <a:rPr lang="en-US" dirty="0">
                <a:solidFill>
                  <a:srgbClr val="FF388C"/>
                </a:solidFill>
              </a:rPr>
              <a:t>,y</a:t>
            </a:r>
            <a:r>
              <a:rPr lang="bg-BG" dirty="0">
                <a:solidFill>
                  <a:srgbClr val="FF388C"/>
                </a:solidFill>
              </a:rPr>
              <a:t>+</a:t>
            </a:r>
            <a:r>
              <a:rPr lang="el-GR" dirty="0">
                <a:solidFill>
                  <a:srgbClr val="FF388C"/>
                </a:solidFill>
              </a:rPr>
              <a:t>ε</a:t>
            </a:r>
            <a:r>
              <a:rPr lang="en-US" dirty="0">
                <a:solidFill>
                  <a:srgbClr val="FF388C"/>
                </a:solidFill>
              </a:rPr>
              <a:t>,x</a:t>
            </a:r>
            <a:r>
              <a:rPr lang="bg-BG" dirty="0">
                <a:solidFill>
                  <a:srgbClr val="FF388C"/>
                </a:solidFill>
              </a:rPr>
              <a:t>+</a:t>
            </a:r>
            <a:r>
              <a:rPr lang="el-GR" dirty="0">
                <a:solidFill>
                  <a:srgbClr val="FF388C"/>
                </a:solidFill>
              </a:rPr>
              <a:t>ε</a:t>
            </a:r>
            <a:endParaRPr lang="bg-BG" dirty="0">
              <a:solidFill>
                <a:srgbClr val="FF388C"/>
              </a:solidFill>
            </a:endParaRPr>
          </a:p>
          <a:p>
            <a:pPr lvl="2"/>
            <a:r>
              <a:rPr lang="bg-BG" dirty="0"/>
              <a:t>Важно: координатите са разменени: </a:t>
            </a:r>
            <a:r>
              <a:rPr lang="en-US" dirty="0"/>
              <a:t>[</a:t>
            </a:r>
            <a:r>
              <a:rPr lang="en-US" dirty="0" err="1"/>
              <a:t>y,x</a:t>
            </a:r>
            <a:r>
              <a:rPr lang="en-US" dirty="0"/>
              <a:t>]</a:t>
            </a:r>
            <a:r>
              <a:rPr lang="bg-BG" dirty="0"/>
              <a:t> вместо </a:t>
            </a:r>
            <a:r>
              <a:rPr lang="en-US" dirty="0"/>
              <a:t>[</a:t>
            </a:r>
            <a:r>
              <a:rPr lang="en-US" dirty="0" err="1"/>
              <a:t>x,y</a:t>
            </a:r>
            <a:r>
              <a:rPr lang="en-US" dirty="0"/>
              <a:t>]</a:t>
            </a:r>
            <a:endParaRPr lang="bg-BG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0832F4C-909A-47E5-A328-077A0510D6E7}"/>
              </a:ext>
            </a:extLst>
          </p:cNvPr>
          <p:cNvGrpSpPr/>
          <p:nvPr/>
        </p:nvGrpSpPr>
        <p:grpSpPr>
          <a:xfrm>
            <a:off x="1600558" y="4593916"/>
            <a:ext cx="2880002" cy="349505"/>
            <a:chOff x="274696" y="4402319"/>
            <a:chExt cx="2880002" cy="6175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 Placeholder 2">
                  <a:extLst>
                    <a:ext uri="{FF2B5EF4-FFF2-40B4-BE49-F238E27FC236}">
                      <a16:creationId xmlns:a16="http://schemas.microsoft.com/office/drawing/2014/main" id="{A9783B03-4E4D-46D4-A743-C8580354C41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74697" y="4402319"/>
                  <a:ext cx="533400" cy="61753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8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 Placeholder 2">
                  <a:extLst>
                    <a:ext uri="{FF2B5EF4-FFF2-40B4-BE49-F238E27FC236}">
                      <a16:creationId xmlns:a16="http://schemas.microsoft.com/office/drawing/2014/main" id="{A9783B03-4E4D-46D4-A743-C8580354C4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697" y="4402319"/>
                  <a:ext cx="533400" cy="61753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A2FA994-D6EB-4E5A-BF2F-A5EDC2BEB6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4696" y="5010895"/>
              <a:ext cx="2880002" cy="49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90D85F36-6FAF-4984-82F6-A68C94E135F0}"/>
              </a:ext>
            </a:extLst>
          </p:cNvPr>
          <p:cNvSpPr/>
          <p:nvPr/>
        </p:nvSpPr>
        <p:spPr>
          <a:xfrm>
            <a:off x="4480560" y="4851982"/>
            <a:ext cx="182880" cy="18288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D0BA1C-DA62-4F69-A80C-4F4B1E87D9AE}"/>
              </a:ext>
            </a:extLst>
          </p:cNvPr>
          <p:cNvSpPr/>
          <p:nvPr/>
        </p:nvSpPr>
        <p:spPr>
          <a:xfrm>
            <a:off x="3663604" y="4037786"/>
            <a:ext cx="1822796" cy="1819448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D96EB2-5C39-4BEE-A076-219460E8FA8C}"/>
              </a:ext>
            </a:extLst>
          </p:cNvPr>
          <p:cNvGrpSpPr/>
          <p:nvPr/>
        </p:nvGrpSpPr>
        <p:grpSpPr>
          <a:xfrm>
            <a:off x="1595762" y="5502379"/>
            <a:ext cx="2067842" cy="349505"/>
            <a:chOff x="269900" y="4393359"/>
            <a:chExt cx="2067842" cy="6175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Placeholder 2">
                  <a:extLst>
                    <a:ext uri="{FF2B5EF4-FFF2-40B4-BE49-F238E27FC236}">
                      <a16:creationId xmlns:a16="http://schemas.microsoft.com/office/drawing/2014/main" id="{F209AE4F-C5E3-49A4-B7B5-ECCA333E27F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69900" y="4393359"/>
                  <a:ext cx="1295041" cy="61753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1800" b="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  <m: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1800" b="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 Placeholder 2">
                  <a:extLst>
                    <a:ext uri="{FF2B5EF4-FFF2-40B4-BE49-F238E27FC236}">
                      <a16:creationId xmlns:a16="http://schemas.microsoft.com/office/drawing/2014/main" id="{F209AE4F-C5E3-49A4-B7B5-ECCA333E27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900" y="4393359"/>
                  <a:ext cx="1295041" cy="61753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CB20E54-F7D5-4897-BBC7-A5B838A6F3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4696" y="5010898"/>
              <a:ext cx="206304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E825A6CF-4BE9-4CB0-89AC-B690D0B01746}"/>
              </a:ext>
            </a:extLst>
          </p:cNvPr>
          <p:cNvSpPr/>
          <p:nvPr/>
        </p:nvSpPr>
        <p:spPr>
          <a:xfrm>
            <a:off x="3572164" y="576072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214BE8-3FC4-4379-BDFF-E8C4D64DCFEC}"/>
              </a:ext>
            </a:extLst>
          </p:cNvPr>
          <p:cNvGrpSpPr/>
          <p:nvPr/>
        </p:nvGrpSpPr>
        <p:grpSpPr>
          <a:xfrm>
            <a:off x="5501640" y="4037786"/>
            <a:ext cx="2267041" cy="349799"/>
            <a:chOff x="-702100" y="4392840"/>
            <a:chExt cx="2267041" cy="6180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Placeholder 2">
                  <a:extLst>
                    <a:ext uri="{FF2B5EF4-FFF2-40B4-BE49-F238E27FC236}">
                      <a16:creationId xmlns:a16="http://schemas.microsoft.com/office/drawing/2014/main" id="{29D77A3C-E7FD-4EB5-8FB5-7E47462C66F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69900" y="4393359"/>
                  <a:ext cx="1295041" cy="61753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8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sz="1800" b="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  <m: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 b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18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sz="1800" b="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Placeholder 2">
                  <a:extLst>
                    <a:ext uri="{FF2B5EF4-FFF2-40B4-BE49-F238E27FC236}">
                      <a16:creationId xmlns:a16="http://schemas.microsoft.com/office/drawing/2014/main" id="{29D77A3C-E7FD-4EB5-8FB5-7E47462C66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900" y="4393359"/>
                  <a:ext cx="1295041" cy="61753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BFAC944-2115-4DF4-AD32-E6A22C1356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702100" y="4392840"/>
              <a:ext cx="225216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8C5E1545-8C69-42B7-BCB0-4A1AE6B94516}"/>
              </a:ext>
            </a:extLst>
          </p:cNvPr>
          <p:cNvSpPr/>
          <p:nvPr/>
        </p:nvSpPr>
        <p:spPr>
          <a:xfrm>
            <a:off x="5400964" y="394634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92614407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2DBF31-FBEB-4632-8C3D-3A257A136F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/>
              <a:t>Коя карта да се показва се определя от параметъра </a:t>
            </a:r>
            <a:r>
              <a:rPr lang="en-US" dirty="0">
                <a:solidFill>
                  <a:srgbClr val="FF388C"/>
                </a:solidFill>
              </a:rPr>
              <a:t>layer=hot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Координатите на </a:t>
            </a:r>
            <a:r>
              <a:rPr lang="bg-BG" dirty="0" err="1"/>
              <a:t>геомаркера</a:t>
            </a:r>
            <a:r>
              <a:rPr lang="bg-BG" dirty="0"/>
              <a:t> са с </a:t>
            </a:r>
            <a:r>
              <a:rPr lang="en-US" dirty="0">
                <a:solidFill>
                  <a:srgbClr val="FF388C"/>
                </a:solidFill>
              </a:rPr>
              <a:t>marker=</a:t>
            </a:r>
            <a:r>
              <a:rPr lang="en-US" dirty="0" err="1">
                <a:solidFill>
                  <a:srgbClr val="FF388C"/>
                </a:solidFill>
              </a:rPr>
              <a:t>x,y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Пълният </a:t>
            </a:r>
            <a:r>
              <a:rPr lang="en-US" dirty="0"/>
              <a:t>URL:</a:t>
            </a:r>
            <a:endParaRPr lang="bg-BG" dirty="0"/>
          </a:p>
          <a:p>
            <a:pPr lvl="2"/>
            <a:r>
              <a:rPr lang="en-US" dirty="0"/>
              <a:t>https://www.openstreetmap.org/export/embed.html?</a:t>
            </a:r>
            <a:br>
              <a:rPr lang="en-US" dirty="0"/>
            </a:br>
            <a:r>
              <a:rPr lang="en-US" dirty="0" err="1"/>
              <a:t>bbox</a:t>
            </a:r>
            <a:r>
              <a:rPr lang="en-US" dirty="0"/>
              <a:t>=</a:t>
            </a:r>
            <a:r>
              <a:rPr lang="en-US" i="1" dirty="0">
                <a:solidFill>
                  <a:srgbClr val="FF388C"/>
                </a:solidFill>
              </a:rPr>
              <a:t>y-</a:t>
            </a:r>
            <a:r>
              <a:rPr lang="el-GR" i="1" dirty="0">
                <a:solidFill>
                  <a:srgbClr val="FF388C"/>
                </a:solidFill>
                <a:cs typeface="Arial" panose="020B0604020202020204" pitchFamily="34" charset="0"/>
              </a:rPr>
              <a:t>ε</a:t>
            </a:r>
            <a:r>
              <a:rPr lang="en-US" dirty="0"/>
              <a:t>,</a:t>
            </a:r>
            <a:r>
              <a:rPr lang="en-US" i="1" dirty="0">
                <a:solidFill>
                  <a:srgbClr val="FF388C"/>
                </a:solidFill>
              </a:rPr>
              <a:t>x-</a:t>
            </a:r>
            <a:r>
              <a:rPr lang="el-GR" i="1" dirty="0">
                <a:solidFill>
                  <a:srgbClr val="FF388C"/>
                </a:solidFill>
                <a:cs typeface="Arial" panose="020B0604020202020204" pitchFamily="34" charset="0"/>
              </a:rPr>
              <a:t>ε</a:t>
            </a:r>
            <a:r>
              <a:rPr lang="en-US" dirty="0"/>
              <a:t>,</a:t>
            </a:r>
            <a:r>
              <a:rPr lang="en-US" i="1" dirty="0">
                <a:solidFill>
                  <a:srgbClr val="FF388C"/>
                </a:solidFill>
              </a:rPr>
              <a:t>y+</a:t>
            </a:r>
            <a:r>
              <a:rPr lang="el-GR" i="1" dirty="0">
                <a:solidFill>
                  <a:srgbClr val="FF388C"/>
                </a:solidFill>
                <a:cs typeface="Arial" panose="020B0604020202020204" pitchFamily="34" charset="0"/>
              </a:rPr>
              <a:t>ε</a:t>
            </a:r>
            <a:r>
              <a:rPr lang="en-US" dirty="0"/>
              <a:t>,</a:t>
            </a:r>
            <a:r>
              <a:rPr lang="en-US" i="1" dirty="0">
                <a:solidFill>
                  <a:srgbClr val="FF388C"/>
                </a:solidFill>
              </a:rPr>
              <a:t>x+</a:t>
            </a:r>
            <a:r>
              <a:rPr lang="el-GR" i="1" dirty="0">
                <a:solidFill>
                  <a:srgbClr val="FF388C"/>
                </a:solidFill>
                <a:cs typeface="Arial" panose="020B0604020202020204" pitchFamily="34" charset="0"/>
              </a:rPr>
              <a:t>ε</a:t>
            </a:r>
            <a:r>
              <a:rPr lang="en-US" dirty="0"/>
              <a:t>&amp;layer=hot&amp;marker=</a:t>
            </a:r>
            <a:r>
              <a:rPr lang="en-US" i="1" dirty="0">
                <a:solidFill>
                  <a:srgbClr val="FF388C"/>
                </a:solidFill>
              </a:rPr>
              <a:t>x</a:t>
            </a:r>
            <a:r>
              <a:rPr lang="en-US" dirty="0"/>
              <a:t>,</a:t>
            </a:r>
            <a:r>
              <a:rPr lang="en-US" i="1" dirty="0">
                <a:solidFill>
                  <a:srgbClr val="FF388C"/>
                </a:solidFill>
              </a:rPr>
              <a:t>y</a:t>
            </a:r>
          </a:p>
          <a:p>
            <a:pPr lvl="1"/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65783758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F0B09B4F-B2DF-4E96-87DE-6AA980AAC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335847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err="1"/>
                  <a:t>Крачкомер</a:t>
                </a:r>
                <a:endParaRPr lang="bg-BG" dirty="0"/>
              </a:p>
              <a:p>
                <a:pPr lvl="1"/>
                <a:r>
                  <a:rPr lang="bg-BG" dirty="0"/>
                  <a:t>Фиксираме устройството да е изправено и следим само ускорението по оста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Как се променя ускорението при ходене?</a:t>
                </a:r>
              </a:p>
              <a:p>
                <a:pPr lvl="1"/>
                <a:r>
                  <a:rPr lang="bg-BG" dirty="0"/>
                  <a:t>Решение в три стъпки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bg-BG" dirty="0"/>
                  <a:t>Събираме 1000 последователни стойности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bg-BG" dirty="0"/>
                  <a:t>Анализираме ги и избираме критерий за стъпка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bg-BG" dirty="0"/>
                  <a:t>Ползваме този критерий за броене на стъпки</a:t>
                </a: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Стъпка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№</m:t>
                    </m:r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Записваме как се променя ускорението като поредица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r>
                  <a:rPr lang="bg-BG" dirty="0"/>
                  <a:t> стойности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31F099E5-349F-4B78-BB14-A9B97CC53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16987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1B0011F1-20E0-46B0-A065-3177BABB29E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Пропускаме първите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bg-BG" dirty="0"/>
                  <a:t> числа (защо?) и записваме следващите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По време на запис полето е жълто, за да знаем кога да спрем да крачим естествено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1B0011F1-20E0-46B0-A065-3177BABB29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93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09B2948-DA47-46E6-B118-8D3BFDBB7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62200"/>
            <a:ext cx="6400800" cy="38088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19812192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Стъпка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№</m:t>
                    </m:r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Вкарваме данните в електронна таблица и генерираме графика на ускорението</a:t>
                </a:r>
              </a:p>
              <a:p>
                <a:pPr lvl="1"/>
                <a:r>
                  <a:rPr lang="bg-BG" dirty="0"/>
                  <a:t>Приемаме за крачка когато ускорението като амплитуда е повече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м/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с</m:t>
                        </m:r>
                      </m:e>
                      <m:sup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/>
                  <a:t> 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127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hlinkClick r:id="rId3" action="ppaction://hlinkfile"/>
            <a:extLst>
              <a:ext uri="{FF2B5EF4-FFF2-40B4-BE49-F238E27FC236}">
                <a16:creationId xmlns:a16="http://schemas.microsoft.com/office/drawing/2014/main" id="{5DD7DD77-8248-495D-9AC1-85781C48B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819400"/>
            <a:ext cx="8686800" cy="340518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D796BFE-3DD1-4A2E-860A-DB4DDC5EA5FD}"/>
              </a:ext>
            </a:extLst>
          </p:cNvPr>
          <p:cNvGrpSpPr/>
          <p:nvPr/>
        </p:nvGrpSpPr>
        <p:grpSpPr>
          <a:xfrm>
            <a:off x="3352802" y="3324144"/>
            <a:ext cx="761998" cy="1170142"/>
            <a:chOff x="503298" y="4393853"/>
            <a:chExt cx="761998" cy="20675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 Placeholder 2">
                  <a:extLst>
                    <a:ext uri="{FF2B5EF4-FFF2-40B4-BE49-F238E27FC236}">
                      <a16:creationId xmlns:a16="http://schemas.microsoft.com/office/drawing/2014/main" id="{29698D73-D7DC-452D-8301-F3D31556327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03298" y="4402318"/>
                  <a:ext cx="761997" cy="61753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bg-BG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м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bg-BG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 Placeholder 2">
                  <a:extLst>
                    <a:ext uri="{FF2B5EF4-FFF2-40B4-BE49-F238E27FC236}">
                      <a16:creationId xmlns:a16="http://schemas.microsoft.com/office/drawing/2014/main" id="{29698D73-D7DC-452D-8301-F3D3155632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298" y="4402318"/>
                  <a:ext cx="761997" cy="617538"/>
                </a:xfrm>
                <a:prstGeom prst="rect">
                  <a:avLst/>
                </a:prstGeom>
                <a:blipFill>
                  <a:blip r:embed="rId5"/>
                  <a:stretch>
                    <a:fillRect b="-18966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16DD52A-EB44-421E-B5BD-7A98D78054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5295" y="4393853"/>
              <a:ext cx="1" cy="206751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3402C1-88A5-4EF7-9934-0DDD18C27F73}"/>
              </a:ext>
            </a:extLst>
          </p:cNvPr>
          <p:cNvGrpSpPr/>
          <p:nvPr/>
        </p:nvGrpSpPr>
        <p:grpSpPr>
          <a:xfrm>
            <a:off x="2743201" y="5257800"/>
            <a:ext cx="990599" cy="762950"/>
            <a:chOff x="274696" y="3671807"/>
            <a:chExt cx="990599" cy="13480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Placeholder 2">
                  <a:extLst>
                    <a:ext uri="{FF2B5EF4-FFF2-40B4-BE49-F238E27FC236}">
                      <a16:creationId xmlns:a16="http://schemas.microsoft.com/office/drawing/2014/main" id="{E322C590-3DA6-4E8D-866F-FE7C213656F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74696" y="4402319"/>
                  <a:ext cx="990599" cy="61753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bg-BG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м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bg-BG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 Placeholder 2">
                  <a:extLst>
                    <a:ext uri="{FF2B5EF4-FFF2-40B4-BE49-F238E27FC236}">
                      <a16:creationId xmlns:a16="http://schemas.microsoft.com/office/drawing/2014/main" id="{E322C590-3DA6-4E8D-866F-FE7C213656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696" y="4402319"/>
                  <a:ext cx="990599" cy="617539"/>
                </a:xfrm>
                <a:prstGeom prst="rect">
                  <a:avLst/>
                </a:prstGeom>
                <a:blipFill>
                  <a:blip r:embed="rId6"/>
                  <a:stretch>
                    <a:fillRect b="-16949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B39606C-C84B-4F41-9435-9CFA7E483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4696" y="3671807"/>
              <a:ext cx="0" cy="133958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29111089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Стъпка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№</m:t>
                    </m:r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Броим крачките, но само ако предходната крачка е достатъчно далеч във времето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775A2D5-A55A-42DD-AADA-8BC476E6D8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hlinkClick r:id="rId3" action="ppaction://hlinkfile"/>
            <a:extLst>
              <a:ext uri="{FF2B5EF4-FFF2-40B4-BE49-F238E27FC236}">
                <a16:creationId xmlns:a16="http://schemas.microsoft.com/office/drawing/2014/main" id="{DE5C6893-58F7-4358-90EA-7FD538989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07749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  <a:endParaRPr lang="en-US" dirty="0"/>
          </a:p>
          <a:p>
            <a:pPr lvl="1"/>
            <a:r>
              <a:rPr lang="bg-BG" dirty="0"/>
              <a:t>Крачки се измерват и при вертикален, и при хоризонтален смартфон</a:t>
            </a:r>
          </a:p>
          <a:p>
            <a:pPr lvl="1"/>
            <a:r>
              <a:rPr lang="bg-BG" dirty="0"/>
              <a:t>Някои дребни движения също се отчитат като крачки – поправя се с по-строги критерии коя промяна в ускорението е крачка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ED3D5C-FF98-4880-8556-9F1B734DB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69" b="29723"/>
          <a:stretch/>
        </p:blipFill>
        <p:spPr>
          <a:xfrm>
            <a:off x="3391946" y="3352800"/>
            <a:ext cx="2360108" cy="28632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endParaRPr lang="bg-BG" dirty="0"/>
              </a:p>
              <a:p>
                <a:pPr lvl="1"/>
                <a:r>
                  <a:rPr lang="bg-BG" dirty="0"/>
                  <a:t>С три сфери сечението е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bg-BG" dirty="0"/>
                  <a:t> точки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Четвъртата сфера свежда сечението до точка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r="-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BFF9EFBC-2DD7-4787-B9BE-94BDFCC799F7}"/>
              </a:ext>
            </a:extLst>
          </p:cNvPr>
          <p:cNvSpPr/>
          <p:nvPr/>
        </p:nvSpPr>
        <p:spPr>
          <a:xfrm>
            <a:off x="3680696" y="1320020"/>
            <a:ext cx="1283852" cy="1283852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BE27CD-55A3-4A46-9A87-5487A660C912}"/>
              </a:ext>
            </a:extLst>
          </p:cNvPr>
          <p:cNvSpPr/>
          <p:nvPr/>
        </p:nvSpPr>
        <p:spPr>
          <a:xfrm>
            <a:off x="4495800" y="1371600"/>
            <a:ext cx="1687948" cy="1687948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A7B8343-8094-4837-AEF0-CAED39E9EEC5}"/>
              </a:ext>
            </a:extLst>
          </p:cNvPr>
          <p:cNvSpPr/>
          <p:nvPr/>
        </p:nvSpPr>
        <p:spPr>
          <a:xfrm>
            <a:off x="3980903" y="2127615"/>
            <a:ext cx="1055673" cy="1055673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FFDA67F-8881-4B94-844B-C33C9EB8CDE6}"/>
              </a:ext>
            </a:extLst>
          </p:cNvPr>
          <p:cNvSpPr/>
          <p:nvPr/>
        </p:nvSpPr>
        <p:spPr>
          <a:xfrm>
            <a:off x="4536440" y="2097135"/>
            <a:ext cx="76200" cy="762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857DEC-89FA-4324-9B29-5ED395797409}"/>
              </a:ext>
            </a:extLst>
          </p:cNvPr>
          <p:cNvSpPr/>
          <p:nvPr/>
        </p:nvSpPr>
        <p:spPr>
          <a:xfrm>
            <a:off x="4714240" y="2155555"/>
            <a:ext cx="76200" cy="762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E3A3661-51CB-449A-8116-12DDD8DD5702}"/>
              </a:ext>
            </a:extLst>
          </p:cNvPr>
          <p:cNvSpPr/>
          <p:nvPr/>
        </p:nvSpPr>
        <p:spPr>
          <a:xfrm rot="865053">
            <a:off x="4598703" y="1546222"/>
            <a:ext cx="195169" cy="1021538"/>
          </a:xfrm>
          <a:prstGeom prst="ellipse">
            <a:avLst/>
          </a:prstGeom>
          <a:noFill/>
          <a:ln w="12700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4555CB-F25D-430C-AA9F-F300E5025EFB}"/>
              </a:ext>
            </a:extLst>
          </p:cNvPr>
          <p:cNvSpPr/>
          <p:nvPr/>
        </p:nvSpPr>
        <p:spPr>
          <a:xfrm>
            <a:off x="3680696" y="4311957"/>
            <a:ext cx="1283852" cy="1283852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992E227-4ED3-4939-B0ED-765FDB54A856}"/>
              </a:ext>
            </a:extLst>
          </p:cNvPr>
          <p:cNvSpPr/>
          <p:nvPr/>
        </p:nvSpPr>
        <p:spPr>
          <a:xfrm>
            <a:off x="4495800" y="4363537"/>
            <a:ext cx="1687948" cy="1687948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E0DFEAE-EF55-4F4A-B8D5-67A8CDDB8ED4}"/>
              </a:ext>
            </a:extLst>
          </p:cNvPr>
          <p:cNvSpPr/>
          <p:nvPr/>
        </p:nvSpPr>
        <p:spPr>
          <a:xfrm>
            <a:off x="3980903" y="5119552"/>
            <a:ext cx="1055673" cy="1055673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1B809E2-7618-44B0-8AA9-E37B912E6A8B}"/>
              </a:ext>
            </a:extLst>
          </p:cNvPr>
          <p:cNvSpPr/>
          <p:nvPr/>
        </p:nvSpPr>
        <p:spPr>
          <a:xfrm>
            <a:off x="3786012" y="3789433"/>
            <a:ext cx="1370668" cy="1370668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215C0B-6A9D-43F1-ABAE-C442CA0B7514}"/>
              </a:ext>
            </a:extLst>
          </p:cNvPr>
          <p:cNvSpPr/>
          <p:nvPr/>
        </p:nvSpPr>
        <p:spPr>
          <a:xfrm>
            <a:off x="4536440" y="5089072"/>
            <a:ext cx="76200" cy="762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227757-1006-4351-A664-B4FC65AD327E}"/>
              </a:ext>
            </a:extLst>
          </p:cNvPr>
          <p:cNvSpPr/>
          <p:nvPr/>
        </p:nvSpPr>
        <p:spPr>
          <a:xfrm rot="865053">
            <a:off x="4598703" y="4538159"/>
            <a:ext cx="195169" cy="1021538"/>
          </a:xfrm>
          <a:prstGeom prst="ellipse">
            <a:avLst/>
          </a:prstGeom>
          <a:noFill/>
          <a:ln w="12700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DB8C878-BBC9-4A83-88FC-7EAD13E29E2B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Връзката с повече спътници повишава точността – при връзка с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bg-BG" dirty="0"/>
                  <a:t> спътника има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bg-BG" dirty="0"/>
                  <a:t> четворки сигнали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Не може да се направи връзка със всички спътници, защото няма </a:t>
                </a:r>
                <a:r>
                  <a:rPr lang="bg-BG" dirty="0" err="1"/>
                  <a:t>радиовидимост</a:t>
                </a:r>
                <a:r>
                  <a:rPr lang="bg-BG" dirty="0"/>
                  <a:t> до всички (някои са от другата страна на Земята)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DB8C878-BBC9-4A83-88FC-7EAD13E29E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930" r="-97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0644E211-5E6C-48FB-B90E-CB3F7697EAD2}"/>
              </a:ext>
            </a:extLst>
          </p:cNvPr>
          <p:cNvGrpSpPr/>
          <p:nvPr/>
        </p:nvGrpSpPr>
        <p:grpSpPr>
          <a:xfrm>
            <a:off x="4788867" y="2239820"/>
            <a:ext cx="1494848" cy="2414400"/>
            <a:chOff x="-1953267" y="5046510"/>
            <a:chExt cx="1494848" cy="42659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 Placeholder 2">
                  <a:extLst>
                    <a:ext uri="{FF2B5EF4-FFF2-40B4-BE49-F238E27FC236}">
                      <a16:creationId xmlns:a16="http://schemas.microsoft.com/office/drawing/2014/main" id="{4B92CBED-08FB-426C-897A-772259D3F53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953266" y="8155434"/>
                  <a:ext cx="1494847" cy="115707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От спътници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 Placeholder 2">
                  <a:extLst>
                    <a:ext uri="{FF2B5EF4-FFF2-40B4-BE49-F238E27FC236}">
                      <a16:creationId xmlns:a16="http://schemas.microsoft.com/office/drawing/2014/main" id="{4B92CBED-08FB-426C-897A-772259D3F5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953266" y="8155434"/>
                  <a:ext cx="1494847" cy="1157074"/>
                </a:xfrm>
                <a:prstGeom prst="rect">
                  <a:avLst/>
                </a:prstGeom>
                <a:blipFill>
                  <a:blip r:embed="rId3"/>
                  <a:stretch>
                    <a:fillRect l="-3659" t="-4630" r="-1220" b="-12037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70D4BD2-BBBF-43C2-B2C7-75FFF893377E}"/>
                </a:ext>
              </a:extLst>
            </p:cNvPr>
            <p:cNvCxnSpPr>
              <a:cxnSpLocks/>
            </p:cNvCxnSpPr>
            <p:nvPr/>
          </p:nvCxnSpPr>
          <p:spPr>
            <a:xfrm>
              <a:off x="-1953267" y="5046510"/>
              <a:ext cx="4342" cy="425822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41B9A6B-280B-4A30-A84C-B96F1AD5335B}"/>
              </a:ext>
            </a:extLst>
          </p:cNvPr>
          <p:cNvGrpSpPr/>
          <p:nvPr/>
        </p:nvGrpSpPr>
        <p:grpSpPr>
          <a:xfrm>
            <a:off x="989573" y="1868050"/>
            <a:ext cx="2880002" cy="654862"/>
            <a:chOff x="274696" y="3862786"/>
            <a:chExt cx="2880002" cy="11570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Placeholder 2">
                  <a:extLst>
                    <a:ext uri="{FF2B5EF4-FFF2-40B4-BE49-F238E27FC236}">
                      <a16:creationId xmlns:a16="http://schemas.microsoft.com/office/drawing/2014/main" id="{3D0A23A2-CC06-4CA4-B0DC-31A19D8A902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74696" y="3862786"/>
                  <a:ext cx="1494841" cy="115707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</a:rPr>
                    <a:t>От спътници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bg-BG" sz="18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 Placeholder 2">
                  <a:extLst>
                    <a:ext uri="{FF2B5EF4-FFF2-40B4-BE49-F238E27FC236}">
                      <a16:creationId xmlns:a16="http://schemas.microsoft.com/office/drawing/2014/main" id="{3D0A23A2-CC06-4CA4-B0DC-31A19D8A90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696" y="3862786"/>
                  <a:ext cx="1494841" cy="1157074"/>
                </a:xfrm>
                <a:prstGeom prst="rect">
                  <a:avLst/>
                </a:prstGeom>
                <a:blipFill>
                  <a:blip r:embed="rId4"/>
                  <a:stretch>
                    <a:fillRect t="-4587" r="-4858" b="-11009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AE35B2A-49E2-4EAB-8FC0-665C2D97D8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4696" y="5010895"/>
              <a:ext cx="2880002" cy="49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BA8941-72C0-40AC-B98D-F55E1B2091B5}"/>
              </a:ext>
            </a:extLst>
          </p:cNvPr>
          <p:cNvGrpSpPr/>
          <p:nvPr/>
        </p:nvGrpSpPr>
        <p:grpSpPr>
          <a:xfrm>
            <a:off x="5821680" y="3212410"/>
            <a:ext cx="2646337" cy="654862"/>
            <a:chOff x="-890697" y="5011388"/>
            <a:chExt cx="2646337" cy="11570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3FBAABC3-D34C-4F34-B98C-15BA87A2AB2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60800" y="5011388"/>
                  <a:ext cx="1494840" cy="115707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От спътници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bg-BG" sz="18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3FBAABC3-D34C-4F34-B98C-15BA87A2AB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800" y="5011388"/>
                  <a:ext cx="1494840" cy="1157074"/>
                </a:xfrm>
                <a:prstGeom prst="rect">
                  <a:avLst/>
                </a:prstGeom>
                <a:blipFill>
                  <a:blip r:embed="rId5"/>
                  <a:stretch>
                    <a:fillRect l="-3659" t="-5556" r="-1220" b="-12037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9E9B94-CD82-4CBA-9ECA-8E0B2B633B09}"/>
                </a:ext>
              </a:extLst>
            </p:cNvPr>
            <p:cNvCxnSpPr>
              <a:cxnSpLocks/>
            </p:cNvCxnSpPr>
            <p:nvPr/>
          </p:nvCxnSpPr>
          <p:spPr>
            <a:xfrm>
              <a:off x="-890697" y="5011388"/>
              <a:ext cx="264633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7B70E4-C4AA-4AB3-BFDD-8C4566F8B0A1}"/>
              </a:ext>
            </a:extLst>
          </p:cNvPr>
          <p:cNvGrpSpPr/>
          <p:nvPr/>
        </p:nvGrpSpPr>
        <p:grpSpPr>
          <a:xfrm>
            <a:off x="2863804" y="2958289"/>
            <a:ext cx="1494836" cy="1695932"/>
            <a:chOff x="-1234036" y="3171924"/>
            <a:chExt cx="1494836" cy="29965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Placeholder 2">
                  <a:extLst>
                    <a:ext uri="{FF2B5EF4-FFF2-40B4-BE49-F238E27FC236}">
                      <a16:creationId xmlns:a16="http://schemas.microsoft.com/office/drawing/2014/main" id="{3B57A465-D38E-452F-99EC-74E1343A665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34036" y="5011388"/>
                  <a:ext cx="1494836" cy="115707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От спътници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bg-BG" sz="18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 Placeholder 2">
                  <a:extLst>
                    <a:ext uri="{FF2B5EF4-FFF2-40B4-BE49-F238E27FC236}">
                      <a16:creationId xmlns:a16="http://schemas.microsoft.com/office/drawing/2014/main" id="{3B57A465-D38E-452F-99EC-74E1343A66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34036" y="5011388"/>
                  <a:ext cx="1494836" cy="1157074"/>
                </a:xfrm>
                <a:prstGeom prst="rect">
                  <a:avLst/>
                </a:prstGeom>
                <a:blipFill>
                  <a:blip r:embed="rId6"/>
                  <a:stretch>
                    <a:fillRect l="-3659" t="-4630" r="-1220" b="-12037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504B0B3-47F5-4C19-B263-05E5C370CA6E}"/>
                </a:ext>
              </a:extLst>
            </p:cNvPr>
            <p:cNvCxnSpPr>
              <a:cxnSpLocks/>
            </p:cNvCxnSpPr>
            <p:nvPr/>
          </p:nvCxnSpPr>
          <p:spPr>
            <a:xfrm>
              <a:off x="260800" y="3171924"/>
              <a:ext cx="0" cy="299653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958998-F4B2-4721-8935-39211D8A4DB7}"/>
              </a:ext>
            </a:extLst>
          </p:cNvPr>
          <p:cNvGrpSpPr/>
          <p:nvPr/>
        </p:nvGrpSpPr>
        <p:grpSpPr>
          <a:xfrm>
            <a:off x="975677" y="3212410"/>
            <a:ext cx="2873893" cy="654862"/>
            <a:chOff x="260800" y="5011388"/>
            <a:chExt cx="2873893" cy="11570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 Placeholder 2">
                  <a:extLst>
                    <a:ext uri="{FF2B5EF4-FFF2-40B4-BE49-F238E27FC236}">
                      <a16:creationId xmlns:a16="http://schemas.microsoft.com/office/drawing/2014/main" id="{0E96B5CD-257C-4EC2-B0D9-C9A329895B5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60800" y="5011388"/>
                  <a:ext cx="1494832" cy="115707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</a:rPr>
                    <a:t>От спътници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bg-BG" sz="18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 Placeholder 2">
                  <a:extLst>
                    <a:ext uri="{FF2B5EF4-FFF2-40B4-BE49-F238E27FC236}">
                      <a16:creationId xmlns:a16="http://schemas.microsoft.com/office/drawing/2014/main" id="{0E96B5CD-257C-4EC2-B0D9-C9A329895B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800" y="5011388"/>
                  <a:ext cx="1494832" cy="1157074"/>
                </a:xfrm>
                <a:prstGeom prst="rect">
                  <a:avLst/>
                </a:prstGeom>
                <a:blipFill>
                  <a:blip r:embed="rId7"/>
                  <a:stretch>
                    <a:fillRect l="-3252" t="-5556" r="-1626" b="-12037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3FAB35B-BFAF-42B4-BF7D-225358850C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800" y="5011388"/>
              <a:ext cx="287389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8A73E322-5D3A-4044-89F8-44851D62212F}"/>
              </a:ext>
            </a:extLst>
          </p:cNvPr>
          <p:cNvSpPr/>
          <p:nvPr/>
        </p:nvSpPr>
        <p:spPr>
          <a:xfrm>
            <a:off x="4358640" y="2537207"/>
            <a:ext cx="182880" cy="18288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934B19A-9748-44A0-8F50-A117E3710B0A}"/>
              </a:ext>
            </a:extLst>
          </p:cNvPr>
          <p:cNvSpPr/>
          <p:nvPr/>
        </p:nvSpPr>
        <p:spPr>
          <a:xfrm>
            <a:off x="4696558" y="21378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26F9F9-E2CF-4E91-9C62-F89314BA2597}"/>
              </a:ext>
            </a:extLst>
          </p:cNvPr>
          <p:cNvSpPr/>
          <p:nvPr/>
        </p:nvSpPr>
        <p:spPr>
          <a:xfrm>
            <a:off x="3733800" y="243840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73AA1E0-D889-45FA-927E-1B5D73726CB3}"/>
              </a:ext>
            </a:extLst>
          </p:cNvPr>
          <p:cNvSpPr/>
          <p:nvPr/>
        </p:nvSpPr>
        <p:spPr>
          <a:xfrm>
            <a:off x="4267200" y="281940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7FC20D-1C73-4A14-A8A6-971A931A6EF2}"/>
              </a:ext>
            </a:extLst>
          </p:cNvPr>
          <p:cNvSpPr/>
          <p:nvPr/>
        </p:nvSpPr>
        <p:spPr>
          <a:xfrm>
            <a:off x="3778135" y="312420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C21B97-F246-420D-81E9-224C36174707}"/>
              </a:ext>
            </a:extLst>
          </p:cNvPr>
          <p:cNvSpPr/>
          <p:nvPr/>
        </p:nvSpPr>
        <p:spPr>
          <a:xfrm>
            <a:off x="5638800" y="312420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0D18F12-8F10-46DA-9BFD-569BCFEC5ED7}"/>
              </a:ext>
            </a:extLst>
          </p:cNvPr>
          <p:cNvGrpSpPr/>
          <p:nvPr/>
        </p:nvGrpSpPr>
        <p:grpSpPr>
          <a:xfrm>
            <a:off x="4450080" y="1682356"/>
            <a:ext cx="4018599" cy="946291"/>
            <a:chOff x="-2416228" y="5011388"/>
            <a:chExt cx="4018599" cy="1671999"/>
          </a:xfrm>
        </p:grpSpPr>
        <p:sp>
          <p:nvSpPr>
            <p:cNvPr id="41" name="Text Placeholder 2">
              <a:extLst>
                <a:ext uri="{FF2B5EF4-FFF2-40B4-BE49-F238E27FC236}">
                  <a16:creationId xmlns:a16="http://schemas.microsoft.com/office/drawing/2014/main" id="{6962D70E-114E-4B07-8251-D21CC20DC434}"/>
                </a:ext>
              </a:extLst>
            </p:cNvPr>
            <p:cNvSpPr txBox="1">
              <a:spLocks/>
            </p:cNvSpPr>
            <p:nvPr/>
          </p:nvSpPr>
          <p:spPr>
            <a:xfrm>
              <a:off x="260800" y="5011388"/>
              <a:ext cx="1341571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Вероятно положение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8237198-0DE1-496B-9DA6-BEC480A5B05B}"/>
                </a:ext>
              </a:extLst>
            </p:cNvPr>
            <p:cNvCxnSpPr>
              <a:cxnSpLocks/>
            </p:cNvCxnSpPr>
            <p:nvPr/>
          </p:nvCxnSpPr>
          <p:spPr>
            <a:xfrm>
              <a:off x="-2416228" y="5011388"/>
              <a:ext cx="40185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ADD693D-987F-4152-8BFE-64F76A628D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416228" y="5011388"/>
              <a:ext cx="0" cy="167199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F523282-9C3E-4232-803A-B34199395011}"/>
              </a:ext>
            </a:extLst>
          </p:cNvPr>
          <p:cNvSpPr txBox="1"/>
          <p:nvPr/>
        </p:nvSpPr>
        <p:spPr>
          <a:xfrm>
            <a:off x="4107177" y="2055331"/>
            <a:ext cx="822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000" dirty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sym typeface="Webdings" panose="05030102010509060703" pitchFamily="18" charset="2"/>
              </a:rPr>
              <a:t></a:t>
            </a:r>
            <a:endParaRPr lang="bg-BG" sz="4000" dirty="0">
              <a:ln w="635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85264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Посока на движение</a:t>
            </a:r>
          </a:p>
          <a:p>
            <a:pPr lvl="1"/>
            <a:r>
              <a:rPr lang="bg-BG" dirty="0"/>
              <a:t>Ако браузърът не може да предостави посоката на движение, тогава </a:t>
            </a:r>
            <a:r>
              <a:rPr lang="en-US" dirty="0">
                <a:solidFill>
                  <a:srgbClr val="FF388C"/>
                </a:solidFill>
              </a:rPr>
              <a:t>heading</a:t>
            </a:r>
            <a:r>
              <a:rPr lang="bg-BG" dirty="0"/>
              <a:t> е </a:t>
            </a:r>
            <a:r>
              <a:rPr lang="en-US" dirty="0">
                <a:solidFill>
                  <a:srgbClr val="FF388C"/>
                </a:solidFill>
              </a:rPr>
              <a:t>null</a:t>
            </a:r>
          </a:p>
          <a:p>
            <a:pPr lvl="1"/>
            <a:r>
              <a:rPr lang="bg-BG" dirty="0"/>
              <a:t>Ако скоростта на движение е 0, тогава </a:t>
            </a:r>
            <a:r>
              <a:rPr lang="en-US" dirty="0">
                <a:solidFill>
                  <a:srgbClr val="FF388C"/>
                </a:solidFill>
              </a:rPr>
              <a:t>heading</a:t>
            </a:r>
            <a:r>
              <a:rPr lang="en-US" dirty="0"/>
              <a:t> </a:t>
            </a:r>
            <a:r>
              <a:rPr lang="bg-BG" dirty="0"/>
              <a:t>е </a:t>
            </a:r>
            <a:r>
              <a:rPr lang="en-US" dirty="0" err="1">
                <a:solidFill>
                  <a:srgbClr val="FF388C"/>
                </a:solidFill>
              </a:rPr>
              <a:t>NaN</a:t>
            </a:r>
            <a:r>
              <a:rPr lang="en-US" dirty="0"/>
              <a:t> (not a number)</a:t>
            </a:r>
          </a:p>
          <a:p>
            <a:pPr lvl="1"/>
            <a:r>
              <a:rPr lang="bg-BG" dirty="0"/>
              <a:t>Информация от </a:t>
            </a:r>
            <a:r>
              <a:rPr lang="en-US" dirty="0">
                <a:hlinkClick r:id="rId2"/>
              </a:rPr>
              <a:t>w3c.github.io/geolocation-</a:t>
            </a:r>
            <a:r>
              <a:rPr lang="en-US" dirty="0" err="1">
                <a:hlinkClick r:id="rId2"/>
              </a:rPr>
              <a:t>api</a:t>
            </a:r>
            <a:r>
              <a:rPr lang="en-US" dirty="0">
                <a:hlinkClick r:id="rId2"/>
              </a:rPr>
              <a:t>/#</a:t>
            </a:r>
            <a:r>
              <a:rPr lang="en-US" dirty="0" err="1">
                <a:hlinkClick r:id="rId2"/>
              </a:rPr>
              <a:t>coordinates_interface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№3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Къде сме ние</a:t>
            </a:r>
          </a:p>
          <a:p>
            <a:pPr lvl="1"/>
            <a:r>
              <a:rPr lang="bg-BG" dirty="0"/>
              <a:t>Координатите взимаме по познатия начин с </a:t>
            </a:r>
            <a:r>
              <a:rPr lang="en-US" dirty="0" err="1">
                <a:solidFill>
                  <a:srgbClr val="FF388C"/>
                </a:solidFill>
              </a:rPr>
              <a:t>getCurrentPosition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Показването на картата е с </a:t>
            </a:r>
            <a:r>
              <a:rPr lang="en-US" dirty="0">
                <a:solidFill>
                  <a:srgbClr val="FF388C"/>
                </a:solidFill>
              </a:rPr>
              <a:t>Open Street Map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Карта около текущото ни положение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248A814C-8F0B-443B-AB0E-8E6FAEE3E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1D74D0B-331B-4598-8ACB-1F9218B2FA0E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Ориентация и ъгли</a:t>
                </a:r>
              </a:p>
              <a:p>
                <a:pPr lvl="1"/>
                <a:r>
                  <a:rPr lang="bg-BG" dirty="0"/>
                  <a:t>Ъгли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=270°, </m:t>
                        </m:r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=0°, </m:t>
                        </m:r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=180°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Въртим наляво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270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 (или надясно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) –  устройството остава хоризонтално, с екрана нагоре и горната част сочи изток</a:t>
                </a:r>
                <a:endParaRPr lang="en-US" dirty="0"/>
              </a:p>
              <a:p>
                <a:pPr lvl="1"/>
                <a:r>
                  <a:rPr lang="bg-BG" dirty="0"/>
                  <a:t>Обръщаме го по надлъжната ос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 – устройството пак е хоризонтално и сочещо изток, но е с екрана надолу …</a:t>
                </a:r>
                <a:r>
                  <a:rPr lang="en-US" dirty="0"/>
                  <a:t> </a:t>
                </a:r>
                <a:r>
                  <a:rPr lang="bg-BG" dirty="0"/>
                  <a:t>да, ама не: ъгълът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bg-BG" dirty="0"/>
                  <a:t>не може да е </a:t>
                </a:r>
                <a14:m>
                  <m:oMath xmlns:m="http://schemas.openxmlformats.org/officeDocument/2006/math">
                    <m:r>
                      <a:rPr lang="bg-BG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0°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61D74D0B-331B-4598-8ACB-1F9218B2FA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9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Изправено държане в ръка</a:t>
                </a:r>
              </a:p>
              <a:p>
                <a:pPr lvl="1"/>
                <a:r>
                  <a:rPr lang="bg-BG" dirty="0"/>
                  <a:t>Ъглите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bg-BG" dirty="0"/>
                  <a:t> са някакви,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=90</m:t>
                    </m:r>
                  </m:oMath>
                </a14:m>
                <a:endParaRPr lang="en-US" dirty="0"/>
              </a:p>
              <a:p>
                <a:r>
                  <a:rPr lang="bg-BG" dirty="0"/>
                  <a:t>Хвърляне вертикално</a:t>
                </a:r>
              </a:p>
              <a:p>
                <a:pPr lvl="1"/>
                <a:r>
                  <a:rPr lang="bg-BG" dirty="0"/>
                  <a:t>Ъглите са неизвестни, защото най-вероятно устройството се върти във въздуха и не се знае ориентацията му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9394</TotalTime>
  <Words>975</Words>
  <Application>Microsoft Office PowerPoint</Application>
  <PresentationFormat>On-screen Show (4:3)</PresentationFormat>
  <Paragraphs>144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Webdings</vt:lpstr>
      <vt:lpstr>Wingdings</vt:lpstr>
      <vt:lpstr>Wingdings 2</vt:lpstr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Решение №2</vt:lpstr>
      <vt:lpstr>Решение №3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554</cp:revision>
  <dcterms:created xsi:type="dcterms:W3CDTF">2013-12-13T09:03:57Z</dcterms:created>
  <dcterms:modified xsi:type="dcterms:W3CDTF">2020-08-25T12:46:26Z</dcterms:modified>
</cp:coreProperties>
</file>