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9" r:id="rId5"/>
    <p:sldId id="940" r:id="rId6"/>
    <p:sldId id="941" r:id="rId7"/>
    <p:sldId id="942" r:id="rId8"/>
    <p:sldId id="943" r:id="rId9"/>
    <p:sldId id="944" r:id="rId10"/>
    <p:sldId id="807" r:id="rId11"/>
    <p:sldId id="945" r:id="rId12"/>
    <p:sldId id="947" r:id="rId13"/>
    <p:sldId id="948" r:id="rId14"/>
    <p:sldId id="949" r:id="rId15"/>
    <p:sldId id="950" r:id="rId16"/>
    <p:sldId id="951" r:id="rId17"/>
    <p:sldId id="952" r:id="rId18"/>
    <p:sldId id="953" r:id="rId19"/>
    <p:sldId id="954" r:id="rId20"/>
    <p:sldId id="955" r:id="rId21"/>
    <p:sldId id="956" r:id="rId22"/>
    <p:sldId id="957" r:id="rId23"/>
    <p:sldId id="958" r:id="rId24"/>
    <p:sldId id="959" r:id="rId25"/>
    <p:sldId id="960" r:id="rId26"/>
    <p:sldId id="967" r:id="rId27"/>
    <p:sldId id="961" r:id="rId28"/>
    <p:sldId id="962" r:id="rId29"/>
    <p:sldId id="963" r:id="rId30"/>
    <p:sldId id="964" r:id="rId31"/>
    <p:sldId id="965" r:id="rId32"/>
    <p:sldId id="966" r:id="rId33"/>
    <p:sldId id="968" r:id="rId34"/>
    <p:sldId id="969" r:id="rId35"/>
    <p:sldId id="970" r:id="rId36"/>
    <p:sldId id="971" r:id="rId37"/>
    <p:sldId id="972" r:id="rId38"/>
    <p:sldId id="973" r:id="rId39"/>
    <p:sldId id="974" r:id="rId40"/>
    <p:sldId id="975" r:id="rId41"/>
    <p:sldId id="976" r:id="rId42"/>
    <p:sldId id="977" r:id="rId43"/>
    <p:sldId id="978" r:id="rId44"/>
    <p:sldId id="979" r:id="rId45"/>
    <p:sldId id="980" r:id="rId46"/>
    <p:sldId id="981" r:id="rId47"/>
    <p:sldId id="982" r:id="rId48"/>
    <p:sldId id="983" r:id="rId49"/>
    <p:sldId id="984" r:id="rId50"/>
    <p:sldId id="985" r:id="rId51"/>
    <p:sldId id="986" r:id="rId52"/>
    <p:sldId id="987" r:id="rId53"/>
    <p:sldId id="318" r:id="rId54"/>
    <p:sldId id="988" r:id="rId55"/>
    <p:sldId id="989" r:id="rId56"/>
    <p:sldId id="261" r:id="rId5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309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101%20Textured%20cube/Example-2101%20Textured%20cube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semantics.co.uk/online_tools/image_to_data_uri_convertor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102%20Textured%20cube%202/Example-2102%20Textured%20cube%202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Example-2103%20Textured%20cube%203/Example-2103%20Textured%20cube%203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localhost/Example-2104%20Brick%20wall/Example-2104%20Brick%20wall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localhost/Example-2105%20Tiled%20floor/Example-2105%20Tiled%20flo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localhost/Example-2106%20Cube%20of%20cubes/Example-2106%20Cube%20of%20cub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localhost/Example-2107%20Multiple%20textures/Example-2107%20Multiple%20textures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localhost/Example-2108%20Texture%20change/Example-2108%20Texture%20change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localhost/Example-2109%20Texture%20offset/Example-2109%20Texture%20offset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://localhost/Example-2110%20Base%20scale/Example-2110%20Base%20sca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localhost/Example-2111%20Textured%20sphere/Example-2111%20Textured%20sphere.html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localhost/Example-2112%20The%20Earth/Example-2112%20The%20Earth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Textures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</a:t>
            </a:r>
            <a:r>
              <a:rPr lang="bg-BG" noProof="0" dirty="0" smtClean="0"/>
              <a:t> </a:t>
            </a:r>
            <a:r>
              <a:rPr lang="bg-BG" noProof="0" dirty="0" smtClean="0"/>
              <a:t>№</a:t>
            </a:r>
            <a:r>
              <a:rPr lang="bg-BG" dirty="0" smtClean="0"/>
              <a:t>21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with texture</a:t>
            </a:r>
            <a:endParaRPr lang="bg-BG" dirty="0" smtClean="0"/>
          </a:p>
          <a:p>
            <a:pPr lvl="1"/>
            <a:r>
              <a:rPr lang="en-US" dirty="0" smtClean="0"/>
              <a:t>Instead of an image, the cube is completely black</a:t>
            </a:r>
          </a:p>
          <a:p>
            <a:pPr lvl="1"/>
            <a:r>
              <a:rPr lang="en-US" dirty="0" smtClean="0"/>
              <a:t>This is browser protection</a:t>
            </a:r>
            <a:r>
              <a:rPr lang="en-US" dirty="0"/>
              <a:t> </a:t>
            </a:r>
            <a:r>
              <a:rPr lang="en-US" dirty="0" smtClean="0"/>
              <a:t>for loading local files</a:t>
            </a:r>
            <a:endParaRPr lang="bg-BG" dirty="0" smtClean="0"/>
          </a:p>
          <a:p>
            <a:r>
              <a:rPr lang="en-US" dirty="0" err="1" smtClean="0"/>
              <a:t>CORS</a:t>
            </a:r>
            <a:r>
              <a:rPr lang="en-US" dirty="0" smtClean="0"/>
              <a:t> and SOP</a:t>
            </a:r>
            <a:endParaRPr lang="en-US" dirty="0" smtClean="0"/>
          </a:p>
          <a:p>
            <a:pPr lvl="1"/>
            <a:r>
              <a:rPr lang="en-US" dirty="0" smtClean="0"/>
              <a:t>Cross-origin </a:t>
            </a:r>
            <a:r>
              <a:rPr lang="en-US" dirty="0" smtClean="0"/>
              <a:t>Resource </a:t>
            </a:r>
            <a:r>
              <a:rPr lang="en-US" dirty="0" smtClean="0"/>
              <a:t>Sharing</a:t>
            </a:r>
          </a:p>
          <a:p>
            <a:pPr lvl="1"/>
            <a:r>
              <a:rPr lang="en-US" dirty="0" smtClean="0"/>
              <a:t>Single-origin Policy</a:t>
            </a:r>
            <a:endParaRPr lang="en-US" dirty="0" smtClean="0"/>
          </a:p>
          <a:p>
            <a:pPr lvl="1"/>
            <a:r>
              <a:rPr lang="en-US" dirty="0" smtClean="0"/>
              <a:t>Mechanism to control how resources from one location can be used in a page from another location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8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Explanation</a:t>
            </a:r>
            <a:endParaRPr lang="bg-BG" dirty="0" smtClean="0"/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some browsers loading local files as textures is considered as </a:t>
            </a:r>
            <a:r>
              <a:rPr lang="en-US" dirty="0" err="1" smtClean="0"/>
              <a:t>CORS</a:t>
            </a:r>
            <a:r>
              <a:rPr lang="en-US" dirty="0" smtClean="0"/>
              <a:t> violation</a:t>
            </a:r>
            <a:endParaRPr lang="bg-BG" dirty="0" smtClean="0"/>
          </a:p>
          <a:p>
            <a:pPr lvl="1"/>
            <a:r>
              <a:rPr lang="en-US" dirty="0" smtClean="0"/>
              <a:t>Firefox error message in the </a:t>
            </a:r>
            <a:r>
              <a:rPr lang="en-US" dirty="0" err="1" smtClean="0"/>
              <a:t>JS</a:t>
            </a:r>
            <a:r>
              <a:rPr lang="en-US" dirty="0" smtClean="0"/>
              <a:t> console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/>
              <a:t>Error: WebGL warning: </a:t>
            </a:r>
            <a:r>
              <a:rPr lang="en-US" dirty="0" err="1"/>
              <a:t>texImage</a:t>
            </a:r>
            <a:r>
              <a:rPr lang="en-US" dirty="0"/>
              <a:t>: Cross-origin elements require </a:t>
            </a:r>
            <a:r>
              <a:rPr lang="en-US" dirty="0" err="1"/>
              <a:t>CORS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/>
              <a:t>SecurityError</a:t>
            </a:r>
            <a:r>
              <a:rPr lang="en-US" dirty="0"/>
              <a:t>: The operation is insecure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Chrome error </a:t>
            </a:r>
            <a:r>
              <a:rPr lang="en-US" dirty="0"/>
              <a:t>message in the </a:t>
            </a:r>
            <a:r>
              <a:rPr lang="en-US" dirty="0" err="1"/>
              <a:t>JS</a:t>
            </a:r>
            <a:r>
              <a:rPr lang="en-US" dirty="0"/>
              <a:t> console</a:t>
            </a:r>
            <a:r>
              <a:rPr lang="bg-BG" dirty="0"/>
              <a:t>:</a:t>
            </a:r>
          </a:p>
          <a:p>
            <a:pPr lvl="2"/>
            <a:r>
              <a:rPr lang="en-US" dirty="0" smtClean="0"/>
              <a:t>Uncaught </a:t>
            </a:r>
            <a:r>
              <a:rPr lang="en-US" dirty="0" err="1"/>
              <a:t>SecurityError</a:t>
            </a:r>
            <a:r>
              <a:rPr lang="en-US" dirty="0"/>
              <a:t>: </a:t>
            </a:r>
            <a:r>
              <a:rPr lang="en-US" dirty="0"/>
              <a:t>The </a:t>
            </a:r>
            <a:r>
              <a:rPr lang="en-US" dirty="0"/>
              <a:t>cross-origin image </a:t>
            </a:r>
            <a:r>
              <a:rPr lang="en-US" dirty="0"/>
              <a:t>may </a:t>
            </a:r>
            <a:r>
              <a:rPr lang="en-US" dirty="0"/>
              <a:t>not be loaded</a:t>
            </a:r>
            <a:r>
              <a:rPr lang="bg-B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5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tests</a:t>
            </a:r>
            <a:endParaRPr lang="bg-BG" dirty="0" smtClean="0"/>
          </a:p>
          <a:p>
            <a:pPr lvl="1"/>
            <a:r>
              <a:rPr lang="en-US" dirty="0" smtClean="0"/>
              <a:t>Different browsers, different setting, variable results</a:t>
            </a:r>
          </a:p>
          <a:p>
            <a:pPr marL="274637" lvl="1" indent="0">
              <a:buNone/>
            </a:pPr>
            <a:endParaRPr lang="en-US" dirty="0" smtClean="0"/>
          </a:p>
          <a:p>
            <a:pPr marL="3175" lvl="1" indent="0">
              <a:buNone/>
            </a:pPr>
            <a:r>
              <a:rPr lang="en-US" dirty="0" smtClean="0"/>
              <a:t>Chrome</a:t>
            </a:r>
            <a:r>
              <a:rPr lang="bg-BG" dirty="0" smtClean="0"/>
              <a:t>              </a:t>
            </a:r>
            <a:r>
              <a:rPr lang="en-US" dirty="0" smtClean="0"/>
              <a:t>Opera</a:t>
            </a:r>
            <a:r>
              <a:rPr lang="bg-BG" dirty="0"/>
              <a:t> </a:t>
            </a:r>
            <a:r>
              <a:rPr lang="bg-BG" dirty="0" smtClean="0"/>
              <a:t>             </a:t>
            </a:r>
            <a:r>
              <a:rPr lang="en-US" dirty="0" smtClean="0"/>
              <a:t>Firefox</a:t>
            </a:r>
            <a:r>
              <a:rPr lang="bg-BG" dirty="0"/>
              <a:t> </a:t>
            </a:r>
            <a:r>
              <a:rPr lang="bg-BG" dirty="0" smtClean="0"/>
              <a:t>                    </a:t>
            </a:r>
            <a:r>
              <a:rPr lang="en-US" dirty="0" smtClean="0"/>
              <a:t>IE</a:t>
            </a: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Vivaldi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9" y="1840238"/>
            <a:ext cx="1746986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039" y="1840238"/>
            <a:ext cx="1648297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31" y="1840238"/>
            <a:ext cx="1686252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992" y="1840238"/>
            <a:ext cx="1795523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70" y="1840238"/>
            <a:ext cx="1742159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2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browser </a:t>
            </a:r>
            <a:r>
              <a:rPr lang="bg-BG" dirty="0" smtClean="0"/>
              <a:t>(</a:t>
            </a:r>
            <a:r>
              <a:rPr lang="en-US" dirty="0" smtClean="0"/>
              <a:t>not recommended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Using a browser without </a:t>
            </a:r>
            <a:r>
              <a:rPr lang="en-US" dirty="0" err="1" smtClean="0"/>
              <a:t>CORS</a:t>
            </a:r>
            <a:r>
              <a:rPr lang="en-US" dirty="0" smtClean="0"/>
              <a:t> protection</a:t>
            </a:r>
          </a:p>
          <a:p>
            <a:pPr lvl="1"/>
            <a:r>
              <a:rPr lang="en-US" dirty="0" smtClean="0"/>
              <a:t>No guarantee that browsers of clients computer will react the same way</a:t>
            </a:r>
            <a:endParaRPr lang="bg-BG" dirty="0" smtClean="0"/>
          </a:p>
          <a:p>
            <a:r>
              <a:rPr lang="en-US" dirty="0" smtClean="0"/>
              <a:t>Another configuration</a:t>
            </a:r>
            <a:r>
              <a:rPr lang="bg-BG" dirty="0" smtClean="0"/>
              <a:t> (</a:t>
            </a:r>
            <a:r>
              <a:rPr lang="en-US" dirty="0" smtClean="0"/>
              <a:t>not recommended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Some browsers allow configuration of </a:t>
            </a:r>
            <a:r>
              <a:rPr lang="en-US" dirty="0" err="1" smtClean="0"/>
              <a:t>CORS</a:t>
            </a:r>
            <a:r>
              <a:rPr lang="en-US" dirty="0" smtClean="0"/>
              <a:t> protection (including disabling it)</a:t>
            </a:r>
            <a:endParaRPr lang="bg-BG" dirty="0" smtClean="0"/>
          </a:p>
          <a:p>
            <a:pPr lvl="1"/>
            <a:r>
              <a:rPr lang="en-US" dirty="0" smtClean="0"/>
              <a:t>This reduces the level of security, especially if the browser is left in non-</a:t>
            </a:r>
            <a:r>
              <a:rPr lang="en-US" dirty="0" err="1" smtClean="0"/>
              <a:t>CORS</a:t>
            </a:r>
            <a:r>
              <a:rPr lang="en-US" dirty="0" smtClean="0"/>
              <a:t>-</a:t>
            </a:r>
            <a:r>
              <a:rPr lang="en-US" dirty="0" err="1" smtClean="0"/>
              <a:t>ed</a:t>
            </a:r>
            <a:r>
              <a:rPr lang="en-US" dirty="0" smtClean="0"/>
              <a:t> state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61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solutions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bg-BG" dirty="0" smtClean="0"/>
              <a:t>1 – </a:t>
            </a:r>
            <a:r>
              <a:rPr lang="en-US" dirty="0" smtClean="0"/>
              <a:t>online</a:t>
            </a:r>
            <a:endParaRPr lang="bg-BG" dirty="0" smtClean="0"/>
          </a:p>
          <a:p>
            <a:pPr lvl="1"/>
            <a:r>
              <a:rPr lang="en-US" dirty="0" smtClean="0"/>
              <a:t>The program and the image are online, in the same domain</a:t>
            </a:r>
            <a:endParaRPr lang="bg-BG" dirty="0" smtClean="0"/>
          </a:p>
          <a:p>
            <a:pPr lvl="1"/>
            <a:r>
              <a:rPr lang="en-US" dirty="0" smtClean="0"/>
              <a:t>Advantages</a:t>
            </a:r>
            <a:endParaRPr lang="bg-BG" dirty="0" smtClean="0"/>
          </a:p>
          <a:p>
            <a:pPr lvl="2"/>
            <a:r>
              <a:rPr lang="en-US" dirty="0" smtClean="0"/>
              <a:t>This is the default state of any mobile application</a:t>
            </a:r>
            <a:endParaRPr lang="bg-BG" dirty="0" smtClean="0"/>
          </a:p>
          <a:p>
            <a:pPr lvl="1"/>
            <a:r>
              <a:rPr lang="en-US" dirty="0" smtClean="0"/>
              <a:t>Disadvantage</a:t>
            </a:r>
            <a:endParaRPr lang="bg-BG" dirty="0" smtClean="0"/>
          </a:p>
          <a:p>
            <a:pPr lvl="2"/>
            <a:r>
              <a:rPr lang="en-US" dirty="0" smtClean="0"/>
              <a:t>Needs hosting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908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bg-BG" dirty="0" smtClean="0"/>
              <a:t>2 – </a:t>
            </a:r>
            <a:r>
              <a:rPr lang="en-US" dirty="0" smtClean="0"/>
              <a:t>embedded images</a:t>
            </a:r>
            <a:endParaRPr lang="bg-BG" dirty="0" smtClean="0"/>
          </a:p>
          <a:p>
            <a:pPr lvl="1"/>
            <a:r>
              <a:rPr lang="en-US" dirty="0" smtClean="0"/>
              <a:t>Using Data </a:t>
            </a:r>
            <a:r>
              <a:rPr lang="en-US" dirty="0" smtClean="0"/>
              <a:t>UR</a:t>
            </a:r>
            <a:r>
              <a:rPr lang="en-US" dirty="0"/>
              <a:t>I</a:t>
            </a:r>
            <a:endParaRPr lang="en-US" dirty="0" smtClean="0"/>
          </a:p>
          <a:p>
            <a:pPr lvl="1"/>
            <a:r>
              <a:rPr lang="en-US" dirty="0" smtClean="0"/>
              <a:t>A resource is embedded in a web address</a:t>
            </a:r>
            <a:endParaRPr lang="bg-BG" dirty="0" smtClean="0"/>
          </a:p>
          <a:p>
            <a:pPr lvl="1"/>
            <a:r>
              <a:rPr lang="en-US" dirty="0" smtClean="0"/>
              <a:t>Advantages</a:t>
            </a:r>
            <a:endParaRPr lang="bg-BG" dirty="0" smtClean="0"/>
          </a:p>
          <a:p>
            <a:pPr lvl="2"/>
            <a:r>
              <a:rPr lang="en-US" dirty="0" err="1" smtClean="0"/>
              <a:t>CORS</a:t>
            </a:r>
            <a:r>
              <a:rPr lang="bg-BG" dirty="0" smtClean="0"/>
              <a:t> </a:t>
            </a:r>
            <a:r>
              <a:rPr lang="en-US" dirty="0" smtClean="0"/>
              <a:t>is not violated</a:t>
            </a:r>
            <a:endParaRPr lang="bg-BG" dirty="0" smtClean="0"/>
          </a:p>
          <a:p>
            <a:pPr lvl="2"/>
            <a:r>
              <a:rPr lang="en-US" dirty="0" smtClean="0"/>
              <a:t>Images are in the HTML file</a:t>
            </a:r>
            <a:endParaRPr lang="bg-BG" dirty="0" smtClean="0"/>
          </a:p>
          <a:p>
            <a:pPr lvl="1"/>
            <a:r>
              <a:rPr lang="en-US" dirty="0" smtClean="0"/>
              <a:t>Disadvantages</a:t>
            </a:r>
            <a:endParaRPr lang="bg-BG" dirty="0" smtClean="0"/>
          </a:p>
          <a:p>
            <a:pPr lvl="2"/>
            <a:r>
              <a:rPr lang="en-US" dirty="0" smtClean="0"/>
              <a:t>There is a maximal supported length for URL</a:t>
            </a:r>
            <a:endParaRPr lang="bg-BG" dirty="0" smtClean="0"/>
          </a:p>
          <a:p>
            <a:pPr lvl="2"/>
            <a:r>
              <a:rPr lang="en-US" dirty="0" smtClean="0"/>
              <a:t>Images are not buffered / cached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544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Using online convertor to Data </a:t>
            </a:r>
            <a:r>
              <a:rPr lang="en-US" dirty="0" smtClean="0"/>
              <a:t>URI</a:t>
            </a:r>
            <a:endParaRPr lang="bg-BG" dirty="0" smtClean="0"/>
          </a:p>
          <a:p>
            <a:pPr lvl="2"/>
            <a:r>
              <a:rPr lang="en-US" dirty="0" smtClean="0"/>
              <a:t>This is one of the many convertors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GB" dirty="0" smtClean="0">
                <a:hlinkClick r:id="rId2"/>
              </a:rPr>
              <a:t>websemantics.co.uk/</a:t>
            </a:r>
            <a:r>
              <a:rPr lang="en-GB" dirty="0" err="1" smtClean="0">
                <a:hlinkClick r:id="rId2"/>
              </a:rPr>
              <a:t>online_tools</a:t>
            </a:r>
            <a:r>
              <a:rPr lang="en-GB" dirty="0" smtClean="0">
                <a:hlinkClick r:id="rId2"/>
              </a:rPr>
              <a:t>/</a:t>
            </a:r>
            <a:r>
              <a:rPr lang="en-GB" dirty="0" err="1" smtClean="0">
                <a:hlinkClick r:id="rId2"/>
              </a:rPr>
              <a:t>image_to_data_uri_convertor</a:t>
            </a:r>
            <a:endParaRPr lang="bg-BG" dirty="0"/>
          </a:p>
          <a:p>
            <a:pPr lvl="1"/>
            <a:r>
              <a:rPr lang="en-US" dirty="0" smtClean="0"/>
              <a:t>The URL is used as image URL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data:image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/jpeg;base64,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/9j/4AAQSkZJRgABAgEASABIAAD/4RIjRXhpZgAATU0AKgAAAA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gABwESAAMAAAABAAEAAAEaAAUAAAABAAAAYgEbAAUAAAABAAAA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agEoAAMAAAABAAIAAAExAAIAAAAbAAAAcgEyAAIAAAAUAAAAjY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dpAAQAAAABAAAApAAAANAAAABIAAAAAQAAAEgAAAABQWRvYmUg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UGhvdG9zaG9wIENTIFdpbmRvd3MAMjAxNToxMDoyOCAxNzozNz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CuV6UWsb+6hw8PvpuHbS24cq4lv3Gu81NqPD7BXPt91f/9k=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286429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2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bg-BG" dirty="0" smtClean="0"/>
              <a:t>3 – </a:t>
            </a:r>
            <a:r>
              <a:rPr lang="en-US" dirty="0" smtClean="0"/>
              <a:t>local web server</a:t>
            </a:r>
            <a:endParaRPr lang="bg-BG" dirty="0" smtClean="0"/>
          </a:p>
          <a:p>
            <a:pPr lvl="1"/>
            <a:r>
              <a:rPr lang="en-US" dirty="0" smtClean="0"/>
              <a:t>Simulating online access </a:t>
            </a:r>
            <a:r>
              <a:rPr lang="bg-BG" dirty="0" smtClean="0"/>
              <a:t>(</a:t>
            </a:r>
            <a:r>
              <a:rPr lang="en-US" dirty="0" smtClean="0"/>
              <a:t>http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https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Many small servers like</a:t>
            </a:r>
            <a:r>
              <a:rPr lang="bg-BG" dirty="0" smtClean="0"/>
              <a:t>: </a:t>
            </a:r>
            <a:r>
              <a:rPr lang="en-US" dirty="0" err="1" smtClean="0"/>
              <a:t>QuickPHP</a:t>
            </a:r>
            <a:r>
              <a:rPr lang="bg-BG" dirty="0" smtClean="0"/>
              <a:t>, </a:t>
            </a:r>
            <a:r>
              <a:rPr lang="en-US" dirty="0" smtClean="0"/>
              <a:t>Mongoose</a:t>
            </a:r>
            <a:r>
              <a:rPr lang="bg-BG" dirty="0" smtClean="0"/>
              <a:t> </a:t>
            </a:r>
            <a:r>
              <a:rPr lang="en-US" dirty="0" smtClean="0"/>
              <a:t>and others</a:t>
            </a:r>
            <a:endParaRPr lang="bg-BG" dirty="0"/>
          </a:p>
          <a:p>
            <a:pPr lvl="1"/>
            <a:r>
              <a:rPr lang="en-US" dirty="0" smtClean="0"/>
              <a:t>Instead of </a:t>
            </a:r>
            <a:r>
              <a:rPr lang="en-US" dirty="0" err="1" smtClean="0"/>
              <a:t>adress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://texture.jpg </a:t>
            </a:r>
            <a:r>
              <a:rPr lang="en-US" dirty="0" smtClean="0"/>
              <a:t>the texture uses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localhost/texture.jpg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or just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texture.jpg</a:t>
            </a:r>
            <a:r>
              <a:rPr lang="bg-BG" dirty="0"/>
              <a:t> 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4034774"/>
            <a:ext cx="7223681" cy="914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 smtClean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localhost/Examp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le-2103%20Textured%20cube%203/texture.jpg</a:t>
            </a:r>
            <a:r>
              <a:rPr lang="en-US" dirty="0" smtClean="0"/>
              <a:t>');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99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Introduction to textures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8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QuickPHP</a:t>
            </a:r>
            <a:r>
              <a:rPr lang="bg-BG" dirty="0" smtClean="0"/>
              <a:t> </a:t>
            </a:r>
            <a:r>
              <a:rPr lang="en-US" dirty="0"/>
              <a:t>Web Server</a:t>
            </a:r>
          </a:p>
          <a:p>
            <a:pPr lvl="1"/>
            <a:r>
              <a:rPr lang="en-US" dirty="0" smtClean="0"/>
              <a:t>Start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QuickPHP.exe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In options set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binding address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127.0.0.1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</a:t>
            </a:r>
            <a:r>
              <a:rPr lang="bg-BG" dirty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allow directory listing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to be turned on</a:t>
            </a:r>
            <a:r>
              <a:rPr lang="bg-BG" dirty="0" smtClean="0"/>
              <a:t>,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root</a:t>
            </a:r>
            <a:r>
              <a:rPr lang="en-US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folder</a:t>
            </a:r>
            <a:r>
              <a:rPr lang="bg-BG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to the working folder</a:t>
            </a:r>
            <a:endParaRPr lang="en-US" dirty="0"/>
          </a:p>
          <a:p>
            <a:pPr lvl="1"/>
            <a:r>
              <a:rPr lang="en-US" dirty="0" smtClean="0"/>
              <a:t>Press</a:t>
            </a:r>
            <a:r>
              <a:rPr lang="bg-BG" dirty="0" smtClean="0"/>
              <a:t> </a:t>
            </a:r>
            <a:r>
              <a:rPr lang="en-US" dirty="0"/>
              <a:t>[Start]</a:t>
            </a:r>
            <a:endParaRPr lang="bg-BG" dirty="0"/>
          </a:p>
          <a:p>
            <a:pPr lvl="1"/>
            <a:r>
              <a:rPr lang="en-US" dirty="0" smtClean="0"/>
              <a:t>The folder is now accessible at address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://localhost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When testing is done, the server must be stopped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733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r>
              <a:rPr lang="bg-BG" dirty="0" smtClean="0"/>
              <a:t> </a:t>
            </a:r>
            <a:r>
              <a:rPr lang="en-US" dirty="0"/>
              <a:t>Mongoose Web Server</a:t>
            </a:r>
          </a:p>
          <a:p>
            <a:pPr lvl="1"/>
            <a:r>
              <a:rPr lang="en-US" dirty="0" smtClean="0"/>
              <a:t>Start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mongoose-free-5.6.exe</a:t>
            </a:r>
          </a:p>
          <a:p>
            <a:pPr lvl="1"/>
            <a:r>
              <a:rPr lang="en-US" dirty="0" smtClean="0"/>
              <a:t>In options set</a:t>
            </a:r>
            <a:r>
              <a:rPr lang="bg-BG" dirty="0" smtClean="0"/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document_root</a:t>
            </a:r>
            <a:r>
              <a:rPr lang="en-US" dirty="0" smtClean="0"/>
              <a:t> to the working folder</a:t>
            </a:r>
            <a:r>
              <a:rPr lang="bg-BG" dirty="0" smtClean="0"/>
              <a:t>,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listening_port</a:t>
            </a:r>
            <a:r>
              <a:rPr lang="bg-BG" dirty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</a:p>
          <a:p>
            <a:pPr lvl="1"/>
            <a:r>
              <a:rPr lang="en-US" dirty="0"/>
              <a:t>The folder is now accessible at address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http://localhost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/>
              <a:t>When testing is done, the server must be stopped</a:t>
            </a:r>
            <a:endParaRPr lang="bg-BG" dirty="0"/>
          </a:p>
          <a:p>
            <a:pPr indent="-182563"/>
            <a:r>
              <a:rPr lang="en-US" dirty="0" smtClean="0"/>
              <a:t>Using another web server</a:t>
            </a:r>
            <a:endParaRPr lang="bg-BG" dirty="0" smtClean="0"/>
          </a:p>
          <a:p>
            <a:pPr lvl="1"/>
            <a:r>
              <a:rPr lang="en-US" dirty="0" smtClean="0"/>
              <a:t>Follow its instructions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87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Seamless textures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606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Seamless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Seamless texture</a:t>
            </a:r>
            <a:endParaRPr lang="en-US" dirty="0"/>
          </a:p>
          <a:p>
            <a:pPr lvl="1"/>
            <a:r>
              <a:rPr lang="en-US" dirty="0" smtClean="0"/>
              <a:t>Texture glued to itse</a:t>
            </a:r>
            <a:r>
              <a:rPr lang="en-US" dirty="0" smtClean="0"/>
              <a:t>lf, no visible seam</a:t>
            </a:r>
            <a:endParaRPr lang="bg-BG" dirty="0"/>
          </a:p>
          <a:p>
            <a:pPr lvl="1"/>
            <a:r>
              <a:rPr lang="en-US" dirty="0" smtClean="0"/>
              <a:t>Continuous pattern</a:t>
            </a:r>
            <a:endParaRPr lang="bg-BG" dirty="0"/>
          </a:p>
          <a:p>
            <a:r>
              <a:rPr lang="en-US" dirty="0" smtClean="0"/>
              <a:t>Usage</a:t>
            </a:r>
            <a:endParaRPr lang="bg-BG" dirty="0"/>
          </a:p>
          <a:p>
            <a:pPr lvl="1"/>
            <a:r>
              <a:rPr lang="en-US" dirty="0" smtClean="0"/>
              <a:t>Large </a:t>
            </a:r>
            <a:r>
              <a:rPr lang="en-US" dirty="0" err="1" smtClean="0"/>
              <a:t>unipatterned</a:t>
            </a:r>
            <a:r>
              <a:rPr lang="en-US" dirty="0" smtClean="0"/>
              <a:t> surfaces</a:t>
            </a:r>
          </a:p>
          <a:p>
            <a:pPr lvl="1"/>
            <a:r>
              <a:rPr lang="en-US" dirty="0" smtClean="0"/>
              <a:t>Walls, driveways, ground, floor tiling, meadows, etc.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235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8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07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33154" y="1320040"/>
            <a:ext cx="655111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731462" y="1321151"/>
            <a:ext cx="656190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737661" y="5752019"/>
            <a:ext cx="7667807" cy="1371600"/>
            <a:chOff x="164592" y="6858000"/>
            <a:chExt cx="8813945" cy="13716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229600" y="6858000"/>
              <a:ext cx="748937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626"/>
            <a:stretch/>
          </p:blipFill>
          <p:spPr bwMode="auto">
            <a:xfrm>
              <a:off x="164592" y="6858000"/>
              <a:ext cx="7620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682258" y="1200165"/>
            <a:ext cx="7719356" cy="4892044"/>
            <a:chOff x="105335" y="1584956"/>
            <a:chExt cx="8873202" cy="4892044"/>
          </a:xfrm>
          <a:effectLst>
            <a:glow rad="152400">
              <a:schemeClr val="bg1">
                <a:alpha val="75000"/>
              </a:schemeClr>
            </a:glow>
          </a:effectLst>
        </p:grpSpPr>
        <p:cxnSp>
          <p:nvCxnSpPr>
            <p:cNvPr id="13" name="Straight Connector 12"/>
            <p:cNvCxnSpPr/>
            <p:nvPr/>
          </p:nvCxnSpPr>
          <p:spPr>
            <a:xfrm>
              <a:off x="4572001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29600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14399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114300" y="1859273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105335" y="5024690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it is done</a:t>
            </a:r>
            <a:endParaRPr lang="bg-BG" dirty="0"/>
          </a:p>
          <a:p>
            <a:pPr lvl="1"/>
            <a:r>
              <a:rPr lang="en-US" dirty="0" smtClean="0"/>
              <a:t>Textural continuity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07 L -0.08194 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07 L 0.08333 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62 L 0.16112 0.000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062 L -0.16112 0.000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24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textures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13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bg-BG" dirty="0" smtClean="0"/>
              <a:t>1: </a:t>
            </a:r>
            <a:r>
              <a:rPr lang="en-US" dirty="0" smtClean="0"/>
              <a:t>Brick wall</a:t>
            </a:r>
            <a:endParaRPr lang="bg-BG" dirty="0" smtClean="0"/>
          </a:p>
          <a:p>
            <a:pPr lvl="1"/>
            <a:r>
              <a:rPr lang="en-US" dirty="0" smtClean="0"/>
              <a:t>Texture featuring a fragment of a brick wall</a:t>
            </a:r>
            <a:endParaRPr lang="bg-BG" dirty="0" smtClean="0"/>
          </a:p>
          <a:p>
            <a:pPr lvl="1"/>
            <a:r>
              <a:rPr lang="en-US" dirty="0" smtClean="0"/>
              <a:t>Seamless texture</a:t>
            </a:r>
            <a:endParaRPr lang="bg-BG" dirty="0"/>
          </a:p>
        </p:txBody>
      </p:sp>
      <p:pic>
        <p:nvPicPr>
          <p:cNvPr id="6146" name="Picture 2" descr="D:\Pavel\Courses\MATERIALS\Course.SUICA 2015-16\Lectures\SUICA-21 Textures\Example-2104 Brick wall\bri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13" y="2583153"/>
            <a:ext cx="1817377" cy="18173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Seamless Brick 09-28-1001</a:t>
            </a:r>
            <a:endParaRPr lang="bg-BG" dirty="0"/>
          </a:p>
          <a:p>
            <a:r>
              <a:rPr lang="en-US" dirty="0" smtClean="0"/>
              <a:t>Author</a:t>
            </a:r>
            <a:r>
              <a:rPr lang="bg-BG" dirty="0" smtClean="0"/>
              <a:t>: </a:t>
            </a:r>
            <a:r>
              <a:rPr lang="en-GB" dirty="0" err="1"/>
              <a:t>texturemate</a:t>
            </a:r>
            <a:r>
              <a:rPr lang="bg-BG" dirty="0"/>
              <a:t>, </a:t>
            </a:r>
            <a:r>
              <a:rPr lang="en-US" dirty="0" smtClean="0"/>
              <a:t>license</a:t>
            </a:r>
            <a:r>
              <a:rPr lang="bg-BG" dirty="0" smtClean="0"/>
              <a:t>: </a:t>
            </a:r>
            <a:r>
              <a:rPr lang="en-GB" dirty="0"/>
              <a:t>Public Domain</a:t>
            </a:r>
            <a:endParaRPr lang="bg-BG" dirty="0"/>
          </a:p>
          <a:p>
            <a:r>
              <a:rPr lang="en-GB" dirty="0"/>
              <a:t>http://texturemate.com/content/free-texture-seamless-brick-09-28-1001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60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Instead of constructing many textured cubes, there is one textured cuboid of size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х 40 х 5</a:t>
            </a:r>
          </a:p>
          <a:p>
            <a:pPr lvl="1"/>
            <a:r>
              <a:rPr lang="en-US" dirty="0" smtClean="0"/>
              <a:t>Property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</a:t>
            </a:r>
            <a:r>
              <a:rPr lang="en-US" dirty="0" smtClean="0"/>
              <a:t>has </a:t>
            </a:r>
            <a:r>
              <a:rPr lang="en-US" dirty="0" err="1" smtClean="0"/>
              <a:t>subproperty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defining how many copies of the texture to make</a:t>
            </a:r>
            <a:r>
              <a:rPr lang="bg-BG" dirty="0" smtClean="0"/>
              <a:t>; </a:t>
            </a:r>
            <a:r>
              <a:rPr lang="en-US" dirty="0" smtClean="0"/>
              <a:t>in this case –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US" dirty="0" smtClean="0"/>
              <a:t> horizontal and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 smtClean="0"/>
              <a:t> vertical copies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No need to write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</a:t>
            </a:r>
            <a:r>
              <a:rPr lang="en-US" dirty="0" smtClean="0"/>
              <a:t>, </a:t>
            </a:r>
            <a:r>
              <a:rPr lang="en-US" dirty="0" smtClean="0"/>
              <a:t>the image is in the same web folder as the HTML</a:t>
            </a:r>
            <a:r>
              <a:rPr lang="bg-BG" dirty="0" smtClean="0"/>
              <a:t> </a:t>
            </a:r>
            <a:r>
              <a:rPr lang="en-US" dirty="0" smtClean="0"/>
              <a:t>file, there is no </a:t>
            </a:r>
            <a:r>
              <a:rPr lang="en-US" dirty="0" err="1" smtClean="0"/>
              <a:t>CORS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760457"/>
            <a:ext cx="7223681" cy="1188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cuboid([0,0,0],[100,5,40]);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bricks.jpg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image.scale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[5,2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8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Текстура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texture?</a:t>
            </a:r>
            <a:endParaRPr lang="en-US" i="1" dirty="0"/>
          </a:p>
          <a:p>
            <a:pPr lvl="1"/>
            <a:r>
              <a:rPr lang="en-US" dirty="0" smtClean="0"/>
              <a:t>Structure</a:t>
            </a:r>
            <a:r>
              <a:rPr lang="bg-BG" dirty="0" smtClean="0"/>
              <a:t> (</a:t>
            </a:r>
            <a:r>
              <a:rPr lang="en-US" dirty="0" smtClean="0"/>
              <a:t>most often on the surface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Structure (felt when touching)</a:t>
            </a:r>
            <a:endParaRPr lang="bg-BG" dirty="0"/>
          </a:p>
          <a:p>
            <a:r>
              <a:rPr lang="en-US" dirty="0" smtClean="0"/>
              <a:t>In computer graphics</a:t>
            </a:r>
            <a:endParaRPr lang="bg-BG" dirty="0"/>
          </a:p>
          <a:p>
            <a:pPr lvl="1"/>
            <a:r>
              <a:rPr lang="en-US" dirty="0" smtClean="0"/>
              <a:t>Image mapped onto object</a:t>
            </a:r>
          </a:p>
          <a:p>
            <a:pPr lvl="1"/>
            <a:r>
              <a:rPr lang="en-US" dirty="0" smtClean="0"/>
              <a:t>Retains</a:t>
            </a:r>
            <a:r>
              <a:rPr lang="en-US" baseline="0" dirty="0" smtClean="0"/>
              <a:t> the shape of the object</a:t>
            </a:r>
            <a:endParaRPr lang="bg-BG" dirty="0"/>
          </a:p>
          <a:p>
            <a:pPr lvl="1"/>
            <a:r>
              <a:rPr lang="en-US" dirty="0" smtClean="0"/>
              <a:t>A pixel of the texture is called </a:t>
            </a:r>
            <a:r>
              <a:rPr lang="en-US" i="1" dirty="0" err="1" smtClean="0"/>
              <a:t>texel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bg-BG" dirty="0" smtClean="0"/>
              <a:t>2: </a:t>
            </a:r>
            <a:r>
              <a:rPr lang="en-US" dirty="0" smtClean="0"/>
              <a:t>Floor tiling</a:t>
            </a:r>
            <a:endParaRPr lang="bg-BG" dirty="0" smtClean="0"/>
          </a:p>
          <a:p>
            <a:pPr lvl="1"/>
            <a:r>
              <a:rPr lang="en-US" dirty="0" smtClean="0"/>
              <a:t>Texture of floor tiles</a:t>
            </a:r>
          </a:p>
          <a:p>
            <a:pPr lvl="1"/>
            <a:r>
              <a:rPr lang="en-US" dirty="0" smtClean="0"/>
              <a:t>Horizontal floor extending to the horizon</a:t>
            </a:r>
          </a:p>
          <a:p>
            <a:pPr lvl="1"/>
            <a:r>
              <a:rPr lang="en-US" dirty="0" smtClean="0"/>
              <a:t>At the pattern is small, the texture may appear blurred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Colourful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Wooden Blocks Background Texture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Author</a:t>
            </a:r>
            <a:r>
              <a:rPr lang="bg-BG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www.myfreetextures.com</a:t>
            </a:r>
            <a:r>
              <a:rPr lang="bg-BG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license</a:t>
            </a:r>
            <a:r>
              <a:rPr lang="bg-BG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CC-BY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http://www.myfreetextures.com/colourful-wooden-blocks-background-texture/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44" name="Picture 4" descr="D:\Pavel\Courses\MATERIALS\Course.SUICA 2015-16\Lectures\SUICA-21 Textures\Example-2105 Tiled floor\ti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99" y="2467109"/>
            <a:ext cx="2057378" cy="20573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Creating very large floor </a:t>
            </a:r>
            <a:r>
              <a:rPr lang="bg-BG" dirty="0" smtClean="0"/>
              <a:t>5000 </a:t>
            </a:r>
            <a:r>
              <a:rPr lang="bg-BG" dirty="0" smtClean="0"/>
              <a:t>х 5000</a:t>
            </a:r>
          </a:p>
          <a:p>
            <a:pPr lvl="1"/>
            <a:r>
              <a:rPr lang="en-US" dirty="0" smtClean="0"/>
              <a:t>Repeating texture 400 time in each direction</a:t>
            </a:r>
          </a:p>
          <a:p>
            <a:pPr lvl="1"/>
            <a:r>
              <a:rPr lang="en-US" dirty="0" smtClean="0"/>
              <a:t>Because of low view point the floor is poorly lit and too dark</a:t>
            </a:r>
            <a:endParaRPr lang="bg-BG" dirty="0" smtClean="0"/>
          </a:p>
          <a:p>
            <a:pPr lvl="1"/>
            <a:r>
              <a:rPr lang="en-US" dirty="0" smtClean="0"/>
              <a:t>Recovering brightness by turning the lighting off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5000,5000</a:t>
            </a:r>
            <a:r>
              <a:rPr lang="en-US" dirty="0"/>
              <a:t>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false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('tiles.jpg');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a.image.scale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400,400</a:t>
            </a:r>
            <a:r>
              <a:rPr lang="en-US" dirty="0" smtClean="0"/>
              <a:t>];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00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bg-BG" dirty="0" smtClean="0"/>
              <a:t>№</a:t>
            </a:r>
            <a:r>
              <a:rPr lang="bg-BG" dirty="0" smtClean="0"/>
              <a:t>3: </a:t>
            </a:r>
            <a:r>
              <a:rPr lang="en-US" dirty="0" smtClean="0"/>
              <a:t>Cube of cubes</a:t>
            </a:r>
            <a:endParaRPr lang="bg-BG" dirty="0" smtClean="0"/>
          </a:p>
          <a:p>
            <a:pPr lvl="1"/>
            <a:r>
              <a:rPr lang="en-US" dirty="0" smtClean="0"/>
              <a:t>Making a punched cube with textured walls</a:t>
            </a:r>
            <a:endParaRPr lang="bg-BG" dirty="0"/>
          </a:p>
          <a:p>
            <a:pPr lvl="1"/>
            <a:r>
              <a:rPr lang="en-US" dirty="0" smtClean="0"/>
              <a:t>Cube made of standard cubes</a:t>
            </a:r>
            <a:endParaRPr lang="bg-BG" dirty="0"/>
          </a:p>
          <a:p>
            <a:pPr lvl="1"/>
            <a:r>
              <a:rPr lang="en-US" dirty="0" smtClean="0"/>
              <a:t>Changing the visible count of cube without changing the number of objects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3635165" y="3977959"/>
            <a:ext cx="1873669" cy="584775"/>
          </a:xfrm>
          <a:prstGeom prst="rect">
            <a:avLst/>
          </a:prstGeom>
          <a:noFill/>
          <a:effectLst/>
        </p:spPr>
        <p:txBody>
          <a:bodyPr wrap="square" tIns="45720" bIns="45720" rtlCol="0">
            <a:spAutoFit/>
          </a:bodyPr>
          <a:lstStyle/>
          <a:p>
            <a:pPr algn="ctr">
              <a:tabLst>
                <a:tab pos="1828800" algn="l"/>
              </a:tabLst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Texture used for each cube side</a:t>
            </a:r>
            <a:endParaRPr lang="en-US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2291" name="Picture 3" descr="D:\Pavel\Courses\MATERIALS\Course.SUICA 2015-16\Lectures\SUICA-21 Textures\Example-2106 Cube of cubes\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0" y="2546019"/>
            <a:ext cx="1431939" cy="14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9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Drawing cubes in </a:t>
            </a:r>
            <a:r>
              <a:rPr lang="bg-BG" dirty="0" smtClean="0"/>
              <a:t>3х3х3 </a:t>
            </a:r>
            <a:r>
              <a:rPr lang="en-US" dirty="0" smtClean="0"/>
              <a:t>cube</a:t>
            </a:r>
            <a:r>
              <a:rPr lang="bg-BG" dirty="0" smtClean="0"/>
              <a:t>, </a:t>
            </a:r>
            <a:r>
              <a:rPr lang="en-US" dirty="0" smtClean="0"/>
              <a:t>without the central cubes</a:t>
            </a:r>
            <a:endParaRPr lang="bg-BG" dirty="0" smtClean="0"/>
          </a:p>
          <a:p>
            <a:pPr lvl="1"/>
            <a:r>
              <a:rPr lang="en-US" dirty="0" smtClean="0"/>
              <a:t>Skipping the </a:t>
            </a:r>
            <a:r>
              <a:rPr lang="bg-BG" dirty="0" smtClean="0"/>
              <a:t>7</a:t>
            </a:r>
            <a:r>
              <a:rPr lang="en-US" dirty="0" smtClean="0"/>
              <a:t> cubes at a distance 1 or less to the center</a:t>
            </a:r>
            <a:endParaRPr lang="bg-BG" dirty="0" smtClean="0"/>
          </a:p>
          <a:p>
            <a:pPr lvl="1"/>
            <a:r>
              <a:rPr lang="en-US" dirty="0" smtClean="0"/>
              <a:t>Texture loaded once</a:t>
            </a:r>
            <a:endParaRPr lang="bg-BG" dirty="0"/>
          </a:p>
        </p:txBody>
      </p:sp>
      <p:grpSp>
        <p:nvGrpSpPr>
          <p:cNvPr id="51" name="Group 50"/>
          <p:cNvGrpSpPr/>
          <p:nvPr/>
        </p:nvGrpSpPr>
        <p:grpSpPr>
          <a:xfrm>
            <a:off x="3959845" y="1931677"/>
            <a:ext cx="1212744" cy="1006276"/>
            <a:chOff x="2866666" y="2438400"/>
            <a:chExt cx="2720411" cy="225726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3313645" y="2672287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693238" y="2514600"/>
              <a:ext cx="1805239" cy="18052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2949904" y="2514600"/>
              <a:ext cx="743334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2949904" y="4319838"/>
              <a:ext cx="743334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861334" y="4319838"/>
              <a:ext cx="637143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861334" y="2514600"/>
              <a:ext cx="637143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495800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Oval 9"/>
            <p:cNvSpPr/>
            <p:nvPr/>
          </p:nvSpPr>
          <p:spPr>
            <a:xfrm>
              <a:off x="3617038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5427669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Oval 11"/>
            <p:cNvSpPr/>
            <p:nvPr/>
          </p:nvSpPr>
          <p:spPr>
            <a:xfrm>
              <a:off x="5103705" y="254459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Oval 12"/>
            <p:cNvSpPr/>
            <p:nvPr/>
          </p:nvSpPr>
          <p:spPr>
            <a:xfrm>
              <a:off x="3610000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Oval 13"/>
            <p:cNvSpPr/>
            <p:nvPr/>
          </p:nvSpPr>
          <p:spPr>
            <a:xfrm>
              <a:off x="5420631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4502808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Oval 15"/>
            <p:cNvSpPr/>
            <p:nvPr/>
          </p:nvSpPr>
          <p:spPr>
            <a:xfrm>
              <a:off x="3624046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Oval 16"/>
            <p:cNvSpPr/>
            <p:nvPr/>
          </p:nvSpPr>
          <p:spPr>
            <a:xfrm>
              <a:off x="5434677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Oval 17"/>
            <p:cNvSpPr/>
            <p:nvPr/>
          </p:nvSpPr>
          <p:spPr>
            <a:xfrm>
              <a:off x="3252379" y="4390088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5110713" y="440336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20" name="Straight Connector 19"/>
            <p:cNvCxnSpPr>
              <a:stCxn id="43" idx="4"/>
              <a:endCxn id="39" idx="0"/>
            </p:cNvCxnSpPr>
            <p:nvPr/>
          </p:nvCxnSpPr>
          <p:spPr>
            <a:xfrm>
              <a:off x="4224852" y="2696990"/>
              <a:ext cx="7008" cy="17063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35" idx="6"/>
              <a:endCxn id="41" idx="2"/>
            </p:cNvCxnSpPr>
            <p:nvPr/>
          </p:nvCxnSpPr>
          <p:spPr>
            <a:xfrm>
              <a:off x="3390733" y="3484572"/>
              <a:ext cx="1705934" cy="1327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36709" y="3366547"/>
              <a:ext cx="725864" cy="2545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949904" y="2726981"/>
              <a:ext cx="1911430" cy="19114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4" name="Oval 23"/>
            <p:cNvSpPr/>
            <p:nvPr/>
          </p:nvSpPr>
          <p:spPr>
            <a:xfrm>
              <a:off x="3773536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Oval 24"/>
            <p:cNvSpPr/>
            <p:nvPr/>
          </p:nvSpPr>
          <p:spPr>
            <a:xfrm>
              <a:off x="2873704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6" name="Oval 25"/>
            <p:cNvSpPr/>
            <p:nvPr/>
          </p:nvSpPr>
          <p:spPr>
            <a:xfrm>
              <a:off x="4792172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3245371" y="2531317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8" name="Oval 27"/>
            <p:cNvSpPr/>
            <p:nvPr/>
          </p:nvSpPr>
          <p:spPr>
            <a:xfrm>
              <a:off x="2866666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9" name="Oval 28"/>
            <p:cNvSpPr/>
            <p:nvPr/>
          </p:nvSpPr>
          <p:spPr>
            <a:xfrm>
              <a:off x="4785134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Oval 29"/>
            <p:cNvSpPr/>
            <p:nvPr/>
          </p:nvSpPr>
          <p:spPr>
            <a:xfrm>
              <a:off x="3780544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Oval 30"/>
            <p:cNvSpPr/>
            <p:nvPr/>
          </p:nvSpPr>
          <p:spPr>
            <a:xfrm>
              <a:off x="2880712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Oval 31"/>
            <p:cNvSpPr/>
            <p:nvPr/>
          </p:nvSpPr>
          <p:spPr>
            <a:xfrm>
              <a:off x="4799180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3823042" y="2510790"/>
              <a:ext cx="745148" cy="2329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941672" y="3368040"/>
              <a:ext cx="742598" cy="2505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3238333" y="340837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865144" y="3371850"/>
              <a:ext cx="640306" cy="2417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57332" y="4328160"/>
              <a:ext cx="718478" cy="2989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Straight Connector 37"/>
            <p:cNvCxnSpPr>
              <a:stCxn id="18" idx="6"/>
              <a:endCxn id="19" idx="2"/>
            </p:cNvCxnSpPr>
            <p:nvPr/>
          </p:nvCxnSpPr>
          <p:spPr>
            <a:xfrm>
              <a:off x="3404779" y="4466288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155660" y="440336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Connector 39"/>
            <p:cNvCxnSpPr>
              <a:stCxn id="19" idx="0"/>
              <a:endCxn id="12" idx="4"/>
            </p:cNvCxnSpPr>
            <p:nvPr/>
          </p:nvCxnSpPr>
          <p:spPr>
            <a:xfrm flipH="1" flipV="1">
              <a:off x="5179905" y="2696990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5096667" y="342164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2" name="Straight Connector 41"/>
            <p:cNvCxnSpPr>
              <a:stCxn id="27" idx="6"/>
              <a:endCxn id="12" idx="2"/>
            </p:cNvCxnSpPr>
            <p:nvPr/>
          </p:nvCxnSpPr>
          <p:spPr>
            <a:xfrm>
              <a:off x="3397771" y="2607517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4148652" y="254459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4" name="Straight Connector 43"/>
            <p:cNvCxnSpPr>
              <a:stCxn id="13" idx="6"/>
              <a:endCxn id="14" idx="2"/>
            </p:cNvCxnSpPr>
            <p:nvPr/>
          </p:nvCxnSpPr>
          <p:spPr>
            <a:xfrm>
              <a:off x="3762400" y="3366371"/>
              <a:ext cx="16582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Straight Connector 44"/>
            <p:cNvCxnSpPr>
              <a:stCxn id="9" idx="4"/>
              <a:endCxn id="15" idx="0"/>
            </p:cNvCxnSpPr>
            <p:nvPr/>
          </p:nvCxnSpPr>
          <p:spPr>
            <a:xfrm>
              <a:off x="4572000" y="2590800"/>
              <a:ext cx="7008" cy="16558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4488762" y="329017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7" name="Straight Connector 46"/>
            <p:cNvCxnSpPr>
              <a:stCxn id="24" idx="4"/>
              <a:endCxn id="30" idx="0"/>
            </p:cNvCxnSpPr>
            <p:nvPr/>
          </p:nvCxnSpPr>
          <p:spPr>
            <a:xfrm>
              <a:off x="3849736" y="2803181"/>
              <a:ext cx="7008" cy="1740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Straight Connector 47"/>
            <p:cNvCxnSpPr>
              <a:stCxn id="28" idx="6"/>
              <a:endCxn id="29" idx="2"/>
            </p:cNvCxnSpPr>
            <p:nvPr/>
          </p:nvCxnSpPr>
          <p:spPr>
            <a:xfrm>
              <a:off x="3019066" y="3620892"/>
              <a:ext cx="17660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3766498" y="354469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0" name="Oval 49"/>
            <p:cNvSpPr/>
            <p:nvPr/>
          </p:nvSpPr>
          <p:spPr>
            <a:xfrm>
              <a:off x="4101818" y="3354954"/>
              <a:ext cx="245441" cy="2454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005879" y="3052207"/>
            <a:ext cx="7223681" cy="18969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style = {image: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('block.jpg')</a:t>
            </a:r>
            <a:r>
              <a:rPr lang="en-US" dirty="0" smtClean="0"/>
              <a:t>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x=-1; x&lt;2;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y=-1; y&lt;2;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z=-1; z&lt;2;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*z&gt;1.1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cube([</a:t>
            </a:r>
            <a:r>
              <a:rPr lang="en-US" dirty="0" err="1" smtClean="0"/>
              <a:t>x,y,z</a:t>
            </a:r>
            <a:r>
              <a:rPr lang="en-US" dirty="0" smtClean="0"/>
              <a:t>],1).custom(style);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9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93" y="182652"/>
            <a:ext cx="335134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1" y="182652"/>
            <a:ext cx="335134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92" y="2387918"/>
            <a:ext cx="335134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0" y="2387918"/>
            <a:ext cx="3351345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Multiple textures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06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textures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  <a:p>
            <a:pPr lvl="1"/>
            <a:r>
              <a:rPr lang="en-US" dirty="0" smtClean="0"/>
              <a:t>Drawing several cubes</a:t>
            </a:r>
          </a:p>
          <a:p>
            <a:pPr lvl="1"/>
            <a:r>
              <a:rPr lang="en-US" dirty="0" smtClean="0"/>
              <a:t>Each with its own texture</a:t>
            </a:r>
            <a:endParaRPr lang="bg-BG" dirty="0"/>
          </a:p>
        </p:txBody>
      </p:sp>
      <p:pic>
        <p:nvPicPr>
          <p:cNvPr id="14338" name="Picture 2" descr="D:\Pavel\Courses\MATERIALS\Course.SUICA 2015-16\Lectures\SUICA-21 Textures\Example-2107 Multiple textures\tex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60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Pavel\Courses\MATERIALS\Course.SUICA 2015-16\Lectures\SUICA-21 Textures\Example-2107 Multiple textures\tex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5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Pavel\Courses\MATERIALS\Course.SUICA 2015-16\Lectures\SUICA-21 Textures\Example-2107 Multiple textures\textur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40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:\Pavel\Courses\MATERIALS\Course.SUICA 2015-16\Lectures\SUICA-21 Textures\Example-2107 Multiple textures\texture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3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2956" y="4774168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 smtClean="0"/>
              <a:t>Textures based on Rock</a:t>
            </a:r>
            <a:r>
              <a:rPr lang="bg-BG" dirty="0" smtClean="0"/>
              <a:t> </a:t>
            </a:r>
            <a:r>
              <a:rPr lang="en-US" dirty="0"/>
              <a:t>Textures. Rusty Hinge, Colorful Beads, Fire Pit Flames</a:t>
            </a:r>
            <a:endParaRPr lang="bg-BG" dirty="0"/>
          </a:p>
          <a:p>
            <a:r>
              <a:rPr lang="en-US" dirty="0" smtClean="0"/>
              <a:t>Author</a:t>
            </a:r>
            <a:r>
              <a:rPr lang="bg-BG" dirty="0" smtClean="0"/>
              <a:t>: </a:t>
            </a:r>
            <a:r>
              <a:rPr lang="en-US" dirty="0" err="1"/>
              <a:t>TurboPhoto</a:t>
            </a:r>
            <a:r>
              <a:rPr lang="bg-BG" dirty="0"/>
              <a:t>, </a:t>
            </a:r>
            <a:r>
              <a:rPr lang="en-US" dirty="0" smtClean="0"/>
              <a:t>license</a:t>
            </a:r>
            <a:r>
              <a:rPr lang="bg-BG" dirty="0" smtClean="0"/>
              <a:t>: </a:t>
            </a:r>
            <a:r>
              <a:rPr lang="en-GB" dirty="0"/>
              <a:t>Public Domain</a:t>
            </a:r>
            <a:r>
              <a:rPr lang="bg-BG" dirty="0"/>
              <a:t>, </a:t>
            </a:r>
            <a:r>
              <a:rPr lang="en-GB" dirty="0"/>
              <a:t>http://www.turbophoto.com/Free-Stock-Images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873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Every cube as own instance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a[0</a:t>
            </a:r>
            <a:r>
              <a:rPr lang="en-US" dirty="0"/>
              <a:t>] = cube([+20,+20,0],20).custom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texture1.jpg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a[1</a:t>
            </a:r>
            <a:r>
              <a:rPr lang="en-US" dirty="0"/>
              <a:t>] = cube([+20,-20,0],20).custom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texture2.jpg</a:t>
            </a:r>
            <a:r>
              <a:rPr lang="en-US" dirty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a[2</a:t>
            </a:r>
            <a:r>
              <a:rPr lang="en-US" dirty="0"/>
              <a:t>] = cube([-20,+20,0],20).custom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texture3.jpg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a[3</a:t>
            </a:r>
            <a:r>
              <a:rPr lang="en-US" dirty="0"/>
              <a:t>] = cube([-20,-20,0],20).custom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texture4.jpg</a:t>
            </a:r>
            <a:r>
              <a:rPr lang="en-US" dirty="0"/>
              <a:t>')});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52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Material structure</a:t>
            </a:r>
            <a:endParaRPr lang="bg-BG" dirty="0" smtClean="0"/>
          </a:p>
          <a:p>
            <a:pPr lvl="1">
              <a:defRPr/>
            </a:pPr>
            <a:r>
              <a:rPr lang="en-US" dirty="0" smtClean="0"/>
              <a:t>Wooden floor, scratched metal plate, damaged</a:t>
            </a:r>
            <a:r>
              <a:rPr lang="en-US" baseline="0" dirty="0" smtClean="0"/>
              <a:t> skin, etc.</a:t>
            </a:r>
            <a:endParaRPr lang="bg-BG" dirty="0" smtClean="0"/>
          </a:p>
          <a:p>
            <a:pPr>
              <a:defRPr/>
            </a:pPr>
            <a:r>
              <a:rPr lang="en-US" dirty="0" smtClean="0"/>
              <a:t>Repeated elements</a:t>
            </a:r>
            <a:endParaRPr lang="bg-BG" dirty="0"/>
          </a:p>
          <a:p>
            <a:pPr lvl="1">
              <a:defRPr/>
            </a:pPr>
            <a:r>
              <a:rPr lang="en-US" dirty="0" smtClean="0"/>
              <a:t>Brick wall, bathroom tiles, building windows, etc.</a:t>
            </a:r>
            <a:endParaRPr lang="bg-BG" sz="1000" dirty="0"/>
          </a:p>
          <a:p>
            <a:pPr>
              <a:defRPr/>
            </a:pPr>
            <a:r>
              <a:rPr lang="en-US" dirty="0" smtClean="0"/>
              <a:t>Background images</a:t>
            </a:r>
            <a:endParaRPr lang="bg-BG" dirty="0"/>
          </a:p>
          <a:p>
            <a:pPr lvl="1">
              <a:defRPr/>
            </a:pPr>
            <a:r>
              <a:rPr lang="en-US" dirty="0" smtClean="0"/>
              <a:t>Sky with clouds, stars, maps, etc.</a:t>
            </a:r>
            <a:endParaRPr lang="bg-BG" dirty="0"/>
          </a:p>
          <a:p>
            <a:pPr lvl="1">
              <a:defRPr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583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texture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problem</a:t>
            </a:r>
            <a:endParaRPr lang="bg-BG" dirty="0" smtClean="0"/>
          </a:p>
          <a:p>
            <a:pPr lvl="1"/>
            <a:r>
              <a:rPr lang="en-US" dirty="0" smtClean="0"/>
              <a:t>Several texture</a:t>
            </a:r>
            <a:r>
              <a:rPr lang="en-US" dirty="0"/>
              <a:t> </a:t>
            </a:r>
            <a:r>
              <a:rPr lang="en-US" dirty="0" smtClean="0"/>
              <a:t>and only one cube</a:t>
            </a:r>
          </a:p>
          <a:p>
            <a:pPr lvl="1"/>
            <a:r>
              <a:rPr lang="en-US" dirty="0" smtClean="0"/>
              <a:t>The cube changes its texture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020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Loading </a:t>
            </a:r>
            <a:r>
              <a:rPr lang="bg-BG" dirty="0" smtClean="0"/>
              <a:t>4 </a:t>
            </a:r>
            <a:r>
              <a:rPr lang="en-US" dirty="0" smtClean="0"/>
              <a:t>texture in array</a:t>
            </a:r>
          </a:p>
          <a:p>
            <a:pPr lvl="1"/>
            <a:r>
              <a:rPr lang="en-US" dirty="0" smtClean="0"/>
              <a:t>Changing cube’s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</a:t>
            </a:r>
            <a:r>
              <a:rPr lang="en-US" dirty="0" smtClean="0"/>
              <a:t>property</a:t>
            </a:r>
            <a:r>
              <a:rPr lang="en-US" dirty="0" smtClean="0"/>
              <a:t> in </a:t>
            </a:r>
            <a:r>
              <a:rPr lang="en-US" dirty="0"/>
              <a:t>the animation loop 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315120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image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&lt;4;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/>
              <a:t>('texture'+(i+1)+'.jpg');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rotate()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a.spin</a:t>
            </a:r>
            <a:r>
              <a:rPr lang="en-US" dirty="0"/>
              <a:t>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a.focus</a:t>
            </a:r>
            <a:r>
              <a:rPr lang="en-US" dirty="0"/>
              <a:t> = </a:t>
            </a:r>
            <a:r>
              <a:rPr lang="en-US" dirty="0" smtClean="0"/>
              <a:t>[</a:t>
            </a:r>
            <a:r>
              <a:rPr lang="en-US" dirty="0" err="1" smtClean="0"/>
              <a:t>Math.sin</a:t>
            </a:r>
            <a:r>
              <a:rPr lang="en-US" dirty="0" smtClean="0"/>
              <a:t>(</a:t>
            </a:r>
            <a:r>
              <a:rPr lang="en-US" dirty="0" err="1" smtClean="0"/>
              <a:t>Suica.time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Math.floor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)%4]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063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6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properties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98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 shifting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Defines texture shifting</a:t>
            </a:r>
            <a:endParaRPr lang="bg-BG" dirty="0" smtClean="0"/>
          </a:p>
          <a:p>
            <a:pPr lvl="1"/>
            <a:r>
              <a:rPr lang="en-US" dirty="0" smtClean="0"/>
              <a:t>Together with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</a:t>
            </a:r>
            <a:r>
              <a:rPr lang="en-US" dirty="0" smtClean="0"/>
              <a:t>define what part of the texture is mapped</a:t>
            </a:r>
            <a:endParaRPr lang="bg-BG" dirty="0"/>
          </a:p>
        </p:txBody>
      </p:sp>
      <p:pic>
        <p:nvPicPr>
          <p:cNvPr id="17410" name="Picture 2" descr="D:\Pavel\Courses\MATERIALS\Course.SUICA 2015-16\Lectures\SUICA-21 Textures\Example-2109 Texture offset\crossha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0" y="2937506"/>
            <a:ext cx="1828780" cy="18287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7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Four combinations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dirty="0" smtClean="0"/>
              <a:t>source shows two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For each combination there is a new texture instance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023116"/>
            <a:ext cx="7315120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cube([-15,15,0],15);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3,3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cube([15,-15,0],15);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1/2,1/2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0.75,0.75</a:t>
            </a:r>
            <a:r>
              <a:rPr lang="en-GB" dirty="0"/>
              <a:t>];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762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4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of bases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Property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Objects may have separate texture scaling for their bases</a:t>
            </a:r>
          </a:p>
          <a:p>
            <a:pPr lvl="1"/>
            <a:r>
              <a:rPr lang="en-US" dirty="0" smtClean="0"/>
              <a:t>Used for various purposes</a:t>
            </a:r>
            <a:endParaRPr lang="bg-BG" dirty="0" smtClean="0"/>
          </a:p>
          <a:p>
            <a:pPr lvl="2"/>
            <a:r>
              <a:rPr lang="en-US" dirty="0" smtClean="0"/>
              <a:t>Different </a:t>
            </a:r>
            <a:r>
              <a:rPr lang="en-US" dirty="0" smtClean="0"/>
              <a:t>size of </a:t>
            </a:r>
            <a:r>
              <a:rPr lang="en-US" dirty="0" smtClean="0"/>
              <a:t>patterns</a:t>
            </a:r>
          </a:p>
          <a:p>
            <a:pPr lvl="2"/>
            <a:r>
              <a:rPr lang="en-US" dirty="0" smtClean="0"/>
              <a:t>Concentric patterns</a:t>
            </a:r>
          </a:p>
          <a:p>
            <a:pPr lvl="2"/>
            <a:r>
              <a:rPr lang="en-US" dirty="0" smtClean="0"/>
              <a:t>Radial patterns</a:t>
            </a:r>
            <a:endParaRPr lang="bg-BG" dirty="0" smtClean="0"/>
          </a:p>
        </p:txBody>
      </p:sp>
      <p:pic>
        <p:nvPicPr>
          <p:cNvPr id="20482" name="Picture 2" descr="D:\Pavel\Courses\MATERIALS\Course.SUICA 2015-16\Lectures\SUICA-21 Textures\Example-2110 Base scale\rustpa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8" y="3486140"/>
            <a:ext cx="1463024" cy="14630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4803616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Flakey Paint Metal 2, </a:t>
            </a:r>
            <a:r>
              <a:rPr lang="en-US" dirty="0" smtClean="0"/>
              <a:t>courtesy</a:t>
            </a:r>
            <a:r>
              <a:rPr lang="bg-BG" dirty="0" smtClean="0"/>
              <a:t> </a:t>
            </a:r>
            <a:r>
              <a:rPr lang="en-US" dirty="0" err="1"/>
              <a:t>maxTextures</a:t>
            </a:r>
            <a:endParaRPr lang="bg-BG" dirty="0"/>
          </a:p>
          <a:p>
            <a:r>
              <a:rPr lang="en-US" dirty="0" smtClean="0"/>
              <a:t>Author</a:t>
            </a:r>
            <a:r>
              <a:rPr lang="bg-BG" dirty="0" smtClean="0"/>
              <a:t>: </a:t>
            </a:r>
            <a:r>
              <a:rPr lang="en-US" dirty="0"/>
              <a:t>Max Boughen</a:t>
            </a:r>
            <a:r>
              <a:rPr lang="bg-BG" dirty="0"/>
              <a:t>, </a:t>
            </a:r>
            <a:r>
              <a:rPr lang="en-US" dirty="0" smtClean="0"/>
              <a:t>all rights reserved</a:t>
            </a:r>
            <a:r>
              <a:rPr lang="en-GB" dirty="0" smtClean="0"/>
              <a:t> </a:t>
            </a:r>
            <a:r>
              <a:rPr lang="en-GB" dirty="0"/>
              <a:t>www.maxtextures.com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3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6" y="1304354"/>
            <a:ext cx="4113014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1303282"/>
            <a:ext cx="4114800" cy="2469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24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 on a sphere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General problem</a:t>
            </a:r>
            <a:endParaRPr lang="bg-BG" dirty="0" smtClean="0"/>
          </a:p>
          <a:p>
            <a:pPr lvl="1"/>
            <a:r>
              <a:rPr lang="en-US" dirty="0" smtClean="0"/>
              <a:t>Impossible to map rectangular texture to spherical surface</a:t>
            </a:r>
            <a:endParaRPr lang="bg-BG" dirty="0" smtClean="0"/>
          </a:p>
          <a:p>
            <a:pPr lvl="1"/>
            <a:r>
              <a:rPr lang="en-US" dirty="0" smtClean="0"/>
              <a:t>Texture is collapsing near the poles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Paisley pattern blue</a:t>
            </a:r>
          </a:p>
          <a:p>
            <a:r>
              <a:rPr lang="en-US" dirty="0" smtClean="0"/>
              <a:t>Author</a:t>
            </a:r>
            <a:r>
              <a:rPr lang="bg-BG" dirty="0" smtClean="0"/>
              <a:t>: </a:t>
            </a:r>
            <a:r>
              <a:rPr lang="bg-BG" dirty="0"/>
              <a:t>Пол </a:t>
            </a:r>
            <a:r>
              <a:rPr lang="bg-BG" dirty="0" err="1"/>
              <a:t>Шермън</a:t>
            </a:r>
            <a:r>
              <a:rPr lang="bg-BG" dirty="0"/>
              <a:t>, </a:t>
            </a:r>
            <a:r>
              <a:rPr lang="en-US" dirty="0" smtClean="0"/>
              <a:t>license</a:t>
            </a:r>
            <a:r>
              <a:rPr lang="bg-BG" dirty="0" smtClean="0"/>
              <a:t>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http://www.wpclipart.com/textures/paisley/paisley_pattern_blue.png.html</a:t>
            </a:r>
            <a:endParaRPr lang="bg-BG" dirty="0"/>
          </a:p>
        </p:txBody>
      </p:sp>
      <p:pic>
        <p:nvPicPr>
          <p:cNvPr id="21506" name="Picture 2" descr="D:\Pavel\Courses\MATERIALS\Course.SUICA 2015-16\Lectures\SUICA-21 Textures\Example-2111 Textured sphere\paisl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683" y="2837653"/>
            <a:ext cx="1928633" cy="19286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9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794" y="3649310"/>
            <a:ext cx="2599708" cy="12998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and coordinates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Shape</a:t>
            </a:r>
            <a:endParaRPr lang="bg-BG" dirty="0"/>
          </a:p>
          <a:p>
            <a:pPr lvl="1"/>
            <a:r>
              <a:rPr lang="en-US" dirty="0" smtClean="0"/>
              <a:t>Textures are always rectangular</a:t>
            </a:r>
            <a:endParaRPr lang="bg-BG" dirty="0"/>
          </a:p>
          <a:p>
            <a:r>
              <a:rPr lang="en-US" dirty="0" smtClean="0"/>
              <a:t>Coordinates</a:t>
            </a:r>
            <a:endParaRPr lang="bg-BG" dirty="0"/>
          </a:p>
          <a:p>
            <a:pPr lvl="1"/>
            <a:r>
              <a:rPr lang="en-US" dirty="0" smtClean="0"/>
              <a:t>Own coordinate system</a:t>
            </a:r>
            <a:endParaRPr lang="bg-BG" dirty="0"/>
          </a:p>
          <a:p>
            <a:pPr lvl="1"/>
            <a:r>
              <a:rPr lang="en-US" dirty="0" smtClean="0"/>
              <a:t>The image in the own coordinate system is from </a:t>
            </a:r>
            <a:r>
              <a:rPr lang="bg-BG" dirty="0" smtClean="0"/>
              <a:t>(</a:t>
            </a:r>
            <a:r>
              <a:rPr lang="bg-BG" dirty="0"/>
              <a:t>0,</a:t>
            </a:r>
            <a:r>
              <a:rPr lang="bg-BG" dirty="0" err="1"/>
              <a:t>0</a:t>
            </a:r>
            <a:r>
              <a:rPr lang="bg-BG" dirty="0"/>
              <a:t>)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/>
              <a:t>(1,</a:t>
            </a:r>
            <a:r>
              <a:rPr lang="bg-BG" dirty="0" err="1"/>
              <a:t>1</a:t>
            </a:r>
            <a:r>
              <a:rPr lang="bg-BG" dirty="0" smtClean="0"/>
              <a:t>)</a:t>
            </a:r>
            <a:endParaRPr lang="bg-BG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71757" y="3394701"/>
            <a:ext cx="0" cy="167333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108976" y="4949164"/>
            <a:ext cx="3017487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68903" y="4583408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(0,</a:t>
            </a:r>
            <a:r>
              <a:rPr lang="bg-BG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8175" y="3440420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(1,</a:t>
            </a:r>
            <a:r>
              <a:rPr lang="bg-BG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4626" y="462421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ingapore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river skyline building</a:t>
            </a:r>
          </a:p>
          <a:p>
            <a:pPr algn="r"/>
            <a:r>
              <a:rPr lang="en-US" sz="9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Authos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: 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cegoh</a:t>
            </a:r>
            <a:r>
              <a:rPr lang="bg-BG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license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: 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CC0 Public Domain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http://pixabay.com/en/singapore-river-skyline-building-243669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Earth model</a:t>
            </a:r>
            <a:endParaRPr lang="bg-BG" dirty="0" smtClean="0"/>
          </a:p>
          <a:p>
            <a:pPr lvl="1"/>
            <a:r>
              <a:rPr lang="en-US" dirty="0" smtClean="0"/>
              <a:t>Using a special texture</a:t>
            </a:r>
            <a:endParaRPr lang="bg-BG" dirty="0" smtClean="0"/>
          </a:p>
          <a:p>
            <a:pPr lvl="1"/>
            <a:r>
              <a:rPr lang="en-US" dirty="0" smtClean="0"/>
              <a:t>Expanded near the poles</a:t>
            </a:r>
            <a:endParaRPr lang="bg-BG" dirty="0" smtClean="0"/>
          </a:p>
          <a:p>
            <a:pPr lvl="1"/>
            <a:r>
              <a:rPr lang="en-US" dirty="0" smtClean="0"/>
              <a:t>Compensating collapsing when mapped onto a sphere</a:t>
            </a:r>
            <a:endParaRPr lang="bg-BG" dirty="0"/>
          </a:p>
        </p:txBody>
      </p:sp>
      <p:pic>
        <p:nvPicPr>
          <p:cNvPr id="23554" name="Picture 2" descr="D:\Pavel\Courses\MATERIALS\Course.SUICA 2015-16\Lectures\SUICA-21 Textures\Example-2112 The Earth\land_ocean_ice_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520" y="2023116"/>
            <a:ext cx="5136855" cy="25684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The Blue Marble: Land surface, ocean color and sea ice</a:t>
            </a:r>
          </a:p>
          <a:p>
            <a:r>
              <a:rPr lang="en-US" dirty="0" smtClean="0"/>
              <a:t>Authors</a:t>
            </a:r>
            <a:r>
              <a:rPr lang="bg-BG" dirty="0" smtClean="0"/>
              <a:t>: </a:t>
            </a:r>
            <a:r>
              <a:rPr lang="en-GB" dirty="0" err="1"/>
              <a:t>Reto</a:t>
            </a:r>
            <a:r>
              <a:rPr lang="en-GB" dirty="0"/>
              <a:t> </a:t>
            </a:r>
            <a:r>
              <a:rPr lang="en-GB" dirty="0" err="1"/>
              <a:t>Stöckli</a:t>
            </a:r>
            <a:r>
              <a:rPr lang="en-GB" dirty="0"/>
              <a:t>, Robert </a:t>
            </a:r>
            <a:r>
              <a:rPr lang="en-GB" dirty="0" err="1"/>
              <a:t>Simmon</a:t>
            </a:r>
            <a:r>
              <a:rPr lang="en-GB" dirty="0"/>
              <a:t>, </a:t>
            </a:r>
            <a:r>
              <a:rPr lang="en-US" dirty="0"/>
              <a:t>NASA Goddard Space Flight Center</a:t>
            </a:r>
            <a:r>
              <a:rPr lang="bg-BG" dirty="0"/>
              <a:t>, </a:t>
            </a:r>
            <a:r>
              <a:rPr lang="en-US" dirty="0" smtClean="0"/>
              <a:t>license</a:t>
            </a:r>
            <a:r>
              <a:rPr lang="bg-BG" dirty="0" smtClean="0"/>
              <a:t>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http://visibleearth.nasa.gov/view.php?id=57730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9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Textures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Textures in computer graphics</a:t>
            </a:r>
            <a:endParaRPr lang="bg-BG" dirty="0" smtClean="0"/>
          </a:p>
          <a:p>
            <a:pPr lvl="1"/>
            <a:r>
              <a:rPr lang="en-US" dirty="0" smtClean="0"/>
              <a:t>Rectangular images, preferably with size 2</a:t>
            </a:r>
            <a:r>
              <a:rPr lang="en-US" baseline="30000" dirty="0" smtClean="0"/>
              <a:t>n</a:t>
            </a:r>
            <a:r>
              <a:rPr lang="en-US" dirty="0" smtClean="0"/>
              <a:t>x2</a:t>
            </a:r>
            <a:r>
              <a:rPr lang="en-US" baseline="30000" dirty="0" smtClean="0"/>
              <a:t>m</a:t>
            </a:r>
            <a:endParaRPr lang="en-US" baseline="30000" dirty="0" smtClean="0"/>
          </a:p>
          <a:p>
            <a:pPr lvl="1"/>
            <a:r>
              <a:rPr lang="en-US" dirty="0" smtClean="0"/>
              <a:t>Mapped onto graphical objects</a:t>
            </a:r>
            <a:endParaRPr lang="en-US" dirty="0"/>
          </a:p>
          <a:p>
            <a:pPr lvl="1"/>
            <a:r>
              <a:rPr lang="en-US" dirty="0" smtClean="0"/>
              <a:t>Seamless textures can be glued together</a:t>
            </a:r>
            <a:endParaRPr lang="bg-BG" dirty="0" smtClean="0"/>
          </a:p>
          <a:p>
            <a:r>
              <a:rPr lang="en-US" dirty="0" smtClean="0"/>
              <a:t>Source</a:t>
            </a:r>
            <a:endParaRPr lang="bg-BG" dirty="0" smtClean="0"/>
          </a:p>
          <a:p>
            <a:pPr lvl="1"/>
            <a:r>
              <a:rPr lang="en-US" dirty="0" smtClean="0"/>
              <a:t>Read from an image file</a:t>
            </a:r>
            <a:endParaRPr lang="bg-BG" dirty="0" smtClean="0"/>
          </a:p>
          <a:p>
            <a:pPr lvl="1"/>
            <a:r>
              <a:rPr lang="en-US" dirty="0" smtClean="0"/>
              <a:t>If file is in another domain, there might be </a:t>
            </a:r>
            <a:r>
              <a:rPr lang="en-US" dirty="0" err="1" smtClean="0"/>
              <a:t>CORS</a:t>
            </a:r>
            <a:r>
              <a:rPr lang="en-US" dirty="0" smtClean="0"/>
              <a:t> issue</a:t>
            </a:r>
          </a:p>
          <a:p>
            <a:pPr lvl="1"/>
            <a:r>
              <a:rPr lang="en-US" dirty="0" smtClean="0"/>
              <a:t>Texture data could be embedded in </a:t>
            </a:r>
            <a:r>
              <a:rPr lang="en-US" dirty="0" smtClean="0"/>
              <a:t>Data </a:t>
            </a:r>
            <a:r>
              <a:rPr lang="en-US" dirty="0" smtClean="0"/>
              <a:t>URI</a:t>
            </a:r>
          </a:p>
          <a:p>
            <a:pPr lvl="1"/>
            <a:r>
              <a:rPr lang="en-US" dirty="0" smtClean="0"/>
              <a:t>Local test may use local mini web server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663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Creating a texture</a:t>
            </a:r>
            <a:endParaRPr lang="bg-BG" dirty="0"/>
          </a:p>
          <a:p>
            <a:pPr lvl="1"/>
            <a:r>
              <a:rPr lang="en-US" dirty="0" smtClean="0"/>
              <a:t>With class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</a:p>
          <a:p>
            <a:pPr lvl="1"/>
            <a:r>
              <a:rPr lang="en-US" dirty="0" smtClean="0"/>
              <a:t>Stored as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endParaRPr lang="bg-BG" dirty="0"/>
          </a:p>
          <a:p>
            <a:r>
              <a:rPr lang="en-US" dirty="0" smtClean="0"/>
              <a:t>Properties of textures</a:t>
            </a:r>
            <a:endParaRPr lang="bg-BG" dirty="0" smtClean="0"/>
          </a:p>
          <a:p>
            <a:pPr lvl="1"/>
            <a:r>
              <a:rPr lang="en-US" dirty="0" smtClean="0"/>
              <a:t>Size in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</a:p>
          <a:p>
            <a:pPr lvl="1"/>
            <a:r>
              <a:rPr lang="en-US" dirty="0" smtClean="0"/>
              <a:t>Size of the base 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Shifting in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</a:p>
          <a:p>
            <a:pPr lvl="1"/>
            <a:r>
              <a:rPr lang="en-US" dirty="0" smtClean="0"/>
              <a:t>Address of the image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47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POT</a:t>
            </a:r>
            <a:r>
              <a:rPr lang="bg-BG" dirty="0" smtClean="0"/>
              <a:t>/</a:t>
            </a:r>
            <a:r>
              <a:rPr lang="en-US" dirty="0" err="1" smtClean="0"/>
              <a:t>NPOT</a:t>
            </a:r>
            <a:r>
              <a:rPr lang="bg-BG" dirty="0" smtClean="0"/>
              <a:t> </a:t>
            </a:r>
            <a:r>
              <a:rPr lang="en-US" dirty="0" smtClean="0"/>
              <a:t>texture</a:t>
            </a:r>
            <a:endParaRPr lang="bg-BG" dirty="0" smtClean="0"/>
          </a:p>
          <a:p>
            <a:pPr lvl="1"/>
            <a:r>
              <a:rPr lang="en-US" dirty="0" smtClean="0"/>
              <a:t>For full functionality textures sizes in pixels must be 2</a:t>
            </a:r>
            <a:r>
              <a:rPr lang="en-US" baseline="30000" dirty="0" smtClean="0"/>
              <a:t>n</a:t>
            </a:r>
            <a:r>
              <a:rPr lang="bg-BG" dirty="0" smtClean="0"/>
              <a:t>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m</a:t>
            </a:r>
            <a:endParaRPr lang="bg-BG" baseline="30000" dirty="0" smtClean="0"/>
          </a:p>
          <a:p>
            <a:pPr lvl="1"/>
            <a:r>
              <a:rPr lang="en-US" dirty="0" smtClean="0"/>
              <a:t>Otherwise only the base functionality is supported</a:t>
            </a:r>
            <a:endParaRPr lang="bg-BG" dirty="0" smtClean="0"/>
          </a:p>
          <a:p>
            <a:pPr lvl="1"/>
            <a:r>
              <a:rPr lang="en-US" dirty="0" smtClean="0"/>
              <a:t>POT-texture</a:t>
            </a:r>
            <a:r>
              <a:rPr lang="bg-BG" dirty="0" smtClean="0"/>
              <a:t> </a:t>
            </a:r>
            <a:r>
              <a:rPr lang="bg-BG" dirty="0" smtClean="0"/>
              <a:t>(</a:t>
            </a:r>
            <a:r>
              <a:rPr lang="en-US" i="1" dirty="0" smtClean="0"/>
              <a:t>power-of-two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err="1" smtClean="0"/>
              <a:t>NPOT</a:t>
            </a:r>
            <a:r>
              <a:rPr lang="en-US" dirty="0" smtClean="0"/>
              <a:t>-texture</a:t>
            </a:r>
            <a:r>
              <a:rPr lang="bg-BG" dirty="0" smtClean="0"/>
              <a:t> </a:t>
            </a:r>
            <a:r>
              <a:rPr lang="bg-BG" dirty="0" smtClean="0"/>
              <a:t>(</a:t>
            </a:r>
            <a:r>
              <a:rPr lang="en-US" i="1" dirty="0" smtClean="0"/>
              <a:t>non-POT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869471" y="4082323"/>
            <a:ext cx="2586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NPOT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640 x 359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6582" y="394600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512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8244" y="3948124"/>
            <a:ext cx="162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256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6506129" y="3201365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ight Arrow 10"/>
          <p:cNvSpPr/>
          <p:nvPr/>
        </p:nvSpPr>
        <p:spPr>
          <a:xfrm flipH="1">
            <a:off x="3465531" y="3188963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8194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471" y="2571750"/>
            <a:ext cx="2586418" cy="15087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82" y="2708908"/>
            <a:ext cx="2438400" cy="12268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021" y="2728924"/>
            <a:ext cx="1219200" cy="12191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Texture loading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92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Attempt at using a texture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bg-BG" dirty="0" smtClean="0"/>
          </a:p>
          <a:p>
            <a:pPr lvl="1"/>
            <a:r>
              <a:rPr lang="en-US" dirty="0" smtClean="0"/>
              <a:t>Create a cube</a:t>
            </a:r>
          </a:p>
          <a:p>
            <a:pPr lvl="1"/>
            <a:r>
              <a:rPr lang="en-US" dirty="0" smtClean="0"/>
              <a:t>Add a texture to it</a:t>
            </a:r>
          </a:p>
          <a:p>
            <a:pPr lvl="1"/>
            <a:r>
              <a:rPr lang="en-US" dirty="0" smtClean="0"/>
              <a:t>Use the same image for a texture, but resized to 128x128 pixels</a:t>
            </a:r>
            <a:endParaRPr lang="bg-BG" dirty="0" smtClean="0"/>
          </a:p>
        </p:txBody>
      </p:sp>
      <p:pic>
        <p:nvPicPr>
          <p:cNvPr id="1026" name="Picture 2" descr="D:\Pavel\Courses\MATERIALS\Course.SUICA 2015-16\Lectures\SUICA-21 Textures\Example-2101 Textured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6" y="3486140"/>
            <a:ext cx="1087117" cy="10871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6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bg-BG" dirty="0" smtClean="0"/>
          </a:p>
          <a:p>
            <a:pPr lvl="1"/>
            <a:r>
              <a:rPr lang="bg-BG" dirty="0" smtClean="0"/>
              <a:t>2</a:t>
            </a: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en-US" dirty="0" smtClean="0"/>
              <a:t>objects in Suica have property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It is object with the image of a texture and its properties</a:t>
            </a:r>
            <a:endParaRPr lang="bg-BG" dirty="0" smtClean="0"/>
          </a:p>
          <a:p>
            <a:pPr lvl="1"/>
            <a:r>
              <a:rPr lang="en-US" dirty="0" smtClean="0"/>
              <a:t>Creating a texture object</a:t>
            </a:r>
            <a:endParaRPr lang="bg-BG" dirty="0" smtClean="0"/>
          </a:p>
          <a:p>
            <a:pPr lvl="1"/>
            <a:r>
              <a:rPr lang="en-US" dirty="0" smtClean="0"/>
              <a:t>Using class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en-US" dirty="0" smtClean="0"/>
              <a:t>with parameter the file name of the image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cube([0,0,0],30);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/>
              <a:t>('texture.jpg');</a:t>
            </a:r>
          </a:p>
        </p:txBody>
      </p:sp>
    </p:spTree>
    <p:extLst>
      <p:ext uri="{BB962C8B-B14F-4D97-AF65-F5344CB8AC3E}">
        <p14:creationId xmlns:p14="http://schemas.microsoft.com/office/powerpoint/2010/main" val="40676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25021</TotalTime>
  <Words>1523</Words>
  <Application>Microsoft Office PowerPoint</Application>
  <PresentationFormat>On-screen Show (16:9)</PresentationFormat>
  <Paragraphs>288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Origin</vt:lpstr>
      <vt:lpstr>Textures</vt:lpstr>
      <vt:lpstr>Introduction to textures</vt:lpstr>
      <vt:lpstr>Текстура</vt:lpstr>
      <vt:lpstr>Using</vt:lpstr>
      <vt:lpstr>Structure and coordinates</vt:lpstr>
      <vt:lpstr>PowerPoint Presentation</vt:lpstr>
      <vt:lpstr>Texture loading</vt:lpstr>
      <vt:lpstr>Attempt at using a texture</vt:lpstr>
      <vt:lpstr>PowerPoint Presentation</vt:lpstr>
      <vt:lpstr>PowerPoint Presentation</vt:lpstr>
      <vt:lpstr>Problem</vt:lpstr>
      <vt:lpstr>PowerPoint Presentation</vt:lpstr>
      <vt:lpstr>PowerPoint Presentation</vt:lpstr>
      <vt:lpstr>Possible solutions</vt:lpstr>
      <vt:lpstr>Recommended solutions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Instructions</vt:lpstr>
      <vt:lpstr>PowerPoint Presentation</vt:lpstr>
      <vt:lpstr>Seamless textures</vt:lpstr>
      <vt:lpstr>Seamless</vt:lpstr>
      <vt:lpstr>PowerPoint Presentation</vt:lpstr>
      <vt:lpstr>Using textures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Multiple textures</vt:lpstr>
      <vt:lpstr>Multiple textures</vt:lpstr>
      <vt:lpstr>PowerPoint Presentation</vt:lpstr>
      <vt:lpstr>PowerPoint Presentation</vt:lpstr>
      <vt:lpstr>Changing texture</vt:lpstr>
      <vt:lpstr>PowerPoint Presentation</vt:lpstr>
      <vt:lpstr>PowerPoint Presentation</vt:lpstr>
      <vt:lpstr>Other properties</vt:lpstr>
      <vt:lpstr>Texture shifting</vt:lpstr>
      <vt:lpstr>PowerPoint Presentation</vt:lpstr>
      <vt:lpstr>PowerPoint Presentation</vt:lpstr>
      <vt:lpstr>Scale of bases</vt:lpstr>
      <vt:lpstr>PowerPoint Presentation</vt:lpstr>
      <vt:lpstr>Texture on a sphere</vt:lpstr>
      <vt:lpstr>PowerPoint Presentation</vt:lpstr>
      <vt:lpstr>PowerPoint Presentation</vt:lpstr>
      <vt:lpstr>PowerPoint Presentation</vt:lpstr>
      <vt:lpstr>Summary</vt:lpstr>
      <vt:lpstr>Textures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SUICA-21</dc:title>
  <dc:creator>Pavel Boytchev</dc:creator>
  <cp:lastModifiedBy>Anon</cp:lastModifiedBy>
  <cp:revision>858</cp:revision>
  <dcterms:created xsi:type="dcterms:W3CDTF">2015-02-10T15:00:35Z</dcterms:created>
  <dcterms:modified xsi:type="dcterms:W3CDTF">2020-04-11T11:03:25Z</dcterms:modified>
</cp:coreProperties>
</file>