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610" r:id="rId5"/>
    <p:sldId id="613" r:id="rId6"/>
    <p:sldId id="482" r:id="rId7"/>
    <p:sldId id="614" r:id="rId8"/>
    <p:sldId id="608" r:id="rId9"/>
    <p:sldId id="484" r:id="rId10"/>
    <p:sldId id="607" r:id="rId11"/>
    <p:sldId id="615" r:id="rId12"/>
    <p:sldId id="616" r:id="rId13"/>
    <p:sldId id="617" r:id="rId14"/>
    <p:sldId id="618" r:id="rId15"/>
    <p:sldId id="619" r:id="rId16"/>
    <p:sldId id="629" r:id="rId17"/>
    <p:sldId id="630" r:id="rId18"/>
    <p:sldId id="620" r:id="rId19"/>
    <p:sldId id="624" r:id="rId20"/>
    <p:sldId id="625" r:id="rId21"/>
    <p:sldId id="626" r:id="rId22"/>
    <p:sldId id="622" r:id="rId23"/>
    <p:sldId id="627" r:id="rId24"/>
    <p:sldId id="628" r:id="rId25"/>
    <p:sldId id="631" r:id="rId26"/>
    <p:sldId id="632" r:id="rId27"/>
    <p:sldId id="633" r:id="rId28"/>
    <p:sldId id="634" r:id="rId29"/>
    <p:sldId id="636" r:id="rId30"/>
    <p:sldId id="637" r:id="rId31"/>
    <p:sldId id="638" r:id="rId32"/>
    <p:sldId id="639" r:id="rId33"/>
    <p:sldId id="640" r:id="rId34"/>
    <p:sldId id="641" r:id="rId35"/>
    <p:sldId id="642" r:id="rId36"/>
    <p:sldId id="643" r:id="rId37"/>
    <p:sldId id="644" r:id="rId38"/>
    <p:sldId id="645" r:id="rId39"/>
    <p:sldId id="648" r:id="rId40"/>
    <p:sldId id="646" r:id="rId41"/>
    <p:sldId id="647" r:id="rId42"/>
    <p:sldId id="649" r:id="rId43"/>
    <p:sldId id="650" r:id="rId44"/>
    <p:sldId id="651" r:id="rId45"/>
    <p:sldId id="652" r:id="rId46"/>
    <p:sldId id="653" r:id="rId47"/>
    <p:sldId id="318" r:id="rId48"/>
    <p:sldId id="492" r:id="rId49"/>
    <p:sldId id="635" r:id="rId50"/>
    <p:sldId id="261" r:id="rId5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80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202%20Custom%20styles/Example-1202%20Custom%20styles.html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203%20Function%20objects/Example-1203%20Function%20objects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204%20SameAs%20objects/Example-1204%20SameAs%20objects.html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205%20Group%20objects/Example-1205%20Group%20objects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206%20Shared%20objects/Example-1206%20Shared%20object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207%20Method%20add/Example-1207%20Method%20add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208%20Method%20mergeColor/Example-1208%20Method%20mergeColor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209%20Brick%20chimney/Example-1209%20Brick%20chimney%201.html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209%20Brick%20chimney/Example-1209%20Brick%20chimney%202.html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209%20Brick%20chimney/Example-1209%20Brick%20chimney%203.html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210%20Clipping%20plane/Example-1210%20Clipping%20plane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211%20Conic%20sections/Example-1211%20Conic%20sections.html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201%20Function%20styles/Example-1201%20Function%20styles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User objects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noProof="0" dirty="0" smtClean="0"/>
              <a:t>1</a:t>
            </a:r>
            <a:r>
              <a:rPr lang="bg-BG" dirty="0"/>
              <a:t>2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Idea </a:t>
            </a:r>
            <a:r>
              <a:rPr lang="bg-BG" dirty="0" smtClean="0"/>
              <a:t>№</a:t>
            </a:r>
            <a:r>
              <a:rPr lang="bg-BG" dirty="0" smtClean="0"/>
              <a:t>2</a:t>
            </a:r>
            <a:endParaRPr lang="bg-BG" dirty="0"/>
          </a:p>
          <a:p>
            <a:pPr lvl="1"/>
            <a:r>
              <a:rPr lang="en-US" dirty="0" smtClean="0"/>
              <a:t>Using method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object.custom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({property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…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})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Defines a set of properties applied when an object is created even if the object is anonymous</a:t>
            </a:r>
            <a:endParaRPr lang="bg-BG" dirty="0" smtClean="0"/>
          </a:p>
          <a:p>
            <a:pPr lvl="1"/>
            <a:endParaRPr lang="bg-BG" sz="2000" dirty="0" smtClean="0"/>
          </a:p>
          <a:p>
            <a:pPr lvl="1"/>
            <a:endParaRPr lang="bg-BG" sz="2000" dirty="0"/>
          </a:p>
          <a:p>
            <a:pPr lvl="1"/>
            <a:endParaRPr lang="bg-BG" sz="2000" dirty="0" smtClean="0"/>
          </a:p>
          <a:p>
            <a:pPr lvl="1"/>
            <a:endParaRPr lang="bg-BG" sz="2000" dirty="0" smtClean="0"/>
          </a:p>
          <a:p>
            <a:pPr lvl="1"/>
            <a:r>
              <a:rPr lang="en-US" dirty="0" smtClean="0"/>
              <a:t>If the style is fixed, it can be stored in a variable and reuse as many times as it is needed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1840238"/>
            <a:ext cx="7406560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prism(center,1/2,15+5*</a:t>
            </a:r>
            <a:r>
              <a:rPr lang="en-GB" dirty="0" err="1" smtClean="0"/>
              <a:t>Math.cos</a:t>
            </a:r>
            <a:r>
              <a:rPr lang="en-GB" dirty="0" smtClean="0"/>
              <a:t>(5*alpha</a:t>
            </a:r>
            <a:r>
              <a:rPr lang="en-GB" dirty="0"/>
              <a:t>),8)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GB" dirty="0"/>
              <a:t> [0,0,1]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GB" dirty="0"/>
              <a:t> [1,random(0.7,1),random(0,0.5)]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hollow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GB" dirty="0"/>
              <a:t> true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})</a:t>
            </a:r>
            <a:r>
              <a:rPr lang="en-GB" dirty="0"/>
              <a:t>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4126213"/>
            <a:ext cx="7406559" cy="8229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style =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en-GB" dirty="0"/>
              <a:t>focus</a:t>
            </a:r>
            <a:r>
              <a:rPr lang="en-GB" dirty="0" smtClean="0"/>
              <a:t>:[</a:t>
            </a:r>
            <a:r>
              <a:rPr lang="en-GB" dirty="0"/>
              <a:t>0,0,1</a:t>
            </a:r>
            <a:r>
              <a:rPr lang="en-GB" dirty="0" smtClean="0"/>
              <a:t>], ...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prism(</a:t>
            </a:r>
            <a:r>
              <a:rPr lang="en-GB" dirty="0" err="1" smtClean="0"/>
              <a:t>center</a:t>
            </a:r>
            <a:r>
              <a:rPr lang="en-GB" dirty="0" smtClean="0"/>
              <a:t>,...)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.custom(style)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96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3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Group objects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4681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Objects in Suica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Library Suica</a:t>
            </a:r>
            <a:endParaRPr lang="bg-BG" dirty="0" smtClean="0"/>
          </a:p>
          <a:p>
            <a:pPr lvl="1"/>
            <a:r>
              <a:rPr lang="en-US" dirty="0" smtClean="0"/>
              <a:t>Base set of graphical objects</a:t>
            </a:r>
          </a:p>
          <a:p>
            <a:pPr lvl="1"/>
            <a:r>
              <a:rPr lang="en-US" dirty="0" smtClean="0"/>
              <a:t>Sufficient for the course goals</a:t>
            </a:r>
            <a:endParaRPr lang="bg-BG" dirty="0" smtClean="0"/>
          </a:p>
          <a:p>
            <a:r>
              <a:rPr lang="en-US" dirty="0" smtClean="0"/>
              <a:t>New objects</a:t>
            </a:r>
            <a:endParaRPr lang="bg-BG" dirty="0" smtClean="0"/>
          </a:p>
          <a:p>
            <a:pPr lvl="1"/>
            <a:r>
              <a:rPr lang="en-US" dirty="0" smtClean="0"/>
              <a:t>Base objects have some degree of customization</a:t>
            </a:r>
            <a:endParaRPr lang="bg-BG" dirty="0" smtClean="0"/>
          </a:p>
          <a:p>
            <a:pPr lvl="1"/>
            <a:r>
              <a:rPr lang="en-US" dirty="0" smtClean="0"/>
              <a:t>When needed a base object is upgraded</a:t>
            </a:r>
            <a:endParaRPr lang="bg-BG" dirty="0" smtClean="0"/>
          </a:p>
          <a:p>
            <a:pPr lvl="1"/>
            <a:r>
              <a:rPr lang="en-US" dirty="0" smtClean="0"/>
              <a:t>Often this is done by combining base objects or by clipping objects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4036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Upgrading an object</a:t>
            </a:r>
            <a:endParaRPr lang="bg-BG" dirty="0"/>
          </a:p>
          <a:p>
            <a:pPr lvl="1"/>
            <a:r>
              <a:rPr lang="en-US" dirty="0" smtClean="0"/>
              <a:t>Function creating an object with desired properties</a:t>
            </a:r>
            <a:endParaRPr lang="bg-BG" dirty="0" smtClean="0"/>
          </a:p>
          <a:p>
            <a:pPr lvl="1"/>
            <a:r>
              <a:rPr lang="en-US" dirty="0" smtClean="0"/>
              <a:t>Parameters are only the required properties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1931677"/>
            <a:ext cx="7223681" cy="30174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honeyComb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</a:t>
            </a:r>
            <a:r>
              <a:rPr lang="en-US" dirty="0" smtClean="0"/>
              <a:t> </a:t>
            </a:r>
            <a:r>
              <a:rPr lang="en-GB" dirty="0" smtClean="0"/>
              <a:t>prism</a:t>
            </a:r>
            <a:r>
              <a:rPr lang="en-GB" dirty="0"/>
              <a:t>([x,0.85*y,0</a:t>
            </a:r>
            <a:r>
              <a:rPr lang="en-GB" dirty="0" smtClean="0"/>
              <a:t>],0.55,2,6</a:t>
            </a:r>
            <a:r>
              <a:rPr lang="en-GB" dirty="0"/>
              <a:t>).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custom</a:t>
            </a:r>
            <a:r>
              <a:rPr lang="en-GB" dirty="0"/>
              <a:t>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color</a:t>
            </a:r>
            <a:r>
              <a:rPr lang="en-GB" dirty="0"/>
              <a:t>: [1,random(0.6,0.8),0],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spin: radians(30),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light: false,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mode: (random(0,10)&gt;9?Suica.SOLID:Suica.LINE)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768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90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Copying an object</a:t>
            </a:r>
            <a:endParaRPr lang="bg-BG" dirty="0" smtClean="0"/>
          </a:p>
          <a:p>
            <a:pPr lvl="1"/>
            <a:r>
              <a:rPr lang="en-US" dirty="0" smtClean="0"/>
              <a:t>Function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обект)</a:t>
            </a:r>
            <a:r>
              <a:rPr lang="bg-BG" dirty="0" smtClean="0"/>
              <a:t> </a:t>
            </a:r>
            <a:r>
              <a:rPr lang="en-US" dirty="0" smtClean="0"/>
              <a:t>creates a copy</a:t>
            </a:r>
            <a:endParaRPr lang="bg-BG" dirty="0"/>
          </a:p>
          <a:p>
            <a:pPr lvl="1"/>
            <a:r>
              <a:rPr lang="en-US" dirty="0" smtClean="0"/>
              <a:t>Useful to clone an object and its properties</a:t>
            </a:r>
          </a:p>
          <a:p>
            <a:pPr lvl="1"/>
            <a:r>
              <a:rPr lang="en-US" dirty="0" smtClean="0"/>
              <a:t>Example of adding wireframe to objects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9" y="2114555"/>
            <a:ext cx="7223681" cy="2834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sphere([0,0,0],5);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b = cuboid([0,0,0],[15,15,1]).custom({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	</a:t>
            </a:r>
            <a:r>
              <a:rPr lang="en-GB" dirty="0"/>
              <a:t>	</a:t>
            </a:r>
            <a:r>
              <a:rPr lang="en-GB" dirty="0" err="1"/>
              <a:t>color</a:t>
            </a:r>
            <a:r>
              <a:rPr lang="en-GB" dirty="0"/>
              <a:t>:[1,1,0],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bg-BG" dirty="0" smtClean="0"/>
              <a:t>		</a:t>
            </a:r>
            <a:r>
              <a:rPr lang="en-GB" dirty="0" smtClean="0"/>
              <a:t>focus</a:t>
            </a:r>
            <a:r>
              <a:rPr lang="en-GB" dirty="0"/>
              <a:t>:[1,1,1],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err="1" smtClean="0"/>
              <a:t>spin:Math.PI</a:t>
            </a:r>
            <a:r>
              <a:rPr lang="en-GB" dirty="0" smtClean="0"/>
              <a:t>/4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c</a:t>
            </a:r>
            <a:r>
              <a:rPr lang="en-GB" dirty="0" err="1" smtClean="0"/>
              <a:t>ontour</a:t>
            </a:r>
            <a:r>
              <a:rPr lang="en-GB" dirty="0" smtClean="0"/>
              <a:t> </a:t>
            </a:r>
            <a:r>
              <a:rPr lang="en-GB" dirty="0"/>
              <a:t>= {</a:t>
            </a:r>
            <a:r>
              <a:rPr lang="en-GB" dirty="0" err="1"/>
              <a:t>color</a:t>
            </a:r>
            <a:r>
              <a:rPr lang="en-GB" dirty="0"/>
              <a:t>:[0,0,0], </a:t>
            </a:r>
            <a:r>
              <a:rPr lang="en-GB" dirty="0" err="1"/>
              <a:t>mode:Suica.LINE</a:t>
            </a:r>
            <a:r>
              <a:rPr lang="en-GB" dirty="0"/>
              <a:t>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</a:t>
            </a:r>
            <a:r>
              <a:rPr lang="en-GB" dirty="0"/>
              <a:t>.custom(contour);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(b)</a:t>
            </a:r>
            <a:r>
              <a:rPr lang="en-GB" dirty="0"/>
              <a:t>.custom(contour);</a:t>
            </a:r>
          </a:p>
        </p:txBody>
      </p:sp>
    </p:spTree>
    <p:extLst>
      <p:ext uri="{BB962C8B-B14F-4D97-AF65-F5344CB8AC3E}">
        <p14:creationId xmlns:p14="http://schemas.microsoft.com/office/powerpoint/2010/main" val="40332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86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objects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group of objects</a:t>
            </a:r>
            <a:endParaRPr lang="bg-BG" dirty="0" smtClean="0"/>
          </a:p>
          <a:p>
            <a:pPr lvl="1"/>
            <a:r>
              <a:rPr lang="en-US" dirty="0" smtClean="0"/>
              <a:t>A problem to change position</a:t>
            </a:r>
          </a:p>
          <a:p>
            <a:pPr lvl="1"/>
            <a:r>
              <a:rPr lang="en-US" dirty="0" smtClean="0"/>
              <a:t>Each object must change its position</a:t>
            </a:r>
            <a:endParaRPr lang="bg-BG" dirty="0" smtClean="0"/>
          </a:p>
          <a:p>
            <a:r>
              <a:rPr lang="en-US" dirty="0" smtClean="0"/>
              <a:t>Solution</a:t>
            </a:r>
            <a:endParaRPr lang="bg-BG" dirty="0" smtClean="0"/>
          </a:p>
          <a:p>
            <a:pPr lvl="1"/>
            <a:r>
              <a:rPr lang="en-US" dirty="0" smtClean="0"/>
              <a:t>Objects are grouped in a single object</a:t>
            </a:r>
            <a:endParaRPr lang="bg-BG" dirty="0" smtClean="0"/>
          </a:p>
          <a:p>
            <a:pPr lvl="1"/>
            <a:r>
              <a:rPr lang="en-US" dirty="0" smtClean="0"/>
              <a:t>The group has its own position and orientation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721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Vertical cylinder with two spheres</a:t>
            </a:r>
            <a:endParaRPr lang="bg-BG" dirty="0" smtClean="0"/>
          </a:p>
          <a:p>
            <a:pPr lvl="1"/>
            <a:r>
              <a:rPr lang="en-US" dirty="0" smtClean="0"/>
              <a:t>The group is rotated with</a:t>
            </a:r>
            <a:r>
              <a:rPr lang="bg-BG" dirty="0" smtClean="0"/>
              <a:t> </a:t>
            </a:r>
            <a:r>
              <a:rPr lang="en-US" dirty="0" smtClean="0"/>
              <a:t>focus</a:t>
            </a:r>
            <a:endParaRPr lang="bg-BG" dirty="0" smtClean="0"/>
          </a:p>
          <a:p>
            <a:pPr lvl="1"/>
            <a:r>
              <a:rPr lang="en-US" dirty="0" smtClean="0"/>
              <a:t>The coordinates of the group remain the same</a:t>
            </a:r>
            <a:endParaRPr lang="bg-BG" dirty="0"/>
          </a:p>
        </p:txBody>
      </p:sp>
      <p:grpSp>
        <p:nvGrpSpPr>
          <p:cNvPr id="9" name="Group 8"/>
          <p:cNvGrpSpPr/>
          <p:nvPr/>
        </p:nvGrpSpPr>
        <p:grpSpPr>
          <a:xfrm>
            <a:off x="4284622" y="1931677"/>
            <a:ext cx="569735" cy="2834609"/>
            <a:chOff x="4284622" y="1840238"/>
            <a:chExt cx="569735" cy="2834609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4566979" y="1840238"/>
              <a:ext cx="0" cy="165865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4284622" y="2388872"/>
              <a:ext cx="569735" cy="2285975"/>
              <a:chOff x="4284622" y="2388872"/>
              <a:chExt cx="569735" cy="2285975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4488601" y="2688691"/>
                <a:ext cx="182878" cy="1620400"/>
              </a:xfrm>
              <a:prstGeom prst="rect">
                <a:avLst/>
              </a:prstGeom>
              <a:gradFill flip="none" rotWithShape="1">
                <a:gsLst>
                  <a:gs pos="0">
                    <a:srgbClr val="A9AEC7">
                      <a:lumMod val="59000"/>
                    </a:srgbClr>
                  </a:gs>
                  <a:gs pos="100000">
                    <a:schemeClr val="accent1">
                      <a:tint val="66000"/>
                      <a:satMod val="160000"/>
                      <a:lumMod val="59000"/>
                    </a:schemeClr>
                  </a:gs>
                  <a:gs pos="50000">
                    <a:schemeClr val="bg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4305723" y="2388872"/>
                <a:ext cx="548634" cy="5486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tint val="66000"/>
                      <a:satMod val="160000"/>
                      <a:lumMod val="59000"/>
                    </a:schemeClr>
                  </a:gs>
                  <a:gs pos="2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4284622" y="4126213"/>
                <a:ext cx="548634" cy="5486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tint val="66000"/>
                      <a:satMod val="160000"/>
                      <a:lumMod val="59000"/>
                    </a:schemeClr>
                  </a:gs>
                  <a:gs pos="2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 rot="2700000">
            <a:off x="4405589" y="2069419"/>
            <a:ext cx="586422" cy="2713848"/>
            <a:chOff x="4275440" y="1960999"/>
            <a:chExt cx="586422" cy="2713848"/>
          </a:xfrm>
          <a:solidFill>
            <a:schemeClr val="bg1"/>
          </a:solidFill>
        </p:grpSpPr>
        <p:cxnSp>
          <p:nvCxnSpPr>
            <p:cNvPr id="11" name="Straight Arrow Connector 10"/>
            <p:cNvCxnSpPr/>
            <p:nvPr/>
          </p:nvCxnSpPr>
          <p:spPr>
            <a:xfrm rot="18900000" flipV="1">
              <a:off x="4275440" y="1960999"/>
              <a:ext cx="586422" cy="591148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4284622" y="2388872"/>
              <a:ext cx="569735" cy="2285975"/>
              <a:chOff x="4284622" y="2388872"/>
              <a:chExt cx="569735" cy="2285975"/>
            </a:xfrm>
            <a:grpFill/>
          </p:grpSpPr>
          <p:sp>
            <p:nvSpPr>
              <p:cNvPr id="13" name="Rectangle 12"/>
              <p:cNvSpPr/>
              <p:nvPr/>
            </p:nvSpPr>
            <p:spPr>
              <a:xfrm>
                <a:off x="4488601" y="2688691"/>
                <a:ext cx="182878" cy="1620400"/>
              </a:xfrm>
              <a:prstGeom prst="rect">
                <a:avLst/>
              </a:prstGeom>
              <a:solidFill>
                <a:schemeClr val="bg1">
                  <a:alpha val="50196"/>
                </a:schemeClr>
              </a:solidFill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305723" y="2388872"/>
                <a:ext cx="548634" cy="548634"/>
              </a:xfrm>
              <a:prstGeom prst="ellipse">
                <a:avLst/>
              </a:prstGeom>
              <a:grpFill/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4284622" y="4126213"/>
                <a:ext cx="548634" cy="548634"/>
              </a:xfrm>
              <a:prstGeom prst="ellipse">
                <a:avLst/>
              </a:prstGeom>
              <a:grpFill/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766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Objects and styles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bg-BG" dirty="0"/>
          </a:p>
          <a:p>
            <a:pPr lvl="1"/>
            <a:r>
              <a:rPr lang="en-US" dirty="0" smtClean="0"/>
              <a:t>Using class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Suica.Group</a:t>
            </a:r>
            <a:r>
              <a:rPr lang="bg-BG" dirty="0" smtClean="0"/>
              <a:t> </a:t>
            </a:r>
            <a:r>
              <a:rPr lang="en-US" dirty="0" smtClean="0"/>
              <a:t>or function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The parameter is an array of objects</a:t>
            </a:r>
            <a:endParaRPr lang="bg-BG" dirty="0" smtClean="0"/>
          </a:p>
          <a:p>
            <a:pPr lvl="1"/>
            <a:r>
              <a:rPr lang="en-US" dirty="0" smtClean="0"/>
              <a:t>The result is a </a:t>
            </a:r>
            <a:r>
              <a:rPr lang="en-US" dirty="0"/>
              <a:t>group object </a:t>
            </a:r>
            <a:r>
              <a:rPr lang="en-US" dirty="0" smtClean="0"/>
              <a:t>with own </a:t>
            </a:r>
            <a:r>
              <a:rPr lang="en-US" dirty="0"/>
              <a:t>position and </a:t>
            </a:r>
            <a:r>
              <a:rPr lang="en-US" dirty="0" smtClean="0"/>
              <a:t>orientation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937505"/>
            <a:ext cx="7223681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r>
              <a:rPr lang="en-US" dirty="0"/>
              <a:t>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	</a:t>
            </a: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/>
              <a:t>([0,0,-4],</a:t>
            </a:r>
            <a:r>
              <a:rPr lang="en-US" dirty="0" smtClean="0"/>
              <a:t>1/2),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bg-BG" dirty="0" smtClean="0"/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/>
              <a:t>([0,0,4],</a:t>
            </a:r>
            <a:r>
              <a:rPr lang="en-US" dirty="0" smtClean="0"/>
              <a:t>1/2),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bg-BG" dirty="0" smtClean="0"/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en-US" dirty="0"/>
              <a:t>([0,0,-4],</a:t>
            </a:r>
            <a:r>
              <a:rPr lang="en-US" dirty="0" smtClean="0"/>
              <a:t>1/4,8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a.focus</a:t>
            </a:r>
            <a:r>
              <a:rPr lang="en-US" dirty="0" smtClean="0"/>
              <a:t> </a:t>
            </a:r>
            <a:r>
              <a:rPr lang="en-US" dirty="0"/>
              <a:t>= [1,1,0];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68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829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Shared objects</a:t>
            </a:r>
            <a:endParaRPr lang="bg-BG" dirty="0" smtClean="0"/>
          </a:p>
          <a:p>
            <a:pPr lvl="1"/>
            <a:r>
              <a:rPr lang="en-US" dirty="0" smtClean="0"/>
              <a:t>Graphical objects are </a:t>
            </a:r>
            <a:r>
              <a:rPr lang="en-US" dirty="0" err="1" smtClean="0"/>
              <a:t>JS</a:t>
            </a:r>
            <a:r>
              <a:rPr lang="en-US" dirty="0" smtClean="0"/>
              <a:t> objects</a:t>
            </a:r>
          </a:p>
          <a:p>
            <a:pPr lvl="1"/>
            <a:r>
              <a:rPr lang="en-US" dirty="0" smtClean="0"/>
              <a:t>Same </a:t>
            </a:r>
            <a:r>
              <a:rPr lang="en-US" dirty="0" err="1" smtClean="0"/>
              <a:t>subobjects</a:t>
            </a:r>
            <a:r>
              <a:rPr lang="en-US" dirty="0" smtClean="0"/>
              <a:t> of groups become shared objects</a:t>
            </a:r>
          </a:p>
          <a:p>
            <a:pPr lvl="1"/>
            <a:r>
              <a:rPr lang="en-US" dirty="0" smtClean="0"/>
              <a:t>Changing a shared object changes all it appearances in all groups where it </a:t>
            </a:r>
            <a:r>
              <a:rPr lang="en-US" dirty="0" err="1" smtClean="0"/>
              <a:t>blongs</a:t>
            </a:r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4206245" y="2480311"/>
            <a:ext cx="3474681" cy="2075075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>
                <a:solidFill>
                  <a:sysClr val="windowText" lastClr="000000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Repository</a:t>
            </a:r>
            <a:endParaRPr lang="bg-BG" sz="1600" b="1" dirty="0">
              <a:solidFill>
                <a:sysClr val="windowText" lastClr="000000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4480563" y="2937507"/>
            <a:ext cx="914389" cy="1002851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g1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572002" y="3238809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0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572002" y="3452167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4572002" y="3665525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63053" y="4153199"/>
            <a:ext cx="2468874" cy="4021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g2 = group([</a:t>
            </a:r>
            <a:r>
              <a:rPr lang="en-US" sz="1600" dirty="0" err="1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a,b,c</a:t>
            </a:r>
            <a:r>
              <a:rPr lang="en-US" sz="1600" dirty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]);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63053" y="3330248"/>
            <a:ext cx="2468874" cy="4001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g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1 </a:t>
            </a:r>
            <a:r>
              <a:rPr lang="bg-BG" sz="1600" dirty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=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group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[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a,b,c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]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;</a:t>
            </a:r>
          </a:p>
        </p:txBody>
      </p:sp>
      <p:sp>
        <p:nvSpPr>
          <p:cNvPr id="30" name="Chevron 29"/>
          <p:cNvSpPr/>
          <p:nvPr/>
        </p:nvSpPr>
        <p:spPr>
          <a:xfrm>
            <a:off x="5669269" y="3238809"/>
            <a:ext cx="640072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Chevron 30"/>
          <p:cNvSpPr/>
          <p:nvPr/>
        </p:nvSpPr>
        <p:spPr>
          <a:xfrm>
            <a:off x="5669269" y="3665525"/>
            <a:ext cx="640072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2" name="Elbow Connector 31"/>
          <p:cNvCxnSpPr>
            <a:stCxn id="7" idx="3"/>
            <a:endCxn id="30" idx="1"/>
          </p:cNvCxnSpPr>
          <p:nvPr/>
        </p:nvCxnSpPr>
        <p:spPr>
          <a:xfrm>
            <a:off x="5303513" y="3330249"/>
            <a:ext cx="365756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1"/>
          <p:cNvCxnSpPr>
            <a:stCxn id="9" idx="3"/>
            <a:endCxn id="31" idx="1"/>
          </p:cNvCxnSpPr>
          <p:nvPr/>
        </p:nvCxnSpPr>
        <p:spPr>
          <a:xfrm>
            <a:off x="5303513" y="3756965"/>
            <a:ext cx="365756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entagon 39"/>
          <p:cNvSpPr/>
          <p:nvPr/>
        </p:nvSpPr>
        <p:spPr>
          <a:xfrm>
            <a:off x="6538477" y="2942365"/>
            <a:ext cx="914389" cy="1002851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g2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6629916" y="3243667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0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6629916" y="3457025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3" name="Chevron 42"/>
          <p:cNvSpPr/>
          <p:nvPr/>
        </p:nvSpPr>
        <p:spPr>
          <a:xfrm>
            <a:off x="6629916" y="3670383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</a:p>
        </p:txBody>
      </p:sp>
      <p:cxnSp>
        <p:nvCxnSpPr>
          <p:cNvPr id="49" name="Elbow Connector 22"/>
          <p:cNvCxnSpPr/>
          <p:nvPr/>
        </p:nvCxnSpPr>
        <p:spPr>
          <a:xfrm>
            <a:off x="3931927" y="3533222"/>
            <a:ext cx="548636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22"/>
          <p:cNvCxnSpPr>
            <a:stCxn id="11" idx="3"/>
            <a:endCxn id="40" idx="2"/>
          </p:cNvCxnSpPr>
          <p:nvPr/>
        </p:nvCxnSpPr>
        <p:spPr>
          <a:xfrm flipV="1">
            <a:off x="3931927" y="3945216"/>
            <a:ext cx="3063745" cy="409077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31"/>
          <p:cNvCxnSpPr/>
          <p:nvPr/>
        </p:nvCxnSpPr>
        <p:spPr>
          <a:xfrm flipH="1" flipV="1">
            <a:off x="6309328" y="3335107"/>
            <a:ext cx="320575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hevron 88"/>
          <p:cNvSpPr/>
          <p:nvPr/>
        </p:nvSpPr>
        <p:spPr>
          <a:xfrm>
            <a:off x="5669257" y="3452166"/>
            <a:ext cx="640072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90" name="Elbow Connector 31"/>
          <p:cNvCxnSpPr>
            <a:stCxn id="8" idx="3"/>
            <a:endCxn id="89" idx="1"/>
          </p:cNvCxnSpPr>
          <p:nvPr/>
        </p:nvCxnSpPr>
        <p:spPr>
          <a:xfrm flipV="1">
            <a:off x="5303513" y="3543606"/>
            <a:ext cx="365744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"/>
          <p:cNvCxnSpPr/>
          <p:nvPr/>
        </p:nvCxnSpPr>
        <p:spPr>
          <a:xfrm flipH="1" flipV="1">
            <a:off x="6309327" y="3543607"/>
            <a:ext cx="320575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1"/>
          <p:cNvCxnSpPr/>
          <p:nvPr/>
        </p:nvCxnSpPr>
        <p:spPr>
          <a:xfrm flipH="1" flipV="1">
            <a:off x="6309327" y="3756965"/>
            <a:ext cx="320575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31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/>
          </a:p>
          <a:p>
            <a:pPr lvl="1"/>
            <a:r>
              <a:rPr lang="en-US" dirty="0" smtClean="0"/>
              <a:t>Building three groups with shared objects</a:t>
            </a:r>
            <a:endParaRPr lang="bg-BG" dirty="0" smtClean="0"/>
          </a:p>
          <a:p>
            <a:pPr lvl="1"/>
            <a:r>
              <a:rPr lang="en-US" dirty="0" smtClean="0"/>
              <a:t>If the </a:t>
            </a:r>
            <a:r>
              <a:rPr lang="en-US" dirty="0" err="1" smtClean="0"/>
              <a:t>colour</a:t>
            </a:r>
            <a:r>
              <a:rPr lang="en-US" dirty="0" smtClean="0"/>
              <a:t> of an object is changed, this is seen in all groups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sphere([0,0,-4],</a:t>
            </a:r>
            <a:r>
              <a:rPr lang="en-GB" dirty="0" smtClean="0"/>
              <a:t>3/4),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b </a:t>
            </a:r>
            <a:r>
              <a:rPr lang="en-GB" dirty="0"/>
              <a:t>= sphere([0,0,4],</a:t>
            </a:r>
            <a:r>
              <a:rPr lang="en-GB" dirty="0" smtClean="0"/>
              <a:t>3/4),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 </a:t>
            </a:r>
            <a:r>
              <a:rPr lang="en-GB" dirty="0"/>
              <a:t>= cylinder([0,0,-4],</a:t>
            </a:r>
            <a:r>
              <a:rPr lang="en-GB" dirty="0" smtClean="0"/>
              <a:t>1/4,8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g1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group([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a,b,c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g2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group([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a,b,c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</a:t>
            </a:r>
            <a:r>
              <a:rPr lang="en-GB" dirty="0"/>
              <a:t>.custom({focus:[1,0,0]});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g3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group([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a,b,c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</a:t>
            </a:r>
            <a:r>
              <a:rPr lang="en-GB" dirty="0"/>
              <a:t>.custom({focus:[0,1,0]});;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c.color</a:t>
            </a:r>
            <a:r>
              <a:rPr lang="en-GB" dirty="0" smtClean="0"/>
              <a:t> </a:t>
            </a:r>
            <a:r>
              <a:rPr lang="en-GB" dirty="0"/>
              <a:t>= [0,1,1];</a:t>
            </a:r>
          </a:p>
        </p:txBody>
      </p:sp>
    </p:spTree>
    <p:extLst>
      <p:ext uri="{BB962C8B-B14F-4D97-AF65-F5344CB8AC3E}">
        <p14:creationId xmlns:p14="http://schemas.microsoft.com/office/powerpoint/2010/main" val="229388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68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Adding elements</a:t>
            </a:r>
            <a:endParaRPr lang="bg-BG" dirty="0"/>
          </a:p>
          <a:p>
            <a:pPr lvl="1"/>
            <a:r>
              <a:rPr lang="en-US" dirty="0" smtClean="0"/>
              <a:t>Adding objects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add(object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Objects could be different graphical objects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[]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&lt;100;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style = </a:t>
            </a:r>
            <a:r>
              <a:rPr lang="en-GB" dirty="0" smtClean="0"/>
              <a:t>{...};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(random(-1,1)&gt;0)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a.add</a:t>
            </a:r>
            <a:r>
              <a:rPr lang="en-GB" dirty="0"/>
              <a:t>(cube([0,0,0],2).custom(style));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a.add</a:t>
            </a:r>
            <a:r>
              <a:rPr lang="en-GB" dirty="0"/>
              <a:t>(sphere([0,0,0</a:t>
            </a:r>
            <a:r>
              <a:rPr lang="en-GB" dirty="0" smtClean="0"/>
              <a:t>],1).</a:t>
            </a:r>
            <a:r>
              <a:rPr lang="en-GB" dirty="0"/>
              <a:t>custom(style));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67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006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Shared </a:t>
            </a:r>
            <a:r>
              <a:rPr lang="en-US" dirty="0" err="1" smtClean="0"/>
              <a:t>colour</a:t>
            </a:r>
            <a:endParaRPr lang="bg-BG" dirty="0"/>
          </a:p>
          <a:p>
            <a:pPr lvl="1"/>
            <a:r>
              <a:rPr lang="en-US" dirty="0" smtClean="0"/>
              <a:t>Each object in a group has own </a:t>
            </a:r>
            <a:r>
              <a:rPr lang="en-US" dirty="0" err="1" smtClean="0"/>
              <a:t>colour</a:t>
            </a:r>
            <a:endParaRPr lang="en-US" dirty="0" smtClean="0"/>
          </a:p>
          <a:p>
            <a:pPr lvl="1"/>
            <a:r>
              <a:rPr lang="en-US" dirty="0" smtClean="0"/>
              <a:t>Method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mergeColor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</a:t>
            </a:r>
            <a:r>
              <a:rPr lang="en-US" dirty="0" smtClean="0"/>
              <a:t>removes the individual </a:t>
            </a:r>
            <a:r>
              <a:rPr lang="en-US" dirty="0" err="1" smtClean="0"/>
              <a:t>colours</a:t>
            </a:r>
            <a:r>
              <a:rPr lang="bg-BG" dirty="0" smtClean="0"/>
              <a:t>, </a:t>
            </a:r>
            <a:r>
              <a:rPr lang="en-US" dirty="0" smtClean="0"/>
              <a:t>objects use the group </a:t>
            </a:r>
            <a:r>
              <a:rPr lang="en-US" dirty="0" err="1" smtClean="0"/>
              <a:t>colour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group([]);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&lt;100;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style = </a:t>
            </a:r>
            <a:r>
              <a:rPr lang="en-GB" dirty="0" smtClean="0"/>
              <a:t>{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GB" dirty="0"/>
              <a:t> </a:t>
            </a:r>
            <a:r>
              <a:rPr lang="en-GB" dirty="0" smtClean="0"/>
              <a:t>.</a:t>
            </a:r>
            <a:r>
              <a:rPr lang="bg-BG" dirty="0" smtClean="0"/>
              <a:t>..</a:t>
            </a:r>
            <a:r>
              <a:rPr lang="en-US" dirty="0"/>
              <a:t>]</a:t>
            </a:r>
            <a:r>
              <a:rPr lang="bg-BG" dirty="0" smtClean="0"/>
              <a:t>;</a:t>
            </a: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a.add</a:t>
            </a:r>
            <a:r>
              <a:rPr lang="en-GB" dirty="0"/>
              <a:t>(cube([0,0,0],2).custom(style</a:t>
            </a:r>
            <a:r>
              <a:rPr lang="en-GB" dirty="0" smtClean="0"/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a.mergeColor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a.color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[0.5,1,0.8];</a:t>
            </a:r>
          </a:p>
        </p:txBody>
      </p:sp>
    </p:spTree>
    <p:extLst>
      <p:ext uri="{BB962C8B-B14F-4D97-AF65-F5344CB8AC3E}">
        <p14:creationId xmlns:p14="http://schemas.microsoft.com/office/powerpoint/2010/main" val="40972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12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Brick chimney</a:t>
            </a:r>
            <a:endParaRPr lang="bg-BG" dirty="0" smtClean="0"/>
          </a:p>
          <a:p>
            <a:pPr lvl="1"/>
            <a:r>
              <a:rPr lang="en-US" dirty="0" smtClean="0"/>
              <a:t>A row of brownish bricks in a circle</a:t>
            </a:r>
          </a:p>
          <a:p>
            <a:pPr lvl="1"/>
            <a:r>
              <a:rPr lang="en-US" dirty="0" smtClean="0"/>
              <a:t>The another row and so on</a:t>
            </a:r>
          </a:p>
          <a:p>
            <a:pPr lvl="1"/>
            <a:r>
              <a:rPr lang="en-US" dirty="0" smtClean="0"/>
              <a:t>Upper rows are </a:t>
            </a:r>
            <a:r>
              <a:rPr lang="en-US" dirty="0" err="1" smtClean="0"/>
              <a:t>shrinked</a:t>
            </a:r>
            <a:endParaRPr lang="bg-BG" dirty="0" smtClean="0"/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Using a group object </a:t>
            </a:r>
            <a:r>
              <a:rPr lang="bg-BG" dirty="0" smtClean="0"/>
              <a:t>(</a:t>
            </a:r>
            <a:r>
              <a:rPr lang="en-US" dirty="0" smtClean="0"/>
              <a:t>only one</a:t>
            </a:r>
            <a:r>
              <a:rPr lang="bg-BG" dirty="0" smtClean="0"/>
              <a:t>)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46976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graphical objects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Creating an objet</a:t>
            </a:r>
            <a:endParaRPr lang="bg-BG" dirty="0" smtClean="0"/>
          </a:p>
          <a:p>
            <a:pPr lvl="1"/>
            <a:r>
              <a:rPr lang="en-US" dirty="0" smtClean="0"/>
              <a:t>With a class constructor</a:t>
            </a:r>
            <a:r>
              <a:rPr lang="bg-BG" dirty="0" smtClean="0"/>
              <a:t> </a:t>
            </a:r>
            <a:r>
              <a:rPr lang="en-US" b="1" dirty="0" smtClean="0"/>
              <a:t>new </a:t>
            </a:r>
            <a:r>
              <a:rPr lang="bg-BG" b="1" dirty="0" smtClean="0"/>
              <a:t>Обект</a:t>
            </a:r>
            <a:r>
              <a:rPr lang="en-US" b="1" dirty="0" smtClean="0"/>
              <a:t>(…)</a:t>
            </a:r>
            <a:endParaRPr lang="bg-BG" b="1" dirty="0" smtClean="0"/>
          </a:p>
          <a:p>
            <a:pPr lvl="1"/>
            <a:r>
              <a:rPr lang="en-US" dirty="0" smtClean="0"/>
              <a:t>With a function</a:t>
            </a:r>
            <a:r>
              <a:rPr lang="bg-BG" dirty="0" smtClean="0"/>
              <a:t> </a:t>
            </a:r>
            <a:r>
              <a:rPr lang="bg-BG" b="1" dirty="0" smtClean="0"/>
              <a:t>обект() </a:t>
            </a:r>
          </a:p>
          <a:p>
            <a:r>
              <a:rPr lang="en-US" dirty="0" smtClean="0"/>
              <a:t>Behind the scene</a:t>
            </a:r>
            <a:endParaRPr lang="bg-BG" dirty="0" smtClean="0"/>
          </a:p>
          <a:p>
            <a:pPr lvl="1"/>
            <a:r>
              <a:rPr lang="en-US" dirty="0" smtClean="0"/>
              <a:t>Storing created objects</a:t>
            </a:r>
            <a:endParaRPr lang="bg-BG" dirty="0" smtClean="0"/>
          </a:p>
          <a:p>
            <a:pPr lvl="1"/>
            <a:r>
              <a:rPr lang="en-US" dirty="0" smtClean="0"/>
              <a:t>Using when the frame is generated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Creating a row of bricks</a:t>
            </a:r>
            <a:endParaRPr lang="bg-BG" dirty="0"/>
          </a:p>
          <a:p>
            <a:pPr lvl="1"/>
            <a:r>
              <a:rPr lang="en-US" dirty="0" smtClean="0"/>
              <a:t>The row has 20 brownish bricks</a:t>
            </a:r>
            <a:endParaRPr lang="bg-BG" dirty="0" smtClean="0"/>
          </a:p>
          <a:p>
            <a:pPr lvl="1"/>
            <a:r>
              <a:rPr lang="en-US" dirty="0" smtClean="0"/>
              <a:t>They all have modified centers (shifted 7 units)</a:t>
            </a:r>
            <a:endParaRPr lang="bg-BG" dirty="0" smtClean="0"/>
          </a:p>
          <a:p>
            <a:pPr lvl="1"/>
            <a:r>
              <a:rPr lang="en-US" dirty="0" smtClean="0"/>
              <a:t>Rotated at </a:t>
            </a:r>
            <a:r>
              <a:rPr lang="bg-BG" dirty="0" smtClean="0"/>
              <a:t>18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>
                <a:sym typeface="Symbol"/>
              </a:rPr>
              <a:t> from one </a:t>
            </a:r>
            <a:r>
              <a:rPr lang="en-US" dirty="0" err="1" smtClean="0">
                <a:sym typeface="Symbol"/>
              </a:rPr>
              <a:t>anothe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row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[]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row.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</a:t>
            </a:r>
            <a:r>
              <a:rPr lang="en-GB" dirty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cuboid([0,0,0],[2,4,1]).custom({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GB" dirty="0"/>
              <a:t>: [7,0,0],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/>
              <a:t>: [random(0.3,0.7),random(0,0.4),0],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: 2*</a:t>
            </a:r>
            <a:r>
              <a:rPr lang="en-GB" dirty="0" err="1"/>
              <a:t>Math.PI</a:t>
            </a:r>
            <a:r>
              <a:rPr lang="en-GB" dirty="0"/>
              <a:t>*</a:t>
            </a:r>
            <a:r>
              <a:rPr lang="en-GB" dirty="0" err="1"/>
              <a:t>i</a:t>
            </a:r>
            <a:r>
              <a:rPr lang="en-GB" dirty="0"/>
              <a:t>/20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})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18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3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Building other rows</a:t>
            </a:r>
            <a:endParaRPr lang="bg-BG" dirty="0"/>
          </a:p>
          <a:p>
            <a:pPr lvl="1"/>
            <a:r>
              <a:rPr lang="en-US" dirty="0" smtClean="0"/>
              <a:t>Creating a copy of the row with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endParaRPr lang="bg-BG" dirty="0" smtClean="0"/>
          </a:p>
          <a:p>
            <a:pPr lvl="1"/>
            <a:r>
              <a:rPr lang="en-US" dirty="0" smtClean="0"/>
              <a:t>Each copy has different z coordinate</a:t>
            </a:r>
          </a:p>
          <a:p>
            <a:pPr lvl="1"/>
            <a:r>
              <a:rPr lang="en-US" dirty="0" smtClean="0"/>
              <a:t>Each row is rotated on a multiple of </a:t>
            </a:r>
            <a:r>
              <a:rPr lang="bg-BG" dirty="0" smtClean="0"/>
              <a:t>18</a:t>
            </a:r>
            <a:r>
              <a:rPr lang="bg-BG" dirty="0" smtClean="0">
                <a:sym typeface="Symbol"/>
              </a:rPr>
              <a:t></a:t>
            </a:r>
          </a:p>
          <a:p>
            <a:pPr lvl="1"/>
            <a:r>
              <a:rPr lang="en-US" dirty="0" smtClean="0">
                <a:sym typeface="Symbol"/>
              </a:rPr>
              <a:t>For overlapping each other row is rotated on additional  </a:t>
            </a:r>
            <a:r>
              <a:rPr lang="bg-BG" dirty="0" smtClean="0">
                <a:sym typeface="Symbol"/>
              </a:rPr>
              <a:t>9</a:t>
            </a:r>
            <a:r>
              <a:rPr lang="en-US" dirty="0" smtClean="0">
                <a:sym typeface="Symbol"/>
              </a:rPr>
              <a:t>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3211823"/>
            <a:ext cx="7863754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=1; </a:t>
            </a:r>
            <a:r>
              <a:rPr lang="en-GB" dirty="0" err="1"/>
              <a:t>i</a:t>
            </a:r>
            <a:r>
              <a:rPr lang="en-GB" dirty="0"/>
              <a:t>&lt;10;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(row)</a:t>
            </a:r>
            <a:r>
              <a:rPr lang="en-GB" dirty="0"/>
              <a:t>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/>
              <a:t>: [0,0,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/>
              <a:t>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: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18</a:t>
            </a:r>
            <a:r>
              <a:rPr lang="en-GB" dirty="0"/>
              <a:t>*</a:t>
            </a:r>
            <a:r>
              <a:rPr lang="en-GB" dirty="0" err="1"/>
              <a:t>Math.round</a:t>
            </a:r>
            <a:r>
              <a:rPr lang="en-GB" dirty="0"/>
              <a:t>(random(0,20))+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9*(i%2)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54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Shaping a chimney</a:t>
            </a:r>
            <a:endParaRPr lang="bg-BG" dirty="0"/>
          </a:p>
          <a:p>
            <a:pPr lvl="1"/>
            <a:r>
              <a:rPr lang="en-US" dirty="0" smtClean="0"/>
              <a:t>Each row of bricks is a group object</a:t>
            </a:r>
            <a:endParaRPr lang="bg-BG" dirty="0" smtClean="0"/>
          </a:p>
          <a:p>
            <a:pPr lvl="1"/>
            <a:r>
              <a:rPr lang="en-US" dirty="0" smtClean="0"/>
              <a:t>Using property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bg-BG" dirty="0" smtClean="0"/>
              <a:t> </a:t>
            </a:r>
            <a:r>
              <a:rPr lang="en-US" dirty="0" smtClean="0"/>
              <a:t>to change the size</a:t>
            </a:r>
            <a:endParaRPr lang="bg-BG" dirty="0" smtClean="0"/>
          </a:p>
          <a:p>
            <a:pPr lvl="1"/>
            <a:r>
              <a:rPr lang="en-US" dirty="0" smtClean="0"/>
              <a:t>Starting with scale k=1</a:t>
            </a:r>
            <a:r>
              <a:rPr lang="bg-BG" dirty="0" smtClean="0"/>
              <a:t> </a:t>
            </a:r>
            <a:r>
              <a:rPr lang="en-US" dirty="0" smtClean="0"/>
              <a:t>and reducing it by </a:t>
            </a:r>
            <a:r>
              <a:rPr lang="bg-BG" dirty="0" smtClean="0"/>
              <a:t>1%</a:t>
            </a:r>
            <a:r>
              <a:rPr lang="en-US" dirty="0" smtClean="0"/>
              <a:t> for each next row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114555"/>
            <a:ext cx="7863754" cy="2834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= 1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=1; </a:t>
            </a:r>
            <a:r>
              <a:rPr lang="en-GB" dirty="0" err="1"/>
              <a:t>i</a:t>
            </a:r>
            <a:r>
              <a:rPr lang="en-GB" dirty="0"/>
              <a:t>&lt;80;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= k*0.99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sameAs</a:t>
            </a:r>
            <a:r>
              <a:rPr lang="en-GB" dirty="0"/>
              <a:t>(row).custom({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 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sizes: [k,k,1]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31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447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Clipping planes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8066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Clipping planes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Parts of objects</a:t>
            </a:r>
            <a:endParaRPr lang="bg-BG" dirty="0" smtClean="0"/>
          </a:p>
          <a:p>
            <a:pPr lvl="1"/>
            <a:r>
              <a:rPr lang="en-US" dirty="0" smtClean="0"/>
              <a:t>Some geometrical objects are part of other objects</a:t>
            </a:r>
            <a:endParaRPr lang="bg-BG" dirty="0" smtClean="0"/>
          </a:p>
          <a:p>
            <a:pPr lvl="1"/>
            <a:r>
              <a:rPr lang="en-US" dirty="0" smtClean="0"/>
              <a:t>Examples</a:t>
            </a:r>
            <a:endParaRPr lang="bg-BG" dirty="0" smtClean="0"/>
          </a:p>
          <a:p>
            <a:pPr lvl="2"/>
            <a:r>
              <a:rPr lang="en-US" dirty="0" smtClean="0"/>
              <a:t>Truncated cone is a part of a cone</a:t>
            </a:r>
            <a:endParaRPr lang="bg-BG" dirty="0" smtClean="0"/>
          </a:p>
          <a:p>
            <a:pPr lvl="2"/>
            <a:r>
              <a:rPr lang="en-US" dirty="0" err="1" smtClean="0"/>
              <a:t>Semisphere</a:t>
            </a:r>
            <a:r>
              <a:rPr lang="en-US" dirty="0" smtClean="0"/>
              <a:t> is a part of a sphere</a:t>
            </a:r>
            <a:endParaRPr lang="bg-BG" dirty="0" smtClean="0"/>
          </a:p>
          <a:p>
            <a:r>
              <a:rPr lang="en-US" dirty="0" smtClean="0"/>
              <a:t>Generating </a:t>
            </a:r>
            <a:endParaRPr lang="bg-BG" dirty="0" smtClean="0"/>
          </a:p>
          <a:p>
            <a:pPr lvl="1"/>
            <a:r>
              <a:rPr lang="en-US" dirty="0" smtClean="0"/>
              <a:t>With </a:t>
            </a:r>
            <a:r>
              <a:rPr lang="en-US" dirty="0" smtClean="0"/>
              <a:t>small triangles</a:t>
            </a:r>
            <a:r>
              <a:rPr lang="en-US" dirty="0" smtClean="0"/>
              <a:t> and other faces </a:t>
            </a:r>
            <a:r>
              <a:rPr lang="bg-BG" dirty="0" smtClean="0"/>
              <a:t>(</a:t>
            </a:r>
            <a:r>
              <a:rPr lang="en-US" dirty="0" smtClean="0"/>
              <a:t>slow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With extending the library </a:t>
            </a:r>
            <a:r>
              <a:rPr lang="bg-BG" dirty="0" smtClean="0"/>
              <a:t>(</a:t>
            </a:r>
            <a:r>
              <a:rPr lang="en-US" dirty="0" smtClean="0"/>
              <a:t>difficult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With intersecting an object with planes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6620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Clipping planes</a:t>
            </a:r>
            <a:endParaRPr lang="bg-BG" dirty="0" smtClean="0"/>
          </a:p>
          <a:p>
            <a:pPr lvl="1"/>
            <a:r>
              <a:rPr lang="en-US" dirty="0" smtClean="0"/>
              <a:t>Defining a plane with equation </a:t>
            </a:r>
            <a:r>
              <a:rPr lang="bg-BG" b="1" dirty="0" smtClean="0"/>
              <a:t>а</a:t>
            </a:r>
            <a:r>
              <a:rPr lang="en-US" b="1" dirty="0" err="1"/>
              <a:t>x+by+cz+d</a:t>
            </a:r>
            <a:r>
              <a:rPr lang="en-US" b="1" dirty="0"/>
              <a:t>=0</a:t>
            </a:r>
            <a:endParaRPr lang="bg-BG" b="1" dirty="0"/>
          </a:p>
          <a:p>
            <a:pPr lvl="1"/>
            <a:r>
              <a:rPr lang="en-US" dirty="0" smtClean="0"/>
              <a:t>The plan split the space in two </a:t>
            </a:r>
            <a:r>
              <a:rPr lang="en-US" dirty="0" err="1" smtClean="0"/>
              <a:t>supspaces</a:t>
            </a:r>
            <a:endParaRPr lang="bg-BG" dirty="0"/>
          </a:p>
          <a:p>
            <a:pPr lvl="1"/>
            <a:r>
              <a:rPr lang="en-US" dirty="0" err="1" smtClean="0"/>
              <a:t>Onle</a:t>
            </a:r>
            <a:r>
              <a:rPr lang="en-US" dirty="0" smtClean="0"/>
              <a:t> the part of the object in the positive subspace is drawn, this is  </a:t>
            </a:r>
            <a:r>
              <a:rPr lang="bg-BG" b="1" dirty="0" smtClean="0"/>
              <a:t>а</a:t>
            </a:r>
            <a:r>
              <a:rPr lang="en-US" b="1" dirty="0" err="1" smtClean="0"/>
              <a:t>x+by+cz+d</a:t>
            </a:r>
            <a:r>
              <a:rPr lang="bg-BG" b="1" dirty="0" smtClean="0"/>
              <a:t>&gt;</a:t>
            </a:r>
            <a:r>
              <a:rPr lang="en-US" b="1" dirty="0" smtClean="0"/>
              <a:t>0</a:t>
            </a:r>
          </a:p>
          <a:p>
            <a:r>
              <a:rPr lang="en-US" dirty="0" smtClean="0"/>
              <a:t>Property</a:t>
            </a:r>
            <a:r>
              <a:rPr lang="bg-BG" dirty="0" smtClean="0"/>
              <a:t> </a:t>
            </a:r>
            <a:r>
              <a:rPr lang="en-US" dirty="0" err="1" smtClean="0"/>
              <a:t>clipPlanes</a:t>
            </a:r>
            <a:endParaRPr lang="bg-BG" dirty="0"/>
          </a:p>
          <a:p>
            <a:pPr lvl="1"/>
            <a:r>
              <a:rPr lang="en-US" dirty="0" smtClean="0"/>
              <a:t>Property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clipPlanes</a:t>
            </a:r>
            <a:r>
              <a:rPr lang="bg-BG" dirty="0" smtClean="0"/>
              <a:t> </a:t>
            </a:r>
            <a:r>
              <a:rPr lang="en-US" dirty="0" smtClean="0"/>
              <a:t>is an array of 4 subarrays</a:t>
            </a:r>
            <a:endParaRPr lang="bg-BG" dirty="0" smtClean="0"/>
          </a:p>
          <a:p>
            <a:pPr lvl="1"/>
            <a:r>
              <a:rPr lang="en-US" dirty="0" smtClean="0"/>
              <a:t>Each subarray defines one clipping plane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en-US" dirty="0" smtClean="0"/>
              <a:t>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[a</a:t>
            </a:r>
            <a:r>
              <a:rPr lang="en-US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,b</a:t>
            </a:r>
            <a:r>
              <a:rPr lang="en-US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,c</a:t>
            </a:r>
            <a:r>
              <a:rPr lang="en-US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,d</a:t>
            </a:r>
            <a:r>
              <a:rPr lang="en-US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, </a:t>
            </a:r>
            <a:r>
              <a:rPr lang="en-US" dirty="0"/>
              <a:t>[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,b</a:t>
            </a:r>
            <a:r>
              <a:rPr lang="en-US" baseline="-25000" dirty="0" smtClean="0"/>
              <a:t>1</a:t>
            </a:r>
            <a:r>
              <a:rPr lang="en-US" dirty="0" smtClean="0"/>
              <a:t>,c</a:t>
            </a:r>
            <a:r>
              <a:rPr lang="en-US" baseline="-25000" dirty="0" smtClean="0"/>
              <a:t>1</a:t>
            </a:r>
            <a:r>
              <a:rPr lang="en-US" dirty="0" smtClean="0"/>
              <a:t>,d</a:t>
            </a:r>
            <a:r>
              <a:rPr lang="en-US" baseline="-25000" dirty="0" smtClean="0"/>
              <a:t>1</a:t>
            </a:r>
            <a:r>
              <a:rPr lang="en-US" dirty="0" smtClean="0"/>
              <a:t>], </a:t>
            </a:r>
            <a:r>
              <a:rPr lang="en-US" dirty="0"/>
              <a:t>[</a:t>
            </a:r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dirty="0" smtClean="0"/>
              <a:t>,b</a:t>
            </a:r>
            <a:r>
              <a:rPr lang="en-US" baseline="-25000" dirty="0" smtClean="0"/>
              <a:t>2</a:t>
            </a:r>
            <a:r>
              <a:rPr lang="en-US" dirty="0" smtClean="0"/>
              <a:t>,c</a:t>
            </a:r>
            <a:r>
              <a:rPr lang="en-US" baseline="-25000" dirty="0" smtClean="0"/>
              <a:t>2</a:t>
            </a:r>
            <a:r>
              <a:rPr lang="en-US" dirty="0" smtClean="0"/>
              <a:t>,d</a:t>
            </a:r>
            <a:r>
              <a:rPr lang="en-US" baseline="-25000" dirty="0" smtClean="0"/>
              <a:t>2</a:t>
            </a:r>
            <a:r>
              <a:rPr lang="en-US" dirty="0" smtClean="0"/>
              <a:t>], </a:t>
            </a:r>
            <a:r>
              <a:rPr lang="en-US" dirty="0"/>
              <a:t>[</a:t>
            </a:r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r>
              <a:rPr lang="en-US" dirty="0" smtClean="0"/>
              <a:t>,b</a:t>
            </a:r>
            <a:r>
              <a:rPr lang="en-US" baseline="-25000" dirty="0" smtClean="0"/>
              <a:t>3</a:t>
            </a:r>
            <a:r>
              <a:rPr lang="en-US" dirty="0" smtClean="0"/>
              <a:t>,c</a:t>
            </a:r>
            <a:r>
              <a:rPr lang="en-US" baseline="-25000" dirty="0" smtClean="0"/>
              <a:t>3</a:t>
            </a:r>
            <a:r>
              <a:rPr lang="en-US" dirty="0" smtClean="0"/>
              <a:t>,d</a:t>
            </a:r>
            <a:r>
              <a:rPr lang="en-US" baseline="-25000" dirty="0" smtClean="0"/>
              <a:t>3</a:t>
            </a:r>
            <a:r>
              <a:rPr lang="en-US" dirty="0" smtClean="0"/>
              <a:t>]]</a:t>
            </a:r>
            <a:endParaRPr lang="bg-BG" dirty="0" smtClean="0"/>
          </a:p>
          <a:p>
            <a:pPr lvl="1"/>
            <a:r>
              <a:rPr lang="en-US" dirty="0" smtClean="0"/>
              <a:t>The property applies only to base (i.e. non-group) </a:t>
            </a:r>
            <a:r>
              <a:rPr lang="en-US" dirty="0" err="1" smtClean="0"/>
              <a:t>objcts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887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Arrow Connector 65"/>
          <p:cNvCxnSpPr/>
          <p:nvPr/>
        </p:nvCxnSpPr>
        <p:spPr>
          <a:xfrm flipV="1">
            <a:off x="3845244" y="3067398"/>
            <a:ext cx="613064" cy="987137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Coefficients</a:t>
            </a:r>
            <a:endParaRPr lang="bg-BG" b="1" dirty="0" smtClean="0"/>
          </a:p>
          <a:p>
            <a:pPr lvl="1"/>
            <a:r>
              <a:rPr lang="en-US" dirty="0" smtClean="0"/>
              <a:t>Relative to the local coordinate system</a:t>
            </a:r>
          </a:p>
          <a:p>
            <a:pPr lvl="1"/>
            <a:r>
              <a:rPr lang="en-US" dirty="0" smtClean="0"/>
              <a:t>Define the normal vector</a:t>
            </a:r>
          </a:p>
          <a:p>
            <a:pPr lvl="1"/>
            <a:r>
              <a:rPr lang="en-US" dirty="0" smtClean="0"/>
              <a:t>Define the distance to the clipping plane</a:t>
            </a:r>
            <a:endParaRPr lang="bg-BG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841051" y="2553572"/>
            <a:ext cx="0" cy="1512377"/>
          </a:xfrm>
          <a:prstGeom prst="straightConnector1">
            <a:avLst/>
          </a:prstGeom>
          <a:ln w="3810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841051" y="4065948"/>
            <a:ext cx="1958262" cy="1"/>
          </a:xfrm>
          <a:prstGeom prst="straightConnector1">
            <a:avLst/>
          </a:prstGeom>
          <a:ln w="3810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926661" y="4065948"/>
            <a:ext cx="91439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3749612" y="397450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Chevron 37"/>
          <p:cNvSpPr/>
          <p:nvPr/>
        </p:nvSpPr>
        <p:spPr>
          <a:xfrm>
            <a:off x="2560342" y="452313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6047514" y="415738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3359944" y="240236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2" name="Freeform 41"/>
          <p:cNvSpPr/>
          <p:nvPr/>
        </p:nvSpPr>
        <p:spPr>
          <a:xfrm rot="16200000" flipV="1">
            <a:off x="3984144" y="3818550"/>
            <a:ext cx="590415" cy="378694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hevron 45"/>
              <p:cNvSpPr/>
              <p:nvPr/>
            </p:nvSpPr>
            <p:spPr>
              <a:xfrm>
                <a:off x="4781096" y="2205994"/>
                <a:ext cx="1358420" cy="365760"/>
              </a:xfrm>
              <a:prstGeom prst="chevron">
                <a:avLst>
                  <a:gd name="adj" fmla="val 0"/>
                </a:avLst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𝑛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bg-BG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46" name="Chevron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096" y="2205994"/>
                <a:ext cx="1358420" cy="365760"/>
              </a:xfrm>
              <a:prstGeom prst="chevron">
                <a:avLst>
                  <a:gd name="adj" fmla="val 0"/>
                </a:avLst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reeform 7"/>
          <p:cNvSpPr/>
          <p:nvPr/>
        </p:nvSpPr>
        <p:spPr>
          <a:xfrm>
            <a:off x="3025516" y="2313282"/>
            <a:ext cx="3289461" cy="2074107"/>
          </a:xfrm>
          <a:custGeom>
            <a:avLst/>
            <a:gdLst>
              <a:gd name="connsiteX0" fmla="*/ 0 w 5740400"/>
              <a:gd name="connsiteY0" fmla="*/ 1181100 h 3619500"/>
              <a:gd name="connsiteX1" fmla="*/ 4610100 w 5740400"/>
              <a:gd name="connsiteY1" fmla="*/ 3619500 h 3619500"/>
              <a:gd name="connsiteX2" fmla="*/ 5740400 w 5740400"/>
              <a:gd name="connsiteY2" fmla="*/ 2006600 h 3619500"/>
              <a:gd name="connsiteX3" fmla="*/ 1828800 w 5740400"/>
              <a:gd name="connsiteY3" fmla="*/ 0 h 3619500"/>
              <a:gd name="connsiteX4" fmla="*/ 0 w 5740400"/>
              <a:gd name="connsiteY4" fmla="*/ 1181100 h 361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0400" h="3619500">
                <a:moveTo>
                  <a:pt x="0" y="1181100"/>
                </a:moveTo>
                <a:lnTo>
                  <a:pt x="4610100" y="3619500"/>
                </a:lnTo>
                <a:lnTo>
                  <a:pt x="5740400" y="2006600"/>
                </a:lnTo>
                <a:lnTo>
                  <a:pt x="1828800" y="0"/>
                </a:lnTo>
                <a:lnTo>
                  <a:pt x="0" y="1181100"/>
                </a:lnTo>
                <a:close/>
              </a:path>
            </a:pathLst>
          </a:custGeom>
          <a:solidFill>
            <a:srgbClr val="E3E5ED">
              <a:alpha val="69804"/>
            </a:srgb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3841051" y="2214448"/>
            <a:ext cx="0" cy="451205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799313" y="4065948"/>
            <a:ext cx="523081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468699" y="2352720"/>
            <a:ext cx="405319" cy="68350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4375035" y="2957607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hevron 70"/>
              <p:cNvSpPr/>
              <p:nvPr/>
            </p:nvSpPr>
            <p:spPr>
              <a:xfrm>
                <a:off x="3442087" y="4157387"/>
                <a:ext cx="2138404" cy="840360"/>
              </a:xfrm>
              <a:prstGeom prst="chevron">
                <a:avLst>
                  <a:gd name="adj" fmla="val 0"/>
                </a:avLst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𝑑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63500" algn="ctr" rotWithShape="0">
                                      <a:srgbClr val="FF0000">
                                        <a:alpha val="40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63500" algn="ctr" rotWithShape="0">
                                      <a:srgbClr val="FF0000">
                                        <a:alpha val="40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63500" algn="ctr" rotWithShape="0">
                                      <a:srgbClr val="FF0000">
                                        <a:alpha val="40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bg-BG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71" name="Chevron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087" y="4157387"/>
                <a:ext cx="2138404" cy="840360"/>
              </a:xfrm>
              <a:prstGeom prst="chevron">
                <a:avLst>
                  <a:gd name="adj" fmla="val 0"/>
                </a:avLst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04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Names of objects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Anonymous</a:t>
            </a:r>
            <a:endParaRPr lang="bg-BG" dirty="0" smtClean="0"/>
          </a:p>
          <a:p>
            <a:pPr lvl="1"/>
            <a:r>
              <a:rPr lang="en-US" dirty="0" smtClean="0"/>
              <a:t>Created without names</a:t>
            </a:r>
            <a:endParaRPr lang="bg-BG" dirty="0" smtClean="0"/>
          </a:p>
          <a:p>
            <a:pPr lvl="1"/>
            <a:r>
              <a:rPr lang="en-US" dirty="0" smtClean="0"/>
              <a:t>Suitable for fixed objects</a:t>
            </a:r>
            <a:endParaRPr lang="bg-BG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14440" y="3517198"/>
            <a:ext cx="1280146" cy="429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prism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5029195" y="2754628"/>
            <a:ext cx="3200365" cy="173734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ysClr val="windowText" lastClr="000000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Repository of graphical objects</a:t>
            </a:r>
            <a:endParaRPr lang="bg-BG" sz="1400" b="1" dirty="0">
              <a:solidFill>
                <a:sysClr val="windowText" lastClr="000000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1" name="Elbow Connector 10"/>
          <p:cNvCxnSpPr>
            <a:stCxn id="6" idx="3"/>
            <a:endCxn id="4" idx="1"/>
          </p:cNvCxnSpPr>
          <p:nvPr/>
        </p:nvCxnSpPr>
        <p:spPr>
          <a:xfrm flipV="1">
            <a:off x="2194586" y="3731466"/>
            <a:ext cx="3108927" cy="5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entagon 3"/>
          <p:cNvSpPr/>
          <p:nvPr/>
        </p:nvSpPr>
        <p:spPr>
          <a:xfrm>
            <a:off x="5303513" y="3091393"/>
            <a:ext cx="1280146" cy="1280146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Prism 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№</a:t>
            </a:r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</a:p>
        </p:txBody>
      </p:sp>
      <p:sp>
        <p:nvSpPr>
          <p:cNvPr id="5" name="Chevron 4"/>
          <p:cNvSpPr/>
          <p:nvPr/>
        </p:nvSpPr>
        <p:spPr>
          <a:xfrm>
            <a:off x="5394952" y="3486138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center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5394952" y="3699496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radius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394952" y="3912854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394952" y="4126211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count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3369" y="4519469"/>
            <a:ext cx="1280146" cy="429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prism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Pentagon 17"/>
          <p:cNvSpPr/>
          <p:nvPr/>
        </p:nvSpPr>
        <p:spPr>
          <a:xfrm>
            <a:off x="6675098" y="3078848"/>
            <a:ext cx="1280146" cy="1280146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Prism 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№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6766537" y="3473593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center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6766537" y="3686951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radius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6766537" y="3900309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" name="Chevron 21"/>
          <p:cNvSpPr/>
          <p:nvPr/>
        </p:nvSpPr>
        <p:spPr>
          <a:xfrm>
            <a:off x="6766537" y="4113666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count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3" name="Elbow Connector 22"/>
          <p:cNvCxnSpPr>
            <a:stCxn id="16" idx="3"/>
            <a:endCxn id="18" idx="2"/>
          </p:cNvCxnSpPr>
          <p:nvPr/>
        </p:nvCxnSpPr>
        <p:spPr>
          <a:xfrm flipV="1">
            <a:off x="2173515" y="4358994"/>
            <a:ext cx="5141656" cy="375323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41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Arrow Connector 47"/>
          <p:cNvCxnSpPr/>
          <p:nvPr/>
        </p:nvCxnSpPr>
        <p:spPr>
          <a:xfrm>
            <a:off x="4091456" y="3943337"/>
            <a:ext cx="1407987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hord 6"/>
          <p:cNvSpPr/>
          <p:nvPr/>
        </p:nvSpPr>
        <p:spPr>
          <a:xfrm>
            <a:off x="4015721" y="2820537"/>
            <a:ext cx="1188707" cy="1188707"/>
          </a:xfrm>
          <a:prstGeom prst="chord">
            <a:avLst>
              <a:gd name="adj1" fmla="val 13661903"/>
              <a:gd name="adj2" fmla="val 7857461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  <a:lumMod val="59000"/>
                </a:schemeClr>
              </a:gs>
              <a:gs pos="2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A scene of random spheres</a:t>
            </a:r>
          </a:p>
          <a:p>
            <a:pPr lvl="1"/>
            <a:r>
              <a:rPr lang="en-US" dirty="0" smtClean="0"/>
              <a:t>Clipping with a vertical </a:t>
            </a:r>
            <a:r>
              <a:rPr lang="en-US" dirty="0" err="1" smtClean="0"/>
              <a:t>XZ</a:t>
            </a:r>
            <a:r>
              <a:rPr lang="en-US" dirty="0" smtClean="0"/>
              <a:t> plane</a:t>
            </a:r>
            <a:endParaRPr lang="en-US" dirty="0" smtClean="0"/>
          </a:p>
          <a:p>
            <a:pPr lvl="1"/>
            <a:r>
              <a:rPr lang="en-US" dirty="0" smtClean="0"/>
              <a:t>Drawing only what is in the +Y subspace</a:t>
            </a:r>
            <a:endParaRPr lang="bg-BG" dirty="0"/>
          </a:p>
        </p:txBody>
      </p:sp>
      <p:sp>
        <p:nvSpPr>
          <p:cNvPr id="38" name="Chevron 37"/>
          <p:cNvSpPr/>
          <p:nvPr/>
        </p:nvSpPr>
        <p:spPr>
          <a:xfrm>
            <a:off x="4389122" y="458340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5133687" y="403477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3665651" y="210569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246815" y="2661959"/>
            <a:ext cx="548634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hevron 22"/>
              <p:cNvSpPr/>
              <p:nvPr/>
            </p:nvSpPr>
            <p:spPr>
              <a:xfrm>
                <a:off x="4796262" y="2453094"/>
                <a:ext cx="352872" cy="365760"/>
              </a:xfrm>
              <a:prstGeom prst="chevron">
                <a:avLst>
                  <a:gd name="adj" fmla="val 0"/>
                </a:avLst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bg-BG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23" name="Chevron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262" y="2453094"/>
                <a:ext cx="352872" cy="365760"/>
              </a:xfrm>
              <a:prstGeom prst="chevron">
                <a:avLst>
                  <a:gd name="adj" fmla="val 0"/>
                </a:avLst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val 27"/>
          <p:cNvSpPr/>
          <p:nvPr/>
        </p:nvSpPr>
        <p:spPr>
          <a:xfrm>
            <a:off x="4114805" y="2954369"/>
            <a:ext cx="273754" cy="914390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tint val="66000"/>
                  <a:satMod val="160000"/>
                  <a:lumMod val="59000"/>
                </a:schemeClr>
              </a:gs>
              <a:gs pos="2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Freeform 7"/>
          <p:cNvSpPr/>
          <p:nvPr/>
        </p:nvSpPr>
        <p:spPr>
          <a:xfrm flipH="1">
            <a:off x="3896160" y="2438963"/>
            <a:ext cx="858718" cy="2144445"/>
          </a:xfrm>
          <a:custGeom>
            <a:avLst/>
            <a:gdLst>
              <a:gd name="connsiteX0" fmla="*/ 0 w 5740400"/>
              <a:gd name="connsiteY0" fmla="*/ 1181100 h 3619500"/>
              <a:gd name="connsiteX1" fmla="*/ 4610100 w 5740400"/>
              <a:gd name="connsiteY1" fmla="*/ 3619500 h 3619500"/>
              <a:gd name="connsiteX2" fmla="*/ 5740400 w 5740400"/>
              <a:gd name="connsiteY2" fmla="*/ 2006600 h 3619500"/>
              <a:gd name="connsiteX3" fmla="*/ 1828800 w 5740400"/>
              <a:gd name="connsiteY3" fmla="*/ 0 h 3619500"/>
              <a:gd name="connsiteX4" fmla="*/ 0 w 5740400"/>
              <a:gd name="connsiteY4" fmla="*/ 1181100 h 3619500"/>
              <a:gd name="connsiteX0" fmla="*/ 0 w 5740400"/>
              <a:gd name="connsiteY0" fmla="*/ 1181100 h 4461193"/>
              <a:gd name="connsiteX1" fmla="*/ 717273 w 5740400"/>
              <a:gd name="connsiteY1" fmla="*/ 4461193 h 4461193"/>
              <a:gd name="connsiteX2" fmla="*/ 5740400 w 5740400"/>
              <a:gd name="connsiteY2" fmla="*/ 2006600 h 4461193"/>
              <a:gd name="connsiteX3" fmla="*/ 1828800 w 5740400"/>
              <a:gd name="connsiteY3" fmla="*/ 0 h 4461193"/>
              <a:gd name="connsiteX4" fmla="*/ 0 w 5740400"/>
              <a:gd name="connsiteY4" fmla="*/ 1181100 h 4461193"/>
              <a:gd name="connsiteX0" fmla="*/ 0 w 5074061"/>
              <a:gd name="connsiteY0" fmla="*/ 1181100 h 4461193"/>
              <a:gd name="connsiteX1" fmla="*/ 50934 w 5074061"/>
              <a:gd name="connsiteY1" fmla="*/ 4461193 h 4461193"/>
              <a:gd name="connsiteX2" fmla="*/ 5074061 w 5074061"/>
              <a:gd name="connsiteY2" fmla="*/ 2006600 h 4461193"/>
              <a:gd name="connsiteX3" fmla="*/ 1162461 w 5074061"/>
              <a:gd name="connsiteY3" fmla="*/ 0 h 4461193"/>
              <a:gd name="connsiteX4" fmla="*/ 0 w 5074061"/>
              <a:gd name="connsiteY4" fmla="*/ 1181100 h 4461193"/>
              <a:gd name="connsiteX0" fmla="*/ 0 w 5074061"/>
              <a:gd name="connsiteY0" fmla="*/ 1075889 h 4355982"/>
              <a:gd name="connsiteX1" fmla="*/ 50934 w 5074061"/>
              <a:gd name="connsiteY1" fmla="*/ 4355982 h 4355982"/>
              <a:gd name="connsiteX2" fmla="*/ 5074061 w 5074061"/>
              <a:gd name="connsiteY2" fmla="*/ 1901389 h 4355982"/>
              <a:gd name="connsiteX3" fmla="*/ 1372885 w 5074061"/>
              <a:gd name="connsiteY3" fmla="*/ 0 h 4355982"/>
              <a:gd name="connsiteX4" fmla="*/ 0 w 5074061"/>
              <a:gd name="connsiteY4" fmla="*/ 1075889 h 4355982"/>
              <a:gd name="connsiteX0" fmla="*/ 0 w 1372885"/>
              <a:gd name="connsiteY0" fmla="*/ 1075889 h 4355982"/>
              <a:gd name="connsiteX1" fmla="*/ 50934 w 1372885"/>
              <a:gd name="connsiteY1" fmla="*/ 4355982 h 4355982"/>
              <a:gd name="connsiteX2" fmla="*/ 1339050 w 1372885"/>
              <a:gd name="connsiteY2" fmla="*/ 2778153 h 4355982"/>
              <a:gd name="connsiteX3" fmla="*/ 1372885 w 1372885"/>
              <a:gd name="connsiteY3" fmla="*/ 0 h 4355982"/>
              <a:gd name="connsiteX4" fmla="*/ 0 w 1372885"/>
              <a:gd name="connsiteY4" fmla="*/ 1075889 h 4355982"/>
              <a:gd name="connsiteX0" fmla="*/ 124418 w 1497303"/>
              <a:gd name="connsiteY0" fmla="*/ 1075889 h 3742247"/>
              <a:gd name="connsiteX1" fmla="*/ 0 w 1497303"/>
              <a:gd name="connsiteY1" fmla="*/ 3742247 h 3742247"/>
              <a:gd name="connsiteX2" fmla="*/ 1463468 w 1497303"/>
              <a:gd name="connsiteY2" fmla="*/ 2778153 h 3742247"/>
              <a:gd name="connsiteX3" fmla="*/ 1497303 w 1497303"/>
              <a:gd name="connsiteY3" fmla="*/ 0 h 3742247"/>
              <a:gd name="connsiteX4" fmla="*/ 124418 w 1497303"/>
              <a:gd name="connsiteY4" fmla="*/ 1075889 h 3742247"/>
              <a:gd name="connsiteX0" fmla="*/ 1672 w 1497303"/>
              <a:gd name="connsiteY0" fmla="*/ 1023283 h 3742247"/>
              <a:gd name="connsiteX1" fmla="*/ 0 w 1497303"/>
              <a:gd name="connsiteY1" fmla="*/ 3742247 h 3742247"/>
              <a:gd name="connsiteX2" fmla="*/ 1463468 w 1497303"/>
              <a:gd name="connsiteY2" fmla="*/ 2778153 h 3742247"/>
              <a:gd name="connsiteX3" fmla="*/ 1497303 w 1497303"/>
              <a:gd name="connsiteY3" fmla="*/ 0 h 3742247"/>
              <a:gd name="connsiteX4" fmla="*/ 1672 w 1497303"/>
              <a:gd name="connsiteY4" fmla="*/ 1023283 h 3742247"/>
              <a:gd name="connsiteX0" fmla="*/ 1672 w 1498539"/>
              <a:gd name="connsiteY0" fmla="*/ 1023283 h 3742247"/>
              <a:gd name="connsiteX1" fmla="*/ 0 w 1498539"/>
              <a:gd name="connsiteY1" fmla="*/ 3742247 h 3742247"/>
              <a:gd name="connsiteX2" fmla="*/ 1498539 w 1498539"/>
              <a:gd name="connsiteY2" fmla="*/ 2357308 h 3742247"/>
              <a:gd name="connsiteX3" fmla="*/ 1497303 w 1498539"/>
              <a:gd name="connsiteY3" fmla="*/ 0 h 3742247"/>
              <a:gd name="connsiteX4" fmla="*/ 1672 w 1498539"/>
              <a:gd name="connsiteY4" fmla="*/ 1023283 h 374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8539" h="3742247">
                <a:moveTo>
                  <a:pt x="1672" y="1023283"/>
                </a:moveTo>
                <a:cubicBezTo>
                  <a:pt x="1115" y="1929604"/>
                  <a:pt x="557" y="2835926"/>
                  <a:pt x="0" y="3742247"/>
                </a:cubicBezTo>
                <a:lnTo>
                  <a:pt x="1498539" y="2357308"/>
                </a:lnTo>
                <a:lnTo>
                  <a:pt x="1497303" y="0"/>
                </a:lnTo>
                <a:lnTo>
                  <a:pt x="1672" y="1023283"/>
                </a:lnTo>
                <a:close/>
              </a:path>
            </a:pathLst>
          </a:custGeom>
          <a:solidFill>
            <a:srgbClr val="E3E5ED">
              <a:alpha val="69804"/>
            </a:srgb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091456" y="3943336"/>
            <a:ext cx="84630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073606" y="2091837"/>
            <a:ext cx="0" cy="177692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3982167" y="384184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1" name="Oval 30"/>
          <p:cNvSpPr/>
          <p:nvPr/>
        </p:nvSpPr>
        <p:spPr>
          <a:xfrm>
            <a:off x="4124853" y="2582805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5401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bg-BG" dirty="0"/>
          </a:p>
          <a:p>
            <a:pPr lvl="1"/>
            <a:r>
              <a:rPr lang="en-US" dirty="0" smtClean="0"/>
              <a:t>The normal vector is</a:t>
            </a:r>
            <a:r>
              <a:rPr lang="bg-BG" dirty="0" smtClean="0"/>
              <a:t> </a:t>
            </a:r>
            <a:r>
              <a:rPr lang="en-US" dirty="0" smtClean="0"/>
              <a:t>+Y, </a:t>
            </a:r>
            <a:r>
              <a:rPr lang="en-US" dirty="0" smtClean="0"/>
              <a:t>i.e.</a:t>
            </a:r>
            <a:r>
              <a:rPr lang="bg-BG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a,b,c</a:t>
            </a:r>
            <a:r>
              <a:rPr lang="en-US" dirty="0" smtClean="0"/>
              <a:t>)=(0,1,0)</a:t>
            </a:r>
          </a:p>
          <a:p>
            <a:pPr lvl="1"/>
            <a:r>
              <a:rPr lang="en-US" dirty="0" smtClean="0"/>
              <a:t>The plane goes through (</a:t>
            </a:r>
            <a:r>
              <a:rPr lang="en-US" dirty="0" smtClean="0"/>
              <a:t>0,0,0),</a:t>
            </a:r>
            <a:r>
              <a:rPr lang="bg-BG" dirty="0" smtClean="0"/>
              <a:t> </a:t>
            </a:r>
            <a:r>
              <a:rPr lang="en-US" dirty="0" smtClean="0"/>
              <a:t>i.e.</a:t>
            </a:r>
            <a:r>
              <a:rPr lang="bg-BG" dirty="0" smtClean="0"/>
              <a:t> </a:t>
            </a:r>
            <a:r>
              <a:rPr lang="en-US" dirty="0" smtClean="0"/>
              <a:t>d=0</a:t>
            </a:r>
            <a:r>
              <a:rPr lang="bg-BG" dirty="0" smtClean="0"/>
              <a:t>, </a:t>
            </a:r>
            <a:r>
              <a:rPr lang="en-US" dirty="0" smtClean="0"/>
              <a:t>however</a:t>
            </a:r>
            <a:r>
              <a:rPr lang="bg-BG" dirty="0" smtClean="0"/>
              <a:t>…</a:t>
            </a:r>
            <a:endParaRPr lang="en-US" dirty="0" smtClean="0"/>
          </a:p>
          <a:p>
            <a:r>
              <a:rPr lang="en-US" dirty="0" smtClean="0"/>
              <a:t>The local coordinates must be used</a:t>
            </a:r>
            <a:r>
              <a:rPr lang="bg-BG" dirty="0" smtClean="0"/>
              <a:t> :</a:t>
            </a:r>
            <a:endParaRPr lang="bg-BG" dirty="0" smtClean="0"/>
          </a:p>
          <a:p>
            <a:pPr lvl="1"/>
            <a:r>
              <a:rPr lang="en-US" dirty="0" smtClean="0"/>
              <a:t>The sphere center is </a:t>
            </a:r>
            <a:r>
              <a:rPr lang="bg-BG" dirty="0" smtClean="0"/>
              <a:t>(</a:t>
            </a:r>
            <a:r>
              <a:rPr lang="bg-BG" dirty="0" smtClean="0"/>
              <a:t>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), </a:t>
            </a:r>
            <a:r>
              <a:rPr lang="en-US" dirty="0" smtClean="0"/>
              <a:t>its diameter is 1</a:t>
            </a:r>
            <a:r>
              <a:rPr lang="bg-BG" dirty="0" smtClean="0"/>
              <a:t>, </a:t>
            </a:r>
            <a:r>
              <a:rPr lang="en-US" dirty="0" smtClean="0"/>
              <a:t>the distance to the plane is y/5</a:t>
            </a:r>
            <a:r>
              <a:rPr lang="en-US" dirty="0" smtClean="0"/>
              <a:t>, </a:t>
            </a:r>
            <a:r>
              <a:rPr lang="en-US" dirty="0" smtClean="0"/>
              <a:t>thus d=y/5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instead of</a:t>
            </a:r>
            <a:r>
              <a:rPr lang="bg-BG" dirty="0" smtClean="0"/>
              <a:t> </a:t>
            </a:r>
            <a:r>
              <a:rPr lang="bg-BG" dirty="0" smtClean="0"/>
              <a:t>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3028945"/>
            <a:ext cx="7863754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GB" dirty="0"/>
              <a:t> = random(-5,5);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sphere</a:t>
            </a:r>
            <a:r>
              <a:rPr lang="en-GB" dirty="0"/>
              <a:t>([0,0,0</a:t>
            </a:r>
            <a:r>
              <a:rPr lang="en-GB" dirty="0" smtClean="0"/>
              <a:t>],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</a:t>
            </a:r>
            <a:r>
              <a:rPr lang="en-GB" dirty="0"/>
              <a:t>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center</a:t>
            </a:r>
            <a:r>
              <a:rPr lang="en-GB" dirty="0"/>
              <a:t>: [random(-10,10),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GB" dirty="0" err="1"/>
              <a:t>,random</a:t>
            </a:r>
            <a:r>
              <a:rPr lang="en-GB" dirty="0"/>
              <a:t>(-5,5)],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color</a:t>
            </a:r>
            <a:r>
              <a:rPr lang="en-GB" dirty="0"/>
              <a:t>: [random(0,1),random(0,1),random(0,1)],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[0,1,0,y/5]</a:t>
            </a:r>
            <a:r>
              <a:rPr lang="en-GB" dirty="0"/>
              <a:t>]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595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67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Conic sections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Illustration of conic sections</a:t>
            </a:r>
            <a:endParaRPr lang="bg-BG" dirty="0" smtClean="0"/>
          </a:p>
          <a:p>
            <a:pPr lvl="1"/>
            <a:r>
              <a:rPr lang="en-US" dirty="0" smtClean="0"/>
              <a:t>Four cones</a:t>
            </a:r>
            <a:endParaRPr lang="bg-BG" dirty="0" smtClean="0"/>
          </a:p>
          <a:p>
            <a:pPr lvl="1"/>
            <a:r>
              <a:rPr lang="en-US" dirty="0" smtClean="0"/>
              <a:t>Each is truncated with a plane</a:t>
            </a:r>
            <a:endParaRPr lang="bg-BG" dirty="0" smtClean="0"/>
          </a:p>
          <a:p>
            <a:pPr lvl="1"/>
            <a:r>
              <a:rPr lang="en-US" dirty="0" smtClean="0"/>
              <a:t>The intersections are</a:t>
            </a:r>
            <a:r>
              <a:rPr lang="bg-BG" dirty="0" smtClean="0"/>
              <a:t>:</a:t>
            </a:r>
            <a:endParaRPr lang="bg-BG" dirty="0" smtClean="0"/>
          </a:p>
          <a:p>
            <a:pPr lvl="2"/>
            <a:r>
              <a:rPr lang="en-US" dirty="0" smtClean="0"/>
              <a:t>Circle</a:t>
            </a:r>
            <a:endParaRPr lang="bg-BG" dirty="0" smtClean="0"/>
          </a:p>
          <a:p>
            <a:pPr lvl="2"/>
            <a:r>
              <a:rPr lang="en-US" dirty="0" smtClean="0"/>
              <a:t>Ellipse</a:t>
            </a:r>
            <a:endParaRPr lang="bg-BG" dirty="0" smtClean="0"/>
          </a:p>
          <a:p>
            <a:pPr lvl="2"/>
            <a:r>
              <a:rPr lang="en-US" dirty="0" smtClean="0"/>
              <a:t>Parabola</a:t>
            </a:r>
            <a:endParaRPr lang="bg-BG" dirty="0" smtClean="0"/>
          </a:p>
          <a:p>
            <a:pPr lvl="2"/>
            <a:r>
              <a:rPr lang="en-US" dirty="0" smtClean="0"/>
              <a:t>Hyperbola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5635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Clipping plane</a:t>
            </a:r>
            <a:endParaRPr lang="bg-BG" dirty="0" smtClean="0"/>
          </a:p>
          <a:p>
            <a:pPr lvl="1"/>
            <a:r>
              <a:rPr lang="en-US" dirty="0" smtClean="0"/>
              <a:t>Circle – the plane is parallel to the base</a:t>
            </a:r>
            <a:endParaRPr lang="bg-BG" dirty="0" smtClean="0"/>
          </a:p>
          <a:p>
            <a:pPr lvl="1"/>
            <a:r>
              <a:rPr lang="en-US" dirty="0" smtClean="0"/>
              <a:t>Ellipse – the plane is at a smaller angle than the ruling line</a:t>
            </a:r>
            <a:endParaRPr lang="bg-BG" dirty="0" smtClean="0"/>
          </a:p>
          <a:p>
            <a:pPr lvl="1"/>
            <a:r>
              <a:rPr lang="en-US" dirty="0" smtClean="0"/>
              <a:t>Parabola – the plane is at the same angle as the ruling line</a:t>
            </a:r>
            <a:endParaRPr lang="bg-BG" dirty="0" smtClean="0"/>
          </a:p>
          <a:p>
            <a:pPr lvl="1"/>
            <a:r>
              <a:rPr lang="en-US" dirty="0" smtClean="0"/>
              <a:t>Hyperbola – the plane is at a larger angle than the ruling line</a:t>
            </a:r>
            <a:endParaRPr lang="bg-BG" dirty="0" smtClean="0"/>
          </a:p>
        </p:txBody>
      </p:sp>
      <p:sp>
        <p:nvSpPr>
          <p:cNvPr id="3" name="Isosceles Triangle 2"/>
          <p:cNvSpPr/>
          <p:nvPr/>
        </p:nvSpPr>
        <p:spPr>
          <a:xfrm>
            <a:off x="1099356" y="3211823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Isosceles Triangle 3"/>
          <p:cNvSpPr/>
          <p:nvPr/>
        </p:nvSpPr>
        <p:spPr>
          <a:xfrm>
            <a:off x="2928136" y="3211823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Isosceles Triangle 4"/>
          <p:cNvSpPr/>
          <p:nvPr/>
        </p:nvSpPr>
        <p:spPr>
          <a:xfrm>
            <a:off x="4769986" y="3211823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Isosceles Triangle 5"/>
          <p:cNvSpPr/>
          <p:nvPr/>
        </p:nvSpPr>
        <p:spPr>
          <a:xfrm>
            <a:off x="6598766" y="3211823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8" name="Straight Connector 7"/>
          <p:cNvCxnSpPr/>
          <p:nvPr/>
        </p:nvCxnSpPr>
        <p:spPr>
          <a:xfrm>
            <a:off x="1099356" y="4126213"/>
            <a:ext cx="1369547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291854" y="3303262"/>
            <a:ext cx="1099306" cy="109726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96012" y="3211823"/>
            <a:ext cx="747573" cy="164590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589487" y="3211823"/>
            <a:ext cx="0" cy="1554463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95239" y="4641387"/>
            <a:ext cx="607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base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3807938">
            <a:off x="3296265" y="2849049"/>
            <a:ext cx="62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Ruling </a:t>
            </a:r>
            <a:b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line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336053" y="2565341"/>
            <a:ext cx="1146546" cy="2292384"/>
          </a:xfrm>
          <a:prstGeom prst="lin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TextBox 23"/>
          <p:cNvSpPr txBox="1"/>
          <p:nvPr/>
        </p:nvSpPr>
        <p:spPr>
          <a:xfrm rot="3807938">
            <a:off x="5149886" y="2849049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Ruling</a:t>
            </a:r>
            <a:b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line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172843" y="2565341"/>
            <a:ext cx="1146546" cy="2292384"/>
          </a:xfrm>
          <a:prstGeom prst="lin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TextBox 25"/>
          <p:cNvSpPr txBox="1"/>
          <p:nvPr/>
        </p:nvSpPr>
        <p:spPr>
          <a:xfrm rot="3807938">
            <a:off x="6984264" y="2849049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Ruling</a:t>
            </a:r>
            <a:b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line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007221" y="2565341"/>
            <a:ext cx="1146546" cy="2292384"/>
          </a:xfrm>
          <a:prstGeom prst="lin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" name="TextBox 27"/>
          <p:cNvSpPr txBox="1"/>
          <p:nvPr/>
        </p:nvSpPr>
        <p:spPr>
          <a:xfrm>
            <a:off x="1568596" y="4093387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circle</a:t>
            </a:r>
            <a:endParaRPr lang="bg-BG" sz="12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2679549">
            <a:off x="3473812" y="3766257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ellipse</a:t>
            </a:r>
            <a:endParaRPr lang="bg-BG" sz="12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3939812">
            <a:off x="5123028" y="4013053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parabola</a:t>
            </a:r>
            <a:endParaRPr lang="bg-BG" sz="12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5400000">
            <a:off x="7048114" y="4013052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hyperbola</a:t>
            </a:r>
            <a:endParaRPr lang="bg-BG" sz="12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07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bg-BG" dirty="0"/>
          </a:p>
          <a:p>
            <a:pPr lvl="1"/>
            <a:r>
              <a:rPr lang="en-US" dirty="0" smtClean="0"/>
              <a:t>Selecting coefficients of the clipping planes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en-US" dirty="0" smtClean="0"/>
              <a:t>Cloning objects, but in mode </a:t>
            </a:r>
            <a:r>
              <a:rPr lang="en-US" dirty="0" err="1" smtClean="0"/>
              <a:t>Suica.LINE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to draw the edges</a:t>
            </a:r>
            <a:endParaRPr lang="bg-BG" dirty="0" smtClean="0"/>
          </a:p>
          <a:p>
            <a:pPr lvl="1"/>
            <a:r>
              <a:rPr lang="en-US" dirty="0" smtClean="0"/>
              <a:t>Cloning again + applying two clipping planes</a:t>
            </a:r>
            <a:br>
              <a:rPr lang="en-US" dirty="0" smtClean="0"/>
            </a:br>
            <a:r>
              <a:rPr lang="en-US" dirty="0" smtClean="0"/>
              <a:t>to draw a strip around the intersection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1108726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cone(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en-GB" dirty="0" err="1" smtClean="0"/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[0,0,-1,1/3]</a:t>
            </a:r>
            <a:r>
              <a:rPr lang="en-GB" dirty="0" smtClean="0"/>
              <a:t>]});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cone(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en-GB" dirty="0" err="1" smtClean="0"/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[0.8,0,-1,1/2]</a:t>
            </a:r>
            <a:r>
              <a:rPr lang="en-GB" dirty="0" smtClean="0"/>
              <a:t>]});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cone(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en-GB" dirty="0" err="1" smtClean="0"/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[2,0,-1,1/2]</a:t>
            </a:r>
            <a:r>
              <a:rPr lang="en-GB" dirty="0" smtClean="0"/>
              <a:t>]});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cone(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en-GB" dirty="0" err="1" smtClean="0"/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[1,0,0,1/8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 smtClean="0"/>
              <a:t>]});</a:t>
            </a:r>
            <a:endParaRPr lang="en-GB" dirty="0"/>
          </a:p>
        </p:txBody>
      </p:sp>
      <p:sp>
        <p:nvSpPr>
          <p:cNvPr id="2" name="Freeform 1"/>
          <p:cNvSpPr/>
          <p:nvPr/>
        </p:nvSpPr>
        <p:spPr>
          <a:xfrm>
            <a:off x="7319660" y="3111179"/>
            <a:ext cx="731520" cy="838572"/>
          </a:xfrm>
          <a:custGeom>
            <a:avLst/>
            <a:gdLst>
              <a:gd name="connsiteX0" fmla="*/ 53526 w 731520"/>
              <a:gd name="connsiteY0" fmla="*/ 0 h 838572"/>
              <a:gd name="connsiteX1" fmla="*/ 584324 w 731520"/>
              <a:gd name="connsiteY1" fmla="*/ 526338 h 838572"/>
              <a:gd name="connsiteX2" fmla="*/ 731520 w 731520"/>
              <a:gd name="connsiteY2" fmla="*/ 838572 h 838572"/>
              <a:gd name="connsiteX3" fmla="*/ 0 w 731520"/>
              <a:gd name="connsiteY3" fmla="*/ 107052 h 838572"/>
              <a:gd name="connsiteX4" fmla="*/ 53526 w 731520"/>
              <a:gd name="connsiteY4" fmla="*/ 0 h 83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520" h="838572">
                <a:moveTo>
                  <a:pt x="53526" y="0"/>
                </a:moveTo>
                <a:lnTo>
                  <a:pt x="584324" y="526338"/>
                </a:lnTo>
                <a:lnTo>
                  <a:pt x="731520" y="838572"/>
                </a:lnTo>
                <a:lnTo>
                  <a:pt x="0" y="107052"/>
                </a:lnTo>
                <a:lnTo>
                  <a:pt x="53526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Isosceles Triangle 3"/>
          <p:cNvSpPr/>
          <p:nvPr/>
        </p:nvSpPr>
        <p:spPr>
          <a:xfrm>
            <a:off x="6766536" y="2846067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" name="Straight Connector 5"/>
          <p:cNvCxnSpPr/>
          <p:nvPr/>
        </p:nvCxnSpPr>
        <p:spPr>
          <a:xfrm>
            <a:off x="7129220" y="3028945"/>
            <a:ext cx="1099306" cy="109726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30254" y="2881617"/>
            <a:ext cx="1099306" cy="109726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15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09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Graphical objects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Anonymous and named</a:t>
            </a:r>
            <a:endParaRPr lang="bg-BG" dirty="0" smtClean="0"/>
          </a:p>
          <a:p>
            <a:pPr lvl="1"/>
            <a:r>
              <a:rPr lang="en-US" dirty="0" smtClean="0"/>
              <a:t>Anonymous, when no changes are needed</a:t>
            </a:r>
            <a:endParaRPr lang="bg-BG" dirty="0" smtClean="0"/>
          </a:p>
          <a:p>
            <a:pPr lvl="1"/>
            <a:r>
              <a:rPr lang="en-US" dirty="0" smtClean="0"/>
              <a:t>Names, when their properties will be changed</a:t>
            </a:r>
            <a:endParaRPr lang="en-US" dirty="0" smtClean="0"/>
          </a:p>
          <a:p>
            <a:pPr lvl="1"/>
            <a:r>
              <a:rPr lang="en-US" dirty="0" smtClean="0"/>
              <a:t>The same name can be reused for several objects</a:t>
            </a:r>
            <a:endParaRPr lang="bg-BG" dirty="0" smtClean="0"/>
          </a:p>
          <a:p>
            <a:r>
              <a:rPr lang="en-US" dirty="0" smtClean="0"/>
              <a:t>Creating styles</a:t>
            </a:r>
            <a:endParaRPr lang="bg-BG" dirty="0"/>
          </a:p>
          <a:p>
            <a:pPr lvl="1"/>
            <a:r>
              <a:rPr lang="en-US" dirty="0" smtClean="0"/>
              <a:t>Assigning values of object properties</a:t>
            </a:r>
            <a:endParaRPr lang="bg-BG" dirty="0" smtClean="0"/>
          </a:p>
          <a:p>
            <a:pPr lvl="1"/>
            <a:r>
              <a:rPr lang="en-US" dirty="0" smtClean="0"/>
              <a:t>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custom</a:t>
            </a:r>
            <a:r>
              <a:rPr lang="bg-BG" dirty="0" smtClean="0"/>
              <a:t>, </a:t>
            </a:r>
            <a:r>
              <a:rPr lang="en-US" dirty="0" smtClean="0"/>
              <a:t>and a style as a set of pairs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{name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…}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Copying / cloning</a:t>
            </a:r>
            <a:endParaRPr lang="bg-BG" dirty="0" smtClean="0"/>
          </a:p>
          <a:p>
            <a:pPr lvl="1"/>
            <a:r>
              <a:rPr lang="en-US" dirty="0" smtClean="0"/>
              <a:t>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dirty="0" smtClean="0"/>
              <a:t>Group objects</a:t>
            </a:r>
            <a:endParaRPr lang="bg-BG" dirty="0" smtClean="0"/>
          </a:p>
          <a:p>
            <a:pPr lvl="1"/>
            <a:r>
              <a:rPr lang="en-US" dirty="0" smtClean="0"/>
              <a:t>With class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Suica.Group</a:t>
            </a:r>
            <a:r>
              <a:rPr lang="bg-BG" dirty="0"/>
              <a:t> </a:t>
            </a:r>
            <a:r>
              <a:rPr lang="en-US" dirty="0" smtClean="0"/>
              <a:t>or function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Method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</a:t>
            </a:r>
            <a:r>
              <a:rPr lang="en-US" dirty="0" smtClean="0"/>
              <a:t> </a:t>
            </a:r>
            <a:r>
              <a:rPr lang="en-US" dirty="0" smtClean="0"/>
              <a:t>for adding objects to existing group</a:t>
            </a:r>
            <a:endParaRPr lang="en-US" dirty="0" smtClean="0"/>
          </a:p>
          <a:p>
            <a:pPr lvl="1"/>
            <a:r>
              <a:rPr lang="en-US" dirty="0" smtClean="0"/>
              <a:t>Method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mergeColor</a:t>
            </a:r>
            <a:r>
              <a:rPr lang="bg-BG" dirty="0" smtClean="0"/>
              <a:t> </a:t>
            </a:r>
            <a:r>
              <a:rPr lang="en-US" dirty="0" smtClean="0"/>
              <a:t>to define common </a:t>
            </a:r>
            <a:r>
              <a:rPr lang="en-US" dirty="0" err="1" smtClean="0"/>
              <a:t>colour</a:t>
            </a:r>
            <a:endParaRPr lang="bg-BG" dirty="0" smtClean="0"/>
          </a:p>
          <a:p>
            <a:r>
              <a:rPr lang="en-US" dirty="0" smtClean="0"/>
              <a:t>Clipping planes</a:t>
            </a:r>
            <a:endParaRPr lang="bg-BG" dirty="0" smtClean="0"/>
          </a:p>
          <a:p>
            <a:pPr lvl="1"/>
            <a:r>
              <a:rPr lang="en-US" dirty="0" smtClean="0"/>
              <a:t>Property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clipPlanes</a:t>
            </a:r>
            <a:r>
              <a:rPr lang="bg-BG" dirty="0" smtClean="0"/>
              <a:t> </a:t>
            </a:r>
            <a:r>
              <a:rPr lang="en-US" dirty="0" smtClean="0"/>
              <a:t>with coefficients of 1 to 4 planes</a:t>
            </a:r>
            <a:r>
              <a:rPr lang="bg-BG" dirty="0" smtClean="0"/>
              <a:t>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1718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Objects with names</a:t>
            </a:r>
            <a:endParaRPr lang="bg-BG" dirty="0" smtClean="0"/>
          </a:p>
          <a:p>
            <a:pPr lvl="1"/>
            <a:r>
              <a:rPr lang="en-US" dirty="0" smtClean="0"/>
              <a:t>Assigned to variables</a:t>
            </a:r>
            <a:endParaRPr lang="bg-BG" dirty="0" smtClean="0"/>
          </a:p>
          <a:p>
            <a:pPr lvl="1"/>
            <a:r>
              <a:rPr lang="en-US" dirty="0" smtClean="0"/>
              <a:t>Properties are accessed via the variable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14420" y="2480310"/>
            <a:ext cx="1828800" cy="6400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err="1"/>
              <a:t>a.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color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 =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</a:p>
          <a:p>
            <a:r>
              <a:rPr lang="en-US" sz="1600" dirty="0" err="1"/>
              <a:t>a.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focus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 = ...</a:t>
            </a:r>
          </a:p>
        </p:txBody>
      </p:sp>
      <p:sp>
        <p:nvSpPr>
          <p:cNvPr id="5" name="Chevron 4"/>
          <p:cNvSpPr/>
          <p:nvPr/>
        </p:nvSpPr>
        <p:spPr>
          <a:xfrm>
            <a:off x="5029195" y="1931677"/>
            <a:ext cx="3200365" cy="2138517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ysClr val="windowText" lastClr="000000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Repository of graphical objects</a:t>
            </a:r>
            <a:endParaRPr lang="bg-BG" sz="1400" b="1" dirty="0">
              <a:solidFill>
                <a:sysClr val="windowText" lastClr="000000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" name="Elbow Connector 5"/>
          <p:cNvCxnSpPr>
            <a:stCxn id="30" idx="3"/>
          </p:cNvCxnSpPr>
          <p:nvPr/>
        </p:nvCxnSpPr>
        <p:spPr>
          <a:xfrm>
            <a:off x="4572000" y="2458503"/>
            <a:ext cx="731513" cy="88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entagon 6"/>
          <p:cNvSpPr/>
          <p:nvPr/>
        </p:nvSpPr>
        <p:spPr>
          <a:xfrm>
            <a:off x="5303513" y="2268441"/>
            <a:ext cx="1280146" cy="1722987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Prism 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№</a:t>
            </a:r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</a:p>
        </p:txBody>
      </p:sp>
      <p:sp>
        <p:nvSpPr>
          <p:cNvPr id="8" name="Chevron 7"/>
          <p:cNvSpPr/>
          <p:nvPr/>
        </p:nvSpPr>
        <p:spPr>
          <a:xfrm>
            <a:off x="5394952" y="2663187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center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394952" y="2876545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radius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5394952" y="3089903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5394952" y="3303260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count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20" y="3696518"/>
            <a:ext cx="1828800" cy="429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/>
              <a:t>b =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prism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Pentagon 12"/>
          <p:cNvSpPr/>
          <p:nvPr/>
        </p:nvSpPr>
        <p:spPr>
          <a:xfrm>
            <a:off x="6675098" y="2255896"/>
            <a:ext cx="1280146" cy="1505781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Prism 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№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6766537" y="2650642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center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6766537" y="2864000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radius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6766537" y="3077358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6766537" y="3290715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count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8" name="Elbow Connector 17"/>
          <p:cNvCxnSpPr>
            <a:stCxn id="12" idx="3"/>
            <a:endCxn id="44" idx="1"/>
          </p:cNvCxnSpPr>
          <p:nvPr/>
        </p:nvCxnSpPr>
        <p:spPr>
          <a:xfrm>
            <a:off x="2743220" y="3911366"/>
            <a:ext cx="1441923" cy="37591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14420" y="1846525"/>
            <a:ext cx="1828800" cy="429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/>
              <a:t>a</a:t>
            </a:r>
            <a:r>
              <a:rPr lang="bg-BG" sz="1600" dirty="0"/>
              <a:t> =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prism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endParaRPr lang="en-US" sz="1600" dirty="0" smtClean="0">
              <a:solidFill>
                <a:schemeClr val="tx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5394951" y="3515172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color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5394951" y="3728529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focus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14420" y="4442108"/>
            <a:ext cx="1828800" cy="415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err="1"/>
              <a:t>b.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hollow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 =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</a:p>
        </p:txBody>
      </p:sp>
      <p:sp>
        <p:nvSpPr>
          <p:cNvPr id="30" name="Chevron 29"/>
          <p:cNvSpPr/>
          <p:nvPr/>
        </p:nvSpPr>
        <p:spPr>
          <a:xfrm>
            <a:off x="4114805" y="2297433"/>
            <a:ext cx="457195" cy="322140"/>
          </a:xfrm>
          <a:prstGeom prst="chevron">
            <a:avLst>
              <a:gd name="adj" fmla="val 21835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/>
              <a:t>a</a:t>
            </a:r>
            <a:endParaRPr lang="bg-BG" sz="1600" b="1" dirty="0"/>
          </a:p>
        </p:txBody>
      </p:sp>
      <p:cxnSp>
        <p:nvCxnSpPr>
          <p:cNvPr id="33" name="Elbow Connector 32"/>
          <p:cNvCxnSpPr>
            <a:stCxn id="22" idx="3"/>
            <a:endCxn id="30" idx="1"/>
          </p:cNvCxnSpPr>
          <p:nvPr/>
        </p:nvCxnSpPr>
        <p:spPr>
          <a:xfrm>
            <a:off x="2743220" y="2061373"/>
            <a:ext cx="1441924" cy="39713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4" idx="3"/>
            <a:endCxn id="30" idx="1"/>
          </p:cNvCxnSpPr>
          <p:nvPr/>
        </p:nvCxnSpPr>
        <p:spPr>
          <a:xfrm flipV="1">
            <a:off x="2743220" y="2458503"/>
            <a:ext cx="1441924" cy="34184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hevron 38"/>
          <p:cNvSpPr/>
          <p:nvPr/>
        </p:nvSpPr>
        <p:spPr>
          <a:xfrm>
            <a:off x="6766537" y="3502855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hollow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" name="Chevron 43"/>
          <p:cNvSpPr/>
          <p:nvPr/>
        </p:nvSpPr>
        <p:spPr>
          <a:xfrm>
            <a:off x="4114804" y="4126213"/>
            <a:ext cx="457195" cy="322140"/>
          </a:xfrm>
          <a:prstGeom prst="chevron">
            <a:avLst>
              <a:gd name="adj" fmla="val 21835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/>
              <a:t>b</a:t>
            </a:r>
            <a:endParaRPr lang="bg-BG" sz="1600" b="1" dirty="0"/>
          </a:p>
        </p:txBody>
      </p:sp>
      <p:cxnSp>
        <p:nvCxnSpPr>
          <p:cNvPr id="45" name="Elbow Connector 44"/>
          <p:cNvCxnSpPr>
            <a:stCxn id="44" idx="3"/>
            <a:endCxn id="13" idx="2"/>
          </p:cNvCxnSpPr>
          <p:nvPr/>
        </p:nvCxnSpPr>
        <p:spPr>
          <a:xfrm flipV="1">
            <a:off x="4571999" y="3761677"/>
            <a:ext cx="2743172" cy="525606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9" idx="3"/>
            <a:endCxn id="44" idx="1"/>
          </p:cNvCxnSpPr>
          <p:nvPr/>
        </p:nvCxnSpPr>
        <p:spPr>
          <a:xfrm flipV="1">
            <a:off x="2743220" y="4287283"/>
            <a:ext cx="1441923" cy="36263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13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</a:t>
            </a:r>
            <a:r>
              <a:rPr lang="en-US" noProof="0" smtClean="0"/>
              <a:t>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of properties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Observation</a:t>
            </a:r>
            <a:endParaRPr lang="bg-BG" dirty="0"/>
          </a:p>
          <a:p>
            <a:pPr lvl="1"/>
            <a:r>
              <a:rPr lang="en-US" dirty="0" smtClean="0"/>
              <a:t>Object is customized with several properties</a:t>
            </a:r>
          </a:p>
          <a:p>
            <a:pPr lvl="1"/>
            <a:r>
              <a:rPr lang="en-US" dirty="0" smtClean="0"/>
              <a:t>Many objects have the same properties</a:t>
            </a:r>
          </a:p>
          <a:p>
            <a:r>
              <a:rPr lang="en-US" dirty="0" smtClean="0"/>
              <a:t>Goal</a:t>
            </a:r>
            <a:endParaRPr lang="bg-BG" dirty="0"/>
          </a:p>
          <a:p>
            <a:pPr lvl="1"/>
            <a:r>
              <a:rPr lang="en-US" dirty="0" smtClean="0"/>
              <a:t>Grouping properties in a style</a:t>
            </a:r>
          </a:p>
          <a:p>
            <a:pPr lvl="1"/>
            <a:r>
              <a:rPr lang="en-US" dirty="0" smtClean="0"/>
              <a:t>Applying a style onto many objects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116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Until now</a:t>
            </a:r>
            <a:endParaRPr lang="bg-BG" dirty="0" smtClean="0"/>
          </a:p>
          <a:p>
            <a:pPr lvl="1"/>
            <a:r>
              <a:rPr lang="en-US" dirty="0" smtClean="0"/>
              <a:t>Creating objects with names</a:t>
            </a:r>
          </a:p>
          <a:p>
            <a:pPr lvl="1"/>
            <a:r>
              <a:rPr lang="en-US" dirty="0" smtClean="0"/>
              <a:t>Setting properties one by one</a:t>
            </a:r>
          </a:p>
          <a:p>
            <a:pPr lvl="1"/>
            <a:r>
              <a:rPr lang="en-US" dirty="0" smtClean="0"/>
              <a:t>One variable could be reused for several objects</a:t>
            </a:r>
            <a:endParaRPr lang="bg-BG" dirty="0" smtClean="0"/>
          </a:p>
          <a:p>
            <a:r>
              <a:rPr lang="en-US" dirty="0" smtClean="0"/>
              <a:t>Disadvantages</a:t>
            </a:r>
            <a:endParaRPr lang="bg-BG" dirty="0" smtClean="0"/>
          </a:p>
          <a:p>
            <a:pPr lvl="1"/>
            <a:r>
              <a:rPr lang="en-US" dirty="0" smtClean="0"/>
              <a:t>Writing code for each property</a:t>
            </a:r>
          </a:p>
          <a:p>
            <a:pPr lvl="1"/>
            <a:r>
              <a:rPr lang="en-US" dirty="0" smtClean="0"/>
              <a:t>Not comfortable for managing many objects of the same type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3151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with a function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Idea </a:t>
            </a:r>
            <a:r>
              <a:rPr lang="bg-BG" dirty="0" smtClean="0"/>
              <a:t>№</a:t>
            </a:r>
            <a:r>
              <a:rPr lang="bg-BG" dirty="0" smtClean="0"/>
              <a:t>1</a:t>
            </a:r>
            <a:endParaRPr lang="bg-BG" dirty="0"/>
          </a:p>
          <a:p>
            <a:pPr lvl="1"/>
            <a:r>
              <a:rPr lang="en-US" dirty="0" smtClean="0"/>
              <a:t>Function receives an object</a:t>
            </a:r>
          </a:p>
          <a:p>
            <a:pPr lvl="1"/>
            <a:r>
              <a:rPr lang="en-US" dirty="0" smtClean="0"/>
              <a:t>Add desired properties</a:t>
            </a:r>
            <a:endParaRPr lang="bg-BG" dirty="0" smtClean="0"/>
          </a:p>
          <a:p>
            <a:pPr lvl="1"/>
            <a:r>
              <a:rPr lang="en-US" dirty="0" smtClean="0"/>
              <a:t>Returns the object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846066"/>
            <a:ext cx="7863755" cy="21030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bluish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object.color</a:t>
            </a:r>
            <a:r>
              <a:rPr lang="en-GB" dirty="0"/>
              <a:t> = [random(0,0.5),random(0.6,1),1];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 object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bluish(</a:t>
            </a:r>
            <a:r>
              <a:rPr lang="en-GB" dirty="0" smtClean="0"/>
              <a:t>prism(center,1/2,15+5*</a:t>
            </a:r>
            <a:r>
              <a:rPr lang="en-GB" dirty="0" err="1" smtClean="0"/>
              <a:t>Math.cos</a:t>
            </a:r>
            <a:r>
              <a:rPr lang="en-GB" dirty="0" smtClean="0"/>
              <a:t>(5*alpha</a:t>
            </a:r>
            <a:r>
              <a:rPr lang="en-GB" dirty="0"/>
              <a:t>),8</a:t>
            </a:r>
            <a:r>
              <a:rPr lang="en-GB" dirty="0" smtClean="0"/>
              <a:t>)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25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11894</TotalTime>
  <Words>1338</Words>
  <Application>Microsoft Office PowerPoint</Application>
  <PresentationFormat>On-screen Show (16:9)</PresentationFormat>
  <Paragraphs>356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Origin</vt:lpstr>
      <vt:lpstr>User objects</vt:lpstr>
      <vt:lpstr>Objects and styles</vt:lpstr>
      <vt:lpstr>Creating graphical objects</vt:lpstr>
      <vt:lpstr>Names of objects</vt:lpstr>
      <vt:lpstr>PowerPoint Presentation</vt:lpstr>
      <vt:lpstr>Set of properties</vt:lpstr>
      <vt:lpstr>Implementation</vt:lpstr>
      <vt:lpstr>Style with a function</vt:lpstr>
      <vt:lpstr>PowerPoint Presentation</vt:lpstr>
      <vt:lpstr>PowerPoint Presentation</vt:lpstr>
      <vt:lpstr>PowerPoint Presentation</vt:lpstr>
      <vt:lpstr>Group objects</vt:lpstr>
      <vt:lpstr>Objects in Suica</vt:lpstr>
      <vt:lpstr>PowerPoint Presentation</vt:lpstr>
      <vt:lpstr>PowerPoint Presentation</vt:lpstr>
      <vt:lpstr>PowerPoint Presentation</vt:lpstr>
      <vt:lpstr>PowerPoint Presentation</vt:lpstr>
      <vt:lpstr>Group objects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Clipping planes</vt:lpstr>
      <vt:lpstr>Clipping planes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Conic sections</vt:lpstr>
      <vt:lpstr>PowerPoint Presentation</vt:lpstr>
      <vt:lpstr>PowerPoint Presentation</vt:lpstr>
      <vt:lpstr>PowerPoint Presentation</vt:lpstr>
      <vt:lpstr>Summary</vt:lpstr>
      <vt:lpstr>Graphical objects</vt:lpstr>
      <vt:lpstr>PowerPoint Presentation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SUICA-12</dc:title>
  <dc:creator>Pavel Boytchev</dc:creator>
  <cp:lastModifiedBy>Anon</cp:lastModifiedBy>
  <cp:revision>537</cp:revision>
  <dcterms:created xsi:type="dcterms:W3CDTF">2015-02-10T15:00:35Z</dcterms:created>
  <dcterms:modified xsi:type="dcterms:W3CDTF">2020-04-05T09:57:40Z</dcterms:modified>
</cp:coreProperties>
</file>