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7" r:id="rId68"/>
    <p:sldId id="325" r:id="rId69"/>
    <p:sldId id="326" r:id="rId70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29.3.2020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384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9655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6513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9655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045" y="152400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2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7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8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9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0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1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2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3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4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5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6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7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Въведение в дисциплината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3484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Относно курса и провеждането му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716957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Алгоритми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Основна информация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8692385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История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Мохамед </a:t>
            </a:r>
            <a:r>
              <a:rPr lang="bg-BG" dirty="0" err="1" smtClean="0"/>
              <a:t>ибн</a:t>
            </a:r>
            <a:r>
              <a:rPr lang="bg-BG" dirty="0" smtClean="0"/>
              <a:t> Муса </a:t>
            </a:r>
            <a:r>
              <a:rPr lang="bg-BG" dirty="0" err="1" smtClean="0"/>
              <a:t>ал-Хорезми</a:t>
            </a:r>
            <a:r>
              <a:rPr lang="bg-BG" dirty="0" smtClean="0"/>
              <a:t> </a:t>
            </a:r>
          </a:p>
          <a:p>
            <a:pPr lvl="1"/>
            <a:r>
              <a:rPr lang="bg-BG" dirty="0" smtClean="0"/>
              <a:t>На негово име са кръстени </a:t>
            </a:r>
            <a:r>
              <a:rPr lang="bg-BG" i="1" dirty="0" smtClean="0"/>
              <a:t>алгоритмите</a:t>
            </a:r>
            <a:endParaRPr lang="bg-BG" dirty="0" smtClean="0"/>
          </a:p>
          <a:p>
            <a:pPr lvl="1"/>
            <a:r>
              <a:rPr lang="bg-BG" dirty="0" smtClean="0"/>
              <a:t>Автор на книга за аритметични операции</a:t>
            </a:r>
            <a:br>
              <a:rPr lang="bg-BG" dirty="0" smtClean="0"/>
            </a:br>
            <a:r>
              <a:rPr lang="bg-BG" dirty="0" smtClean="0"/>
              <a:t>„</a:t>
            </a:r>
            <a:r>
              <a:rPr lang="bg-BG" i="1" dirty="0" err="1" smtClean="0"/>
              <a:t>Китаб</a:t>
            </a:r>
            <a:r>
              <a:rPr lang="bg-BG" i="1" dirty="0" smtClean="0"/>
              <a:t> </a:t>
            </a:r>
            <a:r>
              <a:rPr lang="bg-BG" i="1" dirty="0" err="1" smtClean="0"/>
              <a:t>ал-джабр</a:t>
            </a:r>
            <a:r>
              <a:rPr lang="bg-BG" i="1" dirty="0" smtClean="0"/>
              <a:t> </a:t>
            </a:r>
            <a:r>
              <a:rPr lang="bg-BG" i="1" dirty="0" err="1" smtClean="0"/>
              <a:t>уал-мукабала</a:t>
            </a:r>
            <a:r>
              <a:rPr lang="bg-BG" dirty="0" smtClean="0"/>
              <a:t>“</a:t>
            </a:r>
          </a:p>
          <a:p>
            <a:pPr lvl="1"/>
            <a:r>
              <a:rPr lang="bg-BG" dirty="0" smtClean="0"/>
              <a:t>На нейно име е кръстена </a:t>
            </a:r>
            <a:r>
              <a:rPr lang="bg-BG" i="1" dirty="0" smtClean="0"/>
              <a:t>алгебрата</a:t>
            </a:r>
          </a:p>
          <a:p>
            <a:pPr lvl="1"/>
            <a:r>
              <a:rPr lang="bg-BG" dirty="0" err="1" smtClean="0"/>
              <a:t>Ал-Хорезми</a:t>
            </a:r>
            <a:r>
              <a:rPr lang="bg-BG" dirty="0" smtClean="0"/>
              <a:t> е считан за баща на алгебрата</a:t>
            </a:r>
          </a:p>
        </p:txBody>
      </p:sp>
    </p:spTree>
    <p:extLst>
      <p:ext uri="{BB962C8B-B14F-4D97-AF65-F5344CB8AC3E}">
        <p14:creationId xmlns:p14="http://schemas.microsoft.com/office/powerpoint/2010/main" val="18652647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Алгоритмите са навсякъде около нас</a:t>
            </a:r>
          </a:p>
          <a:p>
            <a:pPr lvl="1"/>
            <a:r>
              <a:rPr lang="bg-BG" dirty="0" smtClean="0"/>
              <a:t>Готварска рецепта за мусака</a:t>
            </a:r>
          </a:p>
          <a:p>
            <a:pPr lvl="1"/>
            <a:r>
              <a:rPr lang="bg-BG" dirty="0" smtClean="0"/>
              <a:t>Инструкция как се ползва телевизор</a:t>
            </a:r>
          </a:p>
          <a:p>
            <a:pPr lvl="1"/>
            <a:r>
              <a:rPr lang="bg-BG" dirty="0" smtClean="0"/>
              <a:t>Правилник за провеждане на конкурс</a:t>
            </a:r>
          </a:p>
          <a:p>
            <a:r>
              <a:rPr lang="bg-BG" dirty="0" smtClean="0"/>
              <a:t>Какво е общото между тях?</a:t>
            </a:r>
          </a:p>
          <a:p>
            <a:pPr lvl="1"/>
            <a:r>
              <a:rPr lang="bg-BG" dirty="0" smtClean="0"/>
              <a:t>Описват решаването на проблем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pic>
        <p:nvPicPr>
          <p:cNvPr id="1027" name="Picture 3" descr="D:\Pavel\Courses\Materials\Course.Algorithms 2019\Alg-01 Introduction\Lecture\Figures\Fig 01. Problems and solutio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14" y="4648200"/>
            <a:ext cx="7732395" cy="141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74922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Дефиниция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Много дефиниции</a:t>
            </a:r>
          </a:p>
          <a:p>
            <a:pPr lvl="1"/>
            <a:r>
              <a:rPr lang="bg-BG" dirty="0" smtClean="0"/>
              <a:t>Няма формална и общоприета дефиниция</a:t>
            </a:r>
          </a:p>
          <a:p>
            <a:r>
              <a:rPr lang="bg-BG" dirty="0" smtClean="0"/>
              <a:t>Все пак какво е алгоритъм?</a:t>
            </a:r>
          </a:p>
          <a:p>
            <a:pPr lvl="1"/>
            <a:r>
              <a:rPr lang="bg-BG" dirty="0" smtClean="0"/>
              <a:t>Подредени стъпки, нужни за решаването на задача</a:t>
            </a:r>
          </a:p>
        </p:txBody>
      </p:sp>
      <p:pic>
        <p:nvPicPr>
          <p:cNvPr id="2051" name="Picture 3" descr="D:\Pavel\Courses\Materials\Course.Algorithms 2019\Alg-01 Introduction\Lecture\Figures\Fig 02. Algorith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942" y="3709035"/>
            <a:ext cx="6446520" cy="2005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41249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Варианти</a:t>
            </a:r>
          </a:p>
          <a:p>
            <a:pPr lvl="1"/>
            <a:r>
              <a:rPr lang="bg-BG" dirty="0" smtClean="0"/>
              <a:t>Може да няма входни данни, ако са част от задача</a:t>
            </a:r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Може да има няколко изходни данни, които при нужда се обединяват в една </a:t>
            </a:r>
            <a:r>
              <a:rPr lang="bg-BG" dirty="0" err="1" smtClean="0"/>
              <a:t>данна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p:pic>
        <p:nvPicPr>
          <p:cNvPr id="3075" name="Picture 3" descr="D:\Pavel\Courses\Materials\Course.Algorithms 2019\Alg-01 Introduction\Lecture\Figures\Fig 03. Algorithm outpu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514" y="1600200"/>
            <a:ext cx="3746183" cy="1105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Pavel\Courses\Materials\Course.Algorithms 2019\Alg-01 Introduction\Lecture\Figures\Fig 04. Algorithm input outpu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13" y="4071937"/>
            <a:ext cx="7860983" cy="141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93310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Алгоритми и задачи</a:t>
            </a:r>
          </a:p>
          <a:p>
            <a:pPr lvl="1"/>
            <a:r>
              <a:rPr lang="bg-BG" smtClean="0"/>
              <a:t>Всеки алгоритъм решава една задача</a:t>
            </a:r>
          </a:p>
          <a:p>
            <a:pPr lvl="1"/>
            <a:r>
              <a:rPr lang="bg-BG" smtClean="0"/>
              <a:t>За една задача съществуват много алгоритми</a:t>
            </a:r>
          </a:p>
          <a:p>
            <a:r>
              <a:rPr lang="bg-BG" smtClean="0"/>
              <a:t>Избор на алгоритъм</a:t>
            </a:r>
          </a:p>
          <a:p>
            <a:pPr lvl="1"/>
            <a:r>
              <a:rPr lang="bg-BG" smtClean="0"/>
              <a:t>Зависи от входните данни на задача</a:t>
            </a:r>
          </a:p>
          <a:p>
            <a:pPr lvl="1"/>
            <a:r>
              <a:rPr lang="bg-BG" smtClean="0"/>
              <a:t>Един алгоритъм може да е удачен при едни входни данни на задача, а друг – при други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6301241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Правилен</a:t>
            </a:r>
          </a:p>
          <a:p>
            <a:pPr lvl="1"/>
            <a:r>
              <a:rPr lang="bg-BG" dirty="0" smtClean="0"/>
              <a:t>Решава дадената задача</a:t>
            </a:r>
          </a:p>
          <a:p>
            <a:r>
              <a:rPr lang="bg-BG" dirty="0" smtClean="0"/>
              <a:t>Изпълним, недвусмислен и краен</a:t>
            </a:r>
          </a:p>
          <a:p>
            <a:pPr lvl="1"/>
            <a:r>
              <a:rPr lang="bg-BG" dirty="0" smtClean="0"/>
              <a:t>Всяка стъпка може да бъде изпълнена</a:t>
            </a:r>
          </a:p>
          <a:p>
            <a:pPr lvl="1"/>
            <a:r>
              <a:rPr lang="bg-BG" dirty="0" smtClean="0"/>
              <a:t>На всяка стъпка е ясно какво се прави</a:t>
            </a:r>
          </a:p>
          <a:p>
            <a:pPr lvl="1"/>
            <a:r>
              <a:rPr lang="bg-BG" dirty="0" err="1" smtClean="0"/>
              <a:t>Алгоритъмът</a:t>
            </a:r>
            <a:r>
              <a:rPr lang="bg-BG" dirty="0" smtClean="0"/>
              <a:t> се изпълнява за </a:t>
            </a:r>
            <a:r>
              <a:rPr lang="bg-BG" dirty="0"/>
              <a:t>крайно време</a:t>
            </a:r>
          </a:p>
          <a:p>
            <a:r>
              <a:rPr lang="bg-BG" dirty="0" smtClean="0"/>
              <a:t>Независим и универсален</a:t>
            </a:r>
          </a:p>
          <a:p>
            <a:pPr lvl="1"/>
            <a:r>
              <a:rPr lang="bg-BG" dirty="0" smtClean="0"/>
              <a:t>Не зависи от конкретен език за програмиране</a:t>
            </a:r>
          </a:p>
          <a:p>
            <a:pPr lvl="1"/>
            <a:r>
              <a:rPr lang="bg-BG" dirty="0" smtClean="0"/>
              <a:t>Но може да се преобразува до реална програма</a:t>
            </a:r>
            <a:endParaRPr lang="bg-BG" dirty="0"/>
          </a:p>
          <a:p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Свойства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3003633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Стъпки</a:t>
            </a:r>
          </a:p>
          <a:p>
            <a:pPr lvl="1"/>
            <a:r>
              <a:rPr lang="bg-BG" dirty="0" smtClean="0"/>
              <a:t>Поредица от действия, изпълнявани последователно</a:t>
            </a:r>
          </a:p>
          <a:p>
            <a:r>
              <a:rPr lang="bg-BG" dirty="0" smtClean="0"/>
              <a:t>Разклонение</a:t>
            </a:r>
          </a:p>
          <a:p>
            <a:pPr lvl="1"/>
            <a:r>
              <a:rPr lang="bg-BG" dirty="0" smtClean="0"/>
              <a:t>Преминаване към някоя от две стъпки</a:t>
            </a:r>
          </a:p>
          <a:p>
            <a:pPr lvl="1"/>
            <a:r>
              <a:rPr lang="bg-BG" dirty="0" smtClean="0"/>
              <a:t>Условие определя към коя от тях</a:t>
            </a:r>
          </a:p>
          <a:p>
            <a:r>
              <a:rPr lang="bg-BG" dirty="0" smtClean="0"/>
              <a:t>Цикъл</a:t>
            </a:r>
          </a:p>
          <a:p>
            <a:pPr lvl="1"/>
            <a:r>
              <a:rPr lang="bg-BG" dirty="0" smtClean="0"/>
              <a:t>Повтаряне на стъпки определен брой пъти или докато условие (не) се изпълни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Основни елементи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911206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Описание на алгоритми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Блок-схеми </a:t>
            </a:r>
            <a:r>
              <a:rPr lang="bg-BG" b="0" dirty="0" smtClean="0"/>
              <a:t>(</a:t>
            </a:r>
            <a:r>
              <a:rPr lang="en-US" b="0" i="1" cap="none" dirty="0" smtClean="0"/>
              <a:t>flowchart, control flow diagram</a:t>
            </a:r>
            <a:r>
              <a:rPr lang="en-US" b="0" dirty="0" smtClean="0"/>
              <a:t>)</a:t>
            </a:r>
            <a:endParaRPr lang="bg-BG" b="0" dirty="0" smtClean="0"/>
          </a:p>
          <a:p>
            <a:pPr lvl="1"/>
            <a:r>
              <a:rPr lang="bg-BG" dirty="0" smtClean="0"/>
              <a:t>Визуално представяне на алгоритъм</a:t>
            </a:r>
            <a:endParaRPr lang="en-US" dirty="0" smtClean="0"/>
          </a:p>
          <a:p>
            <a:r>
              <a:rPr lang="bg-BG" dirty="0" err="1" smtClean="0"/>
              <a:t>Псевдокод</a:t>
            </a:r>
            <a:r>
              <a:rPr lang="bg-BG" dirty="0" smtClean="0"/>
              <a:t> </a:t>
            </a:r>
            <a:r>
              <a:rPr lang="bg-BG" b="0" dirty="0" smtClean="0"/>
              <a:t>(</a:t>
            </a:r>
            <a:r>
              <a:rPr lang="en-US" b="0" i="1" cap="none" dirty="0"/>
              <a:t>pseudocode</a:t>
            </a:r>
            <a:r>
              <a:rPr lang="en-US" b="0" dirty="0" smtClean="0"/>
              <a:t>)</a:t>
            </a:r>
            <a:endParaRPr lang="bg-BG" b="0" dirty="0" smtClean="0"/>
          </a:p>
          <a:p>
            <a:pPr lvl="1"/>
            <a:r>
              <a:rPr lang="bg-BG" dirty="0" smtClean="0"/>
              <a:t>Езиково описание с обикновени думи</a:t>
            </a:r>
          </a:p>
          <a:p>
            <a:r>
              <a:rPr lang="bg-BG" dirty="0" smtClean="0"/>
              <a:t>Език за програмиране</a:t>
            </a:r>
          </a:p>
          <a:p>
            <a:pPr lvl="1"/>
            <a:r>
              <a:rPr lang="bg-BG" dirty="0" smtClean="0"/>
              <a:t>Предпочитано описание, понеже е формално, еднозначно и директно изпълнимо</a:t>
            </a:r>
          </a:p>
          <a:p>
            <a:pPr lvl="1"/>
            <a:r>
              <a:rPr lang="bg-BG" dirty="0" smtClean="0"/>
              <a:t>Подходящо за прости и сложни алгоритми</a:t>
            </a:r>
          </a:p>
        </p:txBody>
      </p:sp>
    </p:spTree>
    <p:extLst>
      <p:ext uri="{BB962C8B-B14F-4D97-AF65-F5344CB8AC3E}">
        <p14:creationId xmlns:p14="http://schemas.microsoft.com/office/powerpoint/2010/main" val="349741210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Обща информация</a:t>
            </a:r>
          </a:p>
          <a:p>
            <a:pPr lvl="1"/>
            <a:r>
              <a:rPr lang="bg-BG" dirty="0" smtClean="0"/>
              <a:t>Кратко представяне на дисциплината, съдържанието, ресурсите и начинът на изпитване</a:t>
            </a:r>
          </a:p>
          <a:p>
            <a:r>
              <a:rPr lang="bg-BG" dirty="0" smtClean="0"/>
              <a:t>Алгоритми</a:t>
            </a:r>
          </a:p>
          <a:p>
            <a:pPr lvl="1"/>
            <a:r>
              <a:rPr lang="bg-BG" dirty="0" smtClean="0"/>
              <a:t>История, дефиниция, свойства, начини на представяне и описание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116762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Блок-схеми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55282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Основни понятия</a:t>
            </a:r>
          </a:p>
          <a:p>
            <a:pPr lvl="1"/>
            <a:r>
              <a:rPr lang="bg-BG" dirty="0" smtClean="0"/>
              <a:t>Всяка стъпка се описва с фигура</a:t>
            </a:r>
          </a:p>
          <a:p>
            <a:pPr lvl="1"/>
            <a:r>
              <a:rPr lang="bg-BG" dirty="0" smtClean="0"/>
              <a:t>Ф</a:t>
            </a:r>
            <a:r>
              <a:rPr lang="en-GB" dirty="0" smtClean="0"/>
              <a:t>ò</a:t>
            </a:r>
            <a:r>
              <a:rPr lang="bg-BG" dirty="0" err="1" smtClean="0"/>
              <a:t>рмата</a:t>
            </a:r>
            <a:r>
              <a:rPr lang="bg-BG" dirty="0" smtClean="0"/>
              <a:t> на фигурата определя типа на стъпката</a:t>
            </a:r>
          </a:p>
          <a:p>
            <a:pPr lvl="1"/>
            <a:r>
              <a:rPr lang="bg-BG" dirty="0" smtClean="0"/>
              <a:t>Редът на изпълнение се представя със стрелки</a:t>
            </a:r>
          </a:p>
          <a:p>
            <a:r>
              <a:rPr lang="bg-BG" dirty="0" smtClean="0"/>
              <a:t>Процес</a:t>
            </a:r>
          </a:p>
          <a:p>
            <a:pPr lvl="1"/>
            <a:r>
              <a:rPr lang="bg-BG" dirty="0" smtClean="0"/>
              <a:t>Изпълнението на стъпките от алгоритъма е обхождане на фигурите, следвайки стрелките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Блок-схеми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146777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Заоблен правоъгълник</a:t>
            </a:r>
          </a:p>
          <a:p>
            <a:pPr lvl="1"/>
            <a:r>
              <a:rPr lang="bg-BG" dirty="0" smtClean="0"/>
              <a:t>Сочи към първата (началната) стъпка</a:t>
            </a:r>
          </a:p>
          <a:p>
            <a:pPr lvl="1"/>
            <a:r>
              <a:rPr lang="bg-BG" dirty="0" smtClean="0"/>
              <a:t>Сочен от последната (крайната) стъпка</a:t>
            </a:r>
          </a:p>
          <a:p>
            <a:pPr lvl="1"/>
            <a:r>
              <a:rPr lang="bg-BG" dirty="0" smtClean="0"/>
              <a:t>Надписването не е задължително (защо?)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Начало и край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p:pic>
        <p:nvPicPr>
          <p:cNvPr id="4098" name="Picture 2" descr="D:\Pavel\Courses\Materials\Course.Algorithms 2019\Alg-01 Introduction\Lecture\Figures\Fig 05. Flowchart begin e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429000"/>
            <a:ext cx="3617595" cy="174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58618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Първата ни блок-схема</a:t>
            </a:r>
          </a:p>
          <a:p>
            <a:pPr lvl="1"/>
            <a:r>
              <a:rPr lang="bg-BG" dirty="0" smtClean="0"/>
              <a:t>Празен алгоритъм, без нито една стъпка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pic>
        <p:nvPicPr>
          <p:cNvPr id="5122" name="Picture 2" descr="D:\Pavel\Courses\Materials\Course.Algorithms 2019\Alg-01 Introduction\Lecture\Figures\Fig 06. Flowchart empty algorith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600200"/>
            <a:ext cx="1560195" cy="207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34081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Правоъгълник</a:t>
            </a:r>
          </a:p>
          <a:p>
            <a:pPr lvl="1"/>
            <a:r>
              <a:rPr lang="bg-BG" dirty="0" smtClean="0"/>
              <a:t>Блок с инструкция, която променя данни или извършва някакво изчисление</a:t>
            </a:r>
          </a:p>
          <a:p>
            <a:pPr lvl="1"/>
            <a:r>
              <a:rPr lang="bg-BG" dirty="0" smtClean="0"/>
              <a:t>Инструкцията се записва вътре във фигурата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Инструкция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pic>
        <p:nvPicPr>
          <p:cNvPr id="6148" name="Picture 4" descr="D:\Pavel\Courses\Materials\Course.Algorithms 2019\Alg-01 Introduction\Lecture\Figures\Fig 07. Flowchart blocks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292475"/>
            <a:ext cx="1560195" cy="303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0959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Блок-схема с инструкция</a:t>
            </a:r>
          </a:p>
          <a:p>
            <a:pPr lvl="1"/>
            <a:r>
              <a:rPr lang="bg-BG" dirty="0" smtClean="0"/>
              <a:t>Алгоритъм за изчисляване на средна стойност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p:pic>
        <p:nvPicPr>
          <p:cNvPr id="7170" name="Picture 2" descr="D:\Pavel\Courses\Materials\Course.Algorithms 2019\Alg-01 Introduction\Lecture\Figures\Fig 08. Flowchart aver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927" y="1676400"/>
            <a:ext cx="1560195" cy="361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0585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Успоредник</a:t>
            </a:r>
          </a:p>
          <a:p>
            <a:pPr lvl="1"/>
            <a:r>
              <a:rPr lang="bg-BG" dirty="0" smtClean="0"/>
              <a:t>Съдържа кои данни се въвеждат или извеждат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Въвеждане и </a:t>
            </a:r>
            <a:r>
              <a:rPr lang="bg-BG" dirty="0" smtClean="0"/>
              <a:t>извеждане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p:pic>
        <p:nvPicPr>
          <p:cNvPr id="8195" name="Picture 3" descr="D:\Pavel\Courses\Materials\Course.Algorithms 2019\Alg-01 Introduction\Lecture\Figures\Fig 09. Flowchart blocks 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438400"/>
            <a:ext cx="1560195" cy="2134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67071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Блок-схема с инструкция</a:t>
            </a:r>
          </a:p>
          <a:p>
            <a:pPr lvl="1"/>
            <a:r>
              <a:rPr lang="bg-BG" dirty="0" smtClean="0"/>
              <a:t>Алгоритъм за изчисляване на средна стойност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p:pic>
        <p:nvPicPr>
          <p:cNvPr id="9218" name="Picture 2" descr="D:\Pavel\Courses\Materials\Course.Algorithms 2019\Alg-01 Introduction\Lecture\Figures\Fig 10. Flowchart average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227" y="1602105"/>
            <a:ext cx="2074545" cy="464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34732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Ромб</a:t>
            </a:r>
          </a:p>
          <a:p>
            <a:pPr lvl="1"/>
            <a:r>
              <a:rPr lang="bg-BG" dirty="0" smtClean="0"/>
              <a:t>Има две изходящи надписани стрелки</a:t>
            </a:r>
          </a:p>
          <a:p>
            <a:pPr lvl="1"/>
            <a:r>
              <a:rPr lang="bg-BG" dirty="0" smtClean="0"/>
              <a:t>Съдържа условие, което се проверява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Сравнение и разклонение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p:pic>
        <p:nvPicPr>
          <p:cNvPr id="10243" name="Picture 3" descr="D:\Pavel\Courses\Materials\Course.Algorithms 2019\Alg-01 Introduction\Lecture\Figures\Fig 11. Flowchart condi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895600"/>
            <a:ext cx="3291840" cy="277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471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Блок-схема с условие</a:t>
            </a:r>
          </a:p>
          <a:p>
            <a:pPr lvl="1"/>
            <a:r>
              <a:rPr lang="bg-BG" dirty="0" smtClean="0"/>
              <a:t>Средна стойност над или под нулата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p:pic>
        <p:nvPicPr>
          <p:cNvPr id="1026" name="Picture 2" descr="D:\Pavel\Courses\Materials\Course.ALG 2019\Alg-01 Introduction\Lecture\Figures\Flowcharts-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228" y="1600200"/>
            <a:ext cx="6643904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4607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Обща информация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7330610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Софтуер за блок-схеми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</a:t>
            </a:r>
            <a:r>
              <a:rPr lang="en-GB" dirty="0" smtClean="0"/>
              <a:t>raw.io Online</a:t>
            </a:r>
            <a:endParaRPr lang="bg-BG" dirty="0" smtClean="0"/>
          </a:p>
          <a:p>
            <a:pPr lvl="1"/>
            <a:r>
              <a:rPr lang="en-GB" dirty="0" smtClean="0"/>
              <a:t>https://www.draw.io/</a:t>
            </a:r>
            <a:endParaRPr lang="bg-BG" dirty="0" smtClean="0"/>
          </a:p>
          <a:p>
            <a:endParaRPr lang="bg-B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496270"/>
            <a:ext cx="6705600" cy="36655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299363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Free Online Diagram Maker</a:t>
            </a:r>
            <a:endParaRPr lang="bg-BG" dirty="0" smtClean="0"/>
          </a:p>
          <a:p>
            <a:pPr lvl="1"/>
            <a:r>
              <a:rPr lang="en-GB" dirty="0" smtClean="0"/>
              <a:t>https://online.visual-paradigm.com</a:t>
            </a:r>
            <a:endParaRPr lang="en-GB" dirty="0"/>
          </a:p>
        </p:txBody>
      </p:sp>
      <p:pic>
        <p:nvPicPr>
          <p:cNvPr id="13314" name="Picture 2" descr="D:\Pavel\Courses\Materials\Course.Algorithms 2019\Alg-01 Introduction\Lecture\Figures\Fig 14. VP Online snapsh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00200"/>
            <a:ext cx="6858000" cy="385010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97927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Псевдокод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333402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Какво е това</a:t>
            </a:r>
          </a:p>
          <a:p>
            <a:pPr lvl="1"/>
            <a:r>
              <a:rPr lang="bg-BG" dirty="0" smtClean="0"/>
              <a:t>Неформално описание на алгоритъм</a:t>
            </a:r>
          </a:p>
          <a:p>
            <a:pPr lvl="1"/>
            <a:r>
              <a:rPr lang="bg-BG" dirty="0" smtClean="0"/>
              <a:t>Наподобява език за програмиране</a:t>
            </a:r>
          </a:p>
          <a:p>
            <a:pPr lvl="1"/>
            <a:r>
              <a:rPr lang="bg-BG" dirty="0" smtClean="0"/>
              <a:t>Позволява по-кратко описание на алгоритъм</a:t>
            </a:r>
            <a:endParaRPr lang="en-US" dirty="0" smtClean="0"/>
          </a:p>
          <a:p>
            <a:r>
              <a:rPr lang="bg-BG" dirty="0" smtClean="0"/>
              <a:t>Няма стандарт за </a:t>
            </a:r>
            <a:r>
              <a:rPr lang="bg-BG" dirty="0" err="1" smtClean="0"/>
              <a:t>псевдокод</a:t>
            </a:r>
            <a:endParaRPr lang="bg-BG" dirty="0" smtClean="0"/>
          </a:p>
          <a:p>
            <a:pPr lvl="1"/>
            <a:r>
              <a:rPr lang="bg-BG" dirty="0" smtClean="0"/>
              <a:t>Инструкциите в </a:t>
            </a:r>
            <a:r>
              <a:rPr lang="bg-BG" dirty="0" err="1" smtClean="0"/>
              <a:t>псевдокода</a:t>
            </a:r>
            <a:r>
              <a:rPr lang="bg-BG" dirty="0" smtClean="0"/>
              <a:t> варират между много общи и много конкретни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Псевдокод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7941868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Алгоритъм за избор на пица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Входни данни</a:t>
                </a:r>
              </a:p>
              <a:p>
                <a:pPr lvl="1"/>
                <a:r>
                  <a:rPr lang="bg-BG" dirty="0" smtClean="0"/>
                  <a:t>Диаметри на двете пици в см</a:t>
                </a:r>
              </a:p>
              <a:p>
                <a:pPr lvl="1"/>
                <a:r>
                  <a:rPr lang="bg-BG" dirty="0" smtClean="0"/>
                  <a:t>Цени на двете пици</a:t>
                </a:r>
                <a:endParaRPr lang="en-US" dirty="0" smtClean="0"/>
              </a:p>
              <a:p>
                <a:r>
                  <a:rPr lang="bg-BG" dirty="0" smtClean="0"/>
                  <a:t>Изчислени данни</a:t>
                </a:r>
              </a:p>
              <a:p>
                <a:pPr lvl="1"/>
                <a:r>
                  <a:rPr lang="bg-BG" dirty="0" smtClean="0"/>
                  <a:t>Площ на двете пици</a:t>
                </a:r>
              </a:p>
              <a:p>
                <a:pPr lvl="1"/>
                <a:r>
                  <a:rPr lang="bg-BG" dirty="0" smtClean="0"/>
                  <a:t>Цена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bg-BG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bg-BG" b="0" i="1" smtClean="0"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bg-BG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bg-BG" baseline="30000" dirty="0" smtClean="0"/>
              </a:p>
              <a:p>
                <a:r>
                  <a:rPr lang="bg-BG" dirty="0" smtClean="0"/>
                  <a:t>Избор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Избира се пицата с по-малка цена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bg-BG" i="1">
                            <a:latin typeface="Cambria Math"/>
                          </a:rPr>
                        </m:ctrlPr>
                      </m:sSupPr>
                      <m:e>
                        <m:r>
                          <a:rPr lang="bg-BG" i="1"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bg-BG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19429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lvl="1"/>
                <a:r>
                  <a:rPr lang="bg-BG" dirty="0" smtClean="0"/>
                  <a:t>Добре е да се показва </a:t>
                </a:r>
                <a:r>
                  <a:rPr lang="bg-BG" dirty="0" err="1" smtClean="0"/>
                  <a:t>вложеността</a:t>
                </a:r>
                <a:endParaRPr lang="bg-BG" dirty="0" smtClean="0"/>
              </a:p>
              <a:p>
                <a:pPr lvl="1"/>
                <a:endParaRPr lang="bg-BG" dirty="0" smtClean="0"/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 за всяка пица:</a:t>
                </a: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chemeClr val="tx1"/>
                    </a:solidFill>
                  </a:rPr>
                  <a:t>       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Въведи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диаметъра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𝐷</m:t>
                    </m:r>
                  </m:oMath>
                </a14:m>
                <a:endParaRPr lang="bg-BG" dirty="0" smtClean="0">
                  <a:solidFill>
                    <a:schemeClr val="tx1"/>
                  </a:solidFill>
                </a:endParaRP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chemeClr val="tx1"/>
                    </a:solidFill>
                  </a:rPr>
                  <a:t>       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Въведи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 цената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𝑃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chemeClr val="tx1"/>
                    </a:solidFill>
                  </a:rPr>
                  <a:t>        Изчисли лицето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 = 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𝐷</m:t>
                    </m:r>
                    <m:r>
                      <a:rPr lang="en-US" i="1" baseline="30000" dirty="0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/4</m:t>
                    </m:r>
                  </m:oMath>
                </a14:m>
                <a:endParaRPr lang="bg-BG" dirty="0">
                  <a:solidFill>
                    <a:schemeClr val="tx1"/>
                  </a:solidFill>
                </a:endParaRP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chemeClr val="tx1"/>
                    </a:solidFill>
                  </a:rPr>
                  <a:t>        Изчисли цената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bg-BG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bg-BG" i="1">
                            <a:solidFill>
                              <a:schemeClr val="tx1"/>
                            </a:solidFill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bg-BG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bg-BG" dirty="0" smtClean="0">
                    <a:solidFill>
                      <a:schemeClr val="tx1"/>
                    </a:solidFill>
                  </a:rPr>
                  <a:t> чрез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𝐶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 = 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𝑃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/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𝐴</m:t>
                    </m:r>
                  </m:oMath>
                </a14:m>
                <a:endParaRPr lang="bg-BG" dirty="0" smtClean="0">
                  <a:solidFill>
                    <a:schemeClr val="tx1"/>
                  </a:solidFill>
                </a:endParaRP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𝐶</m:t>
                    </m:r>
                    <m:r>
                      <a:rPr lang="bg-BG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на първата пица&lt;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𝐶</m:t>
                    </m:r>
                    <m:r>
                      <a:rPr lang="bg-BG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на втората пица</m:t>
                    </m:r>
                  </m:oMath>
                </a14:m>
                <a:endParaRPr lang="bg-BG" b="0" dirty="0" smtClean="0">
                  <a:solidFill>
                    <a:schemeClr val="tx1"/>
                  </a:solidFill>
                </a:endParaRPr>
              </a:p>
              <a:p>
                <a:pPr marL="126523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 избери първата пица</a:t>
                </a:r>
              </a:p>
              <a:p>
                <a:pPr marL="126523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избери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втората пица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p:grpSp>
        <p:nvGrpSpPr>
          <p:cNvPr id="4" name="Group 3"/>
          <p:cNvGrpSpPr/>
          <p:nvPr/>
        </p:nvGrpSpPr>
        <p:grpSpPr>
          <a:xfrm>
            <a:off x="1373414" y="2133600"/>
            <a:ext cx="381000" cy="18288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3794629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Проверка с реални данни</a:t>
            </a:r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endParaRPr lang="bg-BG" dirty="0" smtClean="0"/>
          </a:p>
          <a:p>
            <a:pPr lvl="1"/>
            <a:r>
              <a:rPr lang="bg-BG" dirty="0" smtClean="0"/>
              <a:t>За малката пица</a:t>
            </a:r>
            <a:br>
              <a:rPr lang="bg-BG" dirty="0" smtClean="0"/>
            </a:br>
            <a:r>
              <a:rPr lang="en-US" dirty="0" smtClean="0"/>
              <a:t>D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</a:t>
            </a:r>
            <a:r>
              <a:rPr lang="en-US" dirty="0" smtClean="0"/>
              <a:t>24</a:t>
            </a:r>
            <a:r>
              <a:rPr lang="bg-BG" dirty="0" smtClean="0"/>
              <a:t> см</a:t>
            </a:r>
            <a:r>
              <a:rPr lang="en-US" dirty="0" smtClean="0"/>
              <a:t>, P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</a:t>
            </a:r>
            <a:r>
              <a:rPr lang="en-US" dirty="0" smtClean="0"/>
              <a:t>7</a:t>
            </a:r>
            <a:r>
              <a:rPr lang="bg-BG" dirty="0" smtClean="0"/>
              <a:t>.</a:t>
            </a:r>
            <a:r>
              <a:rPr lang="en-US" dirty="0" smtClean="0"/>
              <a:t>89</a:t>
            </a:r>
            <a:r>
              <a:rPr lang="bg-BG" dirty="0" smtClean="0"/>
              <a:t> </a:t>
            </a:r>
            <a:r>
              <a:rPr lang="bg-BG" dirty="0" err="1" smtClean="0"/>
              <a:t>лв</a:t>
            </a:r>
            <a:r>
              <a:rPr lang="bg-BG" dirty="0" smtClean="0"/>
              <a:t>, </a:t>
            </a:r>
            <a:r>
              <a:rPr lang="en-US" dirty="0" smtClean="0"/>
              <a:t>A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0.045 м</a:t>
            </a:r>
            <a:r>
              <a:rPr lang="en-US" baseline="30000" dirty="0" smtClean="0"/>
              <a:t>2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C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</a:t>
            </a:r>
            <a:r>
              <a:rPr lang="bg-BG" dirty="0" smtClean="0">
                <a:solidFill>
                  <a:srgbClr val="0070C0"/>
                </a:solidFill>
              </a:rPr>
              <a:t>175</a:t>
            </a:r>
            <a:r>
              <a:rPr lang="bg-BG" dirty="0" smtClean="0"/>
              <a:t> </a:t>
            </a:r>
            <a:r>
              <a:rPr lang="bg-BG" dirty="0" err="1" smtClean="0"/>
              <a:t>лв</a:t>
            </a:r>
            <a:r>
              <a:rPr lang="bg-BG" dirty="0" smtClean="0"/>
              <a:t>/м</a:t>
            </a:r>
            <a:r>
              <a:rPr lang="bg-BG" baseline="30000" dirty="0" smtClean="0"/>
              <a:t>2</a:t>
            </a:r>
          </a:p>
          <a:p>
            <a:pPr lvl="1"/>
            <a:r>
              <a:rPr lang="bg-BG" dirty="0" smtClean="0"/>
              <a:t>За голямата пица</a:t>
            </a:r>
            <a:br>
              <a:rPr lang="bg-BG" dirty="0" smtClean="0"/>
            </a:br>
            <a:r>
              <a:rPr lang="en-US" dirty="0" smtClean="0"/>
              <a:t>D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30 см</a:t>
            </a:r>
            <a:r>
              <a:rPr lang="en-US" dirty="0" smtClean="0"/>
              <a:t>, P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8.9</a:t>
            </a:r>
            <a:r>
              <a:rPr lang="en-US" dirty="0" smtClean="0"/>
              <a:t>9</a:t>
            </a:r>
            <a:r>
              <a:rPr lang="bg-BG" dirty="0" smtClean="0"/>
              <a:t> </a:t>
            </a:r>
            <a:r>
              <a:rPr lang="bg-BG" dirty="0" err="1" smtClean="0"/>
              <a:t>лв</a:t>
            </a:r>
            <a:r>
              <a:rPr lang="bg-BG" dirty="0" smtClean="0"/>
              <a:t>, </a:t>
            </a:r>
            <a:r>
              <a:rPr lang="en-US" dirty="0" smtClean="0"/>
              <a:t>A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0.071 м</a:t>
            </a:r>
            <a:r>
              <a:rPr lang="en-US" baseline="30000" dirty="0" smtClean="0"/>
              <a:t>2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C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</a:t>
            </a:r>
            <a:r>
              <a:rPr lang="bg-BG" dirty="0" smtClean="0">
                <a:solidFill>
                  <a:srgbClr val="0070C0"/>
                </a:solidFill>
              </a:rPr>
              <a:t>127</a:t>
            </a:r>
            <a:r>
              <a:rPr lang="bg-BG" dirty="0" smtClean="0"/>
              <a:t> </a:t>
            </a:r>
            <a:r>
              <a:rPr lang="bg-BG" dirty="0" err="1" smtClean="0"/>
              <a:t>лв</a:t>
            </a:r>
            <a:r>
              <a:rPr lang="bg-BG" dirty="0" smtClean="0"/>
              <a:t>/м</a:t>
            </a:r>
            <a:r>
              <a:rPr lang="bg-BG" baseline="30000" dirty="0" smtClean="0"/>
              <a:t>2</a:t>
            </a:r>
          </a:p>
          <a:p>
            <a:r>
              <a:rPr lang="bg-BG" dirty="0" smtClean="0"/>
              <a:t>Избери голямата пица!</a:t>
            </a:r>
          </a:p>
          <a:p>
            <a:pPr lvl="1"/>
            <a:r>
              <a:rPr lang="bg-BG" dirty="0" smtClean="0"/>
              <a:t>Ще се промени ли изборът, ако пресметнем точно площта и цената на м</a:t>
            </a:r>
            <a:r>
              <a:rPr lang="bg-BG" baseline="30000" dirty="0" smtClean="0"/>
              <a:t>2</a:t>
            </a:r>
            <a:r>
              <a:rPr lang="bg-BG" dirty="0" smtClean="0"/>
              <a:t>?</a:t>
            </a:r>
            <a:endParaRPr lang="bg-BG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914400"/>
            <a:ext cx="7686675" cy="1504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67163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Вход</a:t>
            </a:r>
          </a:p>
          <a:p>
            <a:pPr lvl="1"/>
            <a:r>
              <a:rPr lang="bg-BG" dirty="0" smtClean="0"/>
              <a:t>Редица от бели и черни топчета</a:t>
            </a:r>
          </a:p>
          <a:p>
            <a:r>
              <a:rPr lang="bg-BG" dirty="0" smtClean="0"/>
              <a:t>Изход</a:t>
            </a:r>
          </a:p>
          <a:p>
            <a:pPr lvl="1"/>
            <a:r>
              <a:rPr lang="bg-BG" dirty="0" smtClean="0"/>
              <a:t>Редица от подредени топчета, първо всички бели, после всички черни</a:t>
            </a:r>
          </a:p>
          <a:p>
            <a:r>
              <a:rPr lang="bg-BG" dirty="0" smtClean="0"/>
              <a:t>Алгоритъм</a:t>
            </a:r>
          </a:p>
          <a:p>
            <a:pPr marL="457200" lvl="1" indent="0">
              <a:buNone/>
            </a:pPr>
            <a:r>
              <a:rPr lang="bg-BG" dirty="0" smtClean="0"/>
              <a:t>Намери първото черно топче вляво от бяло топче</a:t>
            </a:r>
          </a:p>
          <a:p>
            <a:pPr marL="457200" lvl="1" indent="0">
              <a:buNone/>
            </a:pPr>
            <a:r>
              <a:rPr lang="bg-BG" dirty="0" smtClean="0"/>
              <a:t>Размени двете топчета</a:t>
            </a:r>
          </a:p>
          <a:p>
            <a:pPr marL="457200" lvl="1" indent="0">
              <a:buNone/>
            </a:pPr>
            <a:r>
              <a:rPr lang="bg-BG" dirty="0" smtClean="0"/>
              <a:t>Повтори докато не се подредят всичките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Подреждане на топчета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6055314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Начална конфигурация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Решаване</a:t>
            </a:r>
          </a:p>
          <a:p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p:pic>
        <p:nvPicPr>
          <p:cNvPr id="1026" name="Picture 2" descr="D:\Pavel\Courses\Materials\Course.ALG 2019\Alg-01 Introduction\Lecture\Figures\Balls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23332"/>
            <a:ext cx="5486400" cy="78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Pavel\Courses\Materials\Course.ALG 2019\Alg-01 Introduction\Lecture\Figures\Balls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706848"/>
            <a:ext cx="5486400" cy="361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49833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Промяна в първа стъпка на алгоритъма</a:t>
            </a:r>
          </a:p>
          <a:p>
            <a:pPr lvl="1"/>
            <a:r>
              <a:rPr lang="bg-BG" dirty="0"/>
              <a:t>Намери първото </a:t>
            </a:r>
            <a:r>
              <a:rPr lang="bg-BG" dirty="0" smtClean="0"/>
              <a:t>топче вляво от топче от друг цвят</a:t>
            </a:r>
            <a:endParaRPr lang="bg-BG" dirty="0"/>
          </a:p>
          <a:p>
            <a:r>
              <a:rPr lang="bg-BG" dirty="0" smtClean="0"/>
              <a:t>Защо това вече не е алгоритъм?</a:t>
            </a:r>
          </a:p>
          <a:p>
            <a:pPr lvl="1"/>
            <a:r>
              <a:rPr lang="bg-BG" dirty="0" smtClean="0"/>
              <a:t>Не свършва</a:t>
            </a:r>
            <a:endParaRPr lang="bg-BG" dirty="0"/>
          </a:p>
          <a:p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p:pic>
        <p:nvPicPr>
          <p:cNvPr id="2050" name="Picture 2" descr="D:\Pavel\Courses\Materials\Course.ALG 2019\Alg-01 Introduction\Lecture\Figures\Balls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699158"/>
            <a:ext cx="5486400" cy="3473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26040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За дисциплината „Алгоритми“</a:t>
            </a:r>
            <a:endParaRPr lang="en-US" dirty="0" smtClean="0"/>
          </a:p>
          <a:p>
            <a:pPr lvl="1"/>
            <a:r>
              <a:rPr lang="bg-BG" dirty="0" smtClean="0"/>
              <a:t>Избираема дисциплина</a:t>
            </a:r>
          </a:p>
          <a:p>
            <a:pPr lvl="1"/>
            <a:r>
              <a:rPr lang="bg-BG" dirty="0" smtClean="0"/>
              <a:t>сп. </a:t>
            </a:r>
            <a:r>
              <a:rPr lang="bg-BG" dirty="0"/>
              <a:t>Компютърно </a:t>
            </a:r>
            <a:r>
              <a:rPr lang="bg-BG" dirty="0" smtClean="0"/>
              <a:t>инженерство, </a:t>
            </a:r>
            <a:r>
              <a:rPr lang="bg-BG" dirty="0" err="1" smtClean="0"/>
              <a:t>ФзФ</a:t>
            </a:r>
            <a:endParaRPr lang="bg-BG" dirty="0" smtClean="0"/>
          </a:p>
          <a:p>
            <a:pPr lvl="1"/>
            <a:r>
              <a:rPr lang="bg-BG" dirty="0" smtClean="0"/>
              <a:t>Общо кредити 3</a:t>
            </a:r>
          </a:p>
          <a:p>
            <a:r>
              <a:rPr lang="bg-BG" dirty="0" smtClean="0"/>
              <a:t>Седмичен хорариум</a:t>
            </a:r>
          </a:p>
          <a:p>
            <a:pPr lvl="1"/>
            <a:r>
              <a:rPr lang="bg-BG" dirty="0" smtClean="0"/>
              <a:t>Лекции – 2 ч</a:t>
            </a:r>
            <a:r>
              <a:rPr lang="en-GB" dirty="0" smtClean="0"/>
              <a:t>à</a:t>
            </a:r>
            <a:r>
              <a:rPr lang="bg-BG" dirty="0" smtClean="0"/>
              <a:t>са</a:t>
            </a:r>
          </a:p>
          <a:p>
            <a:pPr lvl="1"/>
            <a:r>
              <a:rPr lang="bg-BG" dirty="0" smtClean="0"/>
              <a:t>Семинарни упражнения – 1 час</a:t>
            </a:r>
          </a:p>
          <a:p>
            <a:pPr lvl="1"/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Дисциплина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2254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Език за програмиране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2784506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Език за програмиране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Най-подходящи</a:t>
            </a:r>
          </a:p>
          <a:p>
            <a:pPr lvl="1"/>
            <a:r>
              <a:rPr lang="bg-BG" dirty="0" smtClean="0"/>
              <a:t>Алгоритмичните езици</a:t>
            </a:r>
          </a:p>
          <a:p>
            <a:pPr lvl="1"/>
            <a:r>
              <a:rPr lang="bg-BG" dirty="0" smtClean="0"/>
              <a:t>Използват процедурен стил</a:t>
            </a:r>
          </a:p>
          <a:p>
            <a:pPr lvl="1"/>
            <a:r>
              <a:rPr lang="bg-BG" dirty="0" smtClean="0"/>
              <a:t>Примери: </a:t>
            </a:r>
            <a:r>
              <a:rPr lang="en-US" dirty="0" smtClean="0"/>
              <a:t>C, C++, Pascal, Java, JavaScript</a:t>
            </a:r>
          </a:p>
          <a:p>
            <a:r>
              <a:rPr lang="bg-BG" dirty="0" smtClean="0"/>
              <a:t>Най-неподходящи</a:t>
            </a:r>
          </a:p>
          <a:p>
            <a:pPr lvl="1"/>
            <a:r>
              <a:rPr lang="bg-BG" dirty="0" smtClean="0"/>
              <a:t>Неалгоритмичните езици с декларативен стил</a:t>
            </a:r>
          </a:p>
          <a:p>
            <a:pPr lvl="1"/>
            <a:r>
              <a:rPr lang="bg-BG" dirty="0" smtClean="0"/>
              <a:t>Паралелните езици с недетерминизъм</a:t>
            </a:r>
          </a:p>
          <a:p>
            <a:pPr lvl="1"/>
            <a:r>
              <a:rPr lang="bg-BG" dirty="0" smtClean="0"/>
              <a:t>Понятието </a:t>
            </a:r>
            <a:r>
              <a:rPr lang="bg-BG" i="1" dirty="0" smtClean="0"/>
              <a:t>алгоритъм</a:t>
            </a:r>
            <a:r>
              <a:rPr lang="bg-BG" dirty="0" smtClean="0"/>
              <a:t> се разширява, за да обхване и неалгоритмичните езици</a:t>
            </a:r>
          </a:p>
        </p:txBody>
      </p:sp>
    </p:spTree>
    <p:extLst>
      <p:ext uri="{BB962C8B-B14F-4D97-AF65-F5344CB8AC3E}">
        <p14:creationId xmlns:p14="http://schemas.microsoft.com/office/powerpoint/2010/main" val="135023206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Проектиране на алгоритми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3623150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Сложни алгоритми</a:t>
            </a:r>
          </a:p>
          <a:p>
            <a:pPr lvl="1"/>
            <a:r>
              <a:rPr lang="bg-BG" dirty="0" smtClean="0"/>
              <a:t>Представени чрез прости алгоритми, които се проектират самостоятелно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Проектиране на алгоритми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p:pic>
        <p:nvPicPr>
          <p:cNvPr id="15362" name="Picture 2" descr="D:\Pavel\Courses\Materials\Course.Algorithms 2019\Alg-01 Introduction\Lecture\Figures\Fig 15. Complex algorith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048000"/>
            <a:ext cx="5213985" cy="241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7121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Подход „отгоре-надолу“</a:t>
            </a:r>
          </a:p>
          <a:p>
            <a:pPr lvl="1"/>
            <a:r>
              <a:rPr lang="bg-BG" dirty="0" smtClean="0"/>
              <a:t>Започва се от сложния алгоритъм</a:t>
            </a:r>
          </a:p>
          <a:p>
            <a:pPr lvl="1"/>
            <a:r>
              <a:rPr lang="bg-BG" dirty="0" smtClean="0"/>
              <a:t>Раздробява се на по-прости</a:t>
            </a:r>
          </a:p>
          <a:p>
            <a:pPr lvl="1"/>
            <a:r>
              <a:rPr lang="bg-BG" dirty="0" smtClean="0"/>
              <a:t>При нужда те се раздробяват до още по-прости</a:t>
            </a:r>
          </a:p>
          <a:p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p:pic>
        <p:nvPicPr>
          <p:cNvPr id="17410" name="Picture 2" descr="D:\Pavel\Courses\Materials\Course.Algorithms 2019\Alg-01 Introduction\Lecture\Figures\Fig 16. Top-dow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686" y="2514600"/>
            <a:ext cx="5212080" cy="341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9524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Подход „надолу-отгоре “</a:t>
            </a:r>
          </a:p>
          <a:p>
            <a:pPr lvl="1"/>
            <a:r>
              <a:rPr lang="bg-BG" smtClean="0"/>
              <a:t>Започва се от прости алгоритми</a:t>
            </a:r>
          </a:p>
          <a:p>
            <a:pPr lvl="1"/>
            <a:r>
              <a:rPr lang="bg-BG" smtClean="0"/>
              <a:t>Те се обединяват до по-сложи</a:t>
            </a:r>
          </a:p>
          <a:p>
            <a:pPr lvl="1"/>
            <a:r>
              <a:rPr lang="bg-BG" smtClean="0"/>
              <a:t>Докато не се обединят всички в един</a:t>
            </a:r>
          </a:p>
          <a:p>
            <a:endParaRPr lang="bg-BG" dirty="0"/>
          </a:p>
        </p:txBody>
      </p:sp>
      <p:pic>
        <p:nvPicPr>
          <p:cNvPr id="16386" name="Picture 2" descr="D:\Pavel\Courses\Materials\Course.Algorithms 2019\Alg-01 Introduction\Lecture\Figures\Fig 16. Bottom-u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514600"/>
            <a:ext cx="5212080" cy="341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5220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Класове алгоритми</a:t>
            </a:r>
            <a:endParaRPr lang="bg-BG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86017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Няколко класа алгоритми</a:t>
            </a:r>
          </a:p>
          <a:p>
            <a:pPr lvl="1"/>
            <a:r>
              <a:rPr lang="bg-BG" dirty="0" smtClean="0"/>
              <a:t>Числови алгоритми</a:t>
            </a:r>
          </a:p>
          <a:p>
            <a:pPr lvl="1"/>
            <a:r>
              <a:rPr lang="bg-BG" dirty="0" smtClean="0"/>
              <a:t>Алчни алгоритми</a:t>
            </a:r>
          </a:p>
          <a:p>
            <a:pPr lvl="1"/>
            <a:r>
              <a:rPr lang="bg-BG" dirty="0" smtClean="0"/>
              <a:t>Алгоритми „Разделяй и владей“</a:t>
            </a:r>
          </a:p>
          <a:p>
            <a:pPr lvl="1"/>
            <a:r>
              <a:rPr lang="bg-BG" dirty="0" smtClean="0"/>
              <a:t>Алгоритми с динамично програмиране</a:t>
            </a:r>
          </a:p>
          <a:p>
            <a:pPr lvl="1"/>
            <a:r>
              <a:rPr lang="bg-BG" dirty="0" smtClean="0"/>
              <a:t>Алгоритми с налучкване</a:t>
            </a:r>
          </a:p>
          <a:p>
            <a:pPr lvl="1"/>
            <a:r>
              <a:rPr lang="bg-BG" dirty="0" smtClean="0"/>
              <a:t>Алгоритми с връщане назад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Класифициране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407700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Отличителна черта</a:t>
            </a:r>
          </a:p>
          <a:p>
            <a:pPr lvl="1"/>
            <a:r>
              <a:rPr lang="bg-BG" dirty="0" smtClean="0"/>
              <a:t>Изчисляват числови задачи</a:t>
            </a:r>
          </a:p>
          <a:p>
            <a:pPr lvl="1"/>
            <a:r>
              <a:rPr lang="bg-BG" dirty="0"/>
              <a:t>П</a:t>
            </a:r>
            <a:r>
              <a:rPr lang="bg-BG" dirty="0" smtClean="0"/>
              <a:t>олучават числен резултат</a:t>
            </a:r>
            <a:endParaRPr lang="bg-BG" dirty="0"/>
          </a:p>
          <a:p>
            <a:r>
              <a:rPr lang="bg-BG" dirty="0"/>
              <a:t>Плюсове</a:t>
            </a:r>
          </a:p>
          <a:p>
            <a:pPr lvl="1"/>
            <a:r>
              <a:rPr lang="bg-BG" dirty="0" smtClean="0"/>
              <a:t>Настроени са към конкретен клас задачи</a:t>
            </a:r>
            <a:endParaRPr lang="bg-BG" dirty="0"/>
          </a:p>
          <a:p>
            <a:r>
              <a:rPr lang="bg-BG" dirty="0"/>
              <a:t>Минуси</a:t>
            </a:r>
          </a:p>
          <a:p>
            <a:pPr lvl="1"/>
            <a:r>
              <a:rPr lang="bg-BG" dirty="0"/>
              <a:t>Настроени са към конкретен клас </a:t>
            </a:r>
            <a:r>
              <a:rPr lang="bg-BG" dirty="0" smtClean="0"/>
              <a:t>задачи</a:t>
            </a:r>
            <a:br>
              <a:rPr lang="bg-BG" dirty="0" smtClean="0"/>
            </a:br>
            <a:r>
              <a:rPr lang="bg-BG" dirty="0" smtClean="0"/>
              <a:t>(т.е. трудно се обобщават и за други задачи)</a:t>
            </a:r>
            <a:endParaRPr lang="bg-BG" dirty="0"/>
          </a:p>
          <a:p>
            <a:endParaRPr lang="bg-BG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Числови алгоритми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2392867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Изчисляване на </a:t>
                </a:r>
                <a:r>
                  <a:rPr lang="bg-BG" dirty="0" smtClean="0">
                    <a:sym typeface="Symbol"/>
                  </a:rPr>
                  <a:t></a:t>
                </a:r>
                <a:endParaRPr lang="bg-BG" dirty="0" smtClean="0"/>
              </a:p>
              <a:p>
                <a:r>
                  <a:rPr lang="bg-BG" dirty="0" smtClean="0"/>
                  <a:t>Числов алгоритъм</a:t>
                </a:r>
              </a:p>
              <a:p>
                <a:pPr lvl="1"/>
                <a:r>
                  <a:rPr lang="bg-BG" dirty="0" smtClean="0"/>
                  <a:t>Използва се </a:t>
                </a:r>
                <a14:m>
                  <m:oMath xmlns:m="http://schemas.openxmlformats.org/officeDocument/2006/math">
                    <m:r>
                      <a:rPr lang="bg-BG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=2</m:t>
                    </m:r>
                    <m:d>
                      <m:dPr>
                        <m:ctrlPr>
                          <a:rPr lang="bg-BG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bg-BG" b="0" i="1" smtClean="0">
                            <a:latin typeface="Cambria Math"/>
                            <a:ea typeface="Cambria Math"/>
                          </a:rPr>
                          <m:t>1+</m:t>
                        </m:r>
                        <m:f>
                          <m:fPr>
                            <m:ctrlPr>
                              <a:rPr lang="bg-BG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bg-BG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bg-BG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den>
                        </m:f>
                        <m:r>
                          <a:rPr lang="bg-BG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f>
                          <m:fPr>
                            <m:ctrlPr>
                              <a:rPr lang="bg-BG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bg-BG" b="0" i="1" smtClean="0">
                                <a:latin typeface="Cambria Math"/>
                                <a:ea typeface="Cambria Math"/>
                              </a:rPr>
                              <m:t>1×2</m:t>
                            </m:r>
                          </m:num>
                          <m:den>
                            <m:r>
                              <a:rPr lang="bg-BG" i="1">
                                <a:latin typeface="Cambria Math"/>
                                <a:ea typeface="Cambria Math"/>
                              </a:rPr>
                              <m:t>3×</m:t>
                            </m:r>
                            <m:r>
                              <a:rPr lang="bg-BG" b="0" i="1" smtClean="0">
                                <a:latin typeface="Cambria Math"/>
                                <a:ea typeface="Cambria Math"/>
                              </a:rPr>
                              <m:t>5</m:t>
                            </m:r>
                          </m:den>
                        </m:f>
                        <m:r>
                          <a:rPr lang="bg-BG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f>
                          <m:fPr>
                            <m:ctrlPr>
                              <a:rPr lang="bg-BG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bg-BG" i="1">
                                <a:latin typeface="Cambria Math"/>
                                <a:ea typeface="Cambria Math"/>
                              </a:rPr>
                              <m:t>1×2×</m:t>
                            </m:r>
                            <m:r>
                              <a:rPr lang="bg-BG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bg-BG" i="1">
                                <a:latin typeface="Cambria Math"/>
                                <a:ea typeface="Cambria Math"/>
                              </a:rPr>
                              <m:t>3×5×</m:t>
                            </m:r>
                            <m:r>
                              <a:rPr lang="bg-BG" b="0" i="1" smtClean="0">
                                <a:latin typeface="Cambria Math"/>
                                <a:ea typeface="Cambria Math"/>
                              </a:rPr>
                              <m:t>7</m:t>
                            </m:r>
                          </m:den>
                        </m:f>
                        <m:r>
                          <a:rPr lang="bg-BG" b="0" i="1" smtClean="0">
                            <a:latin typeface="Cambria Math"/>
                            <a:ea typeface="Cambria Math"/>
                          </a:rPr>
                          <m:t>+…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Какво да добавим, за да приключи </a:t>
                </a:r>
                <a:r>
                  <a:rPr lang="bg-BG" dirty="0" err="1" smtClean="0"/>
                  <a:t>алгоритъмът</a:t>
                </a:r>
                <a:r>
                  <a:rPr lang="bg-BG" dirty="0" smtClean="0"/>
                  <a:t>?</a:t>
                </a:r>
              </a:p>
              <a:p>
                <a:r>
                  <a:rPr lang="bg-BG" dirty="0" smtClean="0"/>
                  <a:t>Други примери</a:t>
                </a:r>
              </a:p>
              <a:p>
                <a:pPr lvl="1"/>
                <a:r>
                  <a:rPr lang="bg-BG" dirty="0" smtClean="0"/>
                  <a:t>Определяне дали дадено число е просто</a:t>
                </a:r>
              </a:p>
              <a:p>
                <a:pPr lvl="1"/>
                <a:r>
                  <a:rPr lang="bg-BG" dirty="0" smtClean="0"/>
                  <a:t>Намиране на най-малкото общо кратно</a:t>
                </a:r>
              </a:p>
              <a:p>
                <a:pPr lvl="1"/>
                <a:r>
                  <a:rPr lang="bg-BG" dirty="0" smtClean="0"/>
                  <a:t>Разлагане на число на множители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9460081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Преподавател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Лекции и семинарни упражнения</a:t>
            </a:r>
          </a:p>
          <a:p>
            <a:pPr lvl="1"/>
            <a:r>
              <a:rPr lang="bg-BG" dirty="0" smtClean="0"/>
              <a:t>Доц. д-р. Павел Бойчев</a:t>
            </a:r>
          </a:p>
          <a:p>
            <a:r>
              <a:rPr lang="bg-BG" dirty="0" smtClean="0"/>
              <a:t>Контакти</a:t>
            </a:r>
          </a:p>
          <a:p>
            <a:pPr lvl="1"/>
            <a:r>
              <a:rPr lang="bg-BG" dirty="0" smtClean="0"/>
              <a:t>Катедра „Информационни Технологии”</a:t>
            </a:r>
          </a:p>
          <a:p>
            <a:pPr lvl="1"/>
            <a:r>
              <a:rPr lang="bg-BG" dirty="0" err="1" smtClean="0"/>
              <a:t>ФМИ</a:t>
            </a:r>
            <a:r>
              <a:rPr lang="bg-BG" dirty="0" smtClean="0"/>
              <a:t>, ет. </a:t>
            </a:r>
            <a:r>
              <a:rPr lang="en-US" dirty="0" smtClean="0"/>
              <a:t>5</a:t>
            </a:r>
            <a:r>
              <a:rPr lang="bg-BG" dirty="0" smtClean="0"/>
              <a:t>, </a:t>
            </a:r>
            <a:r>
              <a:rPr lang="bg-BG" dirty="0" err="1" smtClean="0"/>
              <a:t>каб</a:t>
            </a:r>
            <a:r>
              <a:rPr lang="bg-BG" dirty="0" smtClean="0"/>
              <a:t>. 512</a:t>
            </a:r>
          </a:p>
          <a:p>
            <a:pPr lvl="1"/>
            <a:r>
              <a:rPr lang="en-US" dirty="0" smtClean="0"/>
              <a:t>boytchev [at] fmi.uni-sofia.bg</a:t>
            </a:r>
          </a:p>
          <a:p>
            <a:r>
              <a:rPr lang="bg-BG" dirty="0" smtClean="0"/>
              <a:t>При онлайн комуникация</a:t>
            </a:r>
            <a:endParaRPr lang="en-US" dirty="0" smtClean="0"/>
          </a:p>
          <a:p>
            <a:pPr lvl="1"/>
            <a:r>
              <a:rPr lang="bg-BG" dirty="0" smtClean="0"/>
              <a:t>Съобщавайте дисциплината и факултетния номер</a:t>
            </a:r>
          </a:p>
          <a:p>
            <a:pPr lvl="1"/>
            <a:r>
              <a:rPr lang="bg-BG" dirty="0" smtClean="0"/>
              <a:t>Пишете на български и на кирилица</a:t>
            </a:r>
            <a:endParaRPr lang="en-US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5264780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Отличителна черта</a:t>
            </a:r>
          </a:p>
          <a:p>
            <a:pPr lvl="1"/>
            <a:r>
              <a:rPr lang="bg-BG" dirty="0" smtClean="0"/>
              <a:t>На всяка стъпка правят колкото се може повече, без оглед на следващите стъпки</a:t>
            </a:r>
          </a:p>
          <a:p>
            <a:r>
              <a:rPr lang="bg-BG" dirty="0" smtClean="0"/>
              <a:t>Плюсове</a:t>
            </a:r>
          </a:p>
          <a:p>
            <a:pPr lvl="1"/>
            <a:r>
              <a:rPr lang="bg-BG" dirty="0" smtClean="0"/>
              <a:t>Често бързо намират решение</a:t>
            </a:r>
          </a:p>
          <a:p>
            <a:r>
              <a:rPr lang="bg-BG" dirty="0" smtClean="0"/>
              <a:t>Минуси</a:t>
            </a:r>
          </a:p>
          <a:p>
            <a:pPr lvl="1"/>
            <a:r>
              <a:rPr lang="bg-BG" dirty="0" smtClean="0"/>
              <a:t>Може да не е оптималното решение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Алчни алгоритми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9519440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Монети от по 1, 7 и 10 стотинки</a:t>
            </a:r>
          </a:p>
          <a:p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Да се представи сума с най-малък брой монети</a:t>
            </a:r>
          </a:p>
          <a:p>
            <a:r>
              <a:rPr lang="bg-BG" dirty="0" smtClean="0"/>
              <a:t>Алчен алгоритъм</a:t>
            </a:r>
          </a:p>
          <a:p>
            <a:pPr lvl="1"/>
            <a:r>
              <a:rPr lang="bg-BG" dirty="0" smtClean="0"/>
              <a:t>Използваме най-голямата монета, не надвишаваща дадената сума</a:t>
            </a:r>
          </a:p>
          <a:p>
            <a:pPr lvl="1"/>
            <a:r>
              <a:rPr lang="bg-BG" dirty="0" smtClean="0"/>
              <a:t>За остатъка правим същото, докато не представим цялата сума без остатък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p:pic>
        <p:nvPicPr>
          <p:cNvPr id="1026" name="Picture 2" descr="D:\Pavel\Courses\Materials\Course.ALG 2019\Alg-01 Introduction\Lecture\Figures\coins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601"/>
            <a:ext cx="2995613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53628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За 18 стотинки</a:t>
            </a:r>
          </a:p>
          <a:p>
            <a:pPr lvl="1"/>
            <a:r>
              <a:rPr lang="bg-BG" dirty="0" smtClean="0"/>
              <a:t>Нужни са ни три монети</a:t>
            </a:r>
          </a:p>
          <a:p>
            <a:pPr lvl="1"/>
            <a:r>
              <a:rPr lang="bg-BG" dirty="0" smtClean="0"/>
              <a:t>И алчният алгоритъм намира същото</a:t>
            </a:r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r>
              <a:rPr lang="bg-BG" dirty="0" smtClean="0"/>
              <a:t>За 14 стотинки</a:t>
            </a:r>
          </a:p>
          <a:p>
            <a:pPr lvl="1"/>
            <a:r>
              <a:rPr lang="bg-BG" dirty="0" smtClean="0"/>
              <a:t>Нужни са ни две монети</a:t>
            </a:r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Алчният алгоритъм получава 5 монети</a:t>
            </a:r>
          </a:p>
          <a:p>
            <a:pPr lvl="1"/>
            <a:endParaRPr lang="bg-BG" dirty="0"/>
          </a:p>
        </p:txBody>
      </p:sp>
      <p:pic>
        <p:nvPicPr>
          <p:cNvPr id="2050" name="Picture 2" descr="D:\Pavel\Courses\Materials\Course.ALG 2019\Alg-01 Introduction\Lecture\Figures\coins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165" y="1828800"/>
            <a:ext cx="3024188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Pavel\Courses\Materials\Course.ALG 2019\Alg-01 Introduction\Lecture\Figures\coins 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464" y="3886200"/>
            <a:ext cx="1795463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Pavel\Courses\Materials\Course.ALG 2019\Alg-01 Introduction\Lecture\Figures\coins 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535" y="5181600"/>
            <a:ext cx="4738688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96171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Отличителна черта</a:t>
            </a:r>
          </a:p>
          <a:p>
            <a:pPr lvl="1"/>
            <a:r>
              <a:rPr lang="bg-BG" dirty="0" smtClean="0"/>
              <a:t>Разделяне на задачата на по-малки задачи</a:t>
            </a:r>
          </a:p>
          <a:p>
            <a:pPr lvl="1"/>
            <a:r>
              <a:rPr lang="bg-BG" dirty="0" smtClean="0"/>
              <a:t>Решеният им се обединяват в общо решение</a:t>
            </a:r>
          </a:p>
          <a:p>
            <a:r>
              <a:rPr lang="bg-BG" dirty="0" smtClean="0"/>
              <a:t>Плюсове</a:t>
            </a:r>
          </a:p>
          <a:p>
            <a:pPr lvl="1"/>
            <a:r>
              <a:rPr lang="bg-BG" dirty="0" smtClean="0"/>
              <a:t>Бързо се намалява сложността на задачата, която трябва да се реши</a:t>
            </a:r>
          </a:p>
          <a:p>
            <a:r>
              <a:rPr lang="bg-BG" dirty="0" smtClean="0"/>
              <a:t>Минуси</a:t>
            </a:r>
          </a:p>
          <a:p>
            <a:pPr lvl="1"/>
            <a:r>
              <a:rPr lang="bg-BG" dirty="0" smtClean="0"/>
              <a:t>По-малките задачи трябва да са решими независимо една от друга</a:t>
            </a:r>
          </a:p>
          <a:p>
            <a:pPr lvl="1"/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Разделяй и владей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658435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Най-високият човек в сграда</a:t>
            </a:r>
          </a:p>
          <a:p>
            <a:pPr lvl="1"/>
            <a:endParaRPr lang="bg-BG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r>
              <a:rPr lang="bg-BG" dirty="0" smtClean="0"/>
              <a:t>Алгоритъм</a:t>
            </a:r>
          </a:p>
          <a:p>
            <a:pPr lvl="1"/>
            <a:r>
              <a:rPr lang="bg-BG" dirty="0" smtClean="0"/>
              <a:t>Разделяме сградата на етажи</a:t>
            </a:r>
          </a:p>
          <a:p>
            <a:pPr lvl="1"/>
            <a:r>
              <a:rPr lang="bg-BG" dirty="0" smtClean="0"/>
              <a:t>От всеки етаж избираме най-високия човек</a:t>
            </a:r>
          </a:p>
          <a:p>
            <a:pPr lvl="1"/>
            <a:r>
              <a:rPr lang="bg-BG" dirty="0" smtClean="0"/>
              <a:t>Измежду най-високите от всеки етаж избираме </a:t>
            </a:r>
            <a:r>
              <a:rPr lang="bg-BG" dirty="0" smtClean="0"/>
              <a:t>най-високия </a:t>
            </a:r>
            <a:r>
              <a:rPr lang="bg-BG" dirty="0" smtClean="0"/>
              <a:t>човек в сградата</a:t>
            </a:r>
            <a:endParaRPr lang="bg-BG" dirty="0"/>
          </a:p>
        </p:txBody>
      </p:sp>
      <p:pic>
        <p:nvPicPr>
          <p:cNvPr id="1027" name="Picture 3" descr="D:\Pavel\Courses\Materials\Course.ALG 2019\Alg-01 Introduction\Lecture\Figures\Fig 18. Tallest person 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524000"/>
            <a:ext cx="4267200" cy="255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9469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Проиграване на алгоритъма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55</a:t>
            </a:fld>
            <a:endParaRPr lang="bg-BG"/>
          </a:p>
        </p:txBody>
      </p:sp>
      <p:pic>
        <p:nvPicPr>
          <p:cNvPr id="2050" name="Picture 2" descr="D:\Pavel\Courses\Materials\Course.ALG 2019\Alg-01 Introduction\Lecture\Figures\Fig 19. Tallest person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52" y="1295400"/>
            <a:ext cx="8532148" cy="427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87800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Динамично програмиране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56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686800" cy="5181600"/>
          </a:xfrm>
        </p:spPr>
        <p:txBody>
          <a:bodyPr/>
          <a:lstStyle/>
          <a:p>
            <a:r>
              <a:rPr lang="bg-BG" dirty="0"/>
              <a:t>Отличителна черта</a:t>
            </a:r>
          </a:p>
          <a:p>
            <a:pPr lvl="1"/>
            <a:r>
              <a:rPr lang="bg-BG" dirty="0" smtClean="0"/>
              <a:t>Задачата се раздробява на по-дребни</a:t>
            </a:r>
          </a:p>
          <a:p>
            <a:pPr lvl="1"/>
            <a:r>
              <a:rPr lang="bg-BG" dirty="0" smtClean="0"/>
              <a:t>Запомнят се междинните решения</a:t>
            </a:r>
          </a:p>
          <a:p>
            <a:pPr lvl="1"/>
            <a:r>
              <a:rPr lang="bg-BG" dirty="0" smtClean="0"/>
              <a:t>Използват се при нужда</a:t>
            </a:r>
          </a:p>
          <a:p>
            <a:r>
              <a:rPr lang="bg-BG" dirty="0" smtClean="0"/>
              <a:t>Плюсове</a:t>
            </a:r>
          </a:p>
          <a:p>
            <a:pPr lvl="1"/>
            <a:r>
              <a:rPr lang="bg-BG" dirty="0" smtClean="0"/>
              <a:t>Ускорява намирането на решение</a:t>
            </a:r>
          </a:p>
          <a:p>
            <a:r>
              <a:rPr lang="bg-BG" dirty="0" smtClean="0"/>
              <a:t>Минуси</a:t>
            </a:r>
          </a:p>
          <a:p>
            <a:pPr lvl="1"/>
            <a:r>
              <a:rPr lang="bg-BG" dirty="0" smtClean="0"/>
              <a:t>Изисква допълнителна памет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53912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Защо </a:t>
            </a:r>
            <a:r>
              <a:rPr lang="bg-BG" b="0" i="1" cap="none" dirty="0" smtClean="0"/>
              <a:t>динамично програмиране</a:t>
            </a:r>
            <a:r>
              <a:rPr lang="bg-BG" dirty="0" smtClean="0"/>
              <a:t>?</a:t>
            </a:r>
          </a:p>
          <a:p>
            <a:pPr lvl="1"/>
            <a:r>
              <a:rPr lang="bg-BG" dirty="0" smtClean="0"/>
              <a:t>Терминът възниква в областта на системите с динамичен контрол</a:t>
            </a:r>
          </a:p>
          <a:p>
            <a:pPr lvl="1"/>
            <a:r>
              <a:rPr lang="bg-BG" dirty="0" smtClean="0"/>
              <a:t>В нея запомнянето на изчислени решения на припокриващи се задачи се нарича </a:t>
            </a:r>
            <a:r>
              <a:rPr lang="bg-BG" i="1" dirty="0" smtClean="0"/>
              <a:t>програмиране</a:t>
            </a:r>
            <a:endParaRPr lang="bg-BG" dirty="0" smtClean="0"/>
          </a:p>
          <a:p>
            <a:pPr lvl="1"/>
            <a:r>
              <a:rPr lang="bg-BG" dirty="0" smtClean="0"/>
              <a:t>Това е отпреди възникването на програмирането в сегашния му смисъл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Малко история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4300574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Изчисляване на числата на </a:t>
                </a:r>
                <a:r>
                  <a:rPr lang="bg-BG" dirty="0" err="1" smtClean="0"/>
                  <a:t>Фибоначи</a:t>
                </a:r>
                <a:r>
                  <a:rPr lang="bg-BG" dirty="0" smtClean="0"/>
                  <a:t/>
                </a:r>
                <a:br>
                  <a:rPr lang="bg-BG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 = 1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</a:rPr>
                      <m:t> = 1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3</m:t>
                    </m:r>
                    <m:r>
                      <a:rPr lang="en-US" i="1" dirty="0" smtClean="0">
                        <a:latin typeface="Cambria Math"/>
                      </a:rPr>
                      <m:t> = 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</a:rPr>
                      <m:t> = 1+1 = 2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4</m:t>
                    </m:r>
                    <m:r>
                      <a:rPr lang="en-US" i="1" dirty="0" smtClean="0">
                        <a:latin typeface="Cambria Math"/>
                      </a:rPr>
                      <m:t> = 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3</m:t>
                    </m:r>
                    <m:r>
                      <a:rPr lang="en-US" i="1" dirty="0" smtClean="0">
                        <a:latin typeface="Cambria Math"/>
                      </a:rPr>
                      <m:t> = 1+2 = 3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5</m:t>
                    </m:r>
                    <m:r>
                      <a:rPr lang="en-US" i="1" dirty="0" smtClean="0">
                        <a:latin typeface="Cambria Math"/>
                      </a:rPr>
                      <m:t> = 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3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4</m:t>
                    </m:r>
                    <m:r>
                      <a:rPr lang="en-US" i="1" dirty="0" smtClean="0">
                        <a:latin typeface="Cambria Math"/>
                      </a:rPr>
                      <m:t> = 2+3 = 5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6</m:t>
                    </m:r>
                    <m:r>
                      <a:rPr lang="en-US" i="1" dirty="0" smtClean="0">
                        <a:latin typeface="Cambria Math"/>
                      </a:rPr>
                      <m:t> = 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4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5</m:t>
                    </m:r>
                    <m:r>
                      <a:rPr lang="en-US" i="1" dirty="0" smtClean="0">
                        <a:latin typeface="Cambria Math"/>
                      </a:rPr>
                      <m:t> = 3+5 = 8</m:t>
                    </m:r>
                  </m:oMath>
                </a14:m>
                <a:r>
                  <a:rPr lang="en-US" dirty="0"/>
                  <a:t/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: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err="1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 =</m:t>
                    </m:r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  <m:r>
                          <a:rPr lang="en-US" b="0" i="1" dirty="0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  <m:r>
                          <a:rPr lang="en-US" b="0" i="1" dirty="0" smtClean="0">
                            <a:latin typeface="Cambria Math"/>
                          </a:rPr>
                          <m:t>−2</m:t>
                        </m:r>
                      </m:sub>
                    </m:sSub>
                  </m:oMath>
                </a14:m>
                <a:endParaRPr lang="bg-BG" baseline="-25000" dirty="0" smtClean="0"/>
              </a:p>
              <a:p>
                <a:r>
                  <a:rPr lang="bg-BG" dirty="0" smtClean="0"/>
                  <a:t>Алгоритъм</a:t>
                </a:r>
              </a:p>
              <a:p>
                <a:pPr lvl="1"/>
                <a:r>
                  <a:rPr lang="bg-BG" dirty="0" smtClean="0"/>
                  <a:t>Запомняме всяко изчислено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𝑖</m:t>
                    </m:r>
                  </m:oMath>
                </a14:m>
                <a:endParaRPr lang="en-US" baseline="-25000" dirty="0" smtClean="0"/>
              </a:p>
              <a:p>
                <a:pPr lvl="1"/>
                <a:r>
                  <a:rPr lang="bg-BG" dirty="0" smtClean="0"/>
                  <a:t>Използваме го при нужда</a:t>
                </a:r>
                <a:endParaRPr lang="en-US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9509672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 без динамично програмиране</a:t>
            </a:r>
            <a:endParaRPr lang="en-US" dirty="0" smtClean="0"/>
          </a:p>
          <a:p>
            <a:pPr lvl="1"/>
            <a:r>
              <a:rPr lang="bg-BG" dirty="0" smtClean="0"/>
              <a:t>Извършват се 12 събирания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59</a:t>
            </a:fld>
            <a:endParaRPr lang="bg-BG"/>
          </a:p>
        </p:txBody>
      </p:sp>
      <p:pic>
        <p:nvPicPr>
          <p:cNvPr id="18435" name="Picture 3" descr="D:\Pavel\Courses\Materials\Course.Algorithms 2019\Alg-01 Introduction\Lecture\Figures\Fig 18. Static programm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24000"/>
            <a:ext cx="6675120" cy="466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54043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Теми в курса</a:t>
            </a:r>
          </a:p>
          <a:p>
            <a:pPr lvl="1"/>
            <a:r>
              <a:rPr lang="bg-BG" dirty="0" smtClean="0"/>
              <a:t>Класически алгоритми за данни</a:t>
            </a:r>
          </a:p>
          <a:p>
            <a:pPr lvl="1"/>
            <a:r>
              <a:rPr lang="bg-BG" dirty="0" smtClean="0"/>
              <a:t>Сравнение на алтернативни </a:t>
            </a:r>
            <a:r>
              <a:rPr lang="bg-BG" dirty="0"/>
              <a:t>алгоритми</a:t>
            </a:r>
            <a:r>
              <a:rPr lang="bg-BG" dirty="0" smtClean="0"/>
              <a:t> – преимущества и недостатъци</a:t>
            </a:r>
          </a:p>
          <a:p>
            <a:pPr lvl="1"/>
            <a:r>
              <a:rPr lang="bg-BG" dirty="0" smtClean="0"/>
              <a:t>Примерна реализация на алгоритмите</a:t>
            </a:r>
          </a:p>
          <a:p>
            <a:r>
              <a:rPr lang="bg-BG" dirty="0" smtClean="0"/>
              <a:t>Изисквания</a:t>
            </a:r>
          </a:p>
          <a:p>
            <a:pPr lvl="1"/>
            <a:r>
              <a:rPr lang="bg-BG" dirty="0" smtClean="0"/>
              <a:t>Познаване на език от високо ниво</a:t>
            </a:r>
          </a:p>
          <a:p>
            <a:pPr lvl="1"/>
            <a:r>
              <a:rPr lang="bg-BG" dirty="0" smtClean="0"/>
              <a:t>Познаване на основните структури от данни</a:t>
            </a:r>
            <a:endParaRPr lang="ru-RU" dirty="0" err="1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Теми и изисквания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9511932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Pavel\Courses\Materials\Course.Algorithms 2019\Alg-01 Introduction\Lecture\Figures\Fig 19. Dynamic programming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69" y="2037241"/>
            <a:ext cx="6675120" cy="4668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 с динамично програмиране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Извършват се 5 събирания</a:t>
                </a:r>
              </a:p>
              <a:p>
                <a:pPr lvl="1"/>
                <a:r>
                  <a:rPr lang="bg-BG" dirty="0" smtClean="0"/>
                  <a:t>Всяко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bg-BG" dirty="0" smtClean="0"/>
                  <a:t> се изчислява еднократно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60</a:t>
            </a:fld>
            <a:endParaRPr lang="bg-BG"/>
          </a:p>
        </p:txBody>
      </p:sp>
      <p:pic>
        <p:nvPicPr>
          <p:cNvPr id="19459" name="Picture 3" descr="D:\Pavel\Courses\Materials\Course.Algorithms 2019\Alg-01 Introduction\Lecture\Figures\Fig 20. Dynamic programming 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469" y="2048127"/>
            <a:ext cx="1501331" cy="2974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07074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Алгоритми с налучкване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61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Отличителна черта</a:t>
            </a:r>
          </a:p>
          <a:p>
            <a:pPr lvl="1"/>
            <a:r>
              <a:rPr lang="bg-BG" smtClean="0"/>
              <a:t>Избира се случайно кандидат-решение и се надяваме то да върши работа</a:t>
            </a:r>
          </a:p>
          <a:p>
            <a:r>
              <a:rPr lang="bg-BG" smtClean="0"/>
              <a:t>Плюсове</a:t>
            </a:r>
          </a:p>
          <a:p>
            <a:pPr lvl="1"/>
            <a:r>
              <a:rPr lang="bg-BG" smtClean="0"/>
              <a:t>Ускорява намирането на решение при много на брой изпълнения на алгоритъма</a:t>
            </a:r>
          </a:p>
          <a:p>
            <a:r>
              <a:rPr lang="bg-BG" smtClean="0"/>
              <a:t>Минуси</a:t>
            </a:r>
          </a:p>
          <a:p>
            <a:pPr lvl="1"/>
            <a:r>
              <a:rPr lang="bg-BG" smtClean="0"/>
              <a:t>Хаотични решения, особено за малък брой изпълнения на алгоритъма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2711976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Метод </a:t>
                </a:r>
                <a:r>
                  <a:rPr lang="bg-BG" b="0" i="1" cap="none" dirty="0" smtClean="0"/>
                  <a:t>Монте Карло</a:t>
                </a:r>
              </a:p>
              <a:p>
                <a:pPr lvl="1"/>
                <a:r>
                  <a:rPr lang="bg-BG" dirty="0" smtClean="0"/>
                  <a:t>Проверяват се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случайни проби и от тях се извлича приближено решение</a:t>
                </a:r>
              </a:p>
              <a:p>
                <a:pPr lvl="1"/>
                <a:r>
                  <a:rPr lang="bg-BG" dirty="0" smtClean="0"/>
                  <a:t>Бърз, но не гарантира точен резултат</a:t>
                </a:r>
              </a:p>
              <a:p>
                <a:pPr lvl="1"/>
                <a:r>
                  <a:rPr lang="bg-BG" dirty="0" smtClean="0"/>
                  <a:t>Името е от казиното „Монте Карло“ в Монако</a:t>
                </a:r>
              </a:p>
              <a:p>
                <a:r>
                  <a:rPr lang="bg-BG" dirty="0" smtClean="0"/>
                  <a:t>Метод </a:t>
                </a:r>
                <a:r>
                  <a:rPr lang="bg-BG" b="0" i="1" cap="none" dirty="0" smtClean="0"/>
                  <a:t>Лас </a:t>
                </a:r>
                <a:r>
                  <a:rPr lang="bg-BG" b="0" i="1" cap="none" dirty="0" err="1" smtClean="0"/>
                  <a:t>Вегас</a:t>
                </a:r>
                <a:endParaRPr lang="bg-BG" b="0" i="1" cap="none" dirty="0" smtClean="0"/>
              </a:p>
              <a:p>
                <a:pPr lvl="1"/>
                <a:r>
                  <a:rPr lang="bg-BG" dirty="0" smtClean="0"/>
                  <a:t>Правят се случайни проби, докато не се намери правилно решение</a:t>
                </a:r>
              </a:p>
              <a:p>
                <a:pPr lvl="1"/>
                <a:r>
                  <a:rPr lang="bg-BG" dirty="0" smtClean="0"/>
                  <a:t>Гарантира резултат, но не и кога ще се получи</a:t>
                </a:r>
              </a:p>
              <a:p>
                <a:pPr lvl="1"/>
                <a:r>
                  <a:rPr lang="bg-BG" dirty="0" smtClean="0"/>
                  <a:t>Името е от казината в Лас </a:t>
                </a:r>
                <a:r>
                  <a:rPr lang="bg-BG" dirty="0" err="1" smtClean="0"/>
                  <a:t>Вегас</a:t>
                </a:r>
                <a:r>
                  <a:rPr lang="bg-BG" dirty="0" smtClean="0"/>
                  <a:t>, където някои играят, докато не спечелят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274851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Търсите очния кабинет</a:t>
            </a:r>
          </a:p>
          <a:p>
            <a:pPr lvl="1"/>
            <a:r>
              <a:rPr lang="bg-BG" dirty="0" smtClean="0"/>
              <a:t>Виждате много необозначени врати</a:t>
            </a:r>
          </a:p>
          <a:p>
            <a:pPr lvl="1"/>
            <a:r>
              <a:rPr lang="bg-BG" dirty="0" smtClean="0"/>
              <a:t>Ако питате в някой кабинет, ще ви кажат само дали е надясно или наляво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r>
              <a:rPr lang="bg-BG" dirty="0" smtClean="0"/>
              <a:t>Алгоритъм</a:t>
            </a:r>
          </a:p>
          <a:p>
            <a:pPr lvl="1"/>
            <a:r>
              <a:rPr lang="bg-BG" dirty="0" smtClean="0"/>
              <a:t>Питате в случайно избран кабинет</a:t>
            </a:r>
          </a:p>
          <a:p>
            <a:pPr lvl="1"/>
            <a:r>
              <a:rPr lang="bg-BG" dirty="0" smtClean="0"/>
              <a:t>Ако не е очния, ще знаете в каква посока е и проверявате там (пак по случаен начин)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63</a:t>
            </a:fld>
            <a:endParaRPr lang="bg-BG"/>
          </a:p>
        </p:txBody>
      </p:sp>
      <p:pic>
        <p:nvPicPr>
          <p:cNvPr id="20482" name="Picture 2" descr="D:\Pavel\Courses\Materials\Course.Algorithms 2019\Alg-01 Introduction\Lecture\Figures\Fig 20. Hospital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71" y="2815317"/>
            <a:ext cx="7315200" cy="115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54204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Пример с последователно търсене</a:t>
            </a:r>
          </a:p>
          <a:p>
            <a:pPr lvl="1"/>
            <a:r>
              <a:rPr lang="bg-BG" dirty="0" smtClean="0"/>
              <a:t>Проверявате в първия</a:t>
            </a:r>
          </a:p>
          <a:p>
            <a:pPr lvl="1"/>
            <a:r>
              <a:rPr lang="bg-BG" dirty="0" smtClean="0"/>
              <a:t>Ако не е очния, проверявате втория и т.н.</a:t>
            </a:r>
          </a:p>
          <a:p>
            <a:pPr lvl="1"/>
            <a:r>
              <a:rPr lang="bg-BG" dirty="0" smtClean="0"/>
              <a:t>При показаната ситуация сте намерили кабинета от 6-тия опит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64</a:t>
            </a:fld>
            <a:endParaRPr lang="bg-BG"/>
          </a:p>
        </p:txBody>
      </p:sp>
      <p:pic>
        <p:nvPicPr>
          <p:cNvPr id="3074" name="Picture 2" descr="D:\Pavel\Courses\Materials\Course.ALG 2019\Alg-01 Introduction\Lecture\Figures\Hospital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667000"/>
            <a:ext cx="7315200" cy="276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83728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Пример със случайно търсене</a:t>
            </a:r>
          </a:p>
          <a:p>
            <a:pPr lvl="1"/>
            <a:r>
              <a:rPr lang="bg-BG" dirty="0" smtClean="0"/>
              <a:t>При показаната ситуация сте намерили кабинета от 3-тия опит</a:t>
            </a:r>
          </a:p>
          <a:p>
            <a:pPr lvl="1"/>
            <a:r>
              <a:rPr lang="bg-BG" dirty="0" smtClean="0"/>
              <a:t>Ако друг ден пак търсите по случайност, вероятно няма да е пак от 3-тия път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65</a:t>
            </a:fld>
            <a:endParaRPr lang="bg-BG"/>
          </a:p>
        </p:txBody>
      </p:sp>
      <p:pic>
        <p:nvPicPr>
          <p:cNvPr id="4098" name="Picture 2" descr="D:\Pavel\Courses\Materials\Course.ALG 2019\Alg-01 Introduction\Lecture\Figures\Hospital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743200"/>
            <a:ext cx="7315200" cy="276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8080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Отличителна черта</a:t>
            </a:r>
          </a:p>
          <a:p>
            <a:pPr lvl="1"/>
            <a:r>
              <a:rPr lang="bg-BG" dirty="0" smtClean="0"/>
              <a:t>Систематично търси решение</a:t>
            </a:r>
          </a:p>
          <a:p>
            <a:pPr lvl="1"/>
            <a:r>
              <a:rPr lang="bg-BG" dirty="0" smtClean="0"/>
              <a:t>Ако стигне </a:t>
            </a:r>
            <a:r>
              <a:rPr lang="bg-BG" i="1" dirty="0" smtClean="0"/>
              <a:t>задънена улица </a:t>
            </a:r>
            <a:r>
              <a:rPr lang="bg-BG" dirty="0" smtClean="0"/>
              <a:t>се връща назад</a:t>
            </a:r>
          </a:p>
          <a:p>
            <a:r>
              <a:rPr lang="bg-BG" dirty="0" smtClean="0"/>
              <a:t>Плюсове</a:t>
            </a:r>
          </a:p>
          <a:p>
            <a:pPr lvl="1"/>
            <a:r>
              <a:rPr lang="bg-BG" dirty="0" smtClean="0"/>
              <a:t>Удобно, когато има много възможни продължения в някои стъпки</a:t>
            </a:r>
          </a:p>
          <a:p>
            <a:r>
              <a:rPr lang="bg-BG" dirty="0" smtClean="0"/>
              <a:t>Минуси</a:t>
            </a:r>
          </a:p>
          <a:p>
            <a:pPr lvl="1"/>
            <a:r>
              <a:rPr lang="bg-BG" dirty="0" smtClean="0"/>
              <a:t>В някои случаи е бавно</a:t>
            </a:r>
          </a:p>
          <a:p>
            <a:pPr lvl="1"/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Алгоритми с връщане назад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332718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Пример</a:t>
            </a:r>
          </a:p>
          <a:p>
            <a:pPr lvl="1"/>
            <a:r>
              <a:rPr lang="bg-BG" dirty="0"/>
              <a:t>Търсене на път в лабиринт</a:t>
            </a:r>
          </a:p>
          <a:p>
            <a:pPr lvl="1"/>
            <a:r>
              <a:rPr lang="bg-BG" dirty="0"/>
              <a:t>Движението напред е в </a:t>
            </a:r>
            <a:r>
              <a:rPr lang="bg-BG" dirty="0" smtClean="0"/>
              <a:t>синьо</a:t>
            </a:r>
          </a:p>
          <a:p>
            <a:pPr lvl="1"/>
            <a:r>
              <a:rPr lang="bg-BG" dirty="0"/>
              <a:t>В</a:t>
            </a:r>
            <a:r>
              <a:rPr lang="bg-BG" dirty="0" smtClean="0"/>
              <a:t>ръщането </a:t>
            </a:r>
            <a:r>
              <a:rPr lang="bg-BG" dirty="0"/>
              <a:t>назад – в червено</a:t>
            </a:r>
          </a:p>
          <a:p>
            <a:endParaRPr lang="bg-BG" dirty="0"/>
          </a:p>
        </p:txBody>
      </p:sp>
      <p:pic>
        <p:nvPicPr>
          <p:cNvPr id="23554" name="Picture 2" descr="D:\Pavel\Courses\Materials\Course.Algorithms 2019\Alg-01 Introduction\Lecture\Figures\Fig 23. Back track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285" y="2590800"/>
            <a:ext cx="5486400" cy="346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94103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242383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Алгоритми – тема №1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3400182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Външни източници</a:t>
            </a:r>
          </a:p>
          <a:p>
            <a:pPr lvl="1"/>
            <a:r>
              <a:rPr lang="bg-BG" dirty="0" smtClean="0"/>
              <a:t>Основна и допълнителна литература от учебната програма на „Алгоритми“</a:t>
            </a:r>
          </a:p>
          <a:p>
            <a:pPr lvl="1"/>
            <a:r>
              <a:rPr lang="bg-BG" dirty="0" smtClean="0"/>
              <a:t>Онлайн ресурси</a:t>
            </a:r>
          </a:p>
          <a:p>
            <a:r>
              <a:rPr lang="bg-BG" dirty="0" smtClean="0"/>
              <a:t>Вътрешни източници</a:t>
            </a:r>
          </a:p>
          <a:p>
            <a:pPr lvl="1"/>
            <a:r>
              <a:rPr lang="bg-BG" dirty="0" smtClean="0"/>
              <a:t>Презентациите от лекциите и упражненията ще са налични в Мудъл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Ресурси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0648587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Компоненти на оценяването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latin typeface="Cambria Math"/>
                            <a:ea typeface="Cambria Math"/>
                          </a:rPr>
                          <m:t>2,6</m:t>
                        </m:r>
                      </m:e>
                    </m:d>
                  </m:oMath>
                </a14:m>
                <a:r>
                  <a:rPr lang="bg-BG" dirty="0" smtClean="0"/>
                  <a:t>: решаване на задачи за алгоритми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/>
                            <a:ea typeface="Cambria Math"/>
                          </a:rPr>
                          <m:t>2,6</m:t>
                        </m:r>
                      </m:e>
                    </m:d>
                  </m:oMath>
                </a14:m>
                <a:r>
                  <a:rPr lang="bg-BG" dirty="0" smtClean="0"/>
                  <a:t>:</a:t>
                </a:r>
                <a:r>
                  <a:rPr lang="en-US" dirty="0" smtClean="0"/>
                  <a:t> </a:t>
                </a:r>
                <a:r>
                  <a:rPr lang="bg-BG" dirty="0" smtClean="0"/>
                  <a:t>развиване на въпрос от конспекта</a:t>
                </a:r>
              </a:p>
              <a:p>
                <a:pPr marL="457200" lvl="1" indent="0">
                  <a:buNone/>
                </a:pPr>
                <a:r>
                  <a:rPr lang="en-US" dirty="0" smtClean="0"/>
                  <a:t>C</a:t>
                </a:r>
                <a:r>
                  <a:rPr lang="en-US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/>
                            <a:ea typeface="Cambria Math"/>
                          </a:rPr>
                          <m:t>2,6</m:t>
                        </m:r>
                      </m:e>
                    </m:d>
                  </m:oMath>
                </a14:m>
                <a:r>
                  <a:rPr lang="en-US" dirty="0" smtClean="0"/>
                  <a:t>: </a:t>
                </a:r>
                <a:r>
                  <a:rPr lang="bg-BG" dirty="0" smtClean="0"/>
                  <a:t>средно аритметично от домашните</a:t>
                </a:r>
              </a:p>
              <a:p>
                <a:r>
                  <a:rPr lang="bg-BG" dirty="0" smtClean="0"/>
                  <a:t>Оценяване</a:t>
                </a:r>
              </a:p>
              <a:p>
                <a:pPr lvl="1"/>
                <a:r>
                  <a:rPr lang="bg-BG" dirty="0" smtClean="0"/>
                  <a:t>Крайната оценка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0070C0"/>
                        </a:solidFill>
                        <a:latin typeface="Cambria Math"/>
                      </a:rPr>
                      <m:t>(</m:t>
                    </m:r>
                    <m:r>
                      <a:rPr lang="en-US" i="1" dirty="0" err="1" smtClean="0">
                        <a:solidFill>
                          <a:srgbClr val="0070C0"/>
                        </a:solidFill>
                        <a:latin typeface="Cambria Math"/>
                      </a:rPr>
                      <m:t>𝐴</m:t>
                    </m:r>
                    <m:r>
                      <a:rPr lang="en-US" i="1" dirty="0" err="1" smtClean="0">
                        <a:solidFill>
                          <a:srgbClr val="0070C0"/>
                        </a:solidFill>
                        <a:latin typeface="Cambria Math"/>
                      </a:rPr>
                      <m:t>+</m:t>
                    </m:r>
                    <m:r>
                      <a:rPr lang="en-US" i="1" dirty="0" err="1" smtClean="0">
                        <a:solidFill>
                          <a:srgbClr val="0070C0"/>
                        </a:solidFill>
                        <a:latin typeface="Cambria Math"/>
                      </a:rPr>
                      <m:t>𝐵</m:t>
                    </m:r>
                    <m:r>
                      <a:rPr lang="bg-BG" i="1" dirty="0" smtClean="0">
                        <a:solidFill>
                          <a:srgbClr val="0070C0"/>
                        </a:solidFill>
                        <a:latin typeface="Cambria Math"/>
                      </a:rPr>
                      <m:t>)/2</m:t>
                    </m:r>
                  </m:oMath>
                </a14:m>
                <a:endParaRPr lang="en-US" dirty="0" smtClean="0">
                  <a:solidFill>
                    <a:srgbClr val="0070C0"/>
                  </a:solidFill>
                </a:endParaRPr>
              </a:p>
              <a:p>
                <a:pPr lvl="1"/>
                <a:r>
                  <a:rPr lang="bg-BG" dirty="0" smtClean="0"/>
                  <a:t>Или 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0070C0"/>
                        </a:solidFill>
                        <a:latin typeface="Cambria Math"/>
                      </a:rPr>
                      <m:t>(</m:t>
                    </m:r>
                    <m:r>
                      <a:rPr lang="bg-BG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2</m:t>
                    </m:r>
                    <m:r>
                      <a:rPr lang="en-US" i="1" dirty="0" err="1">
                        <a:solidFill>
                          <a:srgbClr val="0070C0"/>
                        </a:solidFill>
                        <a:latin typeface="Cambria Math"/>
                      </a:rPr>
                      <m:t>𝐴</m:t>
                    </m:r>
                    <m:r>
                      <a:rPr lang="en-US" i="1" dirty="0" err="1">
                        <a:solidFill>
                          <a:srgbClr val="0070C0"/>
                        </a:solidFill>
                        <a:latin typeface="Cambria Math"/>
                      </a:rPr>
                      <m:t>+2</m:t>
                    </m:r>
                    <m:r>
                      <a:rPr lang="en-US" i="1" dirty="0" err="1">
                        <a:solidFill>
                          <a:srgbClr val="0070C0"/>
                        </a:solidFill>
                        <a:latin typeface="Cambria Math"/>
                      </a:rPr>
                      <m:t>𝐵</m:t>
                    </m:r>
                    <m:r>
                      <a:rPr lang="bg-BG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𝐶</m:t>
                    </m:r>
                    <m:r>
                      <a:rPr lang="bg-BG" i="1" dirty="0">
                        <a:solidFill>
                          <a:srgbClr val="0070C0"/>
                        </a:solidFill>
                        <a:latin typeface="Cambria Math"/>
                      </a:rPr>
                      <m:t>)/</m:t>
                    </m:r>
                    <m:r>
                      <a:rPr lang="bg-BG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5</m:t>
                    </m:r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dirty="0" smtClean="0"/>
                  <a:t>– </a:t>
                </a:r>
                <a:r>
                  <a:rPr lang="bg-BG" dirty="0" smtClean="0"/>
                  <a:t>което е по-високо</a:t>
                </a:r>
                <a:endParaRPr lang="en-US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Оценяване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417409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Компоненти на оценяването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𝐴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/>
                            <a:ea typeface="Cambria Math"/>
                          </a:rPr>
                          <m:t>2,6</m:t>
                        </m:r>
                      </m:e>
                    </m:d>
                  </m:oMath>
                </a14:m>
                <a:r>
                  <a:rPr lang="bg-BG" dirty="0"/>
                  <a:t>: решаване на задачи за алгоритми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/>
                            <a:ea typeface="Cambria Math"/>
                          </a:rPr>
                          <m:t>2,6</m:t>
                        </m:r>
                      </m:e>
                    </m:d>
                  </m:oMath>
                </a14:m>
                <a:r>
                  <a:rPr lang="bg-BG" dirty="0"/>
                  <a:t>:</a:t>
                </a:r>
                <a:r>
                  <a:rPr lang="en-US" dirty="0"/>
                  <a:t> </a:t>
                </a:r>
                <a:r>
                  <a:rPr lang="bg-BG" dirty="0"/>
                  <a:t>развиване на въпрос от </a:t>
                </a:r>
                <a:r>
                  <a:rPr lang="bg-BG" dirty="0" smtClean="0"/>
                  <a:t>конспекта</a:t>
                </a:r>
              </a:p>
              <a:p>
                <a:pPr indent="-285750"/>
                <a:r>
                  <a:rPr lang="bg-BG" dirty="0" smtClean="0"/>
                  <a:t>Оценяване</a:t>
                </a:r>
                <a:endParaRPr lang="bg-BG" dirty="0"/>
              </a:p>
              <a:p>
                <a:pPr lvl="1"/>
                <a:r>
                  <a:rPr lang="bg-BG" dirty="0"/>
                  <a:t>Крайната оценка е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</m:t>
                    </m:r>
                    <m:r>
                      <a:rPr lang="en-US" i="1" dirty="0" err="1">
                        <a:latin typeface="Cambria Math"/>
                      </a:rPr>
                      <m:t>𝐴</m:t>
                    </m:r>
                    <m:r>
                      <a:rPr lang="en-US" i="1" dirty="0" err="1">
                        <a:latin typeface="Cambria Math"/>
                      </a:rPr>
                      <m:t>+</m:t>
                    </m:r>
                    <m:r>
                      <a:rPr lang="en-US" i="1" dirty="0" err="1">
                        <a:latin typeface="Cambria Math"/>
                      </a:rPr>
                      <m:t>𝐵</m:t>
                    </m:r>
                    <m:r>
                      <a:rPr lang="bg-BG" i="1" dirty="0">
                        <a:latin typeface="Cambria Math"/>
                      </a:rPr>
                      <m:t>)/2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Поправителна сесия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2665325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5021</TotalTime>
  <Words>1722</Words>
  <Application>Microsoft Office PowerPoint</Application>
  <PresentationFormat>On-screen Show (4:3)</PresentationFormat>
  <Paragraphs>432</Paragraphs>
  <Slides>69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Office Theme</vt:lpstr>
      <vt:lpstr>Въведение в дисциплината</vt:lpstr>
      <vt:lpstr>Съдържание</vt:lpstr>
      <vt:lpstr>Обща информация</vt:lpstr>
      <vt:lpstr>Дисциплина</vt:lpstr>
      <vt:lpstr>Преподавател</vt:lpstr>
      <vt:lpstr>Теми и изисквания</vt:lpstr>
      <vt:lpstr>Ресурси</vt:lpstr>
      <vt:lpstr>Оценяване</vt:lpstr>
      <vt:lpstr>Поправителна сесия</vt:lpstr>
      <vt:lpstr>Въпроси?</vt:lpstr>
      <vt:lpstr>Алгоритми</vt:lpstr>
      <vt:lpstr>История</vt:lpstr>
      <vt:lpstr>Примери</vt:lpstr>
      <vt:lpstr>Дефиниция</vt:lpstr>
      <vt:lpstr>PowerPoint Presentation</vt:lpstr>
      <vt:lpstr>PowerPoint Presentation</vt:lpstr>
      <vt:lpstr>Свойства</vt:lpstr>
      <vt:lpstr>Основни елементи</vt:lpstr>
      <vt:lpstr>Описание на алгоритми</vt:lpstr>
      <vt:lpstr>Блок-схеми</vt:lpstr>
      <vt:lpstr>Блок-схеми</vt:lpstr>
      <vt:lpstr>Начало и край</vt:lpstr>
      <vt:lpstr>PowerPoint Presentation</vt:lpstr>
      <vt:lpstr>Инструкция</vt:lpstr>
      <vt:lpstr>PowerPoint Presentation</vt:lpstr>
      <vt:lpstr>Въвеждане и извеждане</vt:lpstr>
      <vt:lpstr>PowerPoint Presentation</vt:lpstr>
      <vt:lpstr>Сравнение и разклонение</vt:lpstr>
      <vt:lpstr>PowerPoint Presentation</vt:lpstr>
      <vt:lpstr>Софтуер за блок-схеми</vt:lpstr>
      <vt:lpstr>PowerPoint Presentation</vt:lpstr>
      <vt:lpstr>Псевдокод</vt:lpstr>
      <vt:lpstr>Псевдокод</vt:lpstr>
      <vt:lpstr>Алгоритъм за избор на пица</vt:lpstr>
      <vt:lpstr>PowerPoint Presentation</vt:lpstr>
      <vt:lpstr>PowerPoint Presentation</vt:lpstr>
      <vt:lpstr>Подреждане на топчета</vt:lpstr>
      <vt:lpstr>PowerPoint Presentation</vt:lpstr>
      <vt:lpstr>PowerPoint Presentation</vt:lpstr>
      <vt:lpstr>Език за програмиране</vt:lpstr>
      <vt:lpstr>Език за програмиране</vt:lpstr>
      <vt:lpstr>Проектиране на алгоритми</vt:lpstr>
      <vt:lpstr>Проектиране на алгоритми</vt:lpstr>
      <vt:lpstr>PowerPoint Presentation</vt:lpstr>
      <vt:lpstr>PowerPoint Presentation</vt:lpstr>
      <vt:lpstr>Класове алгоритми</vt:lpstr>
      <vt:lpstr>Класифициране</vt:lpstr>
      <vt:lpstr>Числови алгоритми</vt:lpstr>
      <vt:lpstr>PowerPoint Presentation</vt:lpstr>
      <vt:lpstr>Алчни алгоритми</vt:lpstr>
      <vt:lpstr>PowerPoint Presentation</vt:lpstr>
      <vt:lpstr>PowerPoint Presentation</vt:lpstr>
      <vt:lpstr>Разделяй и владей</vt:lpstr>
      <vt:lpstr>PowerPoint Presentation</vt:lpstr>
      <vt:lpstr>PowerPoint Presentation</vt:lpstr>
      <vt:lpstr>Динамично програмиране</vt:lpstr>
      <vt:lpstr>Малко история</vt:lpstr>
      <vt:lpstr>PowerPoint Presentation</vt:lpstr>
      <vt:lpstr>PowerPoint Presentation</vt:lpstr>
      <vt:lpstr>PowerPoint Presentation</vt:lpstr>
      <vt:lpstr>Алгоритми с налучкване</vt:lpstr>
      <vt:lpstr>PowerPoint Presentation</vt:lpstr>
      <vt:lpstr>PowerPoint Presentation</vt:lpstr>
      <vt:lpstr>PowerPoint Presentation</vt:lpstr>
      <vt:lpstr>PowerPoint Presentation</vt:lpstr>
      <vt:lpstr>Алгоритми с връщане назад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242</cp:revision>
  <dcterms:created xsi:type="dcterms:W3CDTF">2019-06-21T13:37:43Z</dcterms:created>
  <dcterms:modified xsi:type="dcterms:W3CDTF">2020-03-29T13:53:53Z</dcterms:modified>
</cp:coreProperties>
</file>