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40"/>
  </p:notesMasterIdLst>
  <p:sldIdLst>
    <p:sldId id="256" r:id="rId2"/>
    <p:sldId id="258" r:id="rId3"/>
    <p:sldId id="259" r:id="rId4"/>
    <p:sldId id="263" r:id="rId5"/>
    <p:sldId id="261" r:id="rId6"/>
    <p:sldId id="264" r:id="rId7"/>
    <p:sldId id="265" r:id="rId8"/>
    <p:sldId id="267" r:id="rId9"/>
    <p:sldId id="304" r:id="rId10"/>
    <p:sldId id="270" r:id="rId11"/>
    <p:sldId id="271" r:id="rId12"/>
    <p:sldId id="273" r:id="rId13"/>
    <p:sldId id="276" r:id="rId14"/>
    <p:sldId id="277" r:id="rId15"/>
    <p:sldId id="278" r:id="rId16"/>
    <p:sldId id="279" r:id="rId17"/>
    <p:sldId id="280" r:id="rId18"/>
    <p:sldId id="283" r:id="rId19"/>
    <p:sldId id="284" r:id="rId20"/>
    <p:sldId id="296" r:id="rId21"/>
    <p:sldId id="288" r:id="rId22"/>
    <p:sldId id="285" r:id="rId23"/>
    <p:sldId id="286" r:id="rId24"/>
    <p:sldId id="298" r:id="rId25"/>
    <p:sldId id="297" r:id="rId26"/>
    <p:sldId id="287" r:id="rId27"/>
    <p:sldId id="281" r:id="rId28"/>
    <p:sldId id="292" r:id="rId29"/>
    <p:sldId id="290" r:id="rId30"/>
    <p:sldId id="291" r:id="rId31"/>
    <p:sldId id="294" r:id="rId32"/>
    <p:sldId id="299" r:id="rId33"/>
    <p:sldId id="300" r:id="rId34"/>
    <p:sldId id="301" r:id="rId35"/>
    <p:sldId id="302" r:id="rId36"/>
    <p:sldId id="303" r:id="rId37"/>
    <p:sldId id="295" r:id="rId38"/>
    <p:sldId id="293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71479" autoAdjust="0"/>
  </p:normalViewPr>
  <p:slideViewPr>
    <p:cSldViewPr>
      <p:cViewPr varScale="1">
        <p:scale>
          <a:sx n="80" d="100"/>
          <a:sy n="80" d="100"/>
        </p:scale>
        <p:origin x="-18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F431F8-9A43-41DC-BF17-548A084DFB88}" type="datetimeFigureOut">
              <a:rPr lang="en-US" smtClean="0"/>
              <a:t>4/4/2011</a:t>
            </a:fld>
            <a:endParaRPr lang="en-US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08F66-A895-41AA-94F5-0220FDDCA7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716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StatesDemo1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StatesDemo4</a:t>
            </a:r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sz="1200" b="1" dirty="0" smtClean="0">
                <a:solidFill>
                  <a:schemeClr val="tx1"/>
                </a:solidFill>
              </a:rPr>
              <a:t>Demo</a:t>
            </a:r>
            <a:r>
              <a:rPr lang="en-US" sz="1200" dirty="0" smtClean="0">
                <a:solidFill>
                  <a:schemeClr val="tx1"/>
                </a:solidFill>
              </a:rPr>
              <a:t> effects:</a:t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- Rotate,</a:t>
            </a:r>
            <a:r>
              <a:rPr lang="en-US" sz="1200" baseline="0" dirty="0" smtClean="0">
                <a:solidFill>
                  <a:schemeClr val="tx1"/>
                </a:solidFill>
              </a:rPr>
              <a:t> Fade</a:t>
            </a:r>
          </a:p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- AS </a:t>
            </a:r>
            <a:r>
              <a:rPr lang="en-US" sz="1200" dirty="0" err="1" smtClean="0">
                <a:solidFill>
                  <a:schemeClr val="tx1"/>
                </a:solidFill>
              </a:rPr>
              <a:t>equilavent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Transitions to trigger </a:t>
            </a:r>
            <a:r>
              <a:rPr lang="en-US" sz="1200" dirty="0" smtClean="0">
                <a:solidFill>
                  <a:schemeClr val="tx1"/>
                </a:solidFill>
              </a:rPr>
              <a:t>effects (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Transitions for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TitleWindows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and effects)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45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aseline="0" dirty="0" smtClean="0">
                <a:solidFill>
                  <a:schemeClr val="tx1"/>
                </a:solidFill>
              </a:rPr>
              <a:t>- Move effect on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creartion</a:t>
            </a:r>
            <a:r>
              <a:rPr lang="en-US" sz="1200" baseline="0" dirty="0" smtClean="0">
                <a:solidFill>
                  <a:schemeClr val="tx1"/>
                </a:solidFill>
              </a:rPr>
              <a:t> complete for many targets =&gt; Factory?</a:t>
            </a:r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-</a:t>
            </a:r>
            <a:r>
              <a:rPr lang="bg-BG" sz="1600" b="1" dirty="0" smtClean="0">
                <a:solidFill>
                  <a:schemeClr val="tx1"/>
                </a:solidFill>
              </a:rPr>
              <a:t> </a:t>
            </a:r>
            <a:r>
              <a:rPr lang="bg-BG" sz="1600" b="0" dirty="0" smtClean="0">
                <a:solidFill>
                  <a:schemeClr val="tx1"/>
                </a:solidFill>
              </a:rPr>
              <a:t>композиране</a:t>
            </a:r>
            <a:r>
              <a:rPr lang="bg-BG" sz="1600" b="0" baseline="0" dirty="0" smtClean="0">
                <a:solidFill>
                  <a:schemeClr val="tx1"/>
                </a:solidFill>
              </a:rPr>
              <a:t> на ефекти </a:t>
            </a:r>
            <a:r>
              <a:rPr lang="en-US" sz="1600" b="0" baseline="0" dirty="0" smtClean="0">
                <a:solidFill>
                  <a:schemeClr val="tx1"/>
                </a:solidFill>
              </a:rPr>
              <a:t>(sequence and parallel) (Move &amp; Scale)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>
                <a:solidFill>
                  <a:schemeClr val="tx1"/>
                </a:solidFill>
              </a:rPr>
              <a:t>Pause effect (sequence effect with pause)</a:t>
            </a:r>
          </a:p>
          <a:p>
            <a:pPr marL="285750" indent="-285750">
              <a:buFontTx/>
              <a:buChar char="-"/>
            </a:pPr>
            <a:r>
              <a:rPr lang="en-US" sz="1600" b="0" baseline="0" dirty="0" smtClean="0">
                <a:solidFill>
                  <a:schemeClr val="tx1"/>
                </a:solidFill>
              </a:rPr>
              <a:t>Cool center rotation with a click on a button</a:t>
            </a:r>
            <a:endParaRPr lang="en-US" sz="1600" b="1" dirty="0" smtClean="0">
              <a:solidFill>
                <a:schemeClr val="tx1"/>
              </a:solidFill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Easer test demo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1200" dirty="0" smtClean="0">
                <a:solidFill>
                  <a:schemeClr val="tx1"/>
                </a:solidFill>
              </a:rPr>
              <a:t>-</a:t>
            </a:r>
            <a:r>
              <a:rPr lang="en-US" sz="1200" baseline="0" dirty="0" smtClean="0">
                <a:solidFill>
                  <a:schemeClr val="tx1"/>
                </a:solidFill>
              </a:rPr>
              <a:t> Animate -&gt;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SimpleMotionPath</a:t>
            </a:r>
            <a:r>
              <a:rPr lang="en-US" sz="1200" baseline="0" dirty="0" smtClean="0">
                <a:solidFill>
                  <a:schemeClr val="tx1"/>
                </a:solidFill>
              </a:rPr>
              <a:t> and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MotionPath</a:t>
            </a:r>
            <a:r>
              <a:rPr lang="en-US" sz="1200" baseline="0" dirty="0" smtClean="0">
                <a:solidFill>
                  <a:schemeClr val="tx1"/>
                </a:solidFill>
              </a:rPr>
              <a:t> with </a:t>
            </a:r>
            <a:r>
              <a:rPr lang="en-US" sz="1200" baseline="0" dirty="0" err="1" smtClean="0">
                <a:solidFill>
                  <a:schemeClr val="tx1"/>
                </a:solidFill>
              </a:rPr>
              <a:t>keyframes</a:t>
            </a:r>
            <a:endParaRPr lang="bg-BG" sz="1200" dirty="0" smtClean="0">
              <a:solidFill>
                <a:schemeClr val="tx1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tx1"/>
                </a:solidFill>
              </a:rPr>
              <a:t>- Glow for a button with </a:t>
            </a:r>
            <a:r>
              <a:rPr lang="en-US" sz="1200" dirty="0" err="1" smtClean="0">
                <a:solidFill>
                  <a:schemeClr val="tx1"/>
                </a:solidFill>
              </a:rPr>
              <a:t>AnimateFilter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Using easing functions with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Move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effect to make motion less linear</a:t>
            </a: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458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Simple sound effect</a:t>
            </a:r>
          </a:p>
          <a:p>
            <a:pPr marL="171450" indent="-171450">
              <a:buFontTx/>
              <a:buChar char="-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 sound effect with parameters to the Instance class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bg-BG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Create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custom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MyFade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effect with Animate 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AnimateInstance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(use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SimpleMotionPath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(EffectsDemo6)</a:t>
            </a: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StatesDemo</a:t>
            </a:r>
            <a:r>
              <a:rPr lang="en-US" baseline="0" dirty="0" smtClean="0"/>
              <a:t>2</a:t>
            </a:r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45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StatesDemo3</a:t>
            </a:r>
          </a:p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445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E08F66-A895-41AA-94F5-0220FDDCA7E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197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Редакт. стил загл. образец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73CC536-4F3D-4E22-A9F1-A3C6D40310AC}" type="datetimeFigureOut">
              <a:rPr lang="bg-BG" smtClean="0"/>
              <a:t>4.4.2011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3F3F3C-A60D-426C-8F94-912700854F7B}" type="slidenum">
              <a:rPr lang="bg-BG" smtClean="0"/>
              <a:t>‹#›</a:t>
            </a:fld>
            <a:endParaRPr lang="bg-BG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adobe.com/en_US/FlashPlatform/reference/actionscript/3/mx/effects/Effect.html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://help.adobe.com/en_US/FlashPlatform/reference/actionscript/3/mx/effects/EffectInstance.html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help.adobe.com/en_US/FlashPlatform/reference/actionscript/3/mx/effects/Effect.html" TargetMode="Externa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hyperlink" Target="http://help.adobe.com/en_US/FlashPlatform/reference/actionscript/3/mx/effects/TweenEffect.html" TargetMode="External"/><Relationship Id="rId4" Type="http://schemas.openxmlformats.org/officeDocument/2006/relationships/hyperlink" Target="http://help.adobe.com/en_US/FlashPlatform/reference/actionscript/3/spark/effects/Animate.html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620689"/>
            <a:ext cx="7772400" cy="3024336"/>
          </a:xfrm>
        </p:spPr>
        <p:txBody>
          <a:bodyPr/>
          <a:lstStyle/>
          <a:p>
            <a:r>
              <a:rPr lang="en-US" dirty="0" smtClean="0"/>
              <a:t>States, effects and transitions</a:t>
            </a:r>
            <a:endParaRPr lang="en-US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87624" y="4509120"/>
            <a:ext cx="6400800" cy="1398209"/>
          </a:xfrm>
        </p:spPr>
        <p:txBody>
          <a:bodyPr>
            <a:normAutofit/>
          </a:bodyPr>
          <a:lstStyle/>
          <a:p>
            <a:r>
              <a:rPr lang="bg-BG" dirty="0" smtClean="0"/>
              <a:t>Лектор: Антон </a:t>
            </a:r>
            <a:r>
              <a:rPr lang="bg-BG" dirty="0" smtClean="0"/>
              <a:t>Петров</a:t>
            </a:r>
            <a:endParaRPr lang="en-US" dirty="0" smtClean="0"/>
          </a:p>
          <a:p>
            <a:endParaRPr lang="bg-BG" dirty="0" smtClean="0"/>
          </a:p>
          <a:p>
            <a:r>
              <a:rPr lang="en-US" dirty="0" smtClean="0"/>
              <a:t>Software developer at </a:t>
            </a:r>
            <a:r>
              <a:rPr lang="en-US" dirty="0" err="1" smtClean="0"/>
              <a:t>Astea</a:t>
            </a:r>
            <a:r>
              <a:rPr lang="en-US" dirty="0" smtClean="0"/>
              <a:t> Solutions</a:t>
            </a:r>
            <a:endParaRPr lang="bg-BG" dirty="0" smtClean="0"/>
          </a:p>
          <a:p>
            <a:endParaRPr lang="bg-BG" dirty="0" smtClean="0"/>
          </a:p>
          <a:p>
            <a:endParaRPr lang="bg-BG" dirty="0" smtClean="0"/>
          </a:p>
        </p:txBody>
      </p:sp>
      <p:pic>
        <p:nvPicPr>
          <p:cNvPr id="2050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74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280920" cy="1224136"/>
          </a:xfrm>
        </p:spPr>
        <p:txBody>
          <a:bodyPr/>
          <a:lstStyle/>
          <a:p>
            <a:r>
              <a:rPr lang="bg-BG" sz="4800" b="1" dirty="0" smtClean="0"/>
              <a:t>Смяна на родител </a:t>
            </a:r>
            <a:r>
              <a:rPr lang="bg-BG" sz="4800" dirty="0" smtClean="0"/>
              <a:t>на елемент и състояния</a:t>
            </a:r>
            <a:endParaRPr lang="en-US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396044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1"/>
                </a:solidFill>
              </a:rPr>
              <a:t>? </a:t>
            </a:r>
            <a:r>
              <a:rPr lang="bg-BG" sz="2800" b="1" dirty="0" smtClean="0">
                <a:solidFill>
                  <a:schemeClr val="tx1"/>
                </a:solidFill>
              </a:rPr>
              <a:t>Използвайки </a:t>
            </a:r>
            <a:r>
              <a:rPr lang="en-US" sz="2800" b="1" dirty="0" err="1" smtClean="0">
                <a:solidFill>
                  <a:schemeClr val="tx1"/>
                </a:solidFill>
              </a:rPr>
              <a:t>ActionScript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r>
              <a:rPr lang="bg-BG" sz="2800" dirty="0" smtClean="0">
                <a:solidFill>
                  <a:schemeClr val="tx1"/>
                </a:solidFill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</a:rPr>
              <a:t>newParent.addChild</a:t>
            </a:r>
            <a:r>
              <a:rPr lang="en-US" sz="2800" dirty="0" smtClean="0">
                <a:solidFill>
                  <a:schemeClr val="tx1"/>
                </a:solidFill>
              </a:rPr>
              <a:t>(</a:t>
            </a:r>
            <a:r>
              <a:rPr lang="en-US" sz="2800" dirty="0" err="1" smtClean="0">
                <a:solidFill>
                  <a:schemeClr val="tx1"/>
                </a:solidFill>
              </a:rPr>
              <a:t>boxElement</a:t>
            </a:r>
            <a:r>
              <a:rPr lang="en-US" sz="2800" dirty="0" smtClean="0">
                <a:solidFill>
                  <a:schemeClr val="tx1"/>
                </a:solidFill>
              </a:rPr>
              <a:t>);</a:t>
            </a:r>
            <a:r>
              <a:rPr lang="bg-BG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bg-BG" sz="2800" b="1" dirty="0" smtClean="0">
                <a:solidFill>
                  <a:schemeClr val="tx1"/>
                </a:solidFill>
              </a:rPr>
              <a:t>По-малко </a:t>
            </a:r>
            <a:r>
              <a:rPr lang="en-US" sz="2800" b="1" dirty="0" smtClean="0">
                <a:solidFill>
                  <a:schemeClr val="tx1"/>
                </a:solidFill>
              </a:rPr>
              <a:t>AS (</a:t>
            </a:r>
            <a:r>
              <a:rPr lang="en-US" sz="2800" b="1" dirty="0" smtClean="0"/>
              <a:t>placeholder state class)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</a:rPr>
              <a:t>Reparent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&lt;</a:t>
            </a:r>
            <a:r>
              <a:rPr lang="en-US" sz="2800" dirty="0" err="1">
                <a:solidFill>
                  <a:schemeClr val="tx1"/>
                </a:solidFill>
              </a:rPr>
              <a:t>fx:Reparent</a:t>
            </a:r>
            <a:r>
              <a:rPr lang="en-US" sz="2800" dirty="0">
                <a:solidFill>
                  <a:schemeClr val="tx1"/>
                </a:solidFill>
              </a:rPr>
              <a:t> target="</a:t>
            </a:r>
            <a:r>
              <a:rPr lang="en-US" sz="2800" dirty="0" err="1">
                <a:solidFill>
                  <a:schemeClr val="tx1"/>
                </a:solidFill>
              </a:rPr>
              <a:t>boxElement</a:t>
            </a:r>
            <a:r>
              <a:rPr lang="en-US" sz="2800" dirty="0">
                <a:solidFill>
                  <a:schemeClr val="tx1"/>
                </a:solidFill>
              </a:rPr>
              <a:t>" </a:t>
            </a:r>
            <a:r>
              <a:rPr lang="en-US" sz="2800" dirty="0" smtClean="0">
                <a:solidFill>
                  <a:schemeClr val="tx1"/>
                </a:solidFill>
              </a:rPr>
              <a:t>				 	     </a:t>
            </a:r>
            <a:r>
              <a:rPr lang="en-US" sz="2800" dirty="0" err="1" smtClean="0">
                <a:solidFill>
                  <a:schemeClr val="tx1"/>
                </a:solidFill>
              </a:rPr>
              <a:t>includeIn</a:t>
            </a:r>
            <a:r>
              <a:rPr lang="en-US" sz="2800" dirty="0" smtClean="0">
                <a:solidFill>
                  <a:schemeClr val="tx1"/>
                </a:solidFill>
              </a:rPr>
              <a:t>="</a:t>
            </a:r>
            <a:r>
              <a:rPr lang="en-US" sz="2800" dirty="0" err="1" smtClean="0">
                <a:solidFill>
                  <a:schemeClr val="tx1"/>
                </a:solidFill>
              </a:rPr>
              <a:t>boxRightState</a:t>
            </a:r>
            <a:r>
              <a:rPr lang="en-US" sz="2800" dirty="0" smtClean="0">
                <a:solidFill>
                  <a:schemeClr val="tx1"/>
                </a:solidFill>
              </a:rPr>
              <a:t>" </a:t>
            </a:r>
            <a:r>
              <a:rPr lang="en-US" sz="2800" dirty="0">
                <a:solidFill>
                  <a:schemeClr val="tx1"/>
                </a:solidFill>
              </a:rPr>
              <a:t>/&gt;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9058" y="5589240"/>
            <a:ext cx="1148101" cy="1081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4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Пример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208823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travelling button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772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Е</a:t>
            </a:r>
            <a:r>
              <a:rPr lang="en-US" sz="6600" dirty="0" smtClean="0"/>
              <a:t>vents &amp; States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92888" cy="30963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currentStateChanging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currentStateChange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enterState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exitState</a:t>
            </a:r>
            <a:endParaRPr lang="bg-BG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bg-BG" sz="4400" b="1" dirty="0" smtClean="0">
                <a:solidFill>
                  <a:schemeClr val="tx1"/>
                </a:solidFill>
              </a:rPr>
              <a:t>Какъв е редът</a:t>
            </a:r>
            <a:r>
              <a:rPr lang="en-US" sz="4400" b="1" dirty="0" smtClean="0">
                <a:solidFill>
                  <a:schemeClr val="tx1"/>
                </a:solidFill>
              </a:rPr>
              <a:t>? </a:t>
            </a:r>
          </a:p>
          <a:p>
            <a:pPr algn="l"/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06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Е</a:t>
            </a:r>
            <a:r>
              <a:rPr lang="en-US" sz="6600" dirty="0" smtClean="0"/>
              <a:t>vents &amp; States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92888" cy="3096344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400" dirty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currentStateChanging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exitState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enterState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>
                <a:solidFill>
                  <a:schemeClr val="tx1"/>
                </a:solidFill>
              </a:rPr>
              <a:t>-</a:t>
            </a:r>
            <a:r>
              <a:rPr lang="en-US" sz="4400" dirty="0" err="1" smtClean="0">
                <a:solidFill>
                  <a:schemeClr val="tx1"/>
                </a:solidFill>
              </a:rPr>
              <a:t>currentStateChange</a:t>
            </a:r>
            <a:endParaRPr lang="en-US" sz="4400" dirty="0" smtClean="0">
              <a:solidFill>
                <a:schemeClr val="tx1"/>
              </a:solidFill>
            </a:endParaRP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98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Пример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492896"/>
            <a:ext cx="7992888" cy="3096344"/>
          </a:xfrm>
        </p:spPr>
        <p:txBody>
          <a:bodyPr>
            <a:normAutofit/>
          </a:bodyPr>
          <a:lstStyle/>
          <a:p>
            <a:r>
              <a:rPr lang="bg-BG" sz="4400" dirty="0" smtClean="0">
                <a:solidFill>
                  <a:schemeClr val="tx1"/>
                </a:solidFill>
              </a:rPr>
              <a:t>Пример от реалния свят </a:t>
            </a:r>
            <a:r>
              <a:rPr lang="en-US" sz="4400" dirty="0" smtClean="0">
                <a:solidFill>
                  <a:schemeClr val="tx1"/>
                </a:solidFill>
              </a:rPr>
              <a:t>:]</a:t>
            </a:r>
          </a:p>
          <a:p>
            <a:r>
              <a:rPr lang="en-US" sz="4400" dirty="0" smtClean="0">
                <a:solidFill>
                  <a:schemeClr val="tx1"/>
                </a:solidFill>
              </a:rPr>
              <a:t>login panel </a:t>
            </a:r>
            <a:r>
              <a:rPr lang="en-US" sz="4400" b="1" dirty="0" smtClean="0">
                <a:solidFill>
                  <a:schemeClr val="tx1"/>
                </a:solidFill>
              </a:rPr>
              <a:t>demo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256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en-US" sz="6600" dirty="0" smtClean="0"/>
              <a:t>Effects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060848"/>
            <a:ext cx="7992888" cy="410445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bg-BG" sz="4400" dirty="0" smtClean="0">
                <a:solidFill>
                  <a:schemeClr val="tx1"/>
                </a:solidFill>
              </a:rPr>
              <a:t>Ще разгледаме: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4400" dirty="0" smtClean="0">
                <a:solidFill>
                  <a:schemeClr val="tx1"/>
                </a:solidFill>
              </a:rPr>
              <a:t>дефиниране на ефекти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4400" dirty="0">
                <a:solidFill>
                  <a:schemeClr val="tx1"/>
                </a:solidFill>
              </a:rPr>
              <a:t>и</a:t>
            </a:r>
            <a:r>
              <a:rPr lang="bg-BG" sz="4400" dirty="0" smtClean="0">
                <a:solidFill>
                  <a:schemeClr val="tx1"/>
                </a:solidFill>
              </a:rPr>
              <a:t>зползване на ефекти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4400" dirty="0" smtClean="0">
                <a:solidFill>
                  <a:schemeClr val="tx1"/>
                </a:solidFill>
              </a:rPr>
              <a:t>Какви ефекти ни предлага </a:t>
            </a:r>
            <a:r>
              <a:rPr lang="en-US" sz="4400" dirty="0" smtClean="0">
                <a:solidFill>
                  <a:schemeClr val="tx1"/>
                </a:solidFill>
              </a:rPr>
              <a:t>Flex SDK</a:t>
            </a:r>
            <a:r>
              <a:rPr lang="bg-BG" sz="4400" dirty="0" smtClean="0">
                <a:solidFill>
                  <a:schemeClr val="tx1"/>
                </a:solidFill>
              </a:rPr>
              <a:t>?</a:t>
            </a: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4400" dirty="0">
                <a:solidFill>
                  <a:schemeClr val="tx1"/>
                </a:solidFill>
              </a:rPr>
              <a:t>п</a:t>
            </a:r>
            <a:r>
              <a:rPr lang="bg-BG" sz="4400" dirty="0" smtClean="0">
                <a:solidFill>
                  <a:schemeClr val="tx1"/>
                </a:solidFill>
              </a:rPr>
              <a:t>ерсонализиране на ефекти</a:t>
            </a: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429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8280920" cy="1296144"/>
          </a:xfrm>
        </p:spPr>
        <p:txBody>
          <a:bodyPr/>
          <a:lstStyle/>
          <a:p>
            <a:r>
              <a:rPr lang="bg-BG" sz="6600" dirty="0" smtClean="0"/>
              <a:t>Какво е ефект?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3096344"/>
          </a:xfrm>
        </p:spPr>
        <p:txBody>
          <a:bodyPr>
            <a:noAutofit/>
          </a:bodyPr>
          <a:lstStyle/>
          <a:p>
            <a:pPr algn="l"/>
            <a:r>
              <a:rPr lang="bg-BG" sz="2000" b="1" dirty="0" smtClean="0">
                <a:solidFill>
                  <a:schemeClr val="tx1"/>
                </a:solidFill>
              </a:rPr>
              <a:t>Неформална дефиниция</a:t>
            </a:r>
            <a:r>
              <a:rPr lang="bg-BG" sz="2800" dirty="0" smtClean="0">
                <a:solidFill>
                  <a:schemeClr val="tx1"/>
                </a:solidFill>
              </a:rPr>
              <a:t>: Промяната на визуалните свойства на компонент във времето.</a:t>
            </a:r>
          </a:p>
          <a:p>
            <a:pPr algn="l"/>
            <a:r>
              <a:rPr lang="bg-BG" sz="2800" dirty="0" smtClean="0">
                <a:solidFill>
                  <a:srgbClr val="990000"/>
                </a:solidFill>
              </a:rPr>
              <a:t>Ефектите</a:t>
            </a:r>
            <a:r>
              <a:rPr lang="bg-BG" sz="2800" dirty="0" smtClean="0"/>
              <a:t> </a:t>
            </a:r>
            <a:r>
              <a:rPr lang="bg-BG" sz="2800" dirty="0">
                <a:solidFill>
                  <a:schemeClr val="tx1"/>
                </a:solidFill>
              </a:rPr>
              <a:t>са видими (</a:t>
            </a:r>
            <a:r>
              <a:rPr lang="bg-BG" sz="2800" i="1" dirty="0">
                <a:solidFill>
                  <a:schemeClr val="tx1"/>
                </a:solidFill>
              </a:rPr>
              <a:t>движение, затихване, увеличаване, намаляване</a:t>
            </a:r>
            <a:r>
              <a:rPr lang="bg-BG" sz="2800" dirty="0">
                <a:solidFill>
                  <a:schemeClr val="tx1"/>
                </a:solidFill>
              </a:rPr>
              <a:t>) и невидими (</a:t>
            </a:r>
            <a:r>
              <a:rPr lang="bg-BG" sz="2800" i="1" dirty="0">
                <a:solidFill>
                  <a:schemeClr val="tx1"/>
                </a:solidFill>
              </a:rPr>
              <a:t>звукови</a:t>
            </a:r>
            <a:r>
              <a:rPr lang="bg-BG" sz="2800" dirty="0">
                <a:solidFill>
                  <a:schemeClr val="tx1"/>
                </a:solidFill>
              </a:rPr>
              <a:t>) действия върху компоненти, които правят </a:t>
            </a:r>
            <a:r>
              <a:rPr lang="bg-BG" sz="2800" dirty="0" smtClean="0">
                <a:solidFill>
                  <a:schemeClr val="tx1"/>
                </a:solidFill>
              </a:rPr>
              <a:t>приложението по-интересно </a:t>
            </a:r>
            <a:r>
              <a:rPr lang="bg-BG" sz="2800" dirty="0">
                <a:solidFill>
                  <a:schemeClr val="tx1"/>
                </a:solidFill>
              </a:rPr>
              <a:t>и </a:t>
            </a:r>
            <a:r>
              <a:rPr lang="bg-BG" sz="2800" dirty="0" smtClean="0">
                <a:solidFill>
                  <a:schemeClr val="tx1"/>
                </a:solidFill>
              </a:rPr>
              <a:t>забавно.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5564095"/>
            <a:ext cx="1174799" cy="1106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365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8712968" cy="1008112"/>
          </a:xfrm>
        </p:spPr>
        <p:txBody>
          <a:bodyPr/>
          <a:lstStyle/>
          <a:p>
            <a:r>
              <a:rPr lang="en-US" sz="6600" dirty="0" smtClean="0"/>
              <a:t>Out of the box </a:t>
            </a:r>
            <a:r>
              <a:rPr lang="bg-BG" sz="6600" dirty="0" smtClean="0"/>
              <a:t>ефекти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5184576"/>
          </a:xfrm>
        </p:spPr>
        <p:txBody>
          <a:bodyPr>
            <a:noAutofit/>
          </a:bodyPr>
          <a:lstStyle/>
          <a:p>
            <a:pPr algn="l"/>
            <a:r>
              <a:rPr lang="en-US" sz="2000" b="1" dirty="0">
                <a:solidFill>
                  <a:schemeClr val="tx1"/>
                </a:solidFill>
              </a:rPr>
              <a:t>Fade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 </a:t>
            </a:r>
            <a:r>
              <a:rPr lang="bg-BG" sz="2000" dirty="0">
                <a:solidFill>
                  <a:schemeClr val="tx1"/>
                </a:solidFill>
              </a:rPr>
              <a:t>промяна на </a:t>
            </a:r>
            <a:r>
              <a:rPr lang="en-US" sz="2000" b="1" dirty="0">
                <a:solidFill>
                  <a:schemeClr val="tx1"/>
                </a:solidFill>
              </a:rPr>
              <a:t>alpha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>
                <a:solidFill>
                  <a:schemeClr val="tx1"/>
                </a:solidFill>
              </a:rPr>
              <a:t>стойността на </a:t>
            </a:r>
            <a:r>
              <a:rPr lang="bg-BG" sz="2000" dirty="0" smtClean="0">
                <a:solidFill>
                  <a:schemeClr val="tx1"/>
                </a:solidFill>
              </a:rPr>
              <a:t>компонента</a:t>
            </a:r>
          </a:p>
          <a:p>
            <a:pPr algn="l"/>
            <a:r>
              <a:rPr lang="en-US" sz="2000" b="1" i="1" dirty="0">
                <a:solidFill>
                  <a:schemeClr val="tx1"/>
                </a:solidFill>
              </a:rPr>
              <a:t>Blur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 </a:t>
            </a:r>
            <a:r>
              <a:rPr lang="bg-BG" sz="2000" dirty="0" err="1" smtClean="0">
                <a:solidFill>
                  <a:schemeClr val="tx1"/>
                </a:solidFill>
              </a:rPr>
              <a:t>анимиране</a:t>
            </a:r>
            <a:r>
              <a:rPr lang="bg-BG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>
                <a:solidFill>
                  <a:schemeClr val="tx1"/>
                </a:solidFill>
              </a:rPr>
              <a:t>на размазването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Move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>
                <a:solidFill>
                  <a:schemeClr val="tx1"/>
                </a:solidFill>
              </a:rPr>
              <a:t>Move3D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</a:t>
            </a:r>
            <a:r>
              <a:rPr lang="bg-BG" sz="2000" dirty="0" smtClean="0"/>
              <a:t> </a:t>
            </a:r>
            <a:r>
              <a:rPr lang="bg-BG" sz="2000" dirty="0">
                <a:solidFill>
                  <a:schemeClr val="tx1"/>
                </a:solidFill>
              </a:rPr>
              <a:t>движение на компонента по </a:t>
            </a:r>
            <a:r>
              <a:rPr lang="en-US" sz="2000" dirty="0">
                <a:solidFill>
                  <a:schemeClr val="tx1"/>
                </a:solidFill>
              </a:rPr>
              <a:t>x</a:t>
            </a:r>
            <a:r>
              <a:rPr lang="bg-BG" sz="2000" dirty="0">
                <a:solidFill>
                  <a:schemeClr val="tx1"/>
                </a:solidFill>
              </a:rPr>
              <a:t> и по </a:t>
            </a:r>
            <a:r>
              <a:rPr lang="en-US" sz="2000" dirty="0">
                <a:solidFill>
                  <a:schemeClr val="tx1"/>
                </a:solidFill>
              </a:rPr>
              <a:t>y</a:t>
            </a: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или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z </a:t>
            </a:r>
            <a:r>
              <a:rPr lang="bg-BG" sz="2000" dirty="0" smtClean="0">
                <a:solidFill>
                  <a:schemeClr val="tx1"/>
                </a:solidFill>
              </a:rPr>
              <a:t>свойства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Resize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 </a:t>
            </a:r>
            <a:r>
              <a:rPr lang="bg-BG" sz="2000" dirty="0" err="1">
                <a:solidFill>
                  <a:schemeClr val="tx1"/>
                </a:solidFill>
              </a:rPr>
              <a:t>анимиране</a:t>
            </a:r>
            <a:r>
              <a:rPr lang="bg-BG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width </a:t>
            </a:r>
            <a:r>
              <a:rPr lang="bg-BG" sz="2000" dirty="0" smtClean="0">
                <a:solidFill>
                  <a:schemeClr val="tx1"/>
                </a:solidFill>
              </a:rPr>
              <a:t>и </a:t>
            </a:r>
            <a:r>
              <a:rPr lang="en-US" sz="2000" dirty="0">
                <a:solidFill>
                  <a:schemeClr val="tx1"/>
                </a:solidFill>
              </a:rPr>
              <a:t>height </a:t>
            </a:r>
            <a:r>
              <a:rPr lang="bg-BG" sz="2000" dirty="0" smtClean="0">
                <a:solidFill>
                  <a:schemeClr val="tx1"/>
                </a:solidFill>
              </a:rPr>
              <a:t>на компонента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Scale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Scale3D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err="1">
                <a:solidFill>
                  <a:schemeClr val="tx1"/>
                </a:solidFill>
              </a:rPr>
              <a:t>анимиране</a:t>
            </a:r>
            <a:r>
              <a:rPr lang="bg-BG" sz="2000" dirty="0">
                <a:solidFill>
                  <a:schemeClr val="tx1"/>
                </a:solidFill>
              </a:rPr>
              <a:t> </a:t>
            </a:r>
            <a:r>
              <a:rPr lang="bg-BG" sz="2000" dirty="0" err="1">
                <a:solidFill>
                  <a:schemeClr val="tx1"/>
                </a:solidFill>
              </a:rPr>
              <a:t>скалирането</a:t>
            </a:r>
            <a:r>
              <a:rPr lang="bg-BG" sz="2000" dirty="0">
                <a:solidFill>
                  <a:schemeClr val="tx1"/>
                </a:solidFill>
              </a:rPr>
              <a:t> на </a:t>
            </a:r>
            <a:r>
              <a:rPr lang="bg-BG" sz="2000" dirty="0" smtClean="0">
                <a:solidFill>
                  <a:schemeClr val="tx1"/>
                </a:solidFill>
              </a:rPr>
              <a:t>компонента</a:t>
            </a:r>
            <a:r>
              <a:rPr lang="bg-BG" sz="2000" dirty="0" smtClean="0"/>
              <a:t> 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scaleX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scaleY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bg-BG" sz="2000" dirty="0">
                <a:solidFill>
                  <a:schemeClr val="tx1"/>
                </a:solidFill>
              </a:rPr>
              <a:t>и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bg-BG" sz="2000" dirty="0">
                <a:solidFill>
                  <a:schemeClr val="tx1"/>
                </a:solidFill>
              </a:rPr>
              <a:t>или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scaleZ</a:t>
            </a:r>
            <a:r>
              <a:rPr lang="bg-BG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свойства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Rotate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Rotate3D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–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въртене на компонента - </a:t>
            </a:r>
            <a:r>
              <a:rPr lang="en-US" sz="2000" dirty="0" smtClean="0">
                <a:solidFill>
                  <a:schemeClr val="tx1"/>
                </a:solidFill>
              </a:rPr>
              <a:t>rotation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rotationX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err="1">
                <a:solidFill>
                  <a:schemeClr val="tx1"/>
                </a:solidFill>
              </a:rPr>
              <a:t>rotationY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bg-BG" sz="2000" dirty="0">
                <a:solidFill>
                  <a:schemeClr val="tx1"/>
                </a:solidFill>
              </a:rPr>
              <a:t>и</a:t>
            </a:r>
            <a:r>
              <a:rPr lang="en-US" sz="2000" dirty="0">
                <a:solidFill>
                  <a:schemeClr val="tx1"/>
                </a:solidFill>
              </a:rPr>
              <a:t>/</a:t>
            </a:r>
            <a:r>
              <a:rPr lang="bg-BG" sz="2000" dirty="0">
                <a:solidFill>
                  <a:schemeClr val="tx1"/>
                </a:solidFill>
              </a:rPr>
              <a:t>или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rotationZ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свойства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err="1">
                <a:solidFill>
                  <a:schemeClr val="tx1"/>
                </a:solidFill>
              </a:rPr>
              <a:t>CrossFade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– смяната на два обекта или текста на обект между две състояния</a:t>
            </a:r>
            <a:endParaRPr lang="en-US" sz="2000" dirty="0">
              <a:solidFill>
                <a:schemeClr val="tx1"/>
              </a:solidFill>
            </a:endParaRP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Wipe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 </a:t>
            </a:r>
            <a:r>
              <a:rPr lang="bg-BG" sz="2000" dirty="0">
                <a:solidFill>
                  <a:schemeClr val="tx1"/>
                </a:solidFill>
              </a:rPr>
              <a:t>прилагане маска за показване или скриване на компонента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5516" y="5661248"/>
            <a:ext cx="1071643" cy="100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0577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0920" cy="1296144"/>
          </a:xfrm>
        </p:spPr>
        <p:txBody>
          <a:bodyPr/>
          <a:lstStyle/>
          <a:p>
            <a:r>
              <a:rPr lang="bg-BG" sz="6600" dirty="0" smtClean="0"/>
              <a:t>А как се използват?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3429000"/>
            <a:ext cx="7992888" cy="1656184"/>
          </a:xfrm>
        </p:spPr>
        <p:txBody>
          <a:bodyPr>
            <a:normAutofit fontScale="40000" lnSpcReduction="20000"/>
          </a:bodyPr>
          <a:lstStyle/>
          <a:p>
            <a:r>
              <a:rPr lang="en-US" sz="9800" b="1" dirty="0">
                <a:solidFill>
                  <a:schemeClr val="tx1"/>
                </a:solidFill>
              </a:rPr>
              <a:t>c</a:t>
            </a:r>
            <a:r>
              <a:rPr lang="en-US" sz="9800" b="1" dirty="0" smtClean="0">
                <a:solidFill>
                  <a:schemeClr val="tx1"/>
                </a:solidFill>
              </a:rPr>
              <a:t>ause -&gt; effect</a:t>
            </a:r>
            <a:endParaRPr lang="bg-BG" sz="9800" b="1" dirty="0" smtClean="0">
              <a:solidFill>
                <a:schemeClr val="tx1"/>
              </a:solidFill>
            </a:endParaRPr>
          </a:p>
          <a:p>
            <a:r>
              <a:rPr lang="en-US" sz="9800" dirty="0" smtClean="0">
                <a:solidFill>
                  <a:schemeClr val="tx1"/>
                </a:solidFill>
              </a:rPr>
              <a:t>(effects trigger </a:t>
            </a:r>
            <a:r>
              <a:rPr lang="bg-BG" sz="9800" dirty="0" smtClean="0">
                <a:solidFill>
                  <a:schemeClr val="tx1"/>
                </a:solidFill>
              </a:rPr>
              <a:t>механизма</a:t>
            </a:r>
            <a:r>
              <a:rPr lang="en-US" sz="9800" dirty="0" smtClean="0">
                <a:solidFill>
                  <a:schemeClr val="tx1"/>
                </a:solidFill>
              </a:rPr>
              <a:t>)</a:t>
            </a:r>
          </a:p>
          <a:p>
            <a:pPr algn="l"/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8747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80920" cy="1656184"/>
          </a:xfrm>
        </p:spPr>
        <p:txBody>
          <a:bodyPr/>
          <a:lstStyle/>
          <a:p>
            <a:r>
              <a:rPr lang="bg-BG" sz="6600" dirty="0" smtClean="0"/>
              <a:t>Начини за стартиране на ефект</a:t>
            </a:r>
            <a:endParaRPr lang="en-US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136904" cy="4104456"/>
          </a:xfrm>
        </p:spPr>
        <p:txBody>
          <a:bodyPr>
            <a:noAutofit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Събития</a:t>
            </a:r>
            <a:r>
              <a:rPr lang="bg-BG" sz="2800" dirty="0" smtClean="0">
                <a:solidFill>
                  <a:schemeClr val="tx1"/>
                </a:solidFill>
              </a:rPr>
              <a:t> – ефектът автоматично се стартира, когато настъпи определено ефект-специфично събитие.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1600" dirty="0" smtClean="0"/>
              <a:t>		</a:t>
            </a: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>
                <a:solidFill>
                  <a:schemeClr val="tx1"/>
                </a:solidFill>
              </a:rPr>
              <a:t>s:Button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roll</a:t>
            </a:r>
            <a:r>
              <a:rPr lang="en-US" sz="2000" b="1" i="1" dirty="0" err="1" smtClean="0">
                <a:solidFill>
                  <a:schemeClr val="tx1"/>
                </a:solidFill>
              </a:rPr>
              <a:t>OverEffect</a:t>
            </a:r>
            <a:r>
              <a:rPr lang="en-US" sz="2000" dirty="0" smtClean="0">
                <a:solidFill>
                  <a:schemeClr val="tx1"/>
                </a:solidFill>
              </a:rPr>
              <a:t>="</a:t>
            </a:r>
            <a:r>
              <a:rPr lang="en-US" sz="2000" dirty="0" err="1" smtClean="0">
                <a:solidFill>
                  <a:schemeClr val="tx1"/>
                </a:solidFill>
              </a:rPr>
              <a:t>myEffect</a:t>
            </a:r>
            <a:r>
              <a:rPr lang="en-US" sz="2000" dirty="0" smtClean="0">
                <a:solidFill>
                  <a:schemeClr val="tx1"/>
                </a:solidFill>
              </a:rPr>
              <a:t>“ /&gt; 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Програмно </a:t>
            </a:r>
            <a:r>
              <a:rPr lang="bg-BG" sz="2800" dirty="0" smtClean="0">
                <a:solidFill>
                  <a:schemeClr val="tx1"/>
                </a:solidFill>
              </a:rPr>
              <a:t>-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b="1" i="1" dirty="0" err="1">
                <a:solidFill>
                  <a:schemeClr val="tx1"/>
                </a:solidFill>
              </a:rPr>
              <a:t>myEffect.play</a:t>
            </a:r>
            <a:r>
              <a:rPr lang="en-US" b="1" i="1" dirty="0" smtClean="0">
                <a:solidFill>
                  <a:schemeClr val="tx1"/>
                </a:solidFill>
              </a:rPr>
              <a:t>();</a:t>
            </a:r>
            <a:endParaRPr lang="bg-BG" sz="2800" b="1" i="1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bg-BG" sz="2800" b="1" dirty="0" smtClean="0">
                <a:solidFill>
                  <a:schemeClr val="tx1"/>
                </a:solidFill>
              </a:rPr>
              <a:t>Преходи между състояния </a:t>
            </a:r>
            <a:r>
              <a:rPr lang="en-US" sz="2800" b="1" dirty="0" smtClean="0">
                <a:solidFill>
                  <a:schemeClr val="tx1"/>
                </a:solidFill>
              </a:rPr>
              <a:t>(Transition)</a:t>
            </a:r>
            <a:r>
              <a:rPr lang="bg-BG" sz="2800" dirty="0" smtClean="0">
                <a:solidFill>
                  <a:schemeClr val="tx1"/>
                </a:solidFill>
              </a:rPr>
              <a:t>–</a:t>
            </a:r>
            <a:r>
              <a:rPr lang="en-US" sz="2800" dirty="0" smtClean="0">
                <a:solidFill>
                  <a:schemeClr val="tx1"/>
                </a:solidFill>
              </a:rPr>
              <a:t> e</a:t>
            </a:r>
            <a:r>
              <a:rPr lang="bg-BG" sz="2800" dirty="0" err="1" smtClean="0">
                <a:solidFill>
                  <a:schemeClr val="tx1"/>
                </a:solidFill>
              </a:rPr>
              <a:t>фектът</a:t>
            </a:r>
            <a:r>
              <a:rPr lang="bg-BG" sz="2800" dirty="0" smtClean="0">
                <a:solidFill>
                  <a:schemeClr val="tx1"/>
                </a:solidFill>
              </a:rPr>
              <a:t> се изпълнява по време на прехода между 2 състояни</a:t>
            </a:r>
            <a:r>
              <a:rPr lang="bg-BG" sz="2800" dirty="0">
                <a:solidFill>
                  <a:schemeClr val="tx1"/>
                </a:solidFill>
              </a:rPr>
              <a:t>я</a:t>
            </a:r>
            <a:r>
              <a:rPr lang="en-US" b="1" i="1" dirty="0" smtClean="0">
                <a:solidFill>
                  <a:schemeClr val="tx1"/>
                </a:solidFill>
              </a:rPr>
              <a:t/>
            </a:r>
            <a:br>
              <a:rPr lang="en-US" b="1" i="1" dirty="0" smtClean="0">
                <a:solidFill>
                  <a:schemeClr val="tx1"/>
                </a:solidFill>
              </a:rPr>
            </a:br>
            <a:endParaRPr lang="en-US" b="1" i="1" dirty="0">
              <a:solidFill>
                <a:schemeClr val="tx1"/>
              </a:solidFill>
            </a:endParaRPr>
          </a:p>
          <a:p>
            <a:pPr algn="l"/>
            <a:endParaRPr lang="en-US" sz="1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342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152128"/>
          </a:xfrm>
        </p:spPr>
        <p:txBody>
          <a:bodyPr/>
          <a:lstStyle/>
          <a:p>
            <a:r>
              <a:rPr lang="bg-BG" sz="6600" dirty="0" smtClean="0"/>
              <a:t>Какво е </a:t>
            </a:r>
            <a:r>
              <a:rPr lang="en-US" sz="6600" dirty="0" smtClean="0"/>
              <a:t>view state?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15616" y="2564904"/>
            <a:ext cx="6760840" cy="3456384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Текущият визуален изглед, поведение и представяне на някое </a:t>
            </a:r>
            <a:r>
              <a:rPr lang="en-US" sz="4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view(UI) -&gt; </a:t>
            </a:r>
            <a:r>
              <a:rPr lang="bg-BG" sz="40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състояние</a:t>
            </a:r>
            <a:endParaRPr lang="en-US" sz="4000" b="1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bg-BG" sz="40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33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8280920" cy="1656184"/>
          </a:xfrm>
        </p:spPr>
        <p:txBody>
          <a:bodyPr/>
          <a:lstStyle/>
          <a:p>
            <a:r>
              <a:rPr lang="bg-BG" sz="6600" dirty="0" smtClean="0"/>
              <a:t>Стандартни </a:t>
            </a:r>
            <a:r>
              <a:rPr lang="bg-BG" sz="6600" dirty="0" err="1" smtClean="0"/>
              <a:t>тригери</a:t>
            </a:r>
            <a:endParaRPr lang="en-US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467544" y="2420888"/>
            <a:ext cx="8136904" cy="4104456"/>
          </a:xfrm>
        </p:spPr>
        <p:txBody>
          <a:bodyPr>
            <a:noAutofit/>
          </a:bodyPr>
          <a:lstStyle/>
          <a:p>
            <a:pPr algn="l">
              <a:spcBef>
                <a:spcPct val="0"/>
              </a:spcBef>
            </a:pPr>
            <a:r>
              <a:rPr lang="bg-BG" sz="1600" b="1" u="sng" dirty="0">
                <a:solidFill>
                  <a:schemeClr val="tx1"/>
                </a:solidFill>
              </a:rPr>
              <a:t>Стандартните </a:t>
            </a:r>
            <a:r>
              <a:rPr lang="bg-BG" sz="1600" b="1" u="sng" dirty="0" err="1">
                <a:solidFill>
                  <a:schemeClr val="tx1"/>
                </a:solidFill>
              </a:rPr>
              <a:t>тригери</a:t>
            </a:r>
            <a:endParaRPr lang="bg-BG" sz="1600" b="1" u="sng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addedEffect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се добавя в списъка на “видимите” обекти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removedEffect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се маха от списъка на “видимите” обекти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creationCompleteEffect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е създаден и инициализиран </a:t>
            </a:r>
            <a:r>
              <a:rPr lang="en-US" sz="1600" i="1" dirty="0" err="1">
                <a:solidFill>
                  <a:schemeClr val="tx1"/>
                </a:solidFill>
              </a:rPr>
              <a:t>focusInEffect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получава фокус</a:t>
            </a: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focusOutEffect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Фокусът се измества от компонента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hideEffect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се скрива (става “невидим”)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bg-BG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showEffect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Компонентът се показва (става “видим”)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endParaRPr lang="bg-BG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rollOverEffect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Мишката е “върху” компонента </a:t>
            </a: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rollOutEffect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Мишката се измества “извън” компонента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mouseDownEffect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Мишката е кликната “върху” компонента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mouseUpEffect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Мишката е освободена (след натискане) върху компонента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moveEffect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Координатите </a:t>
            </a:r>
            <a:r>
              <a:rPr lang="en-US" sz="1600" dirty="0">
                <a:solidFill>
                  <a:schemeClr val="tx1"/>
                </a:solidFill>
              </a:rPr>
              <a:t>x </a:t>
            </a:r>
            <a:r>
              <a:rPr lang="bg-BG" sz="1600" dirty="0">
                <a:solidFill>
                  <a:schemeClr val="tx1"/>
                </a:solidFill>
              </a:rPr>
              <a:t>и/или</a:t>
            </a:r>
            <a:r>
              <a:rPr lang="en-US" sz="1600" dirty="0">
                <a:solidFill>
                  <a:schemeClr val="tx1"/>
                </a:solidFill>
              </a:rPr>
              <a:t> y </a:t>
            </a:r>
            <a:r>
              <a:rPr lang="bg-BG" sz="1600" dirty="0">
                <a:solidFill>
                  <a:schemeClr val="tx1"/>
                </a:solidFill>
              </a:rPr>
              <a:t>на компонента се променят</a:t>
            </a:r>
            <a:endParaRPr lang="en-US" sz="1600" dirty="0">
              <a:solidFill>
                <a:schemeClr val="tx1"/>
              </a:solidFill>
            </a:endParaRPr>
          </a:p>
          <a:p>
            <a:pPr algn="l">
              <a:spcBef>
                <a:spcPct val="0"/>
              </a:spcBef>
            </a:pPr>
            <a:r>
              <a:rPr lang="en-US" sz="1600" i="1" dirty="0" err="1">
                <a:solidFill>
                  <a:schemeClr val="tx1"/>
                </a:solidFill>
              </a:rPr>
              <a:t>resizeEffect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bg-BG" sz="1600" dirty="0">
                <a:solidFill>
                  <a:schemeClr val="tx1"/>
                </a:solidFill>
              </a:rPr>
              <a:t>	- Ширината и височината на компонента се променят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974" y="5733256"/>
            <a:ext cx="995185" cy="93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919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0920" cy="1296144"/>
          </a:xfrm>
        </p:spPr>
        <p:txBody>
          <a:bodyPr/>
          <a:lstStyle/>
          <a:p>
            <a:r>
              <a:rPr lang="bg-BG" sz="6600" dirty="0" smtClean="0"/>
              <a:t>Свойства на ефектите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7992888" cy="3672408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t</a:t>
            </a:r>
            <a:r>
              <a:rPr lang="en-US" sz="2000" b="1" dirty="0" smtClean="0">
                <a:solidFill>
                  <a:schemeClr val="tx1"/>
                </a:solidFill>
              </a:rPr>
              <a:t>arget – </a:t>
            </a:r>
            <a:r>
              <a:rPr lang="bg-BG" sz="2000" dirty="0" smtClean="0">
                <a:solidFill>
                  <a:schemeClr val="tx1"/>
                </a:solidFill>
              </a:rPr>
              <a:t>обектът, върху който ще действат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duration </a:t>
            </a:r>
            <a:r>
              <a:rPr lang="bg-BG" sz="2000" b="1" dirty="0" smtClean="0">
                <a:solidFill>
                  <a:schemeClr val="tx1"/>
                </a:solidFill>
              </a:rPr>
              <a:t>– </a:t>
            </a:r>
            <a:r>
              <a:rPr lang="bg-BG" sz="2000" dirty="0" smtClean="0">
                <a:solidFill>
                  <a:schemeClr val="tx1"/>
                </a:solidFill>
              </a:rPr>
              <a:t>времетраенето на проиграването на ефекта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easer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- </a:t>
            </a:r>
            <a:r>
              <a:rPr lang="en-US" sz="2000" dirty="0" err="1" smtClean="0">
                <a:solidFill>
                  <a:schemeClr val="tx1"/>
                </a:solidFill>
              </a:rPr>
              <a:t>IEaser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обект -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>Easing </a:t>
            </a:r>
            <a:r>
              <a:rPr lang="bg-BG" sz="2000" dirty="0" smtClean="0">
                <a:solidFill>
                  <a:schemeClr val="tx1"/>
                </a:solidFill>
              </a:rPr>
              <a:t>поведение на ефекта</a:t>
            </a:r>
            <a:r>
              <a:rPr lang="en-US" sz="2000" dirty="0" smtClean="0">
                <a:solidFill>
                  <a:schemeClr val="tx1"/>
                </a:solidFill>
              </a:rPr>
              <a:t>. (</a:t>
            </a:r>
            <a:r>
              <a:rPr lang="bg-BG" sz="2000" dirty="0">
                <a:solidFill>
                  <a:schemeClr val="tx1"/>
                </a:solidFill>
              </a:rPr>
              <a:t>ако искаме </a:t>
            </a:r>
            <a:r>
              <a:rPr lang="bg-BG" sz="2000" dirty="0" smtClean="0">
                <a:solidFill>
                  <a:schemeClr val="tx1"/>
                </a:solidFill>
              </a:rPr>
              <a:t>изпълнението на ефекта да не е линейно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r>
              <a:rPr lang="bg-BG" sz="2000" dirty="0" smtClean="0">
                <a:solidFill>
                  <a:schemeClr val="tx1"/>
                </a:solidFill>
              </a:rPr>
              <a:t>равномерно разпределено във времето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repeatCount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– 1 по подразбиране.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За безкраен брой пъти използвайте </a:t>
            </a:r>
            <a:r>
              <a:rPr lang="en-US" sz="2000" dirty="0" smtClean="0">
                <a:solidFill>
                  <a:schemeClr val="tx1"/>
                </a:solidFill>
              </a:rPr>
              <a:t>0.</a:t>
            </a: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repeatDelay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g-BG" sz="2000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repeatBehavior</a:t>
            </a:r>
            <a:r>
              <a:rPr lang="bg-BG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dirty="0" smtClean="0">
                <a:solidFill>
                  <a:schemeClr val="tx1"/>
                </a:solidFill>
              </a:rPr>
              <a:t>Вижте </a:t>
            </a:r>
            <a:r>
              <a:rPr lang="en-US" sz="2000" b="1" dirty="0" err="1" smtClean="0">
                <a:solidFill>
                  <a:schemeClr val="tx1"/>
                </a:solidFill>
              </a:rPr>
              <a:t>RepeatBehavior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класа за константи</a:t>
            </a:r>
            <a:r>
              <a:rPr lang="en-US" sz="2000" dirty="0" smtClean="0">
                <a:solidFill>
                  <a:schemeClr val="tx1"/>
                </a:solidFill>
              </a:rPr>
              <a:t>.)</a:t>
            </a:r>
            <a:endParaRPr lang="en-US" sz="2000" dirty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err="1" smtClean="0">
                <a:solidFill>
                  <a:schemeClr val="tx1"/>
                </a:solidFill>
              </a:rPr>
              <a:t>startDelay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marL="285750" indent="-285750" algn="l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/>
                </a:solidFill>
              </a:rPr>
              <a:t>id</a:t>
            </a: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7993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80920" cy="864096"/>
          </a:xfrm>
        </p:spPr>
        <p:txBody>
          <a:bodyPr/>
          <a:lstStyle/>
          <a:p>
            <a:r>
              <a:rPr lang="bg-BG" sz="4800" dirty="0" smtClean="0"/>
              <a:t>Демонстрация</a:t>
            </a:r>
            <a:endParaRPr lang="en-US" sz="4800" dirty="0"/>
          </a:p>
        </p:txBody>
      </p:sp>
      <p:pic>
        <p:nvPicPr>
          <p:cNvPr id="3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672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8280920" cy="1296144"/>
          </a:xfrm>
        </p:spPr>
        <p:txBody>
          <a:bodyPr/>
          <a:lstStyle/>
          <a:p>
            <a:r>
              <a:rPr lang="en-US" sz="6600" dirty="0" smtClean="0"/>
              <a:t>Factory + Instance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096344"/>
          </a:xfrm>
        </p:spPr>
        <p:txBody>
          <a:bodyPr>
            <a:noAutofit/>
          </a:bodyPr>
          <a:lstStyle/>
          <a:p>
            <a:pPr algn="l"/>
            <a:r>
              <a:rPr lang="bg-BG" sz="2800" dirty="0" smtClean="0">
                <a:solidFill>
                  <a:schemeClr val="tx1"/>
                </a:solidFill>
              </a:rPr>
              <a:t>Ефектът </a:t>
            </a:r>
            <a:r>
              <a:rPr lang="bg-BG" sz="2800" dirty="0">
                <a:solidFill>
                  <a:schemeClr val="tx1"/>
                </a:solidFill>
              </a:rPr>
              <a:t>се състои от 2 основни типа класове: </a:t>
            </a:r>
            <a:r>
              <a:rPr lang="en-US" sz="2800" b="1" i="1" dirty="0">
                <a:solidFill>
                  <a:schemeClr val="tx1"/>
                </a:solidFill>
              </a:rPr>
              <a:t>effect factories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и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i="1" dirty="0">
                <a:solidFill>
                  <a:schemeClr val="tx1"/>
                </a:solidFill>
              </a:rPr>
              <a:t>effect instances</a:t>
            </a:r>
            <a:r>
              <a:rPr lang="en-US" sz="2800" dirty="0">
                <a:solidFill>
                  <a:schemeClr val="tx1"/>
                </a:solidFill>
              </a:rPr>
              <a:t>. </a:t>
            </a:r>
            <a:r>
              <a:rPr lang="bg-BG" sz="2800" dirty="0">
                <a:solidFill>
                  <a:schemeClr val="tx1"/>
                </a:solidFill>
              </a:rPr>
              <a:t>Когато създаваме ефект, използваме </a:t>
            </a:r>
            <a:r>
              <a:rPr lang="en-US" sz="2800" dirty="0">
                <a:solidFill>
                  <a:schemeClr val="tx1"/>
                </a:solidFill>
              </a:rPr>
              <a:t>effect factories</a:t>
            </a:r>
            <a:r>
              <a:rPr lang="bg-BG" sz="2800" dirty="0">
                <a:solidFill>
                  <a:schemeClr val="tx1"/>
                </a:solidFill>
              </a:rPr>
              <a:t>. </a:t>
            </a:r>
            <a:r>
              <a:rPr lang="bg-BG" sz="2800" b="1" dirty="0">
                <a:solidFill>
                  <a:schemeClr val="tx1"/>
                </a:solidFill>
              </a:rPr>
              <a:t>Всеки </a:t>
            </a:r>
            <a:r>
              <a:rPr lang="bg-BG" sz="2800" b="1" dirty="0" err="1">
                <a:solidFill>
                  <a:schemeClr val="tx1"/>
                </a:solidFill>
              </a:rPr>
              <a:t>таргет</a:t>
            </a:r>
            <a:r>
              <a:rPr lang="bg-BG" sz="2800" b="1" dirty="0">
                <a:solidFill>
                  <a:schemeClr val="tx1"/>
                </a:solidFill>
              </a:rPr>
              <a:t> </a:t>
            </a:r>
            <a:r>
              <a:rPr lang="bg-BG" sz="2800" dirty="0">
                <a:solidFill>
                  <a:schemeClr val="tx1"/>
                </a:solidFill>
              </a:rPr>
              <a:t>си има </a:t>
            </a:r>
            <a:r>
              <a:rPr lang="bg-BG" sz="2800" b="1" dirty="0">
                <a:solidFill>
                  <a:schemeClr val="tx1"/>
                </a:solidFill>
              </a:rPr>
              <a:t>своя инстанция на ефекта</a:t>
            </a:r>
            <a:r>
              <a:rPr lang="bg-BG" sz="2800" dirty="0">
                <a:solidFill>
                  <a:schemeClr val="tx1"/>
                </a:solidFill>
              </a:rPr>
              <a:t>, която се създава при стартиране на ефекта и се унищожава с проиграването на </a:t>
            </a:r>
            <a:r>
              <a:rPr lang="bg-BG" sz="2800" dirty="0" smtClean="0">
                <a:solidFill>
                  <a:schemeClr val="tx1"/>
                </a:solidFill>
              </a:rPr>
              <a:t>ефекта.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974" y="5733256"/>
            <a:ext cx="995185" cy="937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96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80920" cy="864096"/>
          </a:xfrm>
        </p:spPr>
        <p:txBody>
          <a:bodyPr/>
          <a:lstStyle/>
          <a:p>
            <a:r>
              <a:rPr lang="bg-BG" sz="4800" dirty="0" smtClean="0"/>
              <a:t>Демонстрация</a:t>
            </a:r>
            <a:endParaRPr lang="en-US" sz="4800" dirty="0"/>
          </a:p>
        </p:txBody>
      </p:sp>
      <p:pic>
        <p:nvPicPr>
          <p:cNvPr id="3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732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8280920" cy="1296144"/>
          </a:xfrm>
        </p:spPr>
        <p:txBody>
          <a:bodyPr/>
          <a:lstStyle/>
          <a:p>
            <a:r>
              <a:rPr lang="bg-BG" sz="6600" dirty="0" smtClean="0"/>
              <a:t>Композиция на ефекти?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780928"/>
            <a:ext cx="7992888" cy="3096344"/>
          </a:xfrm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Sequence</a:t>
            </a:r>
            <a:r>
              <a:rPr lang="en-US" sz="4400" dirty="0" smtClean="0">
                <a:solidFill>
                  <a:schemeClr val="tx1"/>
                </a:solidFill>
              </a:rPr>
              <a:t> </a:t>
            </a:r>
            <a:r>
              <a:rPr lang="bg-BG" sz="4400" dirty="0" smtClean="0">
                <a:solidFill>
                  <a:schemeClr val="tx1"/>
                </a:solidFill>
              </a:rPr>
              <a:t>- ефектите се изпълняват един след друг</a:t>
            </a:r>
            <a:endParaRPr lang="en-US" sz="4400" dirty="0" smtClean="0">
              <a:solidFill>
                <a:schemeClr val="tx1"/>
              </a:solidFill>
            </a:endParaRPr>
          </a:p>
          <a:p>
            <a:pPr marL="571500" indent="-571500" algn="l">
              <a:buFont typeface="Arial" pitchFamily="34" charset="0"/>
              <a:buChar char="•"/>
            </a:pPr>
            <a:r>
              <a:rPr lang="en-US" sz="4400" b="1" dirty="0" smtClean="0">
                <a:solidFill>
                  <a:schemeClr val="tx1"/>
                </a:solidFill>
              </a:rPr>
              <a:t>Parallel</a:t>
            </a:r>
            <a:r>
              <a:rPr lang="bg-BG" sz="4400" dirty="0" smtClean="0">
                <a:solidFill>
                  <a:schemeClr val="tx1"/>
                </a:solidFill>
              </a:rPr>
              <a:t> – ефектите се изпълняват едновременно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endParaRPr lang="en-US" sz="4400" dirty="0">
              <a:solidFill>
                <a:schemeClr val="tx1"/>
              </a:solidFill>
            </a:endParaRPr>
          </a:p>
          <a:p>
            <a:pPr algn="l"/>
            <a:endParaRPr lang="en-US" sz="4400" dirty="0" smtClean="0">
              <a:solidFill>
                <a:schemeClr val="tx1"/>
              </a:solidFill>
            </a:endParaRPr>
          </a:p>
        </p:txBody>
      </p:sp>
      <p:pic>
        <p:nvPicPr>
          <p:cNvPr id="5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678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395536" y="2852936"/>
            <a:ext cx="8280920" cy="864096"/>
          </a:xfrm>
        </p:spPr>
        <p:txBody>
          <a:bodyPr/>
          <a:lstStyle/>
          <a:p>
            <a:r>
              <a:rPr lang="bg-BG" sz="4800" dirty="0" smtClean="0"/>
              <a:t>Демонстрация</a:t>
            </a:r>
            <a:endParaRPr lang="en-US" sz="4800" dirty="0"/>
          </a:p>
        </p:txBody>
      </p:sp>
      <p:pic>
        <p:nvPicPr>
          <p:cNvPr id="3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389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251520" y="188640"/>
            <a:ext cx="8712968" cy="1008112"/>
          </a:xfrm>
        </p:spPr>
        <p:txBody>
          <a:bodyPr/>
          <a:lstStyle/>
          <a:p>
            <a:r>
              <a:rPr lang="en-US" sz="6600" dirty="0" smtClean="0"/>
              <a:t>Core effects </a:t>
            </a:r>
            <a:r>
              <a:rPr lang="bg-BG" sz="6600" dirty="0" smtClean="0"/>
              <a:t>класове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992888" cy="5328592"/>
          </a:xfrm>
        </p:spPr>
        <p:txBody>
          <a:bodyPr>
            <a:noAutofit/>
          </a:bodyPr>
          <a:lstStyle/>
          <a:p>
            <a:pPr algn="l"/>
            <a:r>
              <a:rPr lang="en-US" b="1" dirty="0">
                <a:solidFill>
                  <a:schemeClr val="tx1"/>
                </a:solidFill>
              </a:rPr>
              <a:t>Animate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Base </a:t>
            </a:r>
            <a:r>
              <a:rPr lang="bg-BG" dirty="0" smtClean="0">
                <a:solidFill>
                  <a:schemeClr val="tx1"/>
                </a:solidFill>
              </a:rPr>
              <a:t>клас за всички ефекти</a:t>
            </a:r>
            <a:r>
              <a:rPr lang="en-US" dirty="0" smtClean="0">
                <a:solidFill>
                  <a:schemeClr val="tx1"/>
                </a:solidFill>
              </a:rPr>
              <a:t>; </a:t>
            </a:r>
            <a:r>
              <a:rPr lang="bg-BG" dirty="0" smtClean="0">
                <a:solidFill>
                  <a:schemeClr val="tx1"/>
                </a:solidFill>
              </a:rPr>
              <a:t>позволява по-прецизно персонализиране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AnimateColor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 - промяна на цвят във времето, </a:t>
            </a:r>
            <a:r>
              <a:rPr lang="bg-BG" dirty="0" err="1" smtClean="0">
                <a:solidFill>
                  <a:schemeClr val="tx1"/>
                </a:solidFill>
              </a:rPr>
              <a:t>интерполирайки</a:t>
            </a:r>
            <a:r>
              <a:rPr lang="bg-BG" dirty="0" smtClean="0">
                <a:solidFill>
                  <a:schemeClr val="tx1"/>
                </a:solidFill>
              </a:rPr>
              <a:t> между два цвята </a:t>
            </a:r>
            <a:r>
              <a:rPr lang="en-US" dirty="0" smtClean="0">
                <a:solidFill>
                  <a:schemeClr val="tx1"/>
                </a:solidFill>
              </a:rPr>
              <a:t>(on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 smtClean="0">
                <a:solidFill>
                  <a:schemeClr val="tx1"/>
                </a:solidFill>
              </a:rPr>
              <a:t>perchannel</a:t>
            </a:r>
            <a:r>
              <a:rPr lang="bg-BG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basis)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>
                <a:solidFill>
                  <a:schemeClr val="tx1"/>
                </a:solidFill>
              </a:rPr>
              <a:t>AnimateFilter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Filters </a:t>
            </a:r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dirty="0" err="1">
                <a:solidFill>
                  <a:schemeClr val="tx1"/>
                </a:solidFill>
              </a:rPr>
              <a:t>BlurFilter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GlowFilter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bg-BG" dirty="0" smtClean="0">
                <a:solidFill>
                  <a:schemeClr val="tx1"/>
                </a:solidFill>
              </a:rPr>
              <a:t>и други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AnimateTransitionShader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- </a:t>
            </a:r>
            <a:r>
              <a:rPr lang="bg-BG" dirty="0" smtClean="0">
                <a:solidFill>
                  <a:schemeClr val="tx1"/>
                </a:solidFill>
              </a:rPr>
              <a:t>Два </a:t>
            </a:r>
            <a:r>
              <a:rPr lang="en-US" dirty="0" smtClean="0">
                <a:solidFill>
                  <a:schemeClr val="tx1"/>
                </a:solidFill>
              </a:rPr>
              <a:t>bitmap</a:t>
            </a:r>
            <a:r>
              <a:rPr lang="bg-BG" dirty="0" smtClean="0">
                <a:solidFill>
                  <a:schemeClr val="tx1"/>
                </a:solidFill>
              </a:rPr>
              <a:t>-а </a:t>
            </a:r>
            <a:r>
              <a:rPr lang="en-US" dirty="0" smtClean="0">
                <a:solidFill>
                  <a:schemeClr val="tx1"/>
                </a:solidFill>
              </a:rPr>
              <a:t>(pixel-</a:t>
            </a:r>
            <a:r>
              <a:rPr lang="en-US" dirty="0" err="1" smtClean="0">
                <a:solidFill>
                  <a:schemeClr val="tx1"/>
                </a:solidFill>
              </a:rPr>
              <a:t>shaders</a:t>
            </a:r>
            <a:r>
              <a:rPr lang="en-US" dirty="0" smtClean="0">
                <a:solidFill>
                  <a:schemeClr val="tx1"/>
                </a:solidFill>
              </a:rPr>
              <a:t>) (</a:t>
            </a:r>
            <a:r>
              <a:rPr lang="en-US" dirty="0" err="1">
                <a:solidFill>
                  <a:schemeClr val="tx1"/>
                </a:solidFill>
              </a:rPr>
              <a:t>CrossFade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</a:t>
            </a:r>
            <a:r>
              <a:rPr lang="en-US" dirty="0" smtClean="0">
                <a:solidFill>
                  <a:schemeClr val="tx1"/>
                </a:solidFill>
              </a:rPr>
              <a:t>Wipe </a:t>
            </a:r>
            <a:r>
              <a:rPr lang="bg-BG" dirty="0" smtClean="0">
                <a:solidFill>
                  <a:schemeClr val="tx1"/>
                </a:solidFill>
              </a:rPr>
              <a:t>наследяват този клас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AnimateTransform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>
                <a:solidFill>
                  <a:schemeClr val="tx1"/>
                </a:solidFill>
              </a:rPr>
              <a:t>и </a:t>
            </a:r>
            <a:r>
              <a:rPr lang="en-US" b="1" dirty="0" smtClean="0">
                <a:solidFill>
                  <a:schemeClr val="tx1"/>
                </a:solidFill>
              </a:rPr>
              <a:t>AnimateTransform3D</a:t>
            </a:r>
            <a:r>
              <a:rPr lang="bg-BG" b="1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- Комбинация на транслация, </a:t>
            </a:r>
            <a:r>
              <a:rPr lang="bg-BG" dirty="0" err="1" smtClean="0">
                <a:solidFill>
                  <a:schemeClr val="tx1"/>
                </a:solidFill>
              </a:rPr>
              <a:t>скалиране</a:t>
            </a:r>
            <a:r>
              <a:rPr lang="bg-BG" dirty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 завъртане. </a:t>
            </a:r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>
                <a:solidFill>
                  <a:schemeClr val="tx1"/>
                </a:solidFill>
              </a:rPr>
              <a:t>Move, Scale, Rotate </a:t>
            </a:r>
            <a:r>
              <a:rPr lang="bg-BG" dirty="0" smtClean="0">
                <a:solidFill>
                  <a:schemeClr val="tx1"/>
                </a:solidFill>
              </a:rPr>
              <a:t>и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техния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3D </a:t>
            </a:r>
            <a:r>
              <a:rPr lang="bg-BG" dirty="0" smtClean="0">
                <a:solidFill>
                  <a:schemeClr val="tx1"/>
                </a:solidFill>
              </a:rPr>
              <a:t>еквивалент наследяват този клас</a:t>
            </a:r>
            <a:r>
              <a:rPr lang="en-US" dirty="0" smtClean="0">
                <a:solidFill>
                  <a:schemeClr val="tx1"/>
                </a:solidFill>
              </a:rPr>
              <a:t>.)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8297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404664"/>
            <a:ext cx="8280920" cy="1296144"/>
          </a:xfrm>
        </p:spPr>
        <p:txBody>
          <a:bodyPr/>
          <a:lstStyle/>
          <a:p>
            <a:r>
              <a:rPr lang="en-US" sz="6600" dirty="0" err="1" smtClean="0"/>
              <a:t>Keyframes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3816424"/>
          </a:xfrm>
        </p:spPr>
        <p:txBody>
          <a:bodyPr>
            <a:noAutofit/>
          </a:bodyPr>
          <a:lstStyle/>
          <a:p>
            <a:pPr algn="l"/>
            <a:r>
              <a:rPr lang="en-US" sz="2000" dirty="0" err="1" smtClean="0">
                <a:solidFill>
                  <a:schemeClr val="tx1"/>
                </a:solidFill>
              </a:rPr>
              <a:t>Keyframe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класът ни позволява да задаваме точки на </a:t>
            </a:r>
            <a:r>
              <a:rPr lang="en-US" sz="2000" dirty="0" smtClean="0">
                <a:solidFill>
                  <a:schemeClr val="tx1"/>
                </a:solidFill>
              </a:rPr>
              <a:t>Animate e</a:t>
            </a:r>
            <a:r>
              <a:rPr lang="bg-BG" sz="2000" dirty="0" err="1" smtClean="0">
                <a:solidFill>
                  <a:schemeClr val="tx1"/>
                </a:solidFill>
              </a:rPr>
              <a:t>фекта</a:t>
            </a:r>
            <a:r>
              <a:rPr lang="bg-BG" sz="2000" dirty="0" smtClean="0">
                <a:solidFill>
                  <a:schemeClr val="tx1"/>
                </a:solidFill>
              </a:rPr>
              <a:t>, подобно на </a:t>
            </a:r>
            <a:r>
              <a:rPr lang="en-US" sz="2000" dirty="0" err="1" smtClean="0">
                <a:solidFill>
                  <a:schemeClr val="tx1"/>
                </a:solidFill>
              </a:rPr>
              <a:t>keyframe</a:t>
            </a:r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bg-BG" sz="2000" dirty="0" err="1" smtClean="0">
                <a:solidFill>
                  <a:schemeClr val="tx1"/>
                </a:solidFill>
              </a:rPr>
              <a:t>овете</a:t>
            </a:r>
            <a:r>
              <a:rPr lang="bg-BG" sz="2000" dirty="0" smtClean="0">
                <a:solidFill>
                  <a:schemeClr val="tx1"/>
                </a:solidFill>
              </a:rPr>
              <a:t> на анимация, между които ще бъдат </a:t>
            </a:r>
            <a:r>
              <a:rPr lang="bg-BG" sz="2000" dirty="0" err="1" smtClean="0">
                <a:solidFill>
                  <a:schemeClr val="tx1"/>
                </a:solidFill>
              </a:rPr>
              <a:t>интерполирани</a:t>
            </a:r>
            <a:r>
              <a:rPr lang="bg-BG" sz="2000" dirty="0" smtClean="0">
                <a:solidFill>
                  <a:schemeClr val="tx1"/>
                </a:solidFill>
              </a:rPr>
              <a:t> по време на ефекта.</a:t>
            </a:r>
            <a:br>
              <a:rPr lang="bg-BG" sz="2000" dirty="0" smtClean="0">
                <a:solidFill>
                  <a:schemeClr val="tx1"/>
                </a:solidFill>
              </a:rPr>
            </a:b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r>
              <a:rPr lang="bg-BG" sz="2000" b="1" dirty="0" smtClean="0">
                <a:solidFill>
                  <a:schemeClr val="tx1"/>
                </a:solidFill>
              </a:rPr>
              <a:t>Пример.</a:t>
            </a:r>
            <a:endParaRPr lang="en-US" sz="1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4516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280920" cy="1296144"/>
          </a:xfrm>
        </p:spPr>
        <p:txBody>
          <a:bodyPr/>
          <a:lstStyle/>
          <a:p>
            <a:r>
              <a:rPr lang="en-US" sz="6600" dirty="0" smtClean="0"/>
              <a:t>Examples of different Effects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6237312"/>
            <a:ext cx="7992888" cy="144016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2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en-US" sz="6600" dirty="0" err="1" smtClean="0"/>
              <a:t>UIComponent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92888" cy="3888432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sz="28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Properties:</a:t>
            </a:r>
          </a:p>
          <a:p>
            <a:pPr algn="l"/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states  - Array </a:t>
            </a:r>
            <a:r>
              <a:rPr lang="bg-BG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от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state </a:t>
            </a:r>
            <a:r>
              <a:rPr lang="bg-BG" sz="28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обекти</a:t>
            </a:r>
            <a:endParaRPr lang="en-US" sz="2800" i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currentState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String – </a:t>
            </a:r>
            <a:r>
              <a:rPr lang="bg-BG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текущото състояние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r>
              <a:rPr lang="en-US" sz="2800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sz="2800" dirty="0">
                <a:solidFill>
                  <a:schemeClr val="tx1"/>
                </a:solidFill>
              </a:rPr>
              <a:t>&lt;</a:t>
            </a:r>
            <a:r>
              <a:rPr lang="en-US" sz="2800" dirty="0" err="1">
                <a:solidFill>
                  <a:schemeClr val="tx1"/>
                </a:solidFill>
              </a:rPr>
              <a:t>s:states</a:t>
            </a:r>
            <a:r>
              <a:rPr lang="en-US" sz="2800" dirty="0">
                <a:solidFill>
                  <a:schemeClr val="tx1"/>
                </a:solidFill>
              </a:rPr>
              <a:t>&gt;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&lt;</a:t>
            </a:r>
            <a:r>
              <a:rPr lang="en-US" sz="2800" dirty="0" err="1">
                <a:solidFill>
                  <a:schemeClr val="tx1"/>
                </a:solidFill>
              </a:rPr>
              <a:t>s:State</a:t>
            </a:r>
            <a:r>
              <a:rPr lang="en-US" sz="2800" dirty="0">
                <a:solidFill>
                  <a:schemeClr val="tx1"/>
                </a:solidFill>
              </a:rPr>
              <a:t> name="</a:t>
            </a:r>
            <a:r>
              <a:rPr lang="en-US" sz="2800" b="1" dirty="0" err="1">
                <a:solidFill>
                  <a:schemeClr val="tx1"/>
                </a:solidFill>
              </a:rPr>
              <a:t>orangeState</a:t>
            </a:r>
            <a:r>
              <a:rPr lang="en-US" sz="2800" dirty="0">
                <a:solidFill>
                  <a:schemeClr val="tx1"/>
                </a:solidFill>
              </a:rPr>
              <a:t>"/&gt;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&lt;</a:t>
            </a:r>
            <a:r>
              <a:rPr lang="en-US" sz="2800" dirty="0" err="1">
                <a:solidFill>
                  <a:schemeClr val="tx1"/>
                </a:solidFill>
              </a:rPr>
              <a:t>s:State</a:t>
            </a:r>
            <a:r>
              <a:rPr lang="en-US" sz="2800" dirty="0">
                <a:solidFill>
                  <a:schemeClr val="tx1"/>
                </a:solidFill>
              </a:rPr>
              <a:t> name="</a:t>
            </a:r>
            <a:r>
              <a:rPr lang="en-US" sz="2800" b="1" dirty="0" err="1">
                <a:solidFill>
                  <a:schemeClr val="tx1"/>
                </a:solidFill>
              </a:rPr>
              <a:t>blackState</a:t>
            </a:r>
            <a:r>
              <a:rPr lang="en-US" sz="2800" dirty="0">
                <a:solidFill>
                  <a:schemeClr val="tx1"/>
                </a:solidFill>
              </a:rPr>
              <a:t>" /&gt;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&lt;/</a:t>
            </a:r>
            <a:r>
              <a:rPr lang="en-US" sz="2800" dirty="0" err="1">
                <a:solidFill>
                  <a:schemeClr val="tx1"/>
                </a:solidFill>
              </a:rPr>
              <a:t>s:states</a:t>
            </a:r>
            <a:r>
              <a:rPr lang="en-US" sz="2800" dirty="0">
                <a:solidFill>
                  <a:schemeClr val="tx1"/>
                </a:solidFill>
              </a:rPr>
              <a:t>&gt;</a:t>
            </a:r>
            <a:r>
              <a:rPr lang="en-US" sz="2800" i="1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sz="2800" i="1" dirty="0" smtClean="0">
                <a:solidFill>
                  <a:schemeClr val="bg1">
                    <a:lumMod val="65000"/>
                  </a:schemeClr>
                </a:solidFill>
              </a:rPr>
            </a:br>
            <a:endParaRPr lang="en-US" sz="2800" b="1" i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41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539552" y="2780928"/>
            <a:ext cx="8280920" cy="1296144"/>
          </a:xfrm>
        </p:spPr>
        <p:txBody>
          <a:bodyPr/>
          <a:lstStyle/>
          <a:p>
            <a:r>
              <a:rPr lang="en-US" sz="6600" dirty="0" smtClean="0"/>
              <a:t>Examples of Easers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6237312"/>
            <a:ext cx="7992888" cy="144016"/>
          </a:xfrm>
        </p:spPr>
        <p:txBody>
          <a:bodyPr>
            <a:noAutofit/>
          </a:bodyPr>
          <a:lstStyle/>
          <a:p>
            <a:pPr marL="285750" indent="-285750" algn="l">
              <a:buFont typeface="Arial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6224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764704"/>
            <a:ext cx="8280920" cy="1296144"/>
          </a:xfrm>
        </p:spPr>
        <p:txBody>
          <a:bodyPr/>
          <a:lstStyle/>
          <a:p>
            <a:r>
              <a:rPr lang="bg-BG" sz="6600" dirty="0" smtClean="0"/>
              <a:t>Как да си създадем собствен ефект?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7992888" cy="3816424"/>
          </a:xfrm>
        </p:spPr>
        <p:txBody>
          <a:bodyPr>
            <a:noAutofit/>
          </a:bodyPr>
          <a:lstStyle/>
          <a:p>
            <a:pPr algn="l"/>
            <a:r>
              <a:rPr lang="bg-BG" dirty="0" smtClean="0">
                <a:solidFill>
                  <a:schemeClr val="tx1"/>
                </a:solidFill>
              </a:rPr>
              <a:t>Както видяхме, </a:t>
            </a:r>
            <a:r>
              <a:rPr lang="en-US" dirty="0" smtClean="0">
                <a:solidFill>
                  <a:schemeClr val="tx1"/>
                </a:solidFill>
              </a:rPr>
              <a:t>Flex </a:t>
            </a:r>
            <a:r>
              <a:rPr lang="bg-BG" dirty="0" smtClean="0">
                <a:solidFill>
                  <a:schemeClr val="tx1"/>
                </a:solidFill>
              </a:rPr>
              <a:t>имплементира ефектите, използвайки архитектура, в която участват два класа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b="1" dirty="0" smtClean="0">
                <a:solidFill>
                  <a:schemeClr val="tx1"/>
                </a:solidFill>
              </a:rPr>
              <a:t>factory </a:t>
            </a:r>
            <a:r>
              <a:rPr lang="bg-BG" dirty="0" smtClean="0">
                <a:solidFill>
                  <a:schemeClr val="tx1"/>
                </a:solidFill>
              </a:rPr>
              <a:t>клас и </a:t>
            </a:r>
            <a:r>
              <a:rPr lang="en-US" b="1" dirty="0" smtClean="0">
                <a:solidFill>
                  <a:schemeClr val="tx1"/>
                </a:solidFill>
              </a:rPr>
              <a:t>instance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клас.</a:t>
            </a:r>
            <a:endParaRPr lang="bg-BG" dirty="0">
              <a:solidFill>
                <a:schemeClr val="tx1"/>
              </a:solidFill>
            </a:endParaRPr>
          </a:p>
          <a:p>
            <a:pPr algn="l"/>
            <a:endParaRPr lang="bg-BG" sz="2800" b="1" dirty="0" smtClean="0">
              <a:solidFill>
                <a:schemeClr val="tx1"/>
              </a:solidFill>
            </a:endParaRPr>
          </a:p>
          <a:p>
            <a:pPr marL="457200" indent="-457200" algn="l">
              <a:buFont typeface="Symbol"/>
              <a:buChar char="Þ"/>
            </a:pPr>
            <a:r>
              <a:rPr lang="en-US" sz="2800" b="1" dirty="0" smtClean="0">
                <a:solidFill>
                  <a:schemeClr val="tx1"/>
                </a:solidFill>
              </a:rPr>
              <a:t>extend </a:t>
            </a:r>
            <a:r>
              <a:rPr lang="en-US" sz="2800" dirty="0" err="1" smtClean="0">
                <a:hlinkClick r:id="rId3"/>
              </a:rPr>
              <a:t>mx.effects.Effect</a:t>
            </a:r>
            <a:endParaRPr lang="en-US" sz="2800" dirty="0" smtClean="0"/>
          </a:p>
          <a:p>
            <a:pPr marL="457200" indent="-457200" algn="l">
              <a:buFont typeface="Symbol"/>
              <a:buChar char="Þ"/>
            </a:pPr>
            <a:r>
              <a:rPr lang="en-US" sz="2800" b="1" dirty="0" smtClean="0">
                <a:solidFill>
                  <a:schemeClr val="tx1"/>
                </a:solidFill>
              </a:rPr>
              <a:t>extend </a:t>
            </a:r>
            <a:r>
              <a:rPr lang="en-US" sz="2800" dirty="0"/>
              <a:t> </a:t>
            </a:r>
            <a:r>
              <a:rPr lang="en-US" sz="2800" dirty="0" err="1">
                <a:hlinkClick r:id="rId4"/>
              </a:rPr>
              <a:t>mx.effects.EffectInstance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45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5016" cy="864096"/>
          </a:xfrm>
        </p:spPr>
        <p:txBody>
          <a:bodyPr/>
          <a:lstStyle/>
          <a:p>
            <a:r>
              <a:rPr lang="bg-BG" sz="5400" dirty="0" smtClean="0"/>
              <a:t>Дефиниране на </a:t>
            </a:r>
            <a:r>
              <a:rPr lang="en-US" sz="5400" dirty="0" smtClean="0"/>
              <a:t>Factor</a:t>
            </a:r>
            <a:r>
              <a:rPr lang="en-US" sz="5400" dirty="0"/>
              <a:t>y</a:t>
            </a: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132856"/>
            <a:ext cx="7992888" cy="381642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Factory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класът създава обекти от тип </a:t>
            </a:r>
            <a:r>
              <a:rPr lang="en-US" b="1" dirty="0" smtClean="0">
                <a:solidFill>
                  <a:schemeClr val="tx1"/>
                </a:solidFill>
              </a:rPr>
              <a:t>‘Instance </a:t>
            </a:r>
            <a:r>
              <a:rPr lang="bg-BG" b="1" dirty="0" smtClean="0">
                <a:solidFill>
                  <a:schemeClr val="tx1"/>
                </a:solidFill>
              </a:rPr>
              <a:t>класа</a:t>
            </a:r>
            <a:r>
              <a:rPr lang="en-US" b="1" dirty="0" smtClean="0">
                <a:solidFill>
                  <a:schemeClr val="tx1"/>
                </a:solidFill>
              </a:rPr>
              <a:t>’</a:t>
            </a:r>
            <a:r>
              <a:rPr lang="bg-BG" dirty="0" smtClean="0">
                <a:solidFill>
                  <a:schemeClr val="tx1"/>
                </a:solidFill>
              </a:rPr>
              <a:t> за извършване на ефекта върху някой </a:t>
            </a:r>
            <a:r>
              <a:rPr lang="en-US" b="1" dirty="0" smtClean="0">
                <a:solidFill>
                  <a:schemeClr val="tx1"/>
                </a:solidFill>
              </a:rPr>
              <a:t>target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bg-BG" dirty="0" smtClean="0">
                <a:solidFill>
                  <a:schemeClr val="tx1"/>
                </a:solidFill>
              </a:rPr>
              <a:t>Конфигурирате си необходимите </a:t>
            </a:r>
            <a:r>
              <a:rPr lang="en-US" dirty="0" smtClean="0">
                <a:solidFill>
                  <a:schemeClr val="tx1"/>
                </a:solidFill>
              </a:rPr>
              <a:t>property-</a:t>
            </a:r>
            <a:r>
              <a:rPr lang="bg-BG" dirty="0" smtClean="0">
                <a:solidFill>
                  <a:schemeClr val="tx1"/>
                </a:solidFill>
              </a:rPr>
              <a:t>та на </a:t>
            </a:r>
            <a:r>
              <a:rPr lang="en-US" dirty="0" smtClean="0">
                <a:solidFill>
                  <a:schemeClr val="tx1"/>
                </a:solidFill>
              </a:rPr>
              <a:t>Factory-</a:t>
            </a:r>
            <a:r>
              <a:rPr lang="bg-BG" dirty="0" smtClean="0">
                <a:solidFill>
                  <a:schemeClr val="tx1"/>
                </a:solidFill>
              </a:rPr>
              <a:t>то за ефекта.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bg-BG" dirty="0" smtClean="0">
                <a:solidFill>
                  <a:schemeClr val="tx1"/>
                </a:solidFill>
              </a:rPr>
              <a:t/>
            </a:r>
            <a:br>
              <a:rPr lang="bg-BG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&lt;</a:t>
            </a:r>
            <a:r>
              <a:rPr lang="en-US" sz="2000" dirty="0" err="1" smtClean="0">
                <a:solidFill>
                  <a:schemeClr val="tx1"/>
                </a:solidFill>
              </a:rPr>
              <a:t>fx:Definition</a:t>
            </a:r>
            <a:r>
              <a:rPr lang="en-US" sz="2000" dirty="0" smtClean="0">
                <a:solidFill>
                  <a:schemeClr val="tx1"/>
                </a:solidFill>
              </a:rPr>
              <a:t>&gt;</a:t>
            </a:r>
            <a:r>
              <a:rPr lang="bg-BG" sz="2000" dirty="0" smtClean="0">
                <a:solidFill>
                  <a:schemeClr val="tx1"/>
                </a:solidFill>
              </a:rPr>
              <a:t/>
            </a:r>
            <a:br>
              <a:rPr lang="bg-BG" sz="2000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&lt;</a:t>
            </a:r>
            <a:r>
              <a:rPr lang="en-US" dirty="0" err="1" smtClean="0">
                <a:solidFill>
                  <a:schemeClr val="tx1"/>
                </a:solidFill>
              </a:rPr>
              <a:t>s:</a:t>
            </a:r>
            <a:r>
              <a:rPr lang="en-US" b="1" dirty="0" err="1" smtClean="0">
                <a:solidFill>
                  <a:schemeClr val="tx1"/>
                </a:solidFill>
              </a:rPr>
              <a:t>Resize</a:t>
            </a:r>
            <a:r>
              <a:rPr lang="en-US" dirty="0" smtClean="0">
                <a:solidFill>
                  <a:schemeClr val="tx1"/>
                </a:solidFill>
              </a:rPr>
              <a:t> target=“..” </a:t>
            </a:r>
            <a:r>
              <a:rPr lang="en-US" dirty="0" err="1" smtClean="0">
                <a:solidFill>
                  <a:schemeClr val="tx1"/>
                </a:solidFill>
              </a:rPr>
              <a:t>widthBy</a:t>
            </a:r>
            <a:r>
              <a:rPr lang="en-US" dirty="0" smtClean="0">
                <a:solidFill>
                  <a:schemeClr val="tx1"/>
                </a:solidFill>
              </a:rPr>
              <a:t>=“..” …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bg-BG" dirty="0" smtClean="0">
                <a:solidFill>
                  <a:schemeClr val="tx1"/>
                </a:solidFill>
              </a:rPr>
              <a:t>По конвенция, името на </a:t>
            </a:r>
            <a:r>
              <a:rPr lang="en-US" dirty="0" smtClean="0">
                <a:solidFill>
                  <a:schemeClr val="tx1"/>
                </a:solidFill>
              </a:rPr>
              <a:t>Factory </a:t>
            </a:r>
            <a:r>
              <a:rPr lang="bg-BG" dirty="0" smtClean="0">
                <a:solidFill>
                  <a:schemeClr val="tx1"/>
                </a:solidFill>
              </a:rPr>
              <a:t>класа е името на ефекта: </a:t>
            </a:r>
            <a:r>
              <a:rPr lang="en-US" b="1" dirty="0" smtClean="0">
                <a:solidFill>
                  <a:schemeClr val="tx1"/>
                </a:solidFill>
              </a:rPr>
              <a:t>Zoom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b="1" dirty="0" smtClean="0">
                <a:solidFill>
                  <a:schemeClr val="tx1"/>
                </a:solidFill>
              </a:rPr>
              <a:t>Fade</a:t>
            </a:r>
            <a:r>
              <a:rPr lang="en-US" dirty="0" smtClean="0">
                <a:solidFill>
                  <a:schemeClr val="tx1"/>
                </a:solidFill>
              </a:rPr>
              <a:t>..</a:t>
            </a: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428461"/>
            <a:ext cx="1318815" cy="124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35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5016" cy="864096"/>
          </a:xfrm>
        </p:spPr>
        <p:txBody>
          <a:bodyPr/>
          <a:lstStyle/>
          <a:p>
            <a:r>
              <a:rPr lang="en-US" sz="5400" dirty="0" smtClean="0"/>
              <a:t>Insta</a:t>
            </a:r>
            <a:r>
              <a:rPr lang="en-US" sz="5400" dirty="0"/>
              <a:t>n</a:t>
            </a:r>
            <a:r>
              <a:rPr lang="en-US" sz="5400" dirty="0" smtClean="0"/>
              <a:t>ce </a:t>
            </a:r>
            <a:r>
              <a:rPr lang="bg-BG" sz="5400" dirty="0" smtClean="0"/>
              <a:t>класа</a:t>
            </a:r>
            <a:endParaRPr lang="en-US" sz="5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992888" cy="3816424"/>
          </a:xfrm>
        </p:spPr>
        <p:txBody>
          <a:bodyPr>
            <a:no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Instance </a:t>
            </a:r>
            <a:r>
              <a:rPr lang="bg-BG" dirty="0" smtClean="0">
                <a:solidFill>
                  <a:schemeClr val="tx1"/>
                </a:solidFill>
              </a:rPr>
              <a:t>класът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bg-BG" dirty="0" smtClean="0">
                <a:solidFill>
                  <a:schemeClr val="tx1"/>
                </a:solidFill>
              </a:rPr>
              <a:t>имплементира логиката на ефекта. Създава се за всеки </a:t>
            </a:r>
            <a:r>
              <a:rPr lang="en-US" b="1" dirty="0" smtClean="0">
                <a:solidFill>
                  <a:schemeClr val="tx1"/>
                </a:solidFill>
              </a:rPr>
              <a:t>target</a:t>
            </a:r>
            <a:r>
              <a:rPr lang="bg-BG" dirty="0" smtClean="0">
                <a:solidFill>
                  <a:schemeClr val="tx1"/>
                </a:solidFill>
              </a:rPr>
              <a:t>. Когато ефектът завърши, </a:t>
            </a:r>
            <a:r>
              <a:rPr lang="en-US" dirty="0" smtClean="0">
                <a:solidFill>
                  <a:schemeClr val="tx1"/>
                </a:solidFill>
              </a:rPr>
              <a:t>Flex</a:t>
            </a:r>
            <a:r>
              <a:rPr lang="bg-BG" dirty="0" smtClean="0">
                <a:solidFill>
                  <a:schemeClr val="tx1"/>
                </a:solidFill>
              </a:rPr>
              <a:t> унищожава </a:t>
            </a:r>
            <a:r>
              <a:rPr lang="en-US" b="1" dirty="0" smtClean="0">
                <a:solidFill>
                  <a:schemeClr val="tx1"/>
                </a:solidFill>
              </a:rPr>
              <a:t>instance </a:t>
            </a:r>
            <a:r>
              <a:rPr lang="bg-BG" b="1" dirty="0" smtClean="0">
                <a:solidFill>
                  <a:schemeClr val="tx1"/>
                </a:solidFill>
              </a:rPr>
              <a:t>обекта</a:t>
            </a:r>
            <a:r>
              <a:rPr lang="bg-BG" dirty="0" smtClean="0">
                <a:solidFill>
                  <a:schemeClr val="tx1"/>
                </a:solidFill>
              </a:rPr>
              <a:t>.</a:t>
            </a:r>
          </a:p>
          <a:p>
            <a:pPr algn="l"/>
            <a:endParaRPr lang="bg-BG" b="1" dirty="0">
              <a:solidFill>
                <a:schemeClr val="tx1"/>
              </a:solidFill>
            </a:endParaRPr>
          </a:p>
          <a:p>
            <a:pPr algn="l"/>
            <a:r>
              <a:rPr lang="bg-BG" dirty="0" smtClean="0">
                <a:solidFill>
                  <a:schemeClr val="tx1"/>
                </a:solidFill>
              </a:rPr>
              <a:t>По конвенция, името на </a:t>
            </a:r>
            <a:r>
              <a:rPr lang="en-US" dirty="0" smtClean="0">
                <a:solidFill>
                  <a:schemeClr val="tx1"/>
                </a:solidFill>
              </a:rPr>
              <a:t>Instance </a:t>
            </a:r>
            <a:r>
              <a:rPr lang="bg-BG" dirty="0" smtClean="0">
                <a:solidFill>
                  <a:schemeClr val="tx1"/>
                </a:solidFill>
              </a:rPr>
              <a:t>класа е името на ефекта със суфикс </a:t>
            </a:r>
            <a:r>
              <a:rPr lang="en-US" dirty="0" smtClean="0">
                <a:solidFill>
                  <a:schemeClr val="tx1"/>
                </a:solidFill>
              </a:rPr>
              <a:t>Instance: </a:t>
            </a:r>
            <a:r>
              <a:rPr lang="en-US" b="1" dirty="0" err="1" smtClean="0">
                <a:solidFill>
                  <a:schemeClr val="tx1"/>
                </a:solidFill>
              </a:rPr>
              <a:t>ZoomInstance</a:t>
            </a:r>
            <a:r>
              <a:rPr lang="en-US" b="1" dirty="0" smtClean="0"/>
              <a:t>, </a:t>
            </a:r>
            <a:r>
              <a:rPr lang="en-US" b="1" dirty="0" err="1" smtClean="0">
                <a:solidFill>
                  <a:schemeClr val="tx1"/>
                </a:solidFill>
              </a:rPr>
              <a:t>FadeInstance</a:t>
            </a:r>
            <a:endParaRPr lang="bg-BG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38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5016" cy="864096"/>
          </a:xfrm>
        </p:spPr>
        <p:txBody>
          <a:bodyPr/>
          <a:lstStyle/>
          <a:p>
            <a:r>
              <a:rPr lang="en-US" sz="5400" dirty="0" smtClean="0"/>
              <a:t>Base </a:t>
            </a:r>
            <a:r>
              <a:rPr lang="bg-BG" sz="5400" dirty="0" smtClean="0"/>
              <a:t>класовете за ефекти</a:t>
            </a:r>
            <a:endParaRPr lang="en-US" sz="5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1484784"/>
            <a:ext cx="7992888" cy="4392488"/>
          </a:xfrm>
        </p:spPr>
        <p:txBody>
          <a:bodyPr>
            <a:noAutofit/>
          </a:bodyPr>
          <a:lstStyle/>
          <a:p>
            <a:pPr algn="l"/>
            <a:r>
              <a:rPr lang="en-US" dirty="0" err="1" smtClean="0">
                <a:hlinkClick r:id="rId3"/>
              </a:rPr>
              <a:t>mx.effects.Effect</a:t>
            </a:r>
            <a:r>
              <a:rPr lang="bg-BG" dirty="0" smtClean="0"/>
              <a:t> </a:t>
            </a:r>
            <a:r>
              <a:rPr lang="bg-BG" dirty="0" smtClean="0">
                <a:solidFill>
                  <a:schemeClr val="tx1"/>
                </a:solidFill>
              </a:rPr>
              <a:t>–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1800" dirty="0" smtClean="0">
                <a:solidFill>
                  <a:schemeClr val="tx1"/>
                </a:solidFill>
              </a:rPr>
              <a:t>extend-</a:t>
            </a:r>
            <a:r>
              <a:rPr lang="bg-BG" sz="1800" dirty="0" smtClean="0">
                <a:solidFill>
                  <a:schemeClr val="tx1"/>
                </a:solidFill>
              </a:rPr>
              <a:t>вайте го за обикновени ефекти, които не изискват ефектът да се проиграва за определен период от време. Например </a:t>
            </a:r>
            <a:r>
              <a:rPr lang="en-US" sz="1800" dirty="0" smtClean="0">
                <a:solidFill>
                  <a:schemeClr val="tx1"/>
                </a:solidFill>
              </a:rPr>
              <a:t>Pause </a:t>
            </a:r>
            <a:r>
              <a:rPr lang="bg-BG" sz="1800" dirty="0" smtClean="0">
                <a:solidFill>
                  <a:schemeClr val="tx1"/>
                </a:solidFill>
              </a:rPr>
              <a:t>ефектът, който вмъква пауза между два ефекта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  <a:r>
              <a:rPr lang="bg-BG" sz="1800" dirty="0" smtClean="0">
                <a:solidFill>
                  <a:schemeClr val="tx1"/>
                </a:solidFill>
              </a:rPr>
              <a:t>Също може да дефинирате прост звуков ефект, който стартира някой </a:t>
            </a:r>
            <a:r>
              <a:rPr lang="en-US" sz="1800" dirty="0" smtClean="0">
                <a:solidFill>
                  <a:schemeClr val="tx1"/>
                </a:solidFill>
              </a:rPr>
              <a:t>mp3 </a:t>
            </a:r>
            <a:r>
              <a:rPr lang="bg-BG" sz="1800" dirty="0" smtClean="0">
                <a:solidFill>
                  <a:schemeClr val="tx1"/>
                </a:solidFill>
              </a:rPr>
              <a:t>файл.</a:t>
            </a:r>
            <a:endParaRPr lang="bg-BG" sz="1800" dirty="0" smtClean="0"/>
          </a:p>
          <a:p>
            <a:pPr algn="l"/>
            <a:r>
              <a:rPr lang="en-US" dirty="0" err="1" smtClean="0">
                <a:hlinkClick r:id="rId4"/>
              </a:rPr>
              <a:t>spark.effects.Animate</a:t>
            </a:r>
            <a:r>
              <a:rPr lang="bg-BG" dirty="0" smtClean="0"/>
              <a:t> – </a:t>
            </a:r>
            <a:r>
              <a:rPr lang="bg-BG" sz="1800" dirty="0" smtClean="0">
                <a:solidFill>
                  <a:schemeClr val="tx1"/>
                </a:solidFill>
              </a:rPr>
              <a:t>за ефект, който </a:t>
            </a:r>
            <a:r>
              <a:rPr lang="bg-BG" sz="1800" dirty="0" err="1" smtClean="0">
                <a:solidFill>
                  <a:schemeClr val="tx1"/>
                </a:solidFill>
              </a:rPr>
              <a:t>анимира</a:t>
            </a:r>
            <a:r>
              <a:rPr lang="en-US" sz="1800" dirty="0" smtClean="0">
                <a:solidFill>
                  <a:schemeClr val="tx1"/>
                </a:solidFill>
              </a:rPr>
              <a:t>/</a:t>
            </a:r>
            <a:r>
              <a:rPr lang="bg-BG" sz="1800" dirty="0" smtClean="0">
                <a:solidFill>
                  <a:schemeClr val="tx1"/>
                </a:solidFill>
              </a:rPr>
              <a:t>променя множество от свойства между различни стойности във времето. Например </a:t>
            </a:r>
            <a:r>
              <a:rPr lang="en-US" sz="1800" dirty="0" smtClean="0">
                <a:solidFill>
                  <a:schemeClr val="tx1"/>
                </a:solidFill>
              </a:rPr>
              <a:t>Spark </a:t>
            </a:r>
            <a:r>
              <a:rPr lang="en-US" sz="1800" b="1" dirty="0" err="1" smtClean="0">
                <a:solidFill>
                  <a:schemeClr val="tx1"/>
                </a:solidFill>
              </a:rPr>
              <a:t>AnimateColor</a:t>
            </a:r>
            <a:r>
              <a:rPr lang="en-US" sz="1800" b="1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ефектът наследява </a:t>
            </a:r>
            <a:r>
              <a:rPr lang="en-US" sz="1800" b="1" dirty="0" smtClean="0">
                <a:solidFill>
                  <a:schemeClr val="tx1"/>
                </a:solidFill>
              </a:rPr>
              <a:t>Animate 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bg-BG" sz="1800" dirty="0" smtClean="0">
                <a:solidFill>
                  <a:schemeClr val="tx1"/>
                </a:solidFill>
              </a:rPr>
              <a:t>и модифицира </a:t>
            </a:r>
            <a:r>
              <a:rPr lang="en-US" sz="1800" dirty="0" smtClean="0">
                <a:solidFill>
                  <a:schemeClr val="tx1"/>
                </a:solidFill>
              </a:rPr>
              <a:t>color </a:t>
            </a:r>
            <a:r>
              <a:rPr lang="bg-BG" sz="1800" dirty="0" smtClean="0">
                <a:solidFill>
                  <a:schemeClr val="tx1"/>
                </a:solidFill>
              </a:rPr>
              <a:t>свойството на своя </a:t>
            </a:r>
            <a:r>
              <a:rPr lang="en-US" sz="1800" dirty="0" smtClean="0">
                <a:solidFill>
                  <a:schemeClr val="tx1"/>
                </a:solidFill>
              </a:rPr>
              <a:t>target </a:t>
            </a:r>
            <a:r>
              <a:rPr lang="bg-BG" sz="1800" dirty="0" smtClean="0">
                <a:solidFill>
                  <a:schemeClr val="tx1"/>
                </a:solidFill>
              </a:rPr>
              <a:t>за определено време.</a:t>
            </a:r>
            <a:endParaRPr lang="bg-BG" b="1" dirty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hlinkClick r:id="rId5"/>
              </a:rPr>
              <a:t>mx.effects.TweenEffect</a:t>
            </a:r>
            <a:r>
              <a:rPr lang="bg-BG" dirty="0" smtClean="0"/>
              <a:t> – </a:t>
            </a:r>
            <a:r>
              <a:rPr lang="bg-BG" sz="2000" dirty="0" smtClean="0">
                <a:solidFill>
                  <a:schemeClr val="tx1"/>
                </a:solidFill>
              </a:rPr>
              <a:t>това е </a:t>
            </a:r>
            <a:r>
              <a:rPr lang="en-US" sz="2000" dirty="0" smtClean="0">
                <a:solidFill>
                  <a:schemeClr val="tx1"/>
                </a:solidFill>
              </a:rPr>
              <a:t>superclass-</a:t>
            </a:r>
            <a:r>
              <a:rPr lang="bg-BG" sz="2000" dirty="0" smtClean="0">
                <a:solidFill>
                  <a:schemeClr val="tx1"/>
                </a:solidFill>
              </a:rPr>
              <a:t>а на ефектите във </a:t>
            </a:r>
            <a:r>
              <a:rPr lang="en-US" sz="2000" dirty="0" smtClean="0">
                <a:solidFill>
                  <a:schemeClr val="tx1"/>
                </a:solidFill>
              </a:rPr>
              <a:t>Flex 3. </a:t>
            </a:r>
            <a:r>
              <a:rPr lang="bg-BG" sz="2000" dirty="0" smtClean="0">
                <a:solidFill>
                  <a:schemeClr val="tx1"/>
                </a:solidFill>
              </a:rPr>
              <a:t>Във </a:t>
            </a:r>
            <a:r>
              <a:rPr lang="en-US" sz="2000" dirty="0" smtClean="0">
                <a:solidFill>
                  <a:schemeClr val="tx1"/>
                </a:solidFill>
              </a:rPr>
              <a:t>Flex 4</a:t>
            </a:r>
            <a:r>
              <a:rPr lang="bg-BG" sz="2000" dirty="0" smtClean="0">
                <a:solidFill>
                  <a:schemeClr val="tx1"/>
                </a:solidFill>
              </a:rPr>
              <a:t> ефектите използват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smtClean="0">
                <a:solidFill>
                  <a:schemeClr val="tx1"/>
                </a:solidFill>
              </a:rPr>
              <a:t>Animate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вместо </a:t>
            </a:r>
            <a:r>
              <a:rPr lang="en-US" sz="2000" dirty="0" err="1" smtClean="0">
                <a:solidFill>
                  <a:schemeClr val="tx1"/>
                </a:solidFill>
              </a:rPr>
              <a:t>TweenEffect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bg-BG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60644"/>
            <a:ext cx="1390823" cy="130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661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5016" cy="864096"/>
          </a:xfrm>
        </p:spPr>
        <p:txBody>
          <a:bodyPr/>
          <a:lstStyle/>
          <a:p>
            <a:r>
              <a:rPr lang="bg-BG" sz="5400" dirty="0" smtClean="0"/>
              <a:t>Какво трябва да включва нашата фабрика за ефекти?</a:t>
            </a:r>
            <a:endParaRPr lang="en-US" sz="5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1916832"/>
            <a:ext cx="7992888" cy="4392488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Factory: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constructor() </a:t>
            </a:r>
            <a:r>
              <a:rPr lang="en-US" sz="2000" dirty="0" smtClean="0">
                <a:solidFill>
                  <a:schemeClr val="tx1"/>
                </a:solidFill>
              </a:rPr>
              <a:t>-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dirty="0" smtClean="0">
                <a:solidFill>
                  <a:schemeClr val="tx1"/>
                </a:solidFill>
              </a:rPr>
              <a:t>(</a:t>
            </a:r>
            <a:r>
              <a:rPr lang="bg-BG" sz="2000" dirty="0" smtClean="0">
                <a:solidFill>
                  <a:schemeClr val="tx1"/>
                </a:solidFill>
              </a:rPr>
              <a:t>с поне 1 опционален параметър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target:Object</a:t>
            </a:r>
            <a:r>
              <a:rPr lang="en-US" sz="2000" dirty="0" smtClean="0">
                <a:solidFill>
                  <a:schemeClr val="tx1"/>
                </a:solidFill>
              </a:rPr>
              <a:t>). </a:t>
            </a:r>
            <a:r>
              <a:rPr lang="bg-BG" sz="2000" dirty="0">
                <a:solidFill>
                  <a:schemeClr val="tx1"/>
                </a:solidFill>
              </a:rPr>
              <a:t>И</a:t>
            </a:r>
            <a:r>
              <a:rPr lang="bg-BG" sz="2000" dirty="0" smtClean="0">
                <a:solidFill>
                  <a:schemeClr val="tx1"/>
                </a:solidFill>
              </a:rPr>
              <a:t>звикайте </a:t>
            </a:r>
            <a:r>
              <a:rPr lang="en-US" sz="2000" b="1" dirty="0" smtClean="0">
                <a:solidFill>
                  <a:schemeClr val="tx1"/>
                </a:solidFill>
              </a:rPr>
              <a:t>super(</a:t>
            </a:r>
            <a:r>
              <a:rPr lang="en-US" sz="2000" b="1" dirty="0" err="1" smtClean="0">
                <a:solidFill>
                  <a:schemeClr val="tx1"/>
                </a:solidFill>
              </a:rPr>
              <a:t>targetObject</a:t>
            </a:r>
            <a:r>
              <a:rPr lang="en-US" sz="2000" b="1" dirty="0" smtClean="0">
                <a:solidFill>
                  <a:schemeClr val="tx1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endParaRPr lang="bg-BG" sz="2000" dirty="0" smtClean="0">
              <a:solidFill>
                <a:schemeClr val="tx1"/>
              </a:solidFill>
            </a:endParaRPr>
          </a:p>
          <a:p>
            <a:pPr algn="l"/>
            <a:r>
              <a:rPr lang="bg-BG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</a:t>
            </a:r>
            <a:r>
              <a:rPr lang="en-US" sz="2000" b="1" dirty="0" err="1" smtClean="0">
                <a:solidFill>
                  <a:schemeClr val="tx1"/>
                </a:solidFill>
              </a:rPr>
              <a:t>Effect.initInstance</a:t>
            </a:r>
            <a:r>
              <a:rPr lang="en-US" sz="2000" b="1" dirty="0" smtClean="0">
                <a:solidFill>
                  <a:schemeClr val="tx1"/>
                </a:solidFill>
              </a:rPr>
              <a:t>() </a:t>
            </a:r>
            <a:r>
              <a:rPr lang="en-US" sz="2000" dirty="0" smtClean="0">
                <a:solidFill>
                  <a:schemeClr val="tx1"/>
                </a:solidFill>
              </a:rPr>
              <a:t>– </a:t>
            </a:r>
            <a:r>
              <a:rPr lang="bg-BG" sz="2000" dirty="0" smtClean="0">
                <a:solidFill>
                  <a:schemeClr val="tx1"/>
                </a:solidFill>
              </a:rPr>
              <a:t>Копира свойствата на </a:t>
            </a:r>
            <a:r>
              <a:rPr lang="en-US" sz="2000" dirty="0" smtClean="0">
                <a:solidFill>
                  <a:schemeClr val="tx1"/>
                </a:solidFill>
              </a:rPr>
              <a:t>Factory </a:t>
            </a:r>
            <a:r>
              <a:rPr lang="bg-BG" sz="2000" dirty="0" smtClean="0">
                <a:solidFill>
                  <a:schemeClr val="tx1"/>
                </a:solidFill>
              </a:rPr>
              <a:t>класа в </a:t>
            </a:r>
            <a:r>
              <a:rPr lang="en-US" sz="2000" dirty="0" smtClean="0">
                <a:solidFill>
                  <a:schemeClr val="tx1"/>
                </a:solidFill>
              </a:rPr>
              <a:t>instance </a:t>
            </a:r>
            <a:r>
              <a:rPr lang="bg-BG" sz="2000" dirty="0" smtClean="0">
                <a:solidFill>
                  <a:schemeClr val="tx1"/>
                </a:solidFill>
              </a:rPr>
              <a:t>класа. </a:t>
            </a:r>
            <a:r>
              <a:rPr lang="en-US" sz="2000" dirty="0" smtClean="0">
                <a:solidFill>
                  <a:schemeClr val="tx1"/>
                </a:solidFill>
              </a:rPr>
              <a:t>Flex </a:t>
            </a:r>
            <a:r>
              <a:rPr lang="bg-BG" sz="2000" dirty="0" smtClean="0">
                <a:solidFill>
                  <a:schemeClr val="tx1"/>
                </a:solidFill>
              </a:rPr>
              <a:t>извиква този </a:t>
            </a:r>
            <a:r>
              <a:rPr lang="en-US" sz="2000" dirty="0" smtClean="0">
                <a:solidFill>
                  <a:schemeClr val="tx1"/>
                </a:solidFill>
              </a:rPr>
              <a:t>protected </a:t>
            </a:r>
            <a:r>
              <a:rPr lang="bg-BG" sz="2000" dirty="0" smtClean="0">
                <a:solidFill>
                  <a:schemeClr val="tx1"/>
                </a:solidFill>
              </a:rPr>
              <a:t>метод от </a:t>
            </a:r>
            <a:r>
              <a:rPr lang="en-US" sz="2000" dirty="0" err="1" smtClean="0">
                <a:solidFill>
                  <a:schemeClr val="tx1"/>
                </a:solidFill>
              </a:rPr>
              <a:t>Effect.createInstance</a:t>
            </a:r>
            <a:r>
              <a:rPr lang="en-US" sz="2000" dirty="0" smtClean="0">
                <a:solidFill>
                  <a:schemeClr val="tx1"/>
                </a:solidFill>
              </a:rPr>
              <a:t>(). </a:t>
            </a:r>
            <a:r>
              <a:rPr lang="bg-BG" sz="2000" dirty="0" smtClean="0">
                <a:solidFill>
                  <a:schemeClr val="tx1"/>
                </a:solidFill>
              </a:rPr>
              <a:t>Ние не трябва да го викаме. </a:t>
            </a:r>
            <a:r>
              <a:rPr lang="bg-BG" sz="2000" b="1" dirty="0" smtClean="0">
                <a:solidFill>
                  <a:schemeClr val="tx1"/>
                </a:solidFill>
              </a:rPr>
              <a:t>Не забравяйте </a:t>
            </a:r>
            <a:r>
              <a:rPr lang="bg-BG" sz="2000" dirty="0" smtClean="0">
                <a:solidFill>
                  <a:schemeClr val="tx1"/>
                </a:solidFill>
              </a:rPr>
              <a:t>да извикате </a:t>
            </a:r>
            <a:r>
              <a:rPr lang="en-US" sz="2000" b="1" dirty="0" err="1" smtClean="0">
                <a:solidFill>
                  <a:schemeClr val="tx1"/>
                </a:solidFill>
              </a:rPr>
              <a:t>super.initInstance</a:t>
            </a:r>
            <a:r>
              <a:rPr lang="en-US" sz="2000" b="1" dirty="0" smtClean="0">
                <a:solidFill>
                  <a:schemeClr val="tx1"/>
                </a:solidFill>
              </a:rPr>
              <a:t>()</a:t>
            </a:r>
            <a:r>
              <a:rPr lang="bg-BG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bg-BG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</a:t>
            </a:r>
            <a:r>
              <a:rPr lang="en-US" sz="2000" b="1" dirty="0" err="1">
                <a:solidFill>
                  <a:schemeClr val="tx1"/>
                </a:solidFill>
              </a:rPr>
              <a:t>Effect.getAffectedProperties</a:t>
            </a:r>
            <a:r>
              <a:rPr lang="en-US" sz="2000" b="1" dirty="0">
                <a:solidFill>
                  <a:schemeClr val="tx1"/>
                </a:solidFill>
              </a:rPr>
              <a:t>() </a:t>
            </a:r>
            <a:r>
              <a:rPr lang="en-US" sz="2000" dirty="0" smtClean="0">
                <a:solidFill>
                  <a:schemeClr val="tx1"/>
                </a:solidFill>
              </a:rPr>
              <a:t>- </a:t>
            </a:r>
            <a:r>
              <a:rPr lang="bg-BG" sz="2000" dirty="0" smtClean="0">
                <a:solidFill>
                  <a:schemeClr val="tx1"/>
                </a:solidFill>
              </a:rPr>
              <a:t>връща </a:t>
            </a:r>
            <a:r>
              <a:rPr lang="en-US" sz="2000" dirty="0" smtClean="0">
                <a:solidFill>
                  <a:schemeClr val="tx1"/>
                </a:solidFill>
              </a:rPr>
              <a:t>Array </a:t>
            </a:r>
            <a:r>
              <a:rPr lang="bg-BG" sz="2000" dirty="0" smtClean="0">
                <a:solidFill>
                  <a:schemeClr val="tx1"/>
                </a:solidFill>
              </a:rPr>
              <a:t>от </a:t>
            </a:r>
            <a:r>
              <a:rPr lang="en-US" sz="2000" dirty="0" smtClean="0">
                <a:solidFill>
                  <a:schemeClr val="tx1"/>
                </a:solidFill>
              </a:rPr>
              <a:t>String</a:t>
            </a:r>
            <a:r>
              <a:rPr lang="bg-BG" sz="2000" dirty="0" smtClean="0">
                <a:solidFill>
                  <a:schemeClr val="tx1"/>
                </a:solidFill>
              </a:rPr>
              <a:t>-</a:t>
            </a:r>
            <a:r>
              <a:rPr lang="bg-BG" sz="2000" dirty="0" err="1" smtClean="0">
                <a:solidFill>
                  <a:schemeClr val="tx1"/>
                </a:solidFill>
              </a:rPr>
              <a:t>ове</a:t>
            </a:r>
            <a:r>
              <a:rPr lang="bg-BG" sz="2000" dirty="0" smtClean="0">
                <a:solidFill>
                  <a:schemeClr val="tx1"/>
                </a:solidFill>
              </a:rPr>
              <a:t>, които са имената на свойствата на </a:t>
            </a:r>
            <a:r>
              <a:rPr lang="en-US" sz="2000" b="1" dirty="0" smtClean="0">
                <a:solidFill>
                  <a:schemeClr val="tx1"/>
                </a:solidFill>
              </a:rPr>
              <a:t>target </a:t>
            </a:r>
            <a:r>
              <a:rPr lang="bg-BG" sz="2000" dirty="0" smtClean="0">
                <a:solidFill>
                  <a:schemeClr val="tx1"/>
                </a:solidFill>
              </a:rPr>
              <a:t>обекта, които се променят от ефекта. Ако няма такива, върнете </a:t>
            </a:r>
            <a:r>
              <a:rPr lang="en-US" sz="2000" b="1" dirty="0" smtClean="0">
                <a:solidFill>
                  <a:schemeClr val="tx1"/>
                </a:solidFill>
              </a:rPr>
              <a:t>[]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</a:t>
            </a:r>
            <a:r>
              <a:rPr lang="en-US" sz="2000" b="1" dirty="0" err="1" smtClean="0">
                <a:solidFill>
                  <a:schemeClr val="tx1"/>
                </a:solidFill>
              </a:rPr>
              <a:t>Effect.instanceClass</a:t>
            </a:r>
            <a:r>
              <a:rPr lang="en-US" sz="2000" dirty="0" smtClean="0">
                <a:solidFill>
                  <a:schemeClr val="tx1"/>
                </a:solidFill>
              </a:rPr>
              <a:t> – </a:t>
            </a:r>
            <a:r>
              <a:rPr lang="bg-BG" sz="2000" dirty="0" smtClean="0">
                <a:solidFill>
                  <a:schemeClr val="tx1"/>
                </a:solidFill>
              </a:rPr>
              <a:t>Съдържа обект от тип </a:t>
            </a:r>
            <a:r>
              <a:rPr lang="en-US" sz="2000" b="1" dirty="0" smtClean="0">
                <a:solidFill>
                  <a:schemeClr val="tx1"/>
                </a:solidFill>
              </a:rPr>
              <a:t>Class</a:t>
            </a:r>
            <a:r>
              <a:rPr lang="bg-BG" sz="2000" dirty="0" smtClean="0">
                <a:solidFill>
                  <a:schemeClr val="tx1"/>
                </a:solidFill>
              </a:rPr>
              <a:t>, който указва името на </a:t>
            </a:r>
            <a:r>
              <a:rPr lang="en-US" sz="2000" b="1" dirty="0" smtClean="0">
                <a:solidFill>
                  <a:schemeClr val="tx1"/>
                </a:solidFill>
              </a:rPr>
              <a:t>Instance </a:t>
            </a:r>
            <a:r>
              <a:rPr lang="bg-BG" sz="2000" b="1" dirty="0" smtClean="0">
                <a:solidFill>
                  <a:schemeClr val="tx1"/>
                </a:solidFill>
              </a:rPr>
              <a:t>класа </a:t>
            </a:r>
            <a:r>
              <a:rPr lang="bg-BG" sz="2000" dirty="0" smtClean="0">
                <a:solidFill>
                  <a:schemeClr val="tx1"/>
                </a:solidFill>
              </a:rPr>
              <a:t>за ефекта.</a:t>
            </a:r>
            <a:endParaRPr lang="bg-BG" sz="2000" b="1" dirty="0">
              <a:solidFill>
                <a:schemeClr val="tx1"/>
              </a:solidFill>
            </a:endParaRPr>
          </a:p>
        </p:txBody>
      </p:sp>
      <p:pic>
        <p:nvPicPr>
          <p:cNvPr id="8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5631913"/>
            <a:ext cx="1102791" cy="103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473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5016" cy="864096"/>
          </a:xfrm>
        </p:spPr>
        <p:txBody>
          <a:bodyPr/>
          <a:lstStyle/>
          <a:p>
            <a:r>
              <a:rPr lang="bg-BG" sz="5400" dirty="0" smtClean="0"/>
              <a:t>Какво трябва да включва нашия </a:t>
            </a:r>
            <a:r>
              <a:rPr lang="en-US" sz="5400" dirty="0" smtClean="0"/>
              <a:t>Instance </a:t>
            </a:r>
            <a:r>
              <a:rPr lang="bg-BG" sz="5400" dirty="0" smtClean="0"/>
              <a:t>клас?</a:t>
            </a:r>
            <a:endParaRPr lang="en-US" sz="5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348880"/>
            <a:ext cx="7992888" cy="3816424"/>
          </a:xfrm>
        </p:spPr>
        <p:txBody>
          <a:bodyPr>
            <a:noAutofit/>
          </a:bodyPr>
          <a:lstStyle/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Instance: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constructor() – super()</a:t>
            </a:r>
          </a:p>
          <a:p>
            <a:pPr algn="l"/>
            <a:r>
              <a:rPr lang="bg-BG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</a:t>
            </a:r>
            <a:r>
              <a:rPr lang="en-US" sz="2000" b="1" dirty="0" err="1">
                <a:solidFill>
                  <a:schemeClr val="tx1"/>
                </a:solidFill>
              </a:rPr>
              <a:t>EffectInstance.play</a:t>
            </a:r>
            <a:r>
              <a:rPr lang="en-US" sz="2000" b="1" dirty="0">
                <a:solidFill>
                  <a:schemeClr val="tx1"/>
                </a:solidFill>
              </a:rPr>
              <a:t>() </a:t>
            </a:r>
            <a:r>
              <a:rPr lang="en-US" sz="2000" dirty="0" smtClean="0">
                <a:solidFill>
                  <a:schemeClr val="tx1"/>
                </a:solidFill>
              </a:rPr>
              <a:t>– </a:t>
            </a:r>
            <a:r>
              <a:rPr lang="bg-BG" sz="2000" dirty="0" smtClean="0">
                <a:solidFill>
                  <a:schemeClr val="tx1"/>
                </a:solidFill>
              </a:rPr>
              <a:t>стартира ефекта. Трябва да извикаме </a:t>
            </a:r>
            <a:r>
              <a:rPr lang="en-US" sz="2000" b="1" dirty="0" err="1" smtClean="0">
                <a:solidFill>
                  <a:schemeClr val="tx1"/>
                </a:solidFill>
              </a:rPr>
              <a:t>super.play</a:t>
            </a:r>
            <a:r>
              <a:rPr lang="en-US" sz="2000" b="1" dirty="0" smtClean="0">
                <a:solidFill>
                  <a:schemeClr val="tx1"/>
                </a:solidFill>
              </a:rPr>
              <a:t>()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  <a:endParaRPr lang="bg-BG" sz="2000" b="1" dirty="0" smtClean="0">
              <a:solidFill>
                <a:schemeClr val="tx1"/>
              </a:solidFill>
            </a:endParaRPr>
          </a:p>
          <a:p>
            <a:pPr algn="l"/>
            <a:r>
              <a:rPr lang="bg-BG" sz="2000" b="1" dirty="0">
                <a:solidFill>
                  <a:schemeClr val="tx1"/>
                </a:solidFill>
              </a:rPr>
              <a:t>	</a:t>
            </a:r>
            <a:r>
              <a:rPr lang="en-US" sz="2000" b="1" dirty="0" smtClean="0">
                <a:solidFill>
                  <a:schemeClr val="tx1"/>
                </a:solidFill>
              </a:rPr>
              <a:t>* </a:t>
            </a:r>
            <a:r>
              <a:rPr lang="en-US" sz="2000" b="1" dirty="0" err="1">
                <a:solidFill>
                  <a:schemeClr val="tx1"/>
                </a:solidFill>
              </a:rPr>
              <a:t>TweenEffectInstance.onTweenUpdate</a:t>
            </a:r>
            <a:r>
              <a:rPr lang="en-US" sz="2000" b="1" dirty="0">
                <a:solidFill>
                  <a:schemeClr val="tx1"/>
                </a:solidFill>
              </a:rPr>
              <a:t>() </a:t>
            </a:r>
            <a:r>
              <a:rPr lang="bg-BG" sz="2000" dirty="0" smtClean="0">
                <a:solidFill>
                  <a:schemeClr val="tx1"/>
                </a:solidFill>
              </a:rPr>
              <a:t>– Когато използваме </a:t>
            </a:r>
            <a:r>
              <a:rPr lang="en-US" sz="2000" b="1" dirty="0" err="1" smtClean="0">
                <a:solidFill>
                  <a:schemeClr val="tx1"/>
                </a:solidFill>
              </a:rPr>
              <a:t>TweenEffectInstance</a:t>
            </a:r>
            <a:r>
              <a:rPr lang="en-US" sz="2000" dirty="0" smtClean="0">
                <a:solidFill>
                  <a:schemeClr val="tx1"/>
                </a:solidFill>
              </a:rPr>
              <a:t>. </a:t>
            </a:r>
            <a:r>
              <a:rPr lang="bg-BG" sz="2000" dirty="0" smtClean="0">
                <a:solidFill>
                  <a:schemeClr val="tx1"/>
                </a:solidFill>
              </a:rPr>
              <a:t>Това е </a:t>
            </a:r>
            <a:r>
              <a:rPr lang="en-US" sz="2000" dirty="0" smtClean="0">
                <a:solidFill>
                  <a:schemeClr val="tx1"/>
                </a:solidFill>
              </a:rPr>
              <a:t>callback </a:t>
            </a:r>
            <a:r>
              <a:rPr lang="bg-BG" sz="2000" dirty="0" smtClean="0">
                <a:solidFill>
                  <a:schemeClr val="tx1"/>
                </a:solidFill>
              </a:rPr>
              <a:t>метод, който се повтаря през определен интервал от време, за да се имплементира </a:t>
            </a:r>
            <a:r>
              <a:rPr lang="en-US" sz="2000" dirty="0" smtClean="0">
                <a:solidFill>
                  <a:schemeClr val="tx1"/>
                </a:solidFill>
              </a:rPr>
              <a:t>tween </a:t>
            </a:r>
            <a:r>
              <a:rPr lang="bg-BG" sz="2000" dirty="0" smtClean="0">
                <a:solidFill>
                  <a:schemeClr val="tx1"/>
                </a:solidFill>
              </a:rPr>
              <a:t>ефектът. </a:t>
            </a:r>
            <a:r>
              <a:rPr lang="en-US" sz="2000" dirty="0" smtClean="0">
                <a:solidFill>
                  <a:schemeClr val="tx1"/>
                </a:solidFill>
              </a:rPr>
              <a:t>(tween = in between)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en-US" sz="2000" dirty="0" smtClean="0">
                <a:solidFill>
                  <a:schemeClr val="tx1"/>
                </a:solidFill>
              </a:rPr>
              <a:t>	* </a:t>
            </a:r>
            <a:r>
              <a:rPr lang="en-US" sz="2000" b="1" dirty="0" err="1" smtClean="0">
                <a:solidFill>
                  <a:schemeClr val="tx1"/>
                </a:solidFill>
              </a:rPr>
              <a:t>AnimateInstance.animationUpdate</a:t>
            </a:r>
            <a:r>
              <a:rPr lang="en-US" sz="2000" b="1" dirty="0" smtClean="0">
                <a:solidFill>
                  <a:schemeClr val="tx1"/>
                </a:solidFill>
              </a:rPr>
              <a:t>() </a:t>
            </a:r>
            <a:r>
              <a:rPr lang="en-US" sz="2000" dirty="0" smtClean="0">
                <a:solidFill>
                  <a:schemeClr val="tx1"/>
                </a:solidFill>
              </a:rPr>
              <a:t>–</a:t>
            </a:r>
            <a:r>
              <a:rPr lang="bg-BG" sz="2000" dirty="0" smtClean="0">
                <a:solidFill>
                  <a:schemeClr val="tx1"/>
                </a:solidFill>
              </a:rPr>
              <a:t> Когато използваме </a:t>
            </a:r>
            <a:r>
              <a:rPr lang="en-US" sz="2000" b="1" dirty="0" err="1">
                <a:solidFill>
                  <a:schemeClr val="tx1"/>
                </a:solidFill>
              </a:rPr>
              <a:t>AnimateInstance</a:t>
            </a:r>
            <a:endParaRPr lang="bg-BG" sz="2000" b="1" dirty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5360644"/>
            <a:ext cx="1390823" cy="1309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883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467544" y="2348880"/>
            <a:ext cx="8280920" cy="1296144"/>
          </a:xfrm>
        </p:spPr>
        <p:txBody>
          <a:bodyPr/>
          <a:lstStyle/>
          <a:p>
            <a:r>
              <a:rPr lang="bg-BG" sz="6600" dirty="0" smtClean="0"/>
              <a:t>Демонстрация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6309320"/>
            <a:ext cx="7992888" cy="72008"/>
          </a:xfrm>
        </p:spPr>
        <p:txBody>
          <a:bodyPr>
            <a:noAutofit/>
          </a:bodyPr>
          <a:lstStyle/>
          <a:p>
            <a:pPr marL="342900" indent="-342900" algn="l">
              <a:buFont typeface="Arial" pitchFamily="34" charset="0"/>
              <a:buChar char="•"/>
            </a:pPr>
            <a:endParaRPr lang="en-US" sz="1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92826"/>
            <a:ext cx="1462831" cy="137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4621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 rot="10800000">
            <a:off x="467544" y="404664"/>
            <a:ext cx="7704856" cy="5184576"/>
          </a:xfrm>
        </p:spPr>
        <p:txBody>
          <a:bodyPr/>
          <a:lstStyle/>
          <a:p>
            <a:r>
              <a:rPr lang="en-US" sz="34400" dirty="0" smtClean="0"/>
              <a:t>?</a:t>
            </a:r>
            <a:endParaRPr lang="en-US" sz="34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 flipV="1">
            <a:off x="539552" y="6381328"/>
            <a:ext cx="7992888" cy="72008"/>
          </a:xfrm>
        </p:spPr>
        <p:txBody>
          <a:bodyPr>
            <a:noAutofit/>
          </a:bodyPr>
          <a:lstStyle/>
          <a:p>
            <a:pPr algn="l"/>
            <a:endParaRPr lang="en-US" sz="12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1482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8280920" cy="1224136"/>
          </a:xfrm>
        </p:spPr>
        <p:txBody>
          <a:bodyPr/>
          <a:lstStyle/>
          <a:p>
            <a:r>
              <a:rPr lang="bg-BG" sz="4400" dirty="0" err="1" smtClean="0"/>
              <a:t>Кък</a:t>
            </a:r>
            <a:r>
              <a:rPr lang="bg-BG" sz="4400" dirty="0" smtClean="0"/>
              <a:t> свързваме свойствата на компонент</a:t>
            </a:r>
            <a:r>
              <a:rPr lang="en-US" sz="4400" dirty="0" smtClean="0"/>
              <a:t> </a:t>
            </a:r>
            <a:r>
              <a:rPr lang="bg-BG" sz="4400" dirty="0" smtClean="0"/>
              <a:t>със състояние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92888" cy="3888432"/>
          </a:xfrm>
        </p:spPr>
        <p:txBody>
          <a:bodyPr>
            <a:normAutofit fontScale="77500" lnSpcReduction="20000"/>
          </a:bodyPr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s:fill.</a:t>
            </a:r>
            <a:r>
              <a:rPr lang="en-US" sz="2800" b="1" dirty="0" err="1" smtClean="0">
                <a:solidFill>
                  <a:schemeClr val="tx1"/>
                </a:solidFill>
              </a:rPr>
              <a:t>orangeState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&lt;</a:t>
            </a:r>
            <a:r>
              <a:rPr lang="en-US" sz="2800" dirty="0" err="1">
                <a:solidFill>
                  <a:schemeClr val="tx1"/>
                </a:solidFill>
              </a:rPr>
              <a:t>s:SolidColor</a:t>
            </a:r>
            <a:r>
              <a:rPr lang="en-US" sz="2800" dirty="0">
                <a:solidFill>
                  <a:schemeClr val="tx1"/>
                </a:solidFill>
              </a:rPr>
              <a:t> color</a:t>
            </a:r>
            <a:r>
              <a:rPr lang="en-US" sz="2800" dirty="0" smtClean="0">
                <a:solidFill>
                  <a:schemeClr val="tx1"/>
                </a:solidFill>
              </a:rPr>
              <a:t>="#de7800</a:t>
            </a:r>
            <a:r>
              <a:rPr lang="en-US" sz="2800" b="1" dirty="0" smtClean="0">
                <a:solidFill>
                  <a:schemeClr val="tx1"/>
                </a:solidFill>
              </a:rPr>
              <a:t>" </a:t>
            </a:r>
            <a:r>
              <a:rPr lang="en-US" sz="2800" dirty="0">
                <a:solidFill>
                  <a:schemeClr val="tx1"/>
                </a:solidFill>
              </a:rPr>
              <a:t>/&gt;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&lt;/</a:t>
            </a:r>
            <a:r>
              <a:rPr lang="en-US" sz="2800" dirty="0">
                <a:solidFill>
                  <a:schemeClr val="tx1"/>
                </a:solidFill>
              </a:rPr>
              <a:t> s:fill.</a:t>
            </a:r>
            <a:r>
              <a:rPr lang="en-US" sz="2800" b="1" dirty="0">
                <a:solidFill>
                  <a:schemeClr val="tx1"/>
                </a:solidFill>
              </a:rPr>
              <a:t>orangeState 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  <a:br>
              <a:rPr lang="en-US" sz="28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s:fill</a:t>
            </a:r>
            <a:r>
              <a:rPr lang="en-US" sz="2800" dirty="0" smtClean="0">
                <a:solidFill>
                  <a:schemeClr val="tx1"/>
                </a:solidFill>
              </a:rPr>
              <a:t>&gt;</a:t>
            </a:r>
            <a:endParaRPr lang="en-US" sz="2800" dirty="0">
              <a:solidFill>
                <a:schemeClr val="tx1"/>
              </a:solidFill>
            </a:endParaRP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	&lt;</a:t>
            </a:r>
            <a:r>
              <a:rPr lang="en-US" sz="2800" dirty="0" err="1">
                <a:solidFill>
                  <a:schemeClr val="tx1"/>
                </a:solidFill>
              </a:rPr>
              <a:t>s:SolidColor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color.orangeState</a:t>
            </a:r>
            <a:r>
              <a:rPr lang="en-US" sz="2800" b="1" dirty="0" smtClean="0">
                <a:solidFill>
                  <a:schemeClr val="tx1"/>
                </a:solidFill>
              </a:rPr>
              <a:t>="#</a:t>
            </a:r>
            <a:r>
              <a:rPr lang="en-US" sz="2800" b="1" dirty="0">
                <a:solidFill>
                  <a:schemeClr val="tx1"/>
                </a:solidFill>
              </a:rPr>
              <a:t>de7800" </a:t>
            </a:r>
            <a:r>
              <a:rPr lang="en-US" sz="2800" dirty="0">
                <a:solidFill>
                  <a:schemeClr val="tx1"/>
                </a:solidFill>
              </a:rPr>
              <a:t>/&gt;</a:t>
            </a:r>
          </a:p>
          <a:p>
            <a:pPr algn="l"/>
            <a:r>
              <a:rPr lang="en-US" sz="2800" dirty="0">
                <a:solidFill>
                  <a:schemeClr val="tx1"/>
                </a:solidFill>
              </a:rPr>
              <a:t>&lt;/ </a:t>
            </a:r>
            <a:r>
              <a:rPr lang="en-US" sz="2800" dirty="0" smtClean="0">
                <a:solidFill>
                  <a:schemeClr val="tx1"/>
                </a:solidFill>
              </a:rPr>
              <a:t>s:fill&gt;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&lt;</a:t>
            </a:r>
            <a:r>
              <a:rPr lang="en-US" sz="2800" dirty="0" err="1" smtClean="0">
                <a:solidFill>
                  <a:schemeClr val="tx1"/>
                </a:solidFill>
              </a:rPr>
              <a:t>s:Button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click.blackState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=“</a:t>
            </a:r>
            <a:r>
              <a:rPr lang="en-US" sz="2800" dirty="0" err="1" smtClean="0">
                <a:solidFill>
                  <a:schemeClr val="tx1"/>
                </a:solidFill>
              </a:rPr>
              <a:t>onButtonClick</a:t>
            </a:r>
            <a:r>
              <a:rPr lang="en-US" sz="2800" dirty="0" smtClean="0">
                <a:solidFill>
                  <a:schemeClr val="tx1"/>
                </a:solidFill>
              </a:rPr>
              <a:t>(event)” /&gt;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endParaRPr lang="en-US" sz="2800" dirty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92826"/>
            <a:ext cx="1462831" cy="1377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217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Пример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3356992"/>
            <a:ext cx="7992888" cy="100811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Orange/Black demo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6029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65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280920" cy="1224136"/>
          </a:xfrm>
        </p:spPr>
        <p:txBody>
          <a:bodyPr/>
          <a:lstStyle/>
          <a:p>
            <a:r>
              <a:rPr lang="bg-BG" sz="6000" dirty="0" smtClean="0"/>
              <a:t>Свойства на състоянията</a:t>
            </a:r>
            <a:endParaRPr lang="en-US" sz="60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92888" cy="3888432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bg-BG" sz="2800" dirty="0" smtClean="0">
                <a:solidFill>
                  <a:schemeClr val="tx1"/>
                </a:solidFill>
              </a:rPr>
              <a:t>Могат да се изграждат едно над друго – „визуално наследяване“</a:t>
            </a:r>
            <a:r>
              <a:rPr lang="en-US" sz="2800" dirty="0" smtClean="0">
                <a:solidFill>
                  <a:schemeClr val="tx1"/>
                </a:solidFill>
              </a:rPr>
              <a:t> (</a:t>
            </a:r>
            <a:r>
              <a:rPr lang="en-US" sz="2800" b="1" dirty="0" err="1" smtClean="0">
                <a:solidFill>
                  <a:schemeClr val="tx1"/>
                </a:solidFill>
              </a:rPr>
              <a:t>basedOn</a:t>
            </a:r>
            <a:r>
              <a:rPr lang="en-US" sz="2800" b="1" dirty="0" smtClean="0">
                <a:solidFill>
                  <a:schemeClr val="tx1"/>
                </a:solidFill>
              </a:rPr>
              <a:t>)</a:t>
            </a:r>
          </a:p>
          <a:p>
            <a:pPr marL="457200" indent="-457200" algn="l">
              <a:buFont typeface="Arial" charset="0"/>
              <a:buChar char="•"/>
            </a:pPr>
            <a:r>
              <a:rPr lang="bg-BG" sz="2800" dirty="0" smtClean="0">
                <a:solidFill>
                  <a:schemeClr val="tx1"/>
                </a:solidFill>
              </a:rPr>
              <a:t>Всички състояния са базирани на </a:t>
            </a:r>
            <a:r>
              <a:rPr lang="en-US" sz="2800" dirty="0" smtClean="0">
                <a:solidFill>
                  <a:schemeClr val="tx1"/>
                </a:solidFill>
              </a:rPr>
              <a:t>root </a:t>
            </a:r>
            <a:r>
              <a:rPr lang="bg-BG" sz="2800" dirty="0" smtClean="0">
                <a:solidFill>
                  <a:schemeClr val="tx1"/>
                </a:solidFill>
              </a:rPr>
              <a:t>състоянието по подразбиране</a:t>
            </a:r>
            <a:endParaRPr lang="en-US" sz="28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charset="0"/>
              <a:buChar char="•"/>
            </a:pPr>
            <a:r>
              <a:rPr lang="bg-BG" sz="2800" dirty="0" smtClean="0">
                <a:solidFill>
                  <a:schemeClr val="tx1"/>
                </a:solidFill>
              </a:rPr>
              <a:t>Могат да се </a:t>
            </a:r>
            <a:r>
              <a:rPr lang="bg-BG" sz="2800" dirty="0" err="1" smtClean="0">
                <a:solidFill>
                  <a:schemeClr val="tx1"/>
                </a:solidFill>
              </a:rPr>
              <a:t>преизползват</a:t>
            </a:r>
            <a:r>
              <a:rPr lang="bg-BG" sz="2800" dirty="0" smtClean="0">
                <a:solidFill>
                  <a:schemeClr val="tx1"/>
                </a:solidFill>
              </a:rPr>
              <a:t> компоненти</a:t>
            </a:r>
          </a:p>
          <a:p>
            <a:pPr marL="457200" indent="-457200" algn="l">
              <a:buFont typeface="Arial" charset="0"/>
              <a:buChar char="•"/>
            </a:pPr>
            <a:r>
              <a:rPr lang="bg-BG" sz="2800" dirty="0" smtClean="0">
                <a:solidFill>
                  <a:schemeClr val="tx1"/>
                </a:solidFill>
              </a:rPr>
              <a:t>Групират по смисъл визуалните промени по компонента</a:t>
            </a: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75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280920" cy="1224136"/>
          </a:xfrm>
        </p:spPr>
        <p:txBody>
          <a:bodyPr/>
          <a:lstStyle/>
          <a:p>
            <a:r>
              <a:rPr lang="bg-BG" sz="4800" dirty="0" smtClean="0"/>
              <a:t>Включване и изключване на компоненти от </a:t>
            </a:r>
            <a:r>
              <a:rPr lang="en-US" sz="4800" dirty="0" smtClean="0"/>
              <a:t>state. </a:t>
            </a:r>
            <a:r>
              <a:rPr lang="bg-BG" sz="4800" dirty="0" smtClean="0"/>
              <a:t>Групи.</a:t>
            </a:r>
            <a:endParaRPr lang="en-US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7992888" cy="3888432"/>
          </a:xfrm>
        </p:spPr>
        <p:txBody>
          <a:bodyPr>
            <a:normAutofit fontScale="92500"/>
          </a:bodyPr>
          <a:lstStyle/>
          <a:p>
            <a:pPr algn="l"/>
            <a:r>
              <a:rPr lang="en-US" sz="2800" b="1" dirty="0" err="1">
                <a:solidFill>
                  <a:schemeClr val="tx1"/>
                </a:solidFill>
              </a:rPr>
              <a:t>includeIn</a:t>
            </a:r>
            <a:r>
              <a:rPr lang="en-US" sz="2800" dirty="0" smtClean="0">
                <a:solidFill>
                  <a:schemeClr val="tx1"/>
                </a:solidFill>
              </a:rPr>
              <a:t>=“</a:t>
            </a:r>
            <a:r>
              <a:rPr lang="en-US" sz="2800" dirty="0" err="1" smtClean="0">
                <a:solidFill>
                  <a:schemeClr val="tx1"/>
                </a:solidFill>
              </a:rPr>
              <a:t>stateName</a:t>
            </a:r>
            <a:r>
              <a:rPr lang="en-US" sz="2800" dirty="0" smtClean="0">
                <a:solidFill>
                  <a:schemeClr val="tx1"/>
                </a:solidFill>
              </a:rPr>
              <a:t>“</a:t>
            </a: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excludeFrom</a:t>
            </a:r>
            <a:r>
              <a:rPr lang="en-US" sz="2800" dirty="0">
                <a:solidFill>
                  <a:schemeClr val="tx1"/>
                </a:solidFill>
              </a:rPr>
              <a:t>=“</a:t>
            </a:r>
            <a:r>
              <a:rPr lang="en-US" sz="2800" dirty="0" err="1">
                <a:solidFill>
                  <a:schemeClr val="tx1"/>
                </a:solidFill>
              </a:rPr>
              <a:t>stateName</a:t>
            </a:r>
            <a:r>
              <a:rPr lang="en-US" sz="2800" dirty="0" smtClean="0">
                <a:solidFill>
                  <a:schemeClr val="tx1"/>
                </a:solidFill>
              </a:rPr>
              <a:t>”</a:t>
            </a:r>
            <a:endParaRPr lang="en-US" sz="2800" b="1" dirty="0" smtClean="0"/>
          </a:p>
          <a:p>
            <a:pPr algn="l"/>
            <a:r>
              <a:rPr lang="en-US" sz="2800" b="1" dirty="0" err="1">
                <a:solidFill>
                  <a:schemeClr val="tx1"/>
                </a:solidFill>
              </a:rPr>
              <a:t>excludeFrom</a:t>
            </a:r>
            <a:r>
              <a:rPr lang="en-US" sz="2800" b="1" dirty="0">
                <a:solidFill>
                  <a:schemeClr val="tx1"/>
                </a:solidFill>
              </a:rPr>
              <a:t>="</a:t>
            </a:r>
            <a:r>
              <a:rPr lang="en-US" sz="2800" dirty="0" err="1">
                <a:solidFill>
                  <a:schemeClr val="tx1"/>
                </a:solidFill>
              </a:rPr>
              <a:t>blackState</a:t>
            </a:r>
            <a:r>
              <a:rPr lang="en-US" sz="2800" dirty="0">
                <a:solidFill>
                  <a:schemeClr val="tx1"/>
                </a:solidFill>
              </a:rPr>
              <a:t>,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overBlackState</a:t>
            </a:r>
            <a:r>
              <a:rPr lang="en-US" sz="2800" b="1" dirty="0">
                <a:solidFill>
                  <a:schemeClr val="tx1"/>
                </a:solidFill>
              </a:rPr>
              <a:t>"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bg-BG" sz="2800" u="sng" dirty="0" smtClean="0">
                <a:solidFill>
                  <a:schemeClr val="tx1"/>
                </a:solidFill>
              </a:rPr>
              <a:t>Групи от състояния:</a:t>
            </a:r>
            <a:endParaRPr lang="en-US" sz="2800" u="sng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stateGroups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–</a:t>
            </a:r>
            <a:r>
              <a:rPr lang="bg-BG" sz="2800" dirty="0" smtClean="0">
                <a:solidFill>
                  <a:schemeClr val="tx1"/>
                </a:solidFill>
              </a:rPr>
              <a:t> групите, към които състоянието принадлежи</a:t>
            </a:r>
            <a:r>
              <a:rPr lang="en-US" sz="2800" dirty="0" smtClean="0">
                <a:solidFill>
                  <a:schemeClr val="tx1"/>
                </a:solidFill>
              </a:rPr>
              <a:t> (Array </a:t>
            </a:r>
            <a:r>
              <a:rPr lang="bg-BG" sz="2800" dirty="0" smtClean="0">
                <a:solidFill>
                  <a:schemeClr val="tx1"/>
                </a:solidFill>
              </a:rPr>
              <a:t>от </a:t>
            </a:r>
            <a:r>
              <a:rPr lang="en-US" sz="2800" dirty="0" smtClean="0">
                <a:solidFill>
                  <a:schemeClr val="tx1"/>
                </a:solidFill>
              </a:rPr>
              <a:t>String-</a:t>
            </a:r>
            <a:r>
              <a:rPr lang="bg-BG" sz="2800" dirty="0" err="1" smtClean="0">
                <a:solidFill>
                  <a:schemeClr val="tx1"/>
                </a:solidFill>
              </a:rPr>
              <a:t>ове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  <a:endParaRPr lang="bg-BG" sz="2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err="1" smtClean="0">
                <a:solidFill>
                  <a:schemeClr val="tx1"/>
                </a:solidFill>
              </a:rPr>
              <a:t>stateGroups</a:t>
            </a:r>
            <a:r>
              <a:rPr lang="en-US" sz="2800" dirty="0" smtClean="0">
                <a:solidFill>
                  <a:schemeClr val="tx1"/>
                </a:solidFill>
              </a:rPr>
              <a:t>=“stateGroup1, stateGroup2</a:t>
            </a:r>
            <a:r>
              <a:rPr lang="en-US" sz="2800" b="1" dirty="0" smtClean="0">
                <a:solidFill>
                  <a:schemeClr val="tx1"/>
                </a:solidFill>
              </a:rPr>
              <a:t>”</a:t>
            </a: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377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8280920" cy="1224136"/>
          </a:xfrm>
        </p:spPr>
        <p:txBody>
          <a:bodyPr/>
          <a:lstStyle/>
          <a:p>
            <a:r>
              <a:rPr lang="bg-BG" sz="4800" dirty="0" smtClean="0"/>
              <a:t>Използване на</a:t>
            </a:r>
            <a:r>
              <a:rPr lang="en-US" sz="4800" dirty="0" smtClean="0"/>
              <a:t> </a:t>
            </a:r>
            <a:r>
              <a:rPr lang="en-US" sz="4800" dirty="0"/>
              <a:t>creation </a:t>
            </a:r>
            <a:r>
              <a:rPr lang="bg-BG" sz="4800" dirty="0" smtClean="0"/>
              <a:t>и</a:t>
            </a:r>
            <a:r>
              <a:rPr lang="en-US" sz="4800" dirty="0" smtClean="0"/>
              <a:t> </a:t>
            </a:r>
            <a:r>
              <a:rPr lang="en-US" sz="4800" dirty="0"/>
              <a:t>destruction </a:t>
            </a:r>
            <a:r>
              <a:rPr lang="bg-BG" sz="4800" dirty="0" smtClean="0"/>
              <a:t>политики</a:t>
            </a:r>
            <a:endParaRPr lang="en-US" sz="48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539552" y="2204864"/>
            <a:ext cx="8424936" cy="3960440"/>
          </a:xfrm>
        </p:spPr>
        <p:txBody>
          <a:bodyPr>
            <a:normAutofit/>
          </a:bodyPr>
          <a:lstStyle/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itemCreationPolicy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deferred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bg-BG" dirty="0">
                <a:solidFill>
                  <a:schemeClr val="tx1"/>
                </a:solidFill>
              </a:rPr>
              <a:t>с</a:t>
            </a:r>
            <a:r>
              <a:rPr lang="bg-BG" dirty="0" smtClean="0">
                <a:solidFill>
                  <a:schemeClr val="tx1"/>
                </a:solidFill>
              </a:rPr>
              <a:t>ъздай елемента, когато потрябва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immediate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bg-BG" dirty="0" smtClean="0">
                <a:solidFill>
                  <a:schemeClr val="tx1"/>
                </a:solidFill>
              </a:rPr>
              <a:t>създай елемента веднага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r>
              <a:rPr lang="en-US" b="1" dirty="0" err="1" smtClean="0">
                <a:solidFill>
                  <a:schemeClr val="tx1"/>
                </a:solidFill>
              </a:rPr>
              <a:t>itemDestructionPolicy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auto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bg-BG" dirty="0" smtClean="0">
                <a:solidFill>
                  <a:schemeClr val="tx1"/>
                </a:solidFill>
              </a:rPr>
              <a:t>нека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Flex </a:t>
            </a:r>
            <a:r>
              <a:rPr lang="bg-BG" dirty="0" smtClean="0">
                <a:solidFill>
                  <a:schemeClr val="tx1"/>
                </a:solidFill>
              </a:rPr>
              <a:t>реши кога да унищожи елемента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bg-BG" dirty="0" smtClean="0">
              <a:solidFill>
                <a:schemeClr val="tx1"/>
              </a:solidFill>
            </a:endParaRPr>
          </a:p>
          <a:p>
            <a:pPr algn="l"/>
            <a:r>
              <a:rPr lang="bg-BG" i="1" dirty="0">
                <a:solidFill>
                  <a:schemeClr val="tx1"/>
                </a:solidFill>
              </a:rPr>
              <a:t>	</a:t>
            </a:r>
            <a:r>
              <a:rPr lang="en-US" b="1" i="1" dirty="0" smtClean="0">
                <a:solidFill>
                  <a:schemeClr val="tx1"/>
                </a:solidFill>
              </a:rPr>
              <a:t>never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bg-BG" dirty="0" smtClean="0">
                <a:solidFill>
                  <a:schemeClr val="tx1"/>
                </a:solidFill>
              </a:rPr>
              <a:t>никога не унищожавай елемента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12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8280920" cy="1296144"/>
          </a:xfrm>
        </p:spPr>
        <p:txBody>
          <a:bodyPr/>
          <a:lstStyle/>
          <a:p>
            <a:r>
              <a:rPr lang="bg-BG" sz="6600" dirty="0" smtClean="0"/>
              <a:t>Пример</a:t>
            </a:r>
            <a:endParaRPr lang="en-US" sz="66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611560" y="2924944"/>
            <a:ext cx="7992888" cy="2088232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</a:t>
            </a:r>
            <a:r>
              <a:rPr 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changing labels </a:t>
            </a:r>
            <a:r>
              <a:rPr lang="en-US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demo</a:t>
            </a:r>
            <a:endParaRPr lang="en-US" sz="4800" b="1" dirty="0" smtClean="0">
              <a:solidFill>
                <a:schemeClr val="tx1"/>
              </a:solidFill>
            </a:endParaRPr>
          </a:p>
        </p:txBody>
      </p:sp>
      <p:pic>
        <p:nvPicPr>
          <p:cNvPr id="4" name="Picture 2" descr="C:\Users\blz-hp\Desktop\Lecture\Materials\logo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157192"/>
            <a:ext cx="1606847" cy="1513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3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Ръководител">
  <a:themeElements>
    <a:clrScheme name="Ръководител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Ръководител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Ръководител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1207</TotalTime>
  <Words>999</Words>
  <Application>Microsoft Office PowerPoint</Application>
  <PresentationFormat>Презентация на цял екран (4:3)</PresentationFormat>
  <Paragraphs>221</Paragraphs>
  <Slides>38</Slides>
  <Notes>34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Ръководител</vt:lpstr>
      <vt:lpstr>States, effects and transitions</vt:lpstr>
      <vt:lpstr>Какво е view state?</vt:lpstr>
      <vt:lpstr>UIComponent</vt:lpstr>
      <vt:lpstr>Кък свързваме свойствата на компонент със състояние?</vt:lpstr>
      <vt:lpstr>Пример</vt:lpstr>
      <vt:lpstr>Свойства на състоянията</vt:lpstr>
      <vt:lpstr>Включване и изключване на компоненти от state. Групи.</vt:lpstr>
      <vt:lpstr>Използване на creation и destruction политики</vt:lpstr>
      <vt:lpstr>Пример</vt:lpstr>
      <vt:lpstr>Смяна на родител на елемент и състояния</vt:lpstr>
      <vt:lpstr>Пример</vt:lpstr>
      <vt:lpstr>Еvents &amp; States</vt:lpstr>
      <vt:lpstr>Еvents &amp; States</vt:lpstr>
      <vt:lpstr>Пример</vt:lpstr>
      <vt:lpstr>Effects</vt:lpstr>
      <vt:lpstr>Какво е ефект?</vt:lpstr>
      <vt:lpstr>Out of the box ефекти</vt:lpstr>
      <vt:lpstr>А как се използват?</vt:lpstr>
      <vt:lpstr>Начини за стартиране на ефект</vt:lpstr>
      <vt:lpstr>Стандартни тригери</vt:lpstr>
      <vt:lpstr>Свойства на ефектите</vt:lpstr>
      <vt:lpstr>Демонстрация</vt:lpstr>
      <vt:lpstr>Factory + Instance</vt:lpstr>
      <vt:lpstr>Демонстрация</vt:lpstr>
      <vt:lpstr>Композиция на ефекти?</vt:lpstr>
      <vt:lpstr>Демонстрация</vt:lpstr>
      <vt:lpstr>Core effects класове</vt:lpstr>
      <vt:lpstr>Keyframes</vt:lpstr>
      <vt:lpstr>Examples of different Effects</vt:lpstr>
      <vt:lpstr>Examples of Easers</vt:lpstr>
      <vt:lpstr>Как да си създадем собствен ефект?</vt:lpstr>
      <vt:lpstr>Дефиниране на Factory</vt:lpstr>
      <vt:lpstr>Instance класа</vt:lpstr>
      <vt:lpstr>Base класовете за ефекти</vt:lpstr>
      <vt:lpstr>Какво трябва да включва нашата фабрика за ефекти?</vt:lpstr>
      <vt:lpstr>Какво трябва да включва нашия Instance клас?</vt:lpstr>
      <vt:lpstr>Демонстрация</vt:lpstr>
      <vt:lpstr>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States, effects and transitions.</dc:title>
  <dc:creator>blz-hp</dc:creator>
  <cp:lastModifiedBy>blz-hp</cp:lastModifiedBy>
  <cp:revision>402</cp:revision>
  <dcterms:created xsi:type="dcterms:W3CDTF">2011-03-27T22:23:29Z</dcterms:created>
  <dcterms:modified xsi:type="dcterms:W3CDTF">2011-04-04T12:56:04Z</dcterms:modified>
</cp:coreProperties>
</file>