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2" r:id="rId4"/>
    <p:sldId id="263" r:id="rId5"/>
    <p:sldId id="266" r:id="rId6"/>
    <p:sldId id="267" r:id="rId7"/>
    <p:sldId id="268" r:id="rId8"/>
    <p:sldId id="296" r:id="rId9"/>
    <p:sldId id="270" r:id="rId10"/>
    <p:sldId id="264" r:id="rId11"/>
    <p:sldId id="265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98" r:id="rId23"/>
    <p:sldId id="280" r:id="rId24"/>
    <p:sldId id="281" r:id="rId25"/>
    <p:sldId id="299" r:id="rId26"/>
    <p:sldId id="286" r:id="rId27"/>
    <p:sldId id="287" r:id="rId28"/>
    <p:sldId id="300" r:id="rId29"/>
    <p:sldId id="288" r:id="rId30"/>
    <p:sldId id="289" r:id="rId31"/>
    <p:sldId id="290" r:id="rId32"/>
    <p:sldId id="301" r:id="rId33"/>
    <p:sldId id="302" r:id="rId34"/>
    <p:sldId id="306" r:id="rId35"/>
    <p:sldId id="307" r:id="rId36"/>
    <p:sldId id="308" r:id="rId37"/>
    <p:sldId id="303" r:id="rId38"/>
    <p:sldId id="310" r:id="rId39"/>
    <p:sldId id="304" r:id="rId40"/>
    <p:sldId id="311" r:id="rId41"/>
    <p:sldId id="293" r:id="rId42"/>
    <p:sldId id="312" r:id="rId43"/>
    <p:sldId id="305" r:id="rId44"/>
    <p:sldId id="313" r:id="rId45"/>
    <p:sldId id="292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261" r:id="rId5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0" y="483238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1400" b="0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ndara" panose="020E0502030303020204" pitchFamily="34" charset="0"/>
                <a:ea typeface="+mj-ea"/>
                <a:cs typeface="+mj-cs"/>
              </a:rPr>
              <a:t>National Scientific Program “Information and Communication Technologies in Science, Education and Security” – 2020</a:t>
            </a:r>
            <a:endParaRPr kumimoji="0" lang="bg-BG" sz="1400" b="0" kern="1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Example-0201%20Doctype/Example-0201%20Doctype.html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Example-0202%20Html/Example-0202%20Html.html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Example-0203%20Comment/Example-0203%20Comment.html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Example-0204%20Head/Example-0204%20Head.html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205%20Title/Example-0205%20Title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206%20Meta/Example-0206%20Meta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207%20Body/Example-0207%20Body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208%20Blocks/Example-0208%20Block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209%20Formating/Example-0209%20Formatting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210%20Indices/Example-0210%20Indic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211%20Code/Example-0211%20Code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212%20Lists/Example-0212%20Lists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213%20Images/Example-0213%20Imag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Example-0214%20Links/Example-0214%20Links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215%20Table/Example-0215%20Tabl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216%20Table%20span/Example-0216%20Table%20spa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html" TargetMode="Externa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chrome/" TargetMode="External"/><Relationship Id="rId2" Type="http://schemas.openxmlformats.org/officeDocument/2006/relationships/hyperlink" Target="http://notepad-plus-plus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achsaw.com/?pg=quickphp_php_tester_debugger" TargetMode="External"/><Relationship Id="rId5" Type="http://schemas.openxmlformats.org/officeDocument/2006/relationships/hyperlink" Target="http://www.opera.com/" TargetMode="External"/><Relationship Id="rId4" Type="http://schemas.openxmlformats.org/officeDocument/2006/relationships/hyperlink" Target="https://www.mozilla.org/en-US/firefox/new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et.webgl.org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HTML5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bg-BG" dirty="0" smtClean="0"/>
              <a:t> </a:t>
            </a:r>
            <a:r>
              <a:rPr lang="en-US" dirty="0" smtClean="0"/>
              <a:t>HTML</a:t>
            </a:r>
          </a:p>
          <a:p>
            <a:pPr lvl="1"/>
            <a:r>
              <a:rPr lang="en-US" dirty="0" smtClean="0"/>
              <a:t>Acronym for </a:t>
            </a:r>
            <a:r>
              <a:rPr lang="en-US" u="sng" dirty="0" err="1" smtClean="0"/>
              <a:t>H</a:t>
            </a:r>
            <a:r>
              <a:rPr lang="en-US" dirty="0" err="1" smtClean="0"/>
              <a:t>yper</a:t>
            </a:r>
            <a:r>
              <a:rPr lang="en-US" u="sng" dirty="0" err="1" smtClean="0"/>
              <a:t>T</a:t>
            </a:r>
            <a:r>
              <a:rPr lang="en-US" dirty="0" err="1" smtClean="0"/>
              <a:t>ext</a:t>
            </a:r>
            <a:r>
              <a:rPr lang="en-US" dirty="0" smtClean="0"/>
              <a:t> </a:t>
            </a:r>
            <a:r>
              <a:rPr lang="en-US" u="sng" dirty="0" smtClean="0"/>
              <a:t>M</a:t>
            </a:r>
            <a:r>
              <a:rPr lang="en-US" dirty="0" smtClean="0"/>
              <a:t>arkup </a:t>
            </a:r>
            <a:r>
              <a:rPr lang="en-US" u="sng" dirty="0" smtClean="0"/>
              <a:t>L</a:t>
            </a:r>
            <a:r>
              <a:rPr lang="en-US" dirty="0" smtClean="0"/>
              <a:t>anguage</a:t>
            </a:r>
            <a:endParaRPr lang="bg-BG" dirty="0" smtClean="0"/>
          </a:p>
          <a:p>
            <a:pPr lvl="1"/>
            <a:r>
              <a:rPr lang="en-US" dirty="0" smtClean="0"/>
              <a:t>Language for describing web page content</a:t>
            </a:r>
            <a:endParaRPr lang="bg-BG" dirty="0" smtClean="0"/>
          </a:p>
          <a:p>
            <a:pPr lvl="1"/>
            <a:r>
              <a:rPr lang="en-US" dirty="0" smtClean="0"/>
              <a:t>Uses marked-up (tagged) text</a:t>
            </a:r>
            <a:endParaRPr lang="bg-BG" dirty="0" smtClean="0"/>
          </a:p>
          <a:p>
            <a:pPr lvl="1"/>
            <a:r>
              <a:rPr lang="en-US" dirty="0" smtClean="0"/>
              <a:t>Tags do not show up in the web page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Versions</a:t>
            </a:r>
            <a:endParaRPr lang="bg-BG" dirty="0" smtClean="0"/>
          </a:p>
          <a:p>
            <a:pPr lvl="1"/>
            <a:r>
              <a:rPr lang="en-US" dirty="0" smtClean="0"/>
              <a:t>1991 –</a:t>
            </a:r>
            <a:r>
              <a:rPr lang="bg-BG" dirty="0" smtClean="0"/>
              <a:t> </a:t>
            </a:r>
            <a:r>
              <a:rPr lang="en-US" dirty="0" smtClean="0"/>
              <a:t>HTML </a:t>
            </a:r>
            <a:endParaRPr lang="bg-BG" dirty="0" smtClean="0"/>
          </a:p>
          <a:p>
            <a:pPr lvl="1"/>
            <a:r>
              <a:rPr lang="bg-BG" dirty="0" smtClean="0"/>
              <a:t>1995 –</a:t>
            </a:r>
            <a:r>
              <a:rPr lang="en-US" dirty="0" smtClean="0"/>
              <a:t> HTML2</a:t>
            </a:r>
          </a:p>
          <a:p>
            <a:pPr lvl="1"/>
            <a:r>
              <a:rPr lang="en-US" dirty="0" smtClean="0"/>
              <a:t>1997 – HTML3</a:t>
            </a:r>
            <a:r>
              <a:rPr lang="bg-BG" dirty="0" smtClean="0"/>
              <a:t> и </a:t>
            </a:r>
            <a:r>
              <a:rPr lang="en-US" dirty="0" smtClean="0"/>
              <a:t>HTML4</a:t>
            </a:r>
          </a:p>
          <a:p>
            <a:pPr lvl="1"/>
            <a:r>
              <a:rPr lang="en-US" dirty="0" smtClean="0"/>
              <a:t>2014 – 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new in</a:t>
            </a:r>
            <a:r>
              <a:rPr lang="bg-BG" dirty="0" smtClean="0"/>
              <a:t> </a:t>
            </a:r>
            <a:r>
              <a:rPr lang="en-US" dirty="0" smtClean="0"/>
              <a:t>HTML5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elements</a:t>
            </a:r>
            <a:endParaRPr lang="bg-BG" dirty="0" smtClean="0"/>
          </a:p>
          <a:p>
            <a:pPr lvl="1"/>
            <a:r>
              <a:rPr lang="en-US" dirty="0" smtClean="0"/>
              <a:t>For</a:t>
            </a:r>
            <a:r>
              <a:rPr lang="bg-BG" dirty="0" smtClean="0"/>
              <a:t> </a:t>
            </a:r>
            <a:r>
              <a:rPr lang="bg-BG" dirty="0" smtClean="0"/>
              <a:t>2</a:t>
            </a: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en-US" dirty="0" smtClean="0"/>
              <a:t>graphics</a:t>
            </a:r>
            <a:endParaRPr lang="bg-BG" dirty="0" smtClean="0"/>
          </a:p>
          <a:p>
            <a:pPr lvl="1"/>
            <a:r>
              <a:rPr lang="en-US" dirty="0" smtClean="0"/>
              <a:t>For multimedia</a:t>
            </a:r>
            <a:endParaRPr lang="bg-BG" dirty="0" smtClean="0"/>
          </a:p>
          <a:p>
            <a:pPr lvl="1"/>
            <a:r>
              <a:rPr lang="en-US" dirty="0" smtClean="0"/>
              <a:t>For semantic marking</a:t>
            </a:r>
            <a:endParaRPr lang="bg-BG" dirty="0" smtClean="0"/>
          </a:p>
          <a:p>
            <a:r>
              <a:rPr lang="en-US" dirty="0" smtClean="0"/>
              <a:t>Removed elements</a:t>
            </a:r>
            <a:endParaRPr lang="bg-BG" dirty="0" smtClean="0"/>
          </a:p>
          <a:p>
            <a:pPr lvl="1"/>
            <a:r>
              <a:rPr lang="en-US" dirty="0" smtClean="0"/>
              <a:t>Some elements are removed from HTML5, as they have better alternatives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7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and elements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document</a:t>
            </a:r>
            <a:endParaRPr lang="bg-BG" dirty="0" smtClean="0"/>
          </a:p>
          <a:p>
            <a:pPr lvl="1"/>
            <a:r>
              <a:rPr lang="en-US" dirty="0" smtClean="0"/>
              <a:t>Text document with HTML elements (tags)</a:t>
            </a:r>
            <a:endParaRPr lang="en-US" dirty="0"/>
          </a:p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elements</a:t>
            </a:r>
            <a:endParaRPr lang="bg-BG" dirty="0" smtClean="0"/>
          </a:p>
          <a:p>
            <a:pPr lvl="1"/>
            <a:r>
              <a:rPr lang="en-US" dirty="0" smtClean="0"/>
              <a:t>Marked by tags in sharp parentheses</a:t>
            </a:r>
            <a:endParaRPr lang="en-US" dirty="0" smtClean="0"/>
          </a:p>
          <a:p>
            <a:pPr lvl="1"/>
            <a:r>
              <a:rPr lang="en-US" dirty="0" smtClean="0"/>
              <a:t>Beginning is marked by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&lt;tag&gt;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end – by 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&lt;/tag&gt;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Element contents is between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&lt;tag&gt;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&lt;/tag&gt;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Empty element without content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&lt;tag/&gt;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Elements can be nested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792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Parameters to HTML elements</a:t>
            </a:r>
            <a:endParaRPr lang="bg-BG" dirty="0" smtClean="0"/>
          </a:p>
          <a:p>
            <a:pPr lvl="1"/>
            <a:r>
              <a:rPr lang="en-US" dirty="0" smtClean="0"/>
              <a:t>Short attributes, only names </a:t>
            </a:r>
            <a:r>
              <a:rPr lang="bg-BG" dirty="0" smtClean="0"/>
              <a:t>&lt;</a:t>
            </a:r>
            <a:r>
              <a:rPr lang="en-US" dirty="0" smtClean="0"/>
              <a:t>tag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attribute</a:t>
            </a:r>
            <a:r>
              <a:rPr lang="en-US" dirty="0" smtClean="0"/>
              <a:t>&gt;…&lt;/tag&gt;</a:t>
            </a:r>
            <a:endParaRPr lang="en-US" dirty="0"/>
          </a:p>
          <a:p>
            <a:pPr lvl="1"/>
            <a:r>
              <a:rPr lang="en-US" dirty="0" smtClean="0"/>
              <a:t>Full attributes with values </a:t>
            </a:r>
            <a:r>
              <a:rPr lang="bg-BG" dirty="0" smtClean="0"/>
              <a:t>&lt;</a:t>
            </a:r>
            <a:r>
              <a:rPr lang="en-US" dirty="0" smtClean="0"/>
              <a:t>tag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attribute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="…"</a:t>
            </a:r>
            <a:r>
              <a:rPr lang="en-US" dirty="0" smtClean="0"/>
              <a:t>&gt;…&lt;/tag&gt;</a:t>
            </a:r>
            <a:endParaRPr lang="bg-BG" dirty="0" smtClean="0"/>
          </a:p>
          <a:p>
            <a:pPr lvl="1"/>
            <a:r>
              <a:rPr lang="en-US" dirty="0" smtClean="0"/>
              <a:t>One element may have several attributes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smtClean="0"/>
              <a:t>&lt;tag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attr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attr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attr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attr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attr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US" dirty="0" smtClean="0"/>
              <a:t>&gt;…&lt;/tag&gt;</a:t>
            </a:r>
            <a:endParaRPr lang="bg-BG" dirty="0"/>
          </a:p>
          <a:p>
            <a:r>
              <a:rPr lang="en-US" dirty="0" smtClean="0"/>
              <a:t>Purpose of attributes</a:t>
            </a:r>
            <a:endParaRPr lang="bg-BG" dirty="0"/>
          </a:p>
          <a:p>
            <a:pPr lvl="1"/>
            <a:r>
              <a:rPr lang="en-US" dirty="0" smtClean="0"/>
              <a:t>Define details about the elements</a:t>
            </a:r>
          </a:p>
          <a:p>
            <a:pPr lvl="1"/>
            <a:r>
              <a:rPr lang="en-US" dirty="0" smtClean="0"/>
              <a:t>May contain </a:t>
            </a:r>
            <a:r>
              <a:rPr lang="en-US" dirty="0" err="1" smtClean="0"/>
              <a:t>CSS</a:t>
            </a:r>
            <a:r>
              <a:rPr lang="en-US" dirty="0" smtClean="0"/>
              <a:t> formatting or JavaScript code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61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&lt;!</a:t>
            </a:r>
            <a:r>
              <a:rPr lang="en-US" dirty="0" err="1" smtClean="0"/>
              <a:t>DOCTYPE</a:t>
            </a:r>
            <a:r>
              <a:rPr lang="en-US" dirty="0" smtClean="0"/>
              <a:t>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Document type</a:t>
            </a:r>
            <a:endParaRPr lang="bg-BG" dirty="0" smtClean="0"/>
          </a:p>
          <a:p>
            <a:pPr lvl="1"/>
            <a:r>
              <a:rPr lang="en-US" dirty="0" smtClean="0"/>
              <a:t>At the very beginning of the document, not part of HTML</a:t>
            </a:r>
            <a:endParaRPr lang="bg-BG" dirty="0" smtClean="0"/>
          </a:p>
          <a:p>
            <a:pPr lvl="1"/>
            <a:r>
              <a:rPr lang="en-US" dirty="0" smtClean="0"/>
              <a:t>Defines that the following text is HTML</a:t>
            </a:r>
            <a:endParaRPr lang="bg-BG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is not the only markup language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2142"/>
            <a:ext cx="7223681" cy="736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DOCTYPE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/>
              <a:t> :</a:t>
            </a:r>
            <a:endParaRPr lang="bg-BG" dirty="0"/>
          </a:p>
        </p:txBody>
      </p:sp>
      <p:sp>
        <p:nvSpPr>
          <p:cNvPr id="7" name="TextBox 6">
            <a:hlinkClick r:id="rId2" action="ppaction://hlinkfile"/>
          </p:cNvPr>
          <p:cNvSpPr txBox="1"/>
          <p:nvPr/>
        </p:nvSpPr>
        <p:spPr>
          <a:xfrm>
            <a:off x="3657610" y="385189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8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&lt;html&gt;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Basic element</a:t>
            </a:r>
            <a:endParaRPr lang="bg-BG" dirty="0" smtClean="0"/>
          </a:p>
          <a:p>
            <a:pPr lvl="1"/>
            <a:r>
              <a:rPr lang="en-US" dirty="0" smtClean="0"/>
              <a:t>Marks the beginning and end of HTML</a:t>
            </a:r>
            <a:endParaRPr lang="bg-BG" dirty="0" smtClean="0"/>
          </a:p>
          <a:p>
            <a:pPr lvl="1"/>
            <a:r>
              <a:rPr lang="en-US" dirty="0" smtClean="0"/>
              <a:t>Content and programming code in inside</a:t>
            </a:r>
            <a:endParaRPr lang="en-US" dirty="0" smtClean="0"/>
          </a:p>
          <a:p>
            <a:pPr lvl="1"/>
            <a:r>
              <a:rPr lang="en-US" dirty="0" smtClean="0"/>
              <a:t>Could be skipped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html&gt;</a:t>
            </a:r>
          </a:p>
          <a:p>
            <a:pPr algn="l"/>
            <a:r>
              <a:rPr lang="bg-BG" dirty="0" smtClean="0"/>
              <a:t> :</a:t>
            </a:r>
            <a:endParaRPr lang="en-US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91969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4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comment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Additional texts</a:t>
            </a:r>
            <a:endParaRPr lang="bg-BG" dirty="0" smtClean="0"/>
          </a:p>
          <a:p>
            <a:pPr lvl="1"/>
            <a:r>
              <a:rPr lang="en-US" dirty="0" smtClean="0"/>
              <a:t>Do not show up in the web page</a:t>
            </a:r>
            <a:endParaRPr lang="bg-BG" dirty="0" smtClean="0"/>
          </a:p>
          <a:p>
            <a:pPr lvl="1"/>
            <a:r>
              <a:rPr lang="en-US" dirty="0" smtClean="0"/>
              <a:t>Could be anywhere when a tag can be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>
                <a:effectLst/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&lt;!--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This is comment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--&gt;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&lt;/html&gt;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034774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</a:t>
            </a:r>
            <a:r>
              <a:rPr lang="bg-BG" dirty="0" smtClean="0"/>
              <a:t> </a:t>
            </a:r>
            <a:r>
              <a:rPr lang="en-US" dirty="0" smtClean="0"/>
              <a:t>&lt;head&gt;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Used technologies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91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head&gt;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Head element</a:t>
            </a:r>
            <a:endParaRPr lang="bg-BG" dirty="0" smtClean="0"/>
          </a:p>
          <a:p>
            <a:pPr lvl="1"/>
            <a:r>
              <a:rPr lang="en-US" dirty="0" smtClean="0"/>
              <a:t>Nested as a first element inside &lt;</a:t>
            </a:r>
            <a:r>
              <a:rPr lang="en-US" dirty="0" smtClean="0"/>
              <a:t>html&gt;</a:t>
            </a:r>
          </a:p>
          <a:p>
            <a:pPr lvl="1"/>
            <a:r>
              <a:rPr lang="en-US" dirty="0" smtClean="0"/>
              <a:t>Contain general properties of the web page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571750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	</a:t>
            </a:r>
            <a:r>
              <a:rPr lang="ru-RU" dirty="0" smtClean="0"/>
              <a:t>: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00530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5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title&gt;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Page title</a:t>
            </a:r>
            <a:endParaRPr lang="bg-BG" dirty="0" smtClean="0"/>
          </a:p>
          <a:p>
            <a:pPr lvl="1"/>
            <a:r>
              <a:rPr lang="en-US" dirty="0" smtClean="0"/>
              <a:t>Nested as element inside &lt;</a:t>
            </a:r>
            <a:r>
              <a:rPr lang="en-US" dirty="0" smtClean="0"/>
              <a:t>head&gt;</a:t>
            </a:r>
          </a:p>
          <a:p>
            <a:pPr lvl="1"/>
            <a:r>
              <a:rPr lang="en-US" dirty="0" smtClean="0"/>
              <a:t>Defines page title, usually shown as tab caption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7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Example</a:t>
            </a:r>
            <a:r>
              <a:rPr lang="ru-RU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0205&lt;/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&lt;/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69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meta&gt;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Web page metadata</a:t>
            </a:r>
            <a:endParaRPr lang="bg-BG" dirty="0" smtClean="0"/>
          </a:p>
          <a:p>
            <a:pPr lvl="1"/>
            <a:r>
              <a:rPr lang="en-US" dirty="0" smtClean="0"/>
              <a:t>Nested in &lt;head&gt;</a:t>
            </a:r>
            <a:r>
              <a:rPr lang="bg-BG" dirty="0" smtClean="0"/>
              <a:t>, </a:t>
            </a:r>
            <a:r>
              <a:rPr lang="en-US" dirty="0" smtClean="0"/>
              <a:t>not show on the screen</a:t>
            </a:r>
          </a:p>
          <a:p>
            <a:pPr lvl="1"/>
            <a:r>
              <a:rPr lang="en-US" dirty="0" smtClean="0"/>
              <a:t>Optional, but recommended element</a:t>
            </a:r>
            <a:endParaRPr lang="bg-BG" dirty="0" smtClean="0"/>
          </a:p>
          <a:p>
            <a:r>
              <a:rPr lang="en-US" dirty="0" smtClean="0"/>
              <a:t>Attributes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</a:p>
          <a:p>
            <a:pPr lvl="1"/>
            <a:r>
              <a:rPr lang="en-US" dirty="0" smtClean="0"/>
              <a:t>Always paired as type-value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</a:t>
            </a:r>
            <a:r>
              <a:rPr lang="en-US" dirty="0" smtClean="0"/>
              <a:t>is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author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description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keywords</a:t>
            </a:r>
            <a:r>
              <a:rPr lang="bg-BG" dirty="0" smtClean="0"/>
              <a:t> </a:t>
            </a:r>
            <a:r>
              <a:rPr lang="en-US" dirty="0" smtClean="0"/>
              <a:t>and so on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  <a:r>
              <a:rPr lang="bg-BG" dirty="0" smtClean="0"/>
              <a:t> </a:t>
            </a:r>
            <a:r>
              <a:rPr lang="en-US" dirty="0" smtClean="0"/>
              <a:t>is the value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0328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5878" y="1657360"/>
            <a:ext cx="7589173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charset="utf-8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name="description" content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Example file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name="keywords" content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="HTML5,SUICA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name="author" content="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r>
              <a:rPr lang="en-GB" dirty="0"/>
              <a:t>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</a:t>
            </a:r>
            <a:r>
              <a:rPr lang="en-GB" dirty="0" smtClean="0"/>
              <a:t>title&gt;</a:t>
            </a:r>
            <a:r>
              <a:rPr lang="en-US" dirty="0" smtClean="0"/>
              <a:t>Example</a:t>
            </a:r>
            <a:r>
              <a:rPr lang="bg-BG" dirty="0" smtClean="0"/>
              <a:t> </a:t>
            </a:r>
            <a:r>
              <a:rPr lang="bg-BG" dirty="0" smtClean="0"/>
              <a:t>0206&lt;/</a:t>
            </a:r>
            <a:r>
              <a:rPr lang="en-GB" dirty="0"/>
              <a:t>title&gt;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charset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File encoding</a:t>
            </a:r>
            <a:endParaRPr lang="en-US" dirty="0" smtClean="0"/>
          </a:p>
          <a:p>
            <a:pPr lvl="1"/>
            <a:r>
              <a:rPr lang="en-US" dirty="0" smtClean="0"/>
              <a:t>Encoding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utf-8 </a:t>
            </a:r>
            <a:r>
              <a:rPr lang="bg-BG" dirty="0" smtClean="0"/>
              <a:t>п</a:t>
            </a:r>
            <a:r>
              <a:rPr lang="en-US" dirty="0" smtClean="0"/>
              <a:t>supports non-Latin characters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860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7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 &lt;body</a:t>
            </a:r>
            <a:r>
              <a:rPr lang="en-US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077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body&gt;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Basic element</a:t>
            </a:r>
            <a:endParaRPr lang="bg-BG" dirty="0" smtClean="0"/>
          </a:p>
          <a:p>
            <a:pPr lvl="1"/>
            <a:r>
              <a:rPr lang="en-US" dirty="0" smtClean="0"/>
              <a:t>Nested as a second element in &lt;</a:t>
            </a:r>
            <a:r>
              <a:rPr lang="en-US" dirty="0" smtClean="0"/>
              <a:t>html&gt;</a:t>
            </a:r>
            <a:r>
              <a:rPr lang="bg-BG" dirty="0" smtClean="0"/>
              <a:t>, </a:t>
            </a:r>
            <a:r>
              <a:rPr lang="en-US" dirty="0" smtClean="0"/>
              <a:t>right after &lt;head</a:t>
            </a:r>
            <a:r>
              <a:rPr lang="en-US" dirty="0" smtClean="0"/>
              <a:t>&gt;</a:t>
            </a:r>
          </a:p>
          <a:p>
            <a:pPr lvl="1"/>
            <a:r>
              <a:rPr lang="en-US" dirty="0" smtClean="0"/>
              <a:t>Contains the page content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571749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&lt;head</a:t>
            </a:r>
            <a:r>
              <a:rPr lang="en-GB" dirty="0" smtClean="0"/>
              <a:t>&gt;</a:t>
            </a:r>
            <a:r>
              <a:rPr lang="bg-BG" dirty="0" smtClean="0"/>
              <a:t>...</a:t>
            </a:r>
            <a:r>
              <a:rPr lang="en-GB" dirty="0" smtClean="0"/>
              <a:t>&lt;/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Lorem ipsum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smtClean="0"/>
              <a:t>sit</a:t>
            </a:r>
            <a:r>
              <a:rPr lang="bg-BG" dirty="0" smtClean="0"/>
              <a:t>.</a:t>
            </a:r>
            <a:endParaRPr lang="bg-BG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&lt;/html&gt;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863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1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contents of</a:t>
            </a:r>
            <a:r>
              <a:rPr lang="bg-BG" dirty="0" smtClean="0"/>
              <a:t> </a:t>
            </a:r>
            <a:r>
              <a:rPr lang="en-US" dirty="0" smtClean="0"/>
              <a:t>&lt;body&gt;</a:t>
            </a:r>
          </a:p>
          <a:p>
            <a:pPr lvl="1"/>
            <a:r>
              <a:rPr lang="en-US" dirty="0" smtClean="0"/>
              <a:t>The text of the page</a:t>
            </a:r>
            <a:endParaRPr lang="bg-BG" dirty="0" smtClean="0"/>
          </a:p>
          <a:p>
            <a:pPr lvl="1"/>
            <a:r>
              <a:rPr lang="en-US" dirty="0" smtClean="0"/>
              <a:t>Tags for formatting</a:t>
            </a:r>
          </a:p>
          <a:p>
            <a:pPr lvl="1"/>
            <a:r>
              <a:rPr lang="en-US" dirty="0" smtClean="0"/>
              <a:t>Tags for non-textual content</a:t>
            </a:r>
          </a:p>
          <a:p>
            <a:pPr lvl="1"/>
            <a:r>
              <a:rPr lang="en-US" dirty="0" smtClean="0"/>
              <a:t>Tags for semantic elements</a:t>
            </a:r>
            <a:endParaRPr lang="bg-BG" dirty="0" smtClean="0"/>
          </a:p>
          <a:p>
            <a:r>
              <a:rPr lang="en-US" dirty="0" smtClean="0"/>
              <a:t>General rules</a:t>
            </a:r>
            <a:endParaRPr lang="bg-BG" dirty="0" smtClean="0"/>
          </a:p>
          <a:p>
            <a:pPr lvl="1"/>
            <a:r>
              <a:rPr lang="en-US" dirty="0" smtClean="0"/>
              <a:t>Spaces and new lines merge into a single space</a:t>
            </a:r>
          </a:p>
          <a:p>
            <a:pPr lvl="1"/>
            <a:r>
              <a:rPr lang="en-US" dirty="0" smtClean="0"/>
              <a:t>Element style is modified by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99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used in the course</a:t>
            </a:r>
            <a:endParaRPr lang="bg-BG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Different, but complementing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3474733" y="2085380"/>
            <a:ext cx="2194536" cy="25991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 page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491219"/>
            <a:ext cx="2011657" cy="2101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30108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53060"/>
            <a:ext cx="1828780" cy="5486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Callout 9"/>
          <p:cNvSpPr/>
          <p:nvPr/>
        </p:nvSpPr>
        <p:spPr>
          <a:xfrm>
            <a:off x="2103147" y="2999770"/>
            <a:ext cx="1645902" cy="1136168"/>
          </a:xfrm>
          <a:prstGeom prst="rightArrowCallout">
            <a:avLst>
              <a:gd name="adj1" fmla="val 10027"/>
              <a:gd name="adj2" fmla="val 10963"/>
              <a:gd name="adj3" fmla="val 13770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4586" y="3649568"/>
            <a:ext cx="1005829" cy="3949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Right Arrow Callout 14"/>
          <p:cNvSpPr/>
          <p:nvPr/>
        </p:nvSpPr>
        <p:spPr>
          <a:xfrm flipH="1">
            <a:off x="5609728" y="2672914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files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6" name="Right Arrow Callout 15"/>
          <p:cNvSpPr/>
          <p:nvPr/>
        </p:nvSpPr>
        <p:spPr>
          <a:xfrm flipH="1">
            <a:off x="5609728" y="4135938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files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ight Arrow Callout 16"/>
          <p:cNvSpPr/>
          <p:nvPr/>
        </p:nvSpPr>
        <p:spPr>
          <a:xfrm flipH="1">
            <a:off x="5609728" y="3404426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</a:t>
            </a:r>
            <a:b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files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ight Arrow Callout 17"/>
          <p:cNvSpPr/>
          <p:nvPr/>
        </p:nvSpPr>
        <p:spPr>
          <a:xfrm flipH="1">
            <a:off x="5609728" y="1931677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JPEG/PNG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files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 formatting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700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tags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Text blocks</a:t>
            </a:r>
            <a:endParaRPr lang="bg-BG" dirty="0" smtClean="0"/>
          </a:p>
          <a:p>
            <a:pPr lvl="1"/>
            <a:r>
              <a:rPr lang="en-US" dirty="0" smtClean="0"/>
              <a:t>Headers from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</a:t>
            </a:r>
            <a:r>
              <a:rPr lang="bg-BG" dirty="0" smtClean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h6&gt;…&lt;/h6&gt;</a:t>
            </a:r>
          </a:p>
          <a:p>
            <a:pPr lvl="1"/>
            <a:r>
              <a:rPr lang="en-US" dirty="0" smtClean="0"/>
              <a:t>Text paragraph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&lt;p&gt;…&lt;/p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41" y="2571750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Lorem </a:t>
            </a:r>
            <a:r>
              <a:rPr lang="en-GB" dirty="0"/>
              <a:t>ipsum </a:t>
            </a:r>
            <a:r>
              <a:rPr lang="en-GB" dirty="0" err="1"/>
              <a:t>dolor</a:t>
            </a:r>
            <a:r>
              <a:rPr lang="en-GB" dirty="0"/>
              <a:t> sit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&lt;/h1&gt;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/>
              <a:t>Donec</a:t>
            </a:r>
            <a:r>
              <a:rPr lang="en-GB" dirty="0"/>
              <a:t> non ipsum </a:t>
            </a:r>
            <a:r>
              <a:rPr lang="en-GB" dirty="0" err="1"/>
              <a:t>malesuada</a:t>
            </a:r>
            <a:r>
              <a:rPr lang="en-GB" dirty="0"/>
              <a:t>,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, </a:t>
            </a:r>
            <a:r>
              <a:rPr lang="en-GB" dirty="0" err="1"/>
              <a:t>placerat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quam in magna </a:t>
            </a:r>
            <a:r>
              <a:rPr lang="en-GB" dirty="0" err="1"/>
              <a:t>suscipit</a:t>
            </a:r>
            <a:r>
              <a:rPr lang="en-GB" dirty="0"/>
              <a:t>, vitae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67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3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 formatting</a:t>
            </a:r>
            <a:endParaRPr lang="bg-BG" dirty="0" smtClean="0"/>
          </a:p>
          <a:p>
            <a:pPr lvl="1"/>
            <a:r>
              <a:rPr lang="en-US" dirty="0" smtClean="0"/>
              <a:t>Bold text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&lt;b&gt;…&lt;/b&gt;</a:t>
            </a:r>
          </a:p>
          <a:p>
            <a:pPr lvl="1"/>
            <a:r>
              <a:rPr lang="en-US" dirty="0" smtClean="0"/>
              <a:t>Italics text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en-US" dirty="0" smtClean="0"/>
              <a:t>Underlined text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&lt;u&gt;…&lt;/u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Nesting</a:t>
            </a:r>
            <a:endParaRPr lang="bg-BG" dirty="0" smtClean="0"/>
          </a:p>
          <a:p>
            <a:pPr lvl="1"/>
            <a:r>
              <a:rPr lang="en-US" dirty="0" smtClean="0"/>
              <a:t>Tags are completely nested, not cross-nested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023118"/>
            <a:ext cx="7315120" cy="457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Pellentes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>
                <a:effectLst/>
              </a:rPr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u&gt;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39" y="4034774"/>
            <a:ext cx="6857925" cy="4571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 smtClean="0"/>
              <a:t>Pellentes</a:t>
            </a:r>
            <a:r>
              <a:rPr lang="en-GB" dirty="0" smtClean="0"/>
              <a:t>                               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&lt;/p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3412" y="3943335"/>
            <a:ext cx="4166002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eget</a:t>
            </a:r>
            <a:r>
              <a:rPr lang="en-GB" dirty="0" smtClean="0"/>
              <a:t>               </a:t>
            </a:r>
            <a:r>
              <a:rPr lang="en-GB" dirty="0" err="1" smtClean="0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01802" y="3826651"/>
            <a:ext cx="1950344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/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5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text</a:t>
            </a:r>
            <a:endParaRPr lang="bg-BG" dirty="0" smtClean="0"/>
          </a:p>
          <a:p>
            <a:pPr lvl="1"/>
            <a:r>
              <a:rPr lang="en-US" dirty="0" smtClean="0"/>
              <a:t>Small text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&lt;small&gt;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small&gt;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err="1" smtClean="0"/>
              <a:t>Supscripts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&lt;sup&gt;…&lt;/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sup&gt;</a:t>
            </a:r>
            <a:r>
              <a:rPr lang="bg-BG" dirty="0" smtClean="0"/>
              <a:t> </a:t>
            </a:r>
          </a:p>
          <a:p>
            <a:pPr lvl="1"/>
            <a:r>
              <a:rPr lang="en-US" dirty="0" smtClean="0"/>
              <a:t>Subscripts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sub&gt;…&lt;/sub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It is possible to nest these tags too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480311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&lt;sub&gt;</a:t>
            </a:r>
            <a:r>
              <a:rPr lang="en-GB" dirty="0" smtClean="0"/>
              <a:t>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&lt;/sub&gt;</a:t>
            </a:r>
            <a:r>
              <a:rPr lang="en-GB" dirty="0"/>
              <a:t>=a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&lt;/sup&gt;&lt;/sup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err="1" smtClean="0"/>
              <a:t>Nullam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/>
              <a:t>neque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sagittis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small&gt;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&lt;/small&gt;</a:t>
            </a:r>
          </a:p>
        </p:txBody>
      </p:sp>
    </p:spTree>
    <p:extLst>
      <p:ext uri="{BB962C8B-B14F-4D97-AF65-F5344CB8AC3E}">
        <p14:creationId xmlns:p14="http://schemas.microsoft.com/office/powerpoint/2010/main" val="22561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3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for code fragments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Source code</a:t>
            </a:r>
            <a:endParaRPr lang="bg-BG" dirty="0" smtClean="0"/>
          </a:p>
          <a:p>
            <a:pPr lvl="1"/>
            <a:r>
              <a:rPr lang="en-US" dirty="0" smtClean="0"/>
              <a:t>Same character width (monospace)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Preserving spaces and new lines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pre&gt;…&lt;/pre&gt;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914441" y="2480310"/>
            <a:ext cx="7315120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&lt;p&gt;</a:t>
            </a:r>
            <a:r>
              <a:rPr lang="en-GB" dirty="0" err="1" smtClean="0"/>
              <a:t>Etiam</a:t>
            </a:r>
            <a:r>
              <a:rPr lang="en-GB" dirty="0" smtClean="0"/>
              <a:t> </a:t>
            </a:r>
            <a:r>
              <a:rPr lang="en-GB" dirty="0" err="1"/>
              <a:t>facilisis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/>
              <a:t>include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&lt;/code&gt;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 err="1"/>
              <a:t>iostream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&lt;/</a:t>
            </a:r>
            <a:r>
              <a:rPr lang="en-GB" dirty="0"/>
              <a:t>p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pre&gt;</a:t>
            </a:r>
            <a:r>
              <a:rPr lang="en-GB" dirty="0"/>
              <a:t>main()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    return 0;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}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29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5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for lists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Lists of elements</a:t>
            </a:r>
            <a:endParaRPr lang="bg-BG" dirty="0" smtClean="0"/>
          </a:p>
          <a:p>
            <a:pPr lvl="1"/>
            <a:r>
              <a:rPr lang="en-US" dirty="0" smtClean="0"/>
              <a:t>Ordered list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en-US" dirty="0" smtClean="0"/>
              <a:t>Unordered list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en-US" dirty="0" smtClean="0"/>
              <a:t>List item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li&gt;…&lt;/li&gt;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914440" y="2846066"/>
            <a:ext cx="3657559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Vestibulum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it-IT" dirty="0"/>
              <a:t>Erat </a:t>
            </a:r>
            <a:r>
              <a:rPr lang="it-IT" dirty="0" smtClean="0"/>
              <a:t>pulvinar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Ultrices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&lt;/ul&gt;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3440" y="2846067"/>
            <a:ext cx="3566120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en-GB" dirty="0" err="1" smtClean="0">
                <a:effectLst/>
              </a:rPr>
              <a:t>Nunc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>
                <a:effectLst/>
              </a:rPr>
              <a:t>Purus non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 err="1">
                <a:effectLst/>
              </a:rPr>
              <a:t>Donec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5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Application of </a:t>
            </a:r>
            <a:r>
              <a:rPr lang="en-US" dirty="0" err="1" smtClean="0"/>
              <a:t>SUICA</a:t>
            </a:r>
            <a:endParaRPr lang="bg-BG" dirty="0" smtClean="0"/>
          </a:p>
          <a:p>
            <a:pPr lvl="1"/>
            <a:r>
              <a:rPr lang="en-US" dirty="0" smtClean="0"/>
              <a:t>Programming where JavaScript is</a:t>
            </a:r>
            <a:endParaRPr lang="bg-BG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74733" y="2258533"/>
            <a:ext cx="2194536" cy="23248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 page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664372"/>
            <a:ext cx="2011657" cy="1827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20383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 </a:t>
            </a:r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43335"/>
            <a:ext cx="1828780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1" y="2258533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Examples and projects are as web pages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5669269" y="2581699"/>
            <a:ext cx="727232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81698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Textual and visual content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>
            <a:off x="2743220" y="2904864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TextBox 22"/>
          <p:cNvSpPr txBox="1"/>
          <p:nvPr/>
        </p:nvSpPr>
        <p:spPr>
          <a:xfrm>
            <a:off x="6399564" y="3030638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Creating graphical objects, animation and interactivity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5486390" y="3492303"/>
            <a:ext cx="913174" cy="8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TextBox 29"/>
          <p:cNvSpPr txBox="1"/>
          <p:nvPr/>
        </p:nvSpPr>
        <p:spPr>
          <a:xfrm>
            <a:off x="91489" y="3845638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Content formatting</a:t>
            </a:r>
            <a:b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(when needed)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680637" y="4175120"/>
            <a:ext cx="97697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75512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8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for links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Links to images</a:t>
            </a:r>
            <a:endParaRPr lang="bg-BG" dirty="0" smtClean="0"/>
          </a:p>
          <a:p>
            <a:pPr lvl="1"/>
            <a:r>
              <a:rPr lang="en-US" dirty="0" smtClean="0"/>
              <a:t>Tag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</a:t>
            </a:r>
            <a:r>
              <a:rPr lang="en-US" dirty="0" smtClean="0"/>
              <a:t>for showing an image</a:t>
            </a:r>
            <a:endParaRPr lang="bg-BG" dirty="0" smtClean="0"/>
          </a:p>
          <a:p>
            <a:pPr lvl="1"/>
            <a:r>
              <a:rPr lang="en-US" dirty="0" smtClean="0"/>
              <a:t>Compulsory attribute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bg-BG" dirty="0" smtClean="0"/>
              <a:t> </a:t>
            </a:r>
            <a:r>
              <a:rPr lang="en-US" dirty="0" smtClean="0"/>
              <a:t>with image’s address</a:t>
            </a:r>
            <a:endParaRPr lang="bg-BG" dirty="0" smtClean="0"/>
          </a:p>
          <a:p>
            <a:pPr lvl="1"/>
            <a:r>
              <a:rPr lang="en-US" dirty="0" smtClean="0"/>
              <a:t>Attributes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width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height</a:t>
            </a:r>
            <a:r>
              <a:rPr lang="bg-BG" dirty="0" smtClean="0"/>
              <a:t> </a:t>
            </a:r>
            <a:r>
              <a:rPr lang="en-US" dirty="0" smtClean="0"/>
              <a:t>set visible image size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303266"/>
            <a:ext cx="7223681" cy="1371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</a:t>
            </a:r>
            <a:r>
              <a:rPr lang="en-GB" dirty="0" smtClean="0">
                <a:effectLst/>
              </a:rPr>
              <a:t>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3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984" y="4970946"/>
            <a:ext cx="9149983" cy="16109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Images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: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Egg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by Rich Lee, licensed CC-BY-SA 2.0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in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2004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[www.flickr.com/photos/kof2002/123481664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]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and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Giraffes have funny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by Adam Jenkins, licensed CC-BY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2.0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in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2010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[www.flickr.com/photos/37796451@N00/4466520589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]</a:t>
            </a:r>
            <a:endParaRPr lang="bg-BG" sz="6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1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Link to pages</a:t>
            </a:r>
            <a:endParaRPr lang="bg-BG" dirty="0" smtClean="0"/>
          </a:p>
          <a:p>
            <a:pPr lvl="1"/>
            <a:r>
              <a:rPr lang="en-US" dirty="0" smtClean="0"/>
              <a:t>Tag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a&gt;…&lt;/a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from</a:t>
            </a:r>
            <a:r>
              <a:rPr lang="bg-BG" dirty="0" smtClean="0"/>
              <a:t> </a:t>
            </a:r>
            <a:r>
              <a:rPr lang="en-US" i="1" dirty="0" smtClean="0"/>
              <a:t>anchor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Page address is in attribute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href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Tag’s content is shows as link, it may contain other HTML elements, including images</a:t>
            </a:r>
            <a:endParaRPr lang="en-GB" dirty="0" smtClean="0"/>
          </a:p>
          <a:p>
            <a:endParaRPr lang="en-GB" dirty="0" smtClean="0"/>
          </a:p>
          <a:p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754629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="Giraffe.html"&gt;</a:t>
            </a:r>
            <a:r>
              <a:rPr lang="en-GB" dirty="0" err="1" smtClean="0">
                <a:effectLst/>
              </a:rPr>
              <a:t>Fringilla</a:t>
            </a:r>
            <a:r>
              <a:rPr lang="bg-BG" dirty="0">
                <a:effectLst/>
              </a:rPr>
              <a:t> </a:t>
            </a:r>
            <a:r>
              <a:rPr lang="en-GB" dirty="0" err="1" smtClean="0">
                <a:effectLst/>
              </a:rPr>
              <a:t>Venenatis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</a:t>
            </a:r>
            <a:r>
              <a:rPr lang="en-GB" dirty="0" smtClean="0">
                <a:effectLst/>
              </a:rPr>
              <a:t>&lt;</a:t>
            </a:r>
            <a:r>
              <a:rPr lang="en-GB" dirty="0" err="1">
                <a:effectLst/>
              </a:rPr>
              <a:t>img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height="100</a:t>
            </a:r>
            <a:r>
              <a:rPr lang="en-GB" dirty="0" smtClean="0">
                <a:effectLst/>
              </a:rPr>
              <a:t>"&gt;</a:t>
            </a:r>
            <a:endParaRPr lang="bg-BG" dirty="0" smtClean="0">
              <a:effectLst/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2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46" y="2022139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rc 1"/>
          <p:cNvSpPr/>
          <p:nvPr/>
        </p:nvSpPr>
        <p:spPr>
          <a:xfrm>
            <a:off x="5212123" y="1199198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Arc 5"/>
          <p:cNvSpPr/>
          <p:nvPr/>
        </p:nvSpPr>
        <p:spPr>
          <a:xfrm flipH="1">
            <a:off x="1554533" y="1200165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6"/>
          <p:cNvSpPr/>
          <p:nvPr/>
        </p:nvSpPr>
        <p:spPr>
          <a:xfrm flipH="1">
            <a:off x="3474732" y="2937526"/>
            <a:ext cx="2103097" cy="1645882"/>
          </a:xfrm>
          <a:prstGeom prst="arc">
            <a:avLst>
              <a:gd name="adj1" fmla="val 1597996"/>
              <a:gd name="adj2" fmla="val 9209205"/>
            </a:avLst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TextBox 7">
            <a:hlinkClick r:id="rId3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64" y="194336"/>
            <a:ext cx="3657600" cy="2195513"/>
          </a:xfrm>
          <a:prstGeom prst="rect">
            <a:avLst/>
          </a:prstGeom>
          <a:noFill/>
          <a:ln>
            <a:noFill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023116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54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for tables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bg-BG" dirty="0" smtClean="0"/>
          </a:p>
          <a:p>
            <a:pPr lvl="1"/>
            <a:r>
              <a:rPr lang="en-US" dirty="0" smtClean="0"/>
              <a:t>Defined row by row</a:t>
            </a:r>
            <a:endParaRPr lang="bg-BG" dirty="0" smtClean="0"/>
          </a:p>
          <a:p>
            <a:r>
              <a:rPr lang="en-US" dirty="0" smtClean="0"/>
              <a:t>Tags</a:t>
            </a:r>
            <a:endParaRPr lang="bg-BG" dirty="0" smtClean="0"/>
          </a:p>
          <a:p>
            <a:pPr lvl="1"/>
            <a:r>
              <a:rPr lang="en-US" dirty="0" smtClean="0"/>
              <a:t>Main tag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table&gt;…&lt;/table&gt;</a:t>
            </a:r>
          </a:p>
          <a:p>
            <a:pPr lvl="1"/>
            <a:r>
              <a:rPr lang="en-US" dirty="0" smtClean="0"/>
              <a:t>For every row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(</a:t>
            </a:r>
            <a:r>
              <a:rPr lang="en-US" dirty="0" smtClean="0"/>
              <a:t>table row)</a:t>
            </a:r>
          </a:p>
          <a:p>
            <a:pPr lvl="1"/>
            <a:r>
              <a:rPr lang="en-US" dirty="0" smtClean="0"/>
              <a:t>Header cells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table header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Data cells</a:t>
            </a:r>
            <a:r>
              <a:rPr lang="bg-BG" dirty="0" smtClean="0"/>
              <a:t> </a:t>
            </a:r>
            <a:r>
              <a:rPr lang="bg-BG" dirty="0" smtClean="0"/>
              <a:t>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&lt;td&gt;…&lt;/td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</a:t>
            </a:r>
            <a:r>
              <a:rPr lang="bg-BG" dirty="0" smtClean="0"/>
              <a:t>(</a:t>
            </a:r>
            <a:r>
              <a:rPr lang="en-US" dirty="0" smtClean="0"/>
              <a:t>table data</a:t>
            </a:r>
            <a:r>
              <a:rPr lang="en-US" dirty="0" smtClean="0"/>
              <a:t>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Difference between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bg-BG" dirty="0"/>
              <a:t> </a:t>
            </a:r>
            <a:r>
              <a:rPr lang="en-US" dirty="0" smtClean="0"/>
              <a:t>is the formatting</a:t>
            </a:r>
            <a:endParaRPr lang="en-GB" dirty="0"/>
          </a:p>
          <a:p>
            <a:endParaRPr lang="en-GB" sz="2800" b="0" dirty="0">
              <a:effectLst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75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Using attribute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border</a:t>
            </a:r>
            <a:r>
              <a:rPr lang="bg-BG" dirty="0" smtClean="0"/>
              <a:t> </a:t>
            </a:r>
            <a:r>
              <a:rPr lang="en-US" dirty="0" smtClean="0"/>
              <a:t>for table borders</a:t>
            </a:r>
            <a:endParaRPr lang="bg-BG" dirty="0" smtClean="0"/>
          </a:p>
          <a:p>
            <a:pPr lvl="1"/>
            <a:r>
              <a:rPr lang="en-US" dirty="0" smtClean="0"/>
              <a:t>HTML5</a:t>
            </a:r>
            <a:r>
              <a:rPr lang="bg-BG" dirty="0" smtClean="0"/>
              <a:t> </a:t>
            </a:r>
            <a:r>
              <a:rPr lang="en-US" dirty="0" smtClean="0"/>
              <a:t>does not support borders (use </a:t>
            </a:r>
            <a:r>
              <a:rPr lang="en-US" dirty="0" err="1" smtClean="0"/>
              <a:t>CSS</a:t>
            </a:r>
            <a:r>
              <a:rPr lang="en-US" dirty="0" smtClean="0"/>
              <a:t> for this), but most browsers still </a:t>
            </a:r>
            <a:r>
              <a:rPr lang="en-US" dirty="0" smtClean="0"/>
              <a:t>acknowledge this attribute</a:t>
            </a:r>
            <a:endParaRPr lang="bg-BG" dirty="0"/>
          </a:p>
        </p:txBody>
      </p:sp>
      <p:sp>
        <p:nvSpPr>
          <p:cNvPr id="36" name="TextBox 35"/>
          <p:cNvSpPr txBox="1"/>
          <p:nvPr/>
        </p:nvSpPr>
        <p:spPr>
          <a:xfrm>
            <a:off x="1005879" y="1840239"/>
            <a:ext cx="7223681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At </a:t>
            </a:r>
            <a:r>
              <a:rPr lang="en-GB" dirty="0" err="1">
                <a:effectLst/>
              </a:rPr>
              <a:t>massa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740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Merging cells</a:t>
            </a:r>
            <a:endParaRPr lang="bg-BG" dirty="0" smtClean="0"/>
          </a:p>
          <a:p>
            <a:pPr lvl="1"/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rowspan</a:t>
            </a:r>
            <a:r>
              <a:rPr lang="bg-BG" dirty="0" smtClean="0"/>
              <a:t> </a:t>
            </a:r>
            <a:r>
              <a:rPr lang="en-US" dirty="0" smtClean="0"/>
              <a:t>defines the number of merged rows</a:t>
            </a:r>
            <a:endParaRPr lang="bg-BG" dirty="0" smtClean="0"/>
          </a:p>
          <a:p>
            <a:pPr lvl="1"/>
            <a:r>
              <a:rPr lang="en-US" dirty="0" smtClean="0"/>
              <a:t>Attribute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colspan</a:t>
            </a:r>
            <a:r>
              <a:rPr lang="bg-BG" dirty="0" smtClean="0"/>
              <a:t> </a:t>
            </a:r>
            <a:r>
              <a:rPr lang="en-US" dirty="0" smtClean="0"/>
              <a:t>defines the number of merged columns</a:t>
            </a:r>
          </a:p>
          <a:p>
            <a:pPr lvl="1"/>
            <a:r>
              <a:rPr lang="en-US" dirty="0" smtClean="0"/>
              <a:t>They are applied to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023117"/>
            <a:ext cx="7223681" cy="2834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colspan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="2"&gt;</a:t>
            </a:r>
            <a:r>
              <a:rPr lang="en-GB" dirty="0" smtClean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&lt;/table&gt;</a:t>
            </a:r>
          </a:p>
        </p:txBody>
      </p:sp>
    </p:spTree>
    <p:extLst>
      <p:ext uri="{BB962C8B-B14F-4D97-AF65-F5344CB8AC3E}">
        <p14:creationId xmlns:p14="http://schemas.microsoft.com/office/powerpoint/2010/main" val="39214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Software used in the course</a:t>
            </a:r>
            <a:endParaRPr lang="bg-BG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74733" y="1931677"/>
            <a:ext cx="2194536" cy="17762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 page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337517"/>
            <a:ext cx="2011657" cy="1289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0" y="2368232"/>
            <a:ext cx="274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 browser supporting HTML5 and WebGL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(Chrome, Firefox, Opera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or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Internet Explorer)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5669268" y="2968397"/>
            <a:ext cx="727232" cy="3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10271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Traditional text editor</a:t>
            </a:r>
            <a:b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Notepad++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&amp;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Notepad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2072" y="4031813"/>
            <a:ext cx="192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Mini web server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6" idx="2"/>
            <a:endCxn id="23" idx="1"/>
          </p:cNvCxnSpPr>
          <p:nvPr/>
        </p:nvCxnSpPr>
        <p:spPr>
          <a:xfrm rot="16200000" flipH="1">
            <a:off x="4597353" y="3601760"/>
            <a:ext cx="589366" cy="640072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743220" y="2971936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Straight Arrow Connector 23"/>
          <p:cNvCxnSpPr>
            <a:stCxn id="23" idx="3"/>
            <a:endCxn id="7" idx="2"/>
          </p:cNvCxnSpPr>
          <p:nvPr/>
        </p:nvCxnSpPr>
        <p:spPr>
          <a:xfrm flipV="1">
            <a:off x="7132291" y="3568561"/>
            <a:ext cx="637959" cy="647918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694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page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1005880" y="1565920"/>
            <a:ext cx="7132242" cy="3383243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1097318" y="1931677"/>
            <a:ext cx="6949364" cy="73151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845592" y="2277038"/>
            <a:ext cx="1075404" cy="30138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&lt;title&gt;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034299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5233937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1097317" y="2754628"/>
            <a:ext cx="6949364" cy="210309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280196" y="3111093"/>
            <a:ext cx="6583608" cy="557925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80197" y="3760457"/>
            <a:ext cx="4389071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852146" y="3760456"/>
            <a:ext cx="2011657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28641" y="3851896"/>
            <a:ext cx="83789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371635" y="3211578"/>
            <a:ext cx="761399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2209530" y="3211578"/>
            <a:ext cx="2377413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663439" y="3211578"/>
            <a:ext cx="1188707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5928641" y="3211578"/>
            <a:ext cx="1843724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1371634" y="3862805"/>
            <a:ext cx="320036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6850503" y="3851896"/>
            <a:ext cx="921862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4663440" y="3862805"/>
            <a:ext cx="914390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482203" y="3973887"/>
            <a:ext cx="716936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2305154" y="3973888"/>
            <a:ext cx="336236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2305154" y="4309092"/>
            <a:ext cx="336236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6049600" y="3958610"/>
            <a:ext cx="625497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315544" y="3280850"/>
            <a:ext cx="1342065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3746456" y="3280850"/>
            <a:ext cx="738136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770375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4770375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165581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5165581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5" name="Pentagon 54"/>
          <p:cNvSpPr/>
          <p:nvPr/>
        </p:nvSpPr>
        <p:spPr>
          <a:xfrm>
            <a:off x="1005878" y="1158966"/>
            <a:ext cx="7132242" cy="35646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!</a:t>
            </a:r>
            <a:r>
              <a:rPr lang="en-US" dirty="0" err="1" smtClean="0"/>
              <a:t>DOCTYPE</a:t>
            </a:r>
            <a:r>
              <a:rPr lang="en-US" dirty="0" smtClean="0"/>
              <a:t> html&gt;</a:t>
            </a:r>
            <a:endParaRPr lang="bg-BG" dirty="0"/>
          </a:p>
        </p:txBody>
      </p:sp>
      <p:sp>
        <p:nvSpPr>
          <p:cNvPr id="56" name="TextBox 55"/>
          <p:cNvSpPr txBox="1"/>
          <p:nvPr/>
        </p:nvSpPr>
        <p:spPr>
          <a:xfrm>
            <a:off x="-25571" y="3028945"/>
            <a:ext cx="9169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HTML </a:t>
            </a:r>
            <a:r>
              <a:rPr lang="en-US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TAGS</a:t>
            </a:r>
            <a:endParaRPr lang="bg-BG" sz="80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Various tags</a:t>
            </a:r>
            <a:endParaRPr lang="bg-BG" dirty="0" smtClean="0"/>
          </a:p>
          <a:p>
            <a:pPr lvl="1"/>
            <a:r>
              <a:rPr lang="en-US" dirty="0" smtClean="0"/>
              <a:t>We mentioned just a few of them</a:t>
            </a:r>
            <a:endParaRPr lang="bg-BG" dirty="0" smtClean="0"/>
          </a:p>
          <a:p>
            <a:pPr lvl="1"/>
            <a:r>
              <a:rPr lang="en-US" dirty="0" smtClean="0"/>
              <a:t>Also, only a few of their attributes are presented</a:t>
            </a:r>
            <a:endParaRPr lang="bg-BG" dirty="0" smtClean="0"/>
          </a:p>
          <a:p>
            <a:r>
              <a:rPr lang="en-US" dirty="0" smtClean="0"/>
              <a:t>Some elements will be introduced in the other lessons</a:t>
            </a:r>
            <a:endParaRPr lang="bg-BG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elements for graphics, video and sound</a:t>
            </a:r>
            <a:endParaRPr lang="bg-BG" dirty="0" smtClean="0"/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elements for entering data and building user interface</a:t>
            </a:r>
            <a:endParaRPr lang="bg-BG" dirty="0" smtClean="0"/>
          </a:p>
          <a:p>
            <a:pPr lvl="1"/>
            <a:r>
              <a:rPr lang="en-US" dirty="0" smtClean="0"/>
              <a:t>Programming access to HTML</a:t>
            </a:r>
            <a:r>
              <a:rPr lang="bg-BG" dirty="0" smtClean="0"/>
              <a:t> </a:t>
            </a:r>
            <a:r>
              <a:rPr lang="en-US" dirty="0" smtClean="0"/>
              <a:t>elements and their attributes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info</a:t>
            </a:r>
            <a:endParaRPr lang="bg-BG" dirty="0" smtClean="0"/>
          </a:p>
          <a:p>
            <a:pPr lvl="1"/>
            <a:r>
              <a:rPr lang="en-US" dirty="0" smtClean="0"/>
              <a:t>Here</a:t>
            </a:r>
            <a:r>
              <a:rPr lang="bg-BG" dirty="0" smtClean="0"/>
              <a:t>: </a:t>
            </a:r>
            <a:r>
              <a:rPr lang="en-GB" dirty="0" smtClean="0">
                <a:hlinkClick r:id="rId2"/>
              </a:rPr>
              <a:t>http://www.w3schools.com/html</a:t>
            </a:r>
            <a:endParaRPr lang="bg-BG" dirty="0" smtClean="0"/>
          </a:p>
          <a:p>
            <a:pPr lvl="1"/>
            <a:r>
              <a:rPr lang="en-US" dirty="0" smtClean="0"/>
              <a:t>Attention</a:t>
            </a:r>
            <a:r>
              <a:rPr lang="bg-BG" dirty="0" smtClean="0"/>
              <a:t>! </a:t>
            </a:r>
            <a:r>
              <a:rPr lang="en-US" dirty="0" smtClean="0"/>
              <a:t>Check versions – prefer HTML5 examples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software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Само безплатен софтуер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Notepad</a:t>
            </a:r>
            <a:r>
              <a:rPr lang="en-US" dirty="0" smtClean="0"/>
              <a:t>++	[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notepad-plus-plus.org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Chrome	[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www.google.com/chrome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Firefox	[ </a:t>
            </a:r>
            <a:r>
              <a:rPr lang="en-US" dirty="0" smtClean="0">
                <a:hlinkClick r:id="rId4"/>
              </a:rPr>
              <a:t>http://www.mozilla.org/en-US/firefox/new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Opera	[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://www.opera.com</a:t>
            </a:r>
            <a:r>
              <a:rPr lang="en-US" dirty="0"/>
              <a:t> </a:t>
            </a:r>
            <a:r>
              <a:rPr lang="en-US" dirty="0" smtClean="0"/>
              <a:t>]</a:t>
            </a:r>
          </a:p>
          <a:p>
            <a:pPr lvl="1">
              <a:tabLst>
                <a:tab pos="2286000" algn="l"/>
              </a:tabLst>
            </a:pPr>
            <a:r>
              <a:rPr lang="en-US" dirty="0" err="1" smtClean="0"/>
              <a:t>QuickPHP</a:t>
            </a:r>
            <a:r>
              <a:rPr lang="en-US" dirty="0" smtClean="0"/>
              <a:t>	[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www.zachsaw.com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You may use other software of your choice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66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requirements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WebGL support</a:t>
            </a:r>
            <a:endParaRPr lang="en-US" dirty="0" smtClean="0"/>
          </a:p>
          <a:p>
            <a:pPr lvl="1"/>
            <a:r>
              <a:rPr lang="en-US" dirty="0" smtClean="0"/>
              <a:t>Modern browsers support WebGL</a:t>
            </a:r>
            <a:endParaRPr lang="en-US" dirty="0" smtClean="0"/>
          </a:p>
          <a:p>
            <a:pPr lvl="1"/>
            <a:r>
              <a:rPr lang="en-US" dirty="0" smtClean="0"/>
              <a:t>Some tablet or smartphone browsers do not</a:t>
            </a:r>
            <a:endParaRPr lang="en-US" dirty="0" smtClean="0"/>
          </a:p>
          <a:p>
            <a:r>
              <a:rPr lang="en-US" dirty="0" smtClean="0"/>
              <a:t>WebGL</a:t>
            </a:r>
            <a:r>
              <a:rPr lang="bg-BG" dirty="0" smtClean="0"/>
              <a:t> </a:t>
            </a:r>
            <a:r>
              <a:rPr lang="en-US" dirty="0" smtClean="0"/>
              <a:t>&amp;</a:t>
            </a:r>
            <a:r>
              <a:rPr lang="bg-BG" dirty="0" smtClean="0"/>
              <a:t> </a:t>
            </a:r>
            <a:r>
              <a:rPr lang="en-US" dirty="0" smtClean="0"/>
              <a:t>JavaScript turned on</a:t>
            </a:r>
            <a:endParaRPr lang="bg-BG" dirty="0" smtClean="0"/>
          </a:p>
          <a:p>
            <a:pPr lvl="1"/>
            <a:r>
              <a:rPr lang="en-US" dirty="0" smtClean="0"/>
              <a:t>Some browsers have them tuned off by default</a:t>
            </a:r>
            <a:endParaRPr lang="bg-BG" dirty="0" smtClean="0"/>
          </a:p>
          <a:p>
            <a:r>
              <a:rPr lang="en-US" dirty="0" smtClean="0"/>
              <a:t>HTML5 support</a:t>
            </a:r>
            <a:endParaRPr lang="bg-BG" dirty="0"/>
          </a:p>
          <a:p>
            <a:pPr lvl="1"/>
            <a:r>
              <a:rPr lang="en-US" dirty="0" smtClean="0"/>
              <a:t>Modern browsers support HTML5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16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WebGL check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WebGL support</a:t>
            </a:r>
            <a:endParaRPr lang="en-US" dirty="0" smtClean="0"/>
          </a:p>
          <a:p>
            <a:pPr lvl="1"/>
            <a:r>
              <a:rPr lang="en-US" dirty="0" smtClean="0"/>
              <a:t>Go to WebGL </a:t>
            </a:r>
            <a:r>
              <a:rPr lang="en-US" dirty="0" smtClean="0"/>
              <a:t>[ </a:t>
            </a:r>
            <a:r>
              <a:rPr lang="en-US" dirty="0" smtClean="0">
                <a:hlinkClick r:id="rId2"/>
              </a:rPr>
              <a:t>http://get.webgl.org</a:t>
            </a:r>
            <a:r>
              <a:rPr lang="en-US" dirty="0" smtClean="0"/>
              <a:t> ]</a:t>
            </a:r>
          </a:p>
          <a:p>
            <a:pPr lvl="1"/>
            <a:r>
              <a:rPr lang="en-US" dirty="0" smtClean="0"/>
              <a:t>You should see a spinning cube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20" y="2532820"/>
            <a:ext cx="3657560" cy="24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5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1644</TotalTime>
  <Words>1301</Words>
  <Application>Microsoft Office PowerPoint</Application>
  <PresentationFormat>On-screen Show (16:9)</PresentationFormat>
  <Paragraphs>333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Origin</vt:lpstr>
      <vt:lpstr>HTML5</vt:lpstr>
      <vt:lpstr>Used technologies</vt:lpstr>
      <vt:lpstr>Technologies used in the course</vt:lpstr>
      <vt:lpstr>Architecture</vt:lpstr>
      <vt:lpstr>Software</vt:lpstr>
      <vt:lpstr>Access to software</vt:lpstr>
      <vt:lpstr>Browser requirements</vt:lpstr>
      <vt:lpstr>WebGL check</vt:lpstr>
      <vt:lpstr>HTML5</vt:lpstr>
      <vt:lpstr>HTML</vt:lpstr>
      <vt:lpstr>History of HTML</vt:lpstr>
      <vt:lpstr>What is new in HTML5</vt:lpstr>
      <vt:lpstr>HTML</vt:lpstr>
      <vt:lpstr>Document and elements</vt:lpstr>
      <vt:lpstr>Attributes</vt:lpstr>
      <vt:lpstr>&lt;!DOCTYPE&gt;</vt:lpstr>
      <vt:lpstr>&lt;html&gt;</vt:lpstr>
      <vt:lpstr>HTML comment</vt:lpstr>
      <vt:lpstr>Element &lt;head&gt;</vt:lpstr>
      <vt:lpstr>&lt;head&gt;</vt:lpstr>
      <vt:lpstr>&lt;title&gt;</vt:lpstr>
      <vt:lpstr>PowerPoint Presentation</vt:lpstr>
      <vt:lpstr>&lt;meta&gt;</vt:lpstr>
      <vt:lpstr>PowerPoint Presentation</vt:lpstr>
      <vt:lpstr>PowerPoint Presentation</vt:lpstr>
      <vt:lpstr>Element &lt;body&gt;</vt:lpstr>
      <vt:lpstr>&lt;body&gt;</vt:lpstr>
      <vt:lpstr>PowerPoint Presentation</vt:lpstr>
      <vt:lpstr>Contents</vt:lpstr>
      <vt:lpstr>Text formatting</vt:lpstr>
      <vt:lpstr>Formatting tags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Tags for code fragments</vt:lpstr>
      <vt:lpstr>PowerPoint Presentation</vt:lpstr>
      <vt:lpstr>Tags for lists</vt:lpstr>
      <vt:lpstr>PowerPoint Presentation</vt:lpstr>
      <vt:lpstr>Tags for links</vt:lpstr>
      <vt:lpstr>PowerPoint Presentation</vt:lpstr>
      <vt:lpstr>PowerPoint Presentation</vt:lpstr>
      <vt:lpstr>PowerPoint Presentation</vt:lpstr>
      <vt:lpstr>Tags for tables</vt:lpstr>
      <vt:lpstr>PowerPoint Presentation</vt:lpstr>
      <vt:lpstr>PowerPoint Presentation</vt:lpstr>
      <vt:lpstr>PowerPoint Presentation</vt:lpstr>
      <vt:lpstr>PowerPoint Presentation</vt:lpstr>
      <vt:lpstr>Summary</vt:lpstr>
      <vt:lpstr>HTML page</vt:lpstr>
      <vt:lpstr>Tags</vt:lpstr>
      <vt:lpstr>More</vt:lpstr>
      <vt:lpstr>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SUICA-02</dc:title>
  <dc:creator>Pavel Boytchev</dc:creator>
  <cp:lastModifiedBy>Anon</cp:lastModifiedBy>
  <cp:revision>140</cp:revision>
  <dcterms:created xsi:type="dcterms:W3CDTF">2015-02-10T15:00:35Z</dcterms:created>
  <dcterms:modified xsi:type="dcterms:W3CDTF">2020-03-29T11:45:28Z</dcterms:modified>
</cp:coreProperties>
</file>