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324" r:id="rId4"/>
    <p:sldId id="325" r:id="rId5"/>
    <p:sldId id="354" r:id="rId6"/>
    <p:sldId id="326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70" r:id="rId22"/>
    <p:sldId id="377" r:id="rId23"/>
    <p:sldId id="376" r:id="rId24"/>
    <p:sldId id="375" r:id="rId25"/>
    <p:sldId id="378" r:id="rId26"/>
    <p:sldId id="371" r:id="rId27"/>
    <p:sldId id="379" r:id="rId28"/>
    <p:sldId id="380" r:id="rId29"/>
    <p:sldId id="381" r:id="rId30"/>
    <p:sldId id="372" r:id="rId31"/>
    <p:sldId id="382" r:id="rId32"/>
    <p:sldId id="383" r:id="rId33"/>
    <p:sldId id="384" r:id="rId34"/>
    <p:sldId id="385" r:id="rId35"/>
    <p:sldId id="388" r:id="rId36"/>
    <p:sldId id="389" r:id="rId37"/>
    <p:sldId id="386" r:id="rId38"/>
    <p:sldId id="387" r:id="rId39"/>
    <p:sldId id="390" r:id="rId40"/>
    <p:sldId id="391" r:id="rId41"/>
    <p:sldId id="392" r:id="rId42"/>
    <p:sldId id="393" r:id="rId43"/>
    <p:sldId id="394" r:id="rId44"/>
    <p:sldId id="395" r:id="rId45"/>
    <p:sldId id="397" r:id="rId46"/>
    <p:sldId id="398" r:id="rId47"/>
    <p:sldId id="399" r:id="rId48"/>
    <p:sldId id="404" r:id="rId49"/>
    <p:sldId id="401" r:id="rId50"/>
    <p:sldId id="402" r:id="rId51"/>
    <p:sldId id="403" r:id="rId52"/>
    <p:sldId id="407" r:id="rId53"/>
    <p:sldId id="405" r:id="rId54"/>
    <p:sldId id="400" r:id="rId55"/>
    <p:sldId id="406" r:id="rId56"/>
    <p:sldId id="408" r:id="rId57"/>
    <p:sldId id="318" r:id="rId58"/>
    <p:sldId id="396" r:id="rId59"/>
    <p:sldId id="321" r:id="rId60"/>
    <p:sldId id="261" r:id="rId6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DD8E6"/>
    <a:srgbClr val="A9D8E6"/>
    <a:srgbClr val="B3E3E9"/>
    <a:srgbClr val="FF0000"/>
    <a:srgbClr val="FFFF99"/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36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0" y="4832386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sz="1400" b="0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ndara" panose="020E0502030303020204" pitchFamily="34" charset="0"/>
                <a:ea typeface="+mj-ea"/>
                <a:cs typeface="+mj-cs"/>
              </a:rPr>
              <a:t>National Scientific Program “Information and Communication Technologies in Science, Education and Security” – 2020</a:t>
            </a:r>
            <a:endParaRPr kumimoji="0" lang="bg-BG" sz="1400" b="0" kern="12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Candara" panose="020E0502030303020204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0387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403%20HSL%20colour/Example-0403%20HSL%20colour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cssref/css_units.asp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404%20Units/Example-0404%20Units.html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405%20Background%20colour/Example-0405%20Background%20colour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406%20Background%20image/Example-0406%20Background%20image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407%20Colour%20and%20text/Example-0407%20Colour%20and%20text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408%20Font/Example-0408%20Font.html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409%20Border/Example-0409%20Border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410%20Individual%20borders/Example-0410%20Individual%20borders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411%20Hidden%20element/Example-0411%20Hidden%20element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412%20Position/Example-0412%20Position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413%20Float/Example-0413%20Float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414%20Width%20and%20height/Example-0414%20Width%20and%20height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0415%20Margin/Example-0415%20Margin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0416%20Padding/Example-0416%20Padding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cssref/css_colornames.asp" TargetMode="Externa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Example-0417%20Sample%20page/Example-0417%20Sample%20page.html" TargetMode="Externa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Example-0418%20Another%20sample%20page/Example-0418%20Another%20sample%20page.html" TargetMode="Externa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cssref" TargetMode="External"/><Relationship Id="rId2" Type="http://schemas.openxmlformats.org/officeDocument/2006/relationships/hyperlink" Target="http://www.w3schools.com/css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401%20Colour%20names/Example-0401%20Colour%20names.html" TargetMode="Externa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402%20RGB%20colour/Example-0402%20RGB%20colour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err="1" smtClean="0"/>
              <a:t>CSS</a:t>
            </a:r>
            <a:r>
              <a:rPr lang="en-US" noProof="0" dirty="0" smtClean="0"/>
              <a:t> styles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bg-BG" dirty="0"/>
              <a:t>4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868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Sizes, distances and lengths</a:t>
            </a:r>
            <a:endParaRPr lang="bg-BG" dirty="0" smtClean="0"/>
          </a:p>
          <a:p>
            <a:pPr lvl="1"/>
            <a:r>
              <a:rPr lang="en-US" dirty="0" smtClean="0"/>
              <a:t>Relative units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em</a:t>
            </a:r>
            <a:r>
              <a:rPr lang="en-US" dirty="0"/>
              <a:t>	</a:t>
            </a:r>
            <a:r>
              <a:rPr lang="en-US" dirty="0" smtClean="0"/>
              <a:t>– the width of </a:t>
            </a:r>
            <a:r>
              <a:rPr lang="bg-BG" dirty="0" smtClean="0"/>
              <a:t>М</a:t>
            </a:r>
            <a:br>
              <a:rPr lang="bg-BG" dirty="0" smtClean="0"/>
            </a:b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/>
              <a:t>	–</a:t>
            </a:r>
            <a:r>
              <a:rPr lang="bg-BG" dirty="0" smtClean="0"/>
              <a:t> </a:t>
            </a:r>
            <a:r>
              <a:rPr lang="en-US" dirty="0" smtClean="0"/>
              <a:t>percentage based on the current size</a:t>
            </a:r>
            <a:endParaRPr lang="bg-BG" dirty="0" smtClean="0"/>
          </a:p>
          <a:p>
            <a:pPr lvl="1"/>
            <a:r>
              <a:rPr lang="en-US" dirty="0" smtClean="0"/>
              <a:t>Absolute units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px</a:t>
            </a:r>
            <a:r>
              <a:rPr lang="en-US" dirty="0"/>
              <a:t>	</a:t>
            </a:r>
            <a:r>
              <a:rPr lang="bg-BG" dirty="0"/>
              <a:t>– </a:t>
            </a:r>
            <a:r>
              <a:rPr lang="en-US" dirty="0" smtClean="0"/>
              <a:t>pixels</a:t>
            </a:r>
            <a:r>
              <a:rPr lang="bg-BG" dirty="0"/>
              <a:t/>
            </a:r>
            <a:br>
              <a:rPr lang="bg-BG" dirty="0"/>
            </a:b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cm</a:t>
            </a:r>
            <a:r>
              <a:rPr lang="en-US" dirty="0" smtClean="0"/>
              <a:t>	–</a:t>
            </a:r>
            <a:r>
              <a:rPr lang="bg-BG" dirty="0" smtClean="0"/>
              <a:t> </a:t>
            </a:r>
            <a:r>
              <a:rPr lang="en-US" dirty="0" smtClean="0"/>
              <a:t>centimeters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</a:t>
            </a:r>
            <a:r>
              <a:rPr lang="en-US" dirty="0"/>
              <a:t>	</a:t>
            </a:r>
            <a:r>
              <a:rPr lang="bg-BG" dirty="0" smtClean="0"/>
              <a:t>– </a:t>
            </a:r>
            <a:r>
              <a:rPr lang="en-US" dirty="0" smtClean="0"/>
              <a:t>inches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214222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  <a:endParaRPr lang="bg-BG" dirty="0" smtClean="0"/>
          </a:p>
          <a:p>
            <a:pPr lvl="1"/>
            <a:r>
              <a:rPr lang="en-US" dirty="0" smtClean="0"/>
              <a:t>Glued without spaces</a:t>
            </a:r>
            <a:r>
              <a:rPr lang="bg-BG" dirty="0" smtClean="0"/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number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&gt;&lt;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unit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If 0, the unit may be skipped</a:t>
            </a:r>
            <a:endParaRPr lang="bg-BG" dirty="0" smtClean="0"/>
          </a:p>
          <a:p>
            <a:pPr lvl="1"/>
            <a:r>
              <a:rPr lang="en-US" dirty="0" smtClean="0"/>
              <a:t>More info here</a:t>
            </a:r>
            <a:r>
              <a:rPr lang="bg-BG" dirty="0" smtClean="0"/>
              <a:t>: </a:t>
            </a:r>
            <a:r>
              <a:rPr lang="en-GB" dirty="0">
                <a:hlinkClick r:id="rId2"/>
              </a:rPr>
              <a:t>http://www.w3schools.com/cssref/css_units.asp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1"/>
            <a:ext cx="7223682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200px</a:t>
            </a:r>
            <a:r>
              <a:rPr lang="pl-PL" dirty="0"/>
              <a:t>"&gt;200px&lt;/div&gt;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3in</a:t>
            </a:r>
            <a:r>
              <a:rPr lang="pl-PL" dirty="0"/>
              <a:t>"&gt;3in&lt;/div&gt;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20em</a:t>
            </a:r>
            <a:r>
              <a:rPr lang="pl-PL" dirty="0"/>
              <a:t>"&gt;20em&lt;/div&gt;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10cm</a:t>
            </a:r>
            <a:r>
              <a:rPr lang="pl-PL" dirty="0"/>
              <a:t>"&gt;10cm&lt;/div&gt;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50%</a:t>
            </a:r>
            <a:r>
              <a:rPr lang="pl-PL" dirty="0"/>
              <a:t>"&gt;50%&lt;/div&gt;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53431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2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properties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Property and </a:t>
            </a:r>
            <a:r>
              <a:rPr lang="en-US" dirty="0" err="1" smtClean="0"/>
              <a:t>subproperty</a:t>
            </a:r>
            <a:endParaRPr lang="bg-BG" dirty="0" smtClean="0"/>
          </a:p>
          <a:p>
            <a:pPr lvl="1"/>
            <a:r>
              <a:rPr lang="en-US" dirty="0" smtClean="0"/>
              <a:t>Some properties contain </a:t>
            </a:r>
            <a:r>
              <a:rPr lang="en-US" dirty="0" err="1" smtClean="0"/>
              <a:t>subproperties</a:t>
            </a:r>
            <a:endParaRPr lang="bg-BG" dirty="0" smtClean="0"/>
          </a:p>
          <a:p>
            <a:pPr lvl="1"/>
            <a:r>
              <a:rPr lang="en-US" dirty="0" smtClean="0"/>
              <a:t>Individual notation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property-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subproperty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subvalue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b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property-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subproperty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subvalue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b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property-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subproperty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subvalue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lvl="1"/>
            <a:r>
              <a:rPr lang="en-US" dirty="0" smtClean="0"/>
              <a:t>Compound notation</a:t>
            </a:r>
            <a:r>
              <a:rPr lang="bg-BG" dirty="0" smtClean="0"/>
              <a:t>:</a:t>
            </a:r>
            <a:br>
              <a:rPr lang="bg-BG" dirty="0" smtClean="0"/>
            </a:b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property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subvalue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subvalue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subvalue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Example of compound properties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</a:t>
            </a:r>
            <a:endParaRPr lang="en-US" dirty="0"/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9733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Formatting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14872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Formatting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Formatting with cascading styles</a:t>
            </a:r>
            <a:endParaRPr lang="bg-BG" dirty="0" smtClean="0"/>
          </a:p>
          <a:p>
            <a:pPr lvl="1"/>
            <a:r>
              <a:rPr lang="en-US" dirty="0" smtClean="0"/>
              <a:t>Element background</a:t>
            </a:r>
          </a:p>
          <a:p>
            <a:pPr lvl="1"/>
            <a:r>
              <a:rPr lang="en-US" dirty="0" smtClean="0"/>
              <a:t>Texts and fonts</a:t>
            </a:r>
          </a:p>
          <a:p>
            <a:pPr lvl="1"/>
            <a:r>
              <a:rPr lang="en-US" dirty="0" smtClean="0"/>
              <a:t>Borders</a:t>
            </a:r>
          </a:p>
          <a:p>
            <a:pPr lvl="1"/>
            <a:r>
              <a:rPr lang="en-US" dirty="0" smtClean="0"/>
              <a:t>Blocks and positioning</a:t>
            </a:r>
          </a:p>
          <a:p>
            <a:pPr lvl="1"/>
            <a:r>
              <a:rPr lang="en-US" dirty="0" smtClean="0"/>
              <a:t>Sizes, margins, paddings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653383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r>
              <a:rPr lang="en-US" dirty="0" err="1" smtClean="0"/>
              <a:t>colour</a:t>
            </a:r>
            <a:endParaRPr lang="bg-BG" dirty="0" smtClean="0"/>
          </a:p>
          <a:p>
            <a:pPr lvl="1"/>
            <a:r>
              <a:rPr lang="en-US" dirty="0" smtClean="0"/>
              <a:t>Property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</a:t>
            </a:r>
            <a:r>
              <a:rPr lang="bg-BG" dirty="0" smtClean="0"/>
              <a:t> </a:t>
            </a:r>
            <a:r>
              <a:rPr lang="en-US" dirty="0" smtClean="0"/>
              <a:t>with </a:t>
            </a:r>
            <a:r>
              <a:rPr lang="en-US" dirty="0" err="1" smtClean="0"/>
              <a:t>colour</a:t>
            </a:r>
            <a:r>
              <a:rPr lang="en-US" dirty="0" smtClean="0"/>
              <a:t> value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114556"/>
            <a:ext cx="7223682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body</a:t>
            </a:r>
            <a:r>
              <a:rPr lang="bg-BG" dirty="0" smtClean="0"/>
              <a:t>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background-color:LemonChiffon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h2</a:t>
            </a:r>
            <a:r>
              <a:rPr lang="bg-BG" dirty="0" smtClean="0"/>
              <a:t>	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background-color:DarkKhaki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p</a:t>
            </a:r>
            <a:r>
              <a:rPr lang="bg-BG" dirty="0" smtClean="0"/>
              <a:t>	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background-color:BurlyWood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0460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209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 image</a:t>
            </a:r>
            <a:endParaRPr lang="bg-BG" dirty="0" smtClean="0"/>
          </a:p>
          <a:p>
            <a:pPr lvl="1"/>
            <a:r>
              <a:rPr lang="en-US" dirty="0" smtClean="0"/>
              <a:t>Property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background-image: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(…)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with image address</a:t>
            </a:r>
            <a:endParaRPr lang="bg-BG" dirty="0" smtClean="0"/>
          </a:p>
          <a:p>
            <a:pPr lvl="1"/>
            <a:r>
              <a:rPr lang="en-US" dirty="0" smtClean="0"/>
              <a:t>Image repeating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background-repeat</a:t>
            </a:r>
            <a:r>
              <a:rPr lang="bg-BG" dirty="0" smtClean="0"/>
              <a:t> </a:t>
            </a:r>
            <a:r>
              <a:rPr lang="en-US" dirty="0" smtClean="0"/>
              <a:t>and values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repeat-x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repeat-y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no-repeat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endParaRPr lang="bg-BG" dirty="0"/>
          </a:p>
          <a:p>
            <a:r>
              <a:rPr lang="en-US" dirty="0" smtClean="0"/>
              <a:t>Compound property</a:t>
            </a:r>
            <a:endParaRPr lang="bg-BG" dirty="0"/>
          </a:p>
          <a:p>
            <a:pPr lvl="1"/>
            <a:r>
              <a:rPr lang="en-US" dirty="0" smtClean="0"/>
              <a:t>The compound name is used, the </a:t>
            </a:r>
            <a:r>
              <a:rPr lang="en-US" dirty="0" err="1" smtClean="0"/>
              <a:t>subvalues</a:t>
            </a:r>
            <a:r>
              <a:rPr lang="en-US" dirty="0" smtClean="0"/>
              <a:t> are listed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#FF2A55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('image.png') no-repeat;</a:t>
            </a:r>
            <a:endParaRPr lang="bg-BG" dirty="0"/>
          </a:p>
          <a:p>
            <a:pPr lvl="1"/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5878" y="1931677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body </a:t>
            </a:r>
            <a:r>
              <a:rPr lang="en-US" dirty="0"/>
              <a:t>{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background-image: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('image.png');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background-repeat: repeat-x;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1900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Values in</a:t>
            </a:r>
            <a:r>
              <a:rPr lang="bg-BG" dirty="0" smtClean="0"/>
              <a:t> </a:t>
            </a:r>
            <a:r>
              <a:rPr lang="en-US" dirty="0" err="1" smtClean="0"/>
              <a:t>CSS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210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formatting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</a:t>
            </a:r>
            <a:r>
              <a:rPr lang="en-US" dirty="0" err="1" smtClean="0"/>
              <a:t>colour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Property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 smtClean="0"/>
              <a:t> </a:t>
            </a:r>
            <a:r>
              <a:rPr lang="en-US" dirty="0" smtClean="0"/>
              <a:t>and a </a:t>
            </a:r>
            <a:r>
              <a:rPr lang="en-US" dirty="0" err="1" smtClean="0"/>
              <a:t>colour</a:t>
            </a:r>
            <a:r>
              <a:rPr lang="en-US" dirty="0" smtClean="0"/>
              <a:t> value</a:t>
            </a:r>
            <a:endParaRPr lang="bg-BG" dirty="0" smtClean="0"/>
          </a:p>
          <a:p>
            <a:r>
              <a:rPr lang="en-US" dirty="0" smtClean="0"/>
              <a:t>Text alignment</a:t>
            </a:r>
            <a:endParaRPr lang="bg-BG" dirty="0" smtClean="0"/>
          </a:p>
          <a:p>
            <a:pPr lvl="1"/>
            <a:r>
              <a:rPr lang="en-US" dirty="0" smtClean="0"/>
              <a:t>Aligns text in the box where it is</a:t>
            </a:r>
            <a:endParaRPr lang="bg-BG" dirty="0" smtClean="0"/>
          </a:p>
          <a:p>
            <a:pPr lvl="1"/>
            <a:r>
              <a:rPr lang="en-US" dirty="0" smtClean="0"/>
              <a:t>Alignment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text-align</a:t>
            </a:r>
            <a:r>
              <a:rPr lang="en-US" dirty="0" smtClean="0"/>
              <a:t> and values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right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justify</a:t>
            </a:r>
            <a:r>
              <a:rPr lang="en-US" dirty="0" smtClean="0"/>
              <a:t>, </a:t>
            </a:r>
            <a:r>
              <a:rPr lang="bg-BG" dirty="0" smtClean="0"/>
              <a:t>…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Indentation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text-indent</a:t>
            </a:r>
            <a:r>
              <a:rPr lang="bg-BG" dirty="0" smtClean="0"/>
              <a:t> </a:t>
            </a:r>
            <a:r>
              <a:rPr lang="en-US" dirty="0" smtClean="0"/>
              <a:t>and distance values</a:t>
            </a:r>
          </a:p>
        </p:txBody>
      </p:sp>
    </p:spTree>
    <p:extLst>
      <p:ext uri="{BB962C8B-B14F-4D97-AF65-F5344CB8AC3E}">
        <p14:creationId xmlns:p14="http://schemas.microsoft.com/office/powerpoint/2010/main" val="75343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Cascading</a:t>
            </a:r>
            <a:endParaRPr lang="bg-BG" dirty="0" smtClean="0"/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colour</a:t>
            </a:r>
            <a:r>
              <a:rPr lang="en-US" dirty="0" smtClean="0"/>
              <a:t> of &lt;body&gt;</a:t>
            </a:r>
            <a:r>
              <a:rPr lang="bg-BG" dirty="0" smtClean="0"/>
              <a:t> </a:t>
            </a:r>
            <a:r>
              <a:rPr lang="en-US" dirty="0" smtClean="0"/>
              <a:t>cascades down to all nested elements, like paragraphs &lt;p&gt;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383044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b</a:t>
            </a:r>
            <a:r>
              <a:rPr lang="en-GB" dirty="0" err="1" smtClean="0"/>
              <a:t>ody</a:t>
            </a:r>
            <a:r>
              <a:rPr lang="bg-BG" dirty="0" smtClean="0"/>
              <a:t> </a:t>
            </a:r>
            <a:r>
              <a:rPr lang="en-US" dirty="0" smtClean="0"/>
              <a:t>  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#006000;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p      {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text-indent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2em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text-align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justify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.quote {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text-indent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0em;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text-align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red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GB" dirty="0" smtClean="0"/>
              <a:t>}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120384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body&gt;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</a:t>
            </a:r>
            <a:r>
              <a:rPr lang="en-GB" dirty="0"/>
              <a:t>h2&gt;Maecenas </a:t>
            </a:r>
            <a:r>
              <a:rPr lang="en-GB" dirty="0" err="1"/>
              <a:t>euismod</a:t>
            </a:r>
            <a:r>
              <a:rPr lang="en-GB" dirty="0"/>
              <a:t> sit&lt;/h2&gt;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&lt;p&gt;</a:t>
            </a:r>
            <a:r>
              <a:rPr lang="en-GB" dirty="0" err="1" smtClean="0"/>
              <a:t>Vivamus</a:t>
            </a:r>
            <a:r>
              <a:rPr lang="en-GB" dirty="0" smtClean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 smtClean="0"/>
              <a:t>amet</a:t>
            </a:r>
            <a:r>
              <a:rPr lang="en-GB" dirty="0" smtClean="0"/>
              <a:t>&lt;/</a:t>
            </a:r>
            <a:r>
              <a:rPr lang="en-GB" dirty="0"/>
              <a:t>p&gt;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</a:t>
            </a:r>
            <a:r>
              <a:rPr lang="en-GB" dirty="0"/>
              <a:t>p class="quote"&gt;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 smtClean="0"/>
              <a:t>dignissim</a:t>
            </a:r>
            <a:r>
              <a:rPr lang="en-GB" dirty="0" smtClean="0"/>
              <a:t>&lt;/</a:t>
            </a:r>
            <a:r>
              <a:rPr lang="en-GB" dirty="0"/>
              <a:t>p&gt;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</a:t>
            </a:r>
            <a:r>
              <a:rPr lang="en-GB" dirty="0"/>
              <a:t>p&gt;</a:t>
            </a:r>
            <a:r>
              <a:rPr lang="en-GB" dirty="0" err="1"/>
              <a:t>Etiam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imperdiet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 smtClean="0"/>
              <a:t>ornare</a:t>
            </a:r>
            <a:r>
              <a:rPr lang="en-GB" dirty="0" smtClean="0"/>
              <a:t>&lt;/</a:t>
            </a:r>
            <a:r>
              <a:rPr lang="en-GB" dirty="0"/>
              <a:t>p&gt;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&lt;/</a:t>
            </a:r>
            <a:r>
              <a:rPr lang="en-GB" dirty="0"/>
              <a:t>body</a:t>
            </a:r>
            <a:r>
              <a:rPr lang="en-GB" dirty="0" smtClean="0"/>
              <a:t>&gt;</a:t>
            </a:r>
            <a:endParaRPr lang="bg-BG" dirty="0"/>
          </a:p>
        </p:txBody>
      </p:sp>
      <p:sp>
        <p:nvSpPr>
          <p:cNvPr id="5" name="Rectangle 4"/>
          <p:cNvSpPr/>
          <p:nvPr/>
        </p:nvSpPr>
        <p:spPr>
          <a:xfrm>
            <a:off x="1056119" y="3191727"/>
            <a:ext cx="914390" cy="274317"/>
          </a:xfrm>
          <a:prstGeom prst="rect">
            <a:avLst/>
          </a:prstGeom>
          <a:solidFill>
            <a:srgbClr val="FF0000">
              <a:alpha val="2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1371635" y="3806176"/>
            <a:ext cx="6034974" cy="274317"/>
          </a:xfrm>
          <a:prstGeom prst="rect">
            <a:avLst/>
          </a:prstGeom>
          <a:solidFill>
            <a:srgbClr val="FF0000">
              <a:alpha val="2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8" name="Elbow Connector 7"/>
          <p:cNvCxnSpPr>
            <a:stCxn id="5" idx="1"/>
            <a:endCxn id="6" idx="1"/>
          </p:cNvCxnSpPr>
          <p:nvPr/>
        </p:nvCxnSpPr>
        <p:spPr>
          <a:xfrm rot="10800000" flipH="1" flipV="1">
            <a:off x="1056119" y="3328885"/>
            <a:ext cx="315516" cy="614449"/>
          </a:xfrm>
          <a:prstGeom prst="bentConnector3">
            <a:avLst>
              <a:gd name="adj1" fmla="val -72453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22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959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Font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Size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font-size</a:t>
            </a:r>
            <a:r>
              <a:rPr lang="bg-BG" dirty="0"/>
              <a:t> </a:t>
            </a:r>
            <a:r>
              <a:rPr lang="en-US" dirty="0" smtClean="0"/>
              <a:t>and length value </a:t>
            </a:r>
            <a:r>
              <a:rPr lang="bg-BG" dirty="0" smtClean="0"/>
              <a:t>(</a:t>
            </a:r>
            <a:r>
              <a:rPr lang="en-US" dirty="0" smtClean="0"/>
              <a:t>or </a:t>
            </a:r>
            <a:r>
              <a:rPr lang="bg-BG" dirty="0" smtClean="0"/>
              <a:t>%</a:t>
            </a:r>
            <a:r>
              <a:rPr lang="en-US" dirty="0" smtClean="0"/>
              <a:t> value</a:t>
            </a:r>
            <a:r>
              <a:rPr lang="bg-BG" dirty="0" smtClean="0"/>
              <a:t>)</a:t>
            </a:r>
            <a:endParaRPr lang="bg-BG" dirty="0"/>
          </a:p>
          <a:p>
            <a:pPr lvl="1"/>
            <a:r>
              <a:rPr lang="en-US" dirty="0" smtClean="0"/>
              <a:t>Italics text 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font-style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italic</a:t>
            </a:r>
            <a:r>
              <a:rPr lang="bg-BG" dirty="0" smtClean="0"/>
              <a:t>, </a:t>
            </a:r>
            <a:r>
              <a:rPr lang="en-US" dirty="0" smtClean="0"/>
              <a:t>bold 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font-weight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bold</a:t>
            </a:r>
            <a:r>
              <a:rPr lang="bg-BG" dirty="0" smtClean="0"/>
              <a:t> </a:t>
            </a:r>
          </a:p>
          <a:p>
            <a:pPr lvl="1"/>
            <a:r>
              <a:rPr lang="en-US" dirty="0" smtClean="0"/>
              <a:t>Font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font-family</a:t>
            </a:r>
            <a:r>
              <a:rPr lang="bg-BG" dirty="0" smtClean="0"/>
              <a:t> </a:t>
            </a:r>
            <a:r>
              <a:rPr lang="en-US" dirty="0" smtClean="0"/>
              <a:t>and values the names like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Times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Serif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Monospace</a:t>
            </a:r>
          </a:p>
          <a:p>
            <a:pPr lvl="1"/>
            <a:r>
              <a:rPr lang="en-US" dirty="0" smtClean="0"/>
              <a:t>Several names could be used, the browser selects the first available name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3120384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h2     {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font-family: 'Courier New', monospace;</a:t>
            </a:r>
            <a:r>
              <a:rPr lang="en-GB" dirty="0"/>
              <a:t> }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.bold  {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font-weight: bold; </a:t>
            </a:r>
            <a:r>
              <a:rPr lang="en-GB" dirty="0"/>
              <a:t>}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.quote {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font-style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italic;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font-size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150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%; </a:t>
            </a: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859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35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Borders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Drawing a border around an element</a:t>
            </a:r>
            <a:endParaRPr lang="bg-BG" dirty="0" smtClean="0"/>
          </a:p>
          <a:p>
            <a:pPr lvl="1"/>
            <a:r>
              <a:rPr lang="en-US" dirty="0" smtClean="0"/>
              <a:t>Border </a:t>
            </a:r>
            <a:r>
              <a:rPr lang="en-US" dirty="0" err="1" smtClean="0"/>
              <a:t>colour</a:t>
            </a:r>
            <a:r>
              <a:rPr lang="en-US" dirty="0" smtClean="0"/>
              <a:t>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border-color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Width (in pixels)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border-width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Style with</a:t>
            </a:r>
            <a:r>
              <a:rPr lang="bg-BG" dirty="0" smtClean="0"/>
              <a:t> 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</a:t>
            </a:r>
            <a:r>
              <a:rPr lang="bg-BG" dirty="0" smtClean="0"/>
              <a:t> </a:t>
            </a:r>
            <a:r>
              <a:rPr lang="en-US" dirty="0" smtClean="0"/>
              <a:t>and values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solid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dashed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ridge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div 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border: 2px red;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1005878" y="3486140"/>
            <a:ext cx="7223682" cy="15544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div style="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border-style:none</a:t>
            </a:r>
            <a:r>
              <a:rPr lang="en-GB" dirty="0"/>
              <a:t>"&gt;none&lt;/div&gt;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div style="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border-style:dashed</a:t>
            </a:r>
            <a:r>
              <a:rPr lang="en-GB" dirty="0"/>
              <a:t>"&gt;dashed&lt;/div&gt;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div style="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border-style:ridge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border-width:10px</a:t>
            </a:r>
            <a:r>
              <a:rPr lang="en-GB" dirty="0" smtClean="0"/>
              <a:t>"&gt;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ridge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&lt;/</a:t>
            </a:r>
            <a:r>
              <a:rPr lang="en-GB" dirty="0"/>
              <a:t>div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96763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2075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Compound border</a:t>
            </a:r>
            <a:endParaRPr lang="bg-BG" dirty="0" smtClean="0"/>
          </a:p>
          <a:p>
            <a:pPr lvl="1"/>
            <a:r>
              <a:rPr lang="en-US" dirty="0" smtClean="0"/>
              <a:t>Three </a:t>
            </a:r>
            <a:r>
              <a:rPr lang="en-US" dirty="0" err="1" smtClean="0"/>
              <a:t>subproperties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 style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colour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smtClean="0"/>
              <a:t>Individual borders</a:t>
            </a:r>
            <a:endParaRPr lang="bg-BG" dirty="0" smtClean="0"/>
          </a:p>
          <a:p>
            <a:pPr lvl="1"/>
            <a:r>
              <a:rPr lang="en-US" dirty="0" smtClean="0"/>
              <a:t>The style of each border can be controlled individually</a:t>
            </a:r>
            <a:endParaRPr lang="bg-BG" dirty="0" smtClean="0"/>
          </a:p>
          <a:p>
            <a:pPr lvl="1"/>
            <a:r>
              <a:rPr lang="en-US" dirty="0" smtClean="0"/>
              <a:t>Property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top right bottom left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480311"/>
            <a:ext cx="7223682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h2</a:t>
            </a:r>
            <a:r>
              <a:rPr lang="en-GB" dirty="0"/>
              <a:t> </a:t>
            </a:r>
            <a:r>
              <a:rPr lang="en-GB" dirty="0" smtClean="0"/>
              <a:t>    {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1px none #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006000;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border-bottom-style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dashed;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			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.</a:t>
            </a:r>
            <a:r>
              <a:rPr lang="en-GB" dirty="0"/>
              <a:t>quote </a:t>
            </a:r>
            <a:r>
              <a:rPr lang="en-GB" dirty="0" smtClean="0"/>
              <a:t>{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none solid none solid;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border-width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1em;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			}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590504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047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values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Values in</a:t>
            </a:r>
            <a:r>
              <a:rPr lang="bg-BG" dirty="0" smtClean="0"/>
              <a:t>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en-US" dirty="0" smtClean="0"/>
              <a:t>Defined in pairs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property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value;</a:t>
            </a:r>
            <a:endParaRPr lang="en-US" dirty="0"/>
          </a:p>
          <a:p>
            <a:pPr lvl="1"/>
            <a:r>
              <a:rPr lang="en-US" dirty="0" smtClean="0"/>
              <a:t>Modify the given property for all selected elements</a:t>
            </a:r>
          </a:p>
          <a:p>
            <a:pPr lvl="1"/>
            <a:r>
              <a:rPr lang="en-US" dirty="0" smtClean="0"/>
              <a:t>Semantically they could be </a:t>
            </a:r>
            <a:r>
              <a:rPr lang="en-US" dirty="0" err="1" smtClean="0"/>
              <a:t>colours</a:t>
            </a:r>
            <a:r>
              <a:rPr lang="en-US" dirty="0" smtClean="0"/>
              <a:t>, sizes, texts</a:t>
            </a:r>
          </a:p>
          <a:p>
            <a:pPr lvl="1"/>
            <a:r>
              <a:rPr lang="en-US" dirty="0" smtClean="0"/>
              <a:t>Syntactically they could be constants, expressions, compounds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37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Blocks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types of elements</a:t>
            </a:r>
            <a:endParaRPr lang="bg-BG" dirty="0" smtClean="0"/>
          </a:p>
          <a:p>
            <a:pPr lvl="1"/>
            <a:r>
              <a:rPr lang="en-US" dirty="0" smtClean="0"/>
              <a:t>Depending on their placing in the web page</a:t>
            </a:r>
            <a:endParaRPr lang="bg-BG" dirty="0" smtClean="0"/>
          </a:p>
          <a:p>
            <a:pPr lvl="1"/>
            <a:r>
              <a:rPr lang="en-US" dirty="0" smtClean="0"/>
              <a:t>Text </a:t>
            </a:r>
            <a:r>
              <a:rPr lang="bg-BG" dirty="0" smtClean="0"/>
              <a:t>(</a:t>
            </a:r>
            <a:r>
              <a:rPr lang="en-US" dirty="0" smtClean="0"/>
              <a:t>inline</a:t>
            </a:r>
            <a:r>
              <a:rPr lang="bg-BG" dirty="0" smtClean="0"/>
              <a:t>) </a:t>
            </a:r>
            <a:r>
              <a:rPr lang="en-US" dirty="0" smtClean="0"/>
              <a:t>elements</a:t>
            </a:r>
            <a:r>
              <a:rPr lang="bg-BG" dirty="0" smtClean="0"/>
              <a:t> </a:t>
            </a:r>
            <a:r>
              <a:rPr lang="bg-BG" dirty="0" smtClean="0"/>
              <a:t>– </a:t>
            </a:r>
            <a:r>
              <a:rPr lang="en-US" dirty="0" smtClean="0"/>
              <a:t>part of the text in a line</a:t>
            </a:r>
            <a:endParaRPr lang="bg-BG" dirty="0" smtClean="0"/>
          </a:p>
          <a:p>
            <a:pPr lvl="1"/>
            <a:r>
              <a:rPr lang="en-US" dirty="0" smtClean="0"/>
              <a:t>Paragraph</a:t>
            </a:r>
            <a:r>
              <a:rPr lang="bg-BG" dirty="0" smtClean="0"/>
              <a:t> (</a:t>
            </a:r>
            <a:r>
              <a:rPr lang="en-US" dirty="0" smtClean="0"/>
              <a:t>block</a:t>
            </a:r>
            <a:r>
              <a:rPr lang="bg-BG" dirty="0" smtClean="0"/>
              <a:t>) </a:t>
            </a:r>
            <a:r>
              <a:rPr lang="en-US" dirty="0" smtClean="0"/>
              <a:t>elements</a:t>
            </a:r>
            <a:r>
              <a:rPr lang="bg-BG" dirty="0" smtClean="0"/>
              <a:t> </a:t>
            </a:r>
            <a:r>
              <a:rPr lang="bg-BG" dirty="0" smtClean="0"/>
              <a:t>– </a:t>
            </a:r>
            <a:r>
              <a:rPr lang="en-US" dirty="0" smtClean="0"/>
              <a:t>on individual lines</a:t>
            </a:r>
            <a:endParaRPr lang="bg-BG" dirty="0" smtClean="0"/>
          </a:p>
          <a:p>
            <a:r>
              <a:rPr lang="en-US" dirty="0" smtClean="0"/>
              <a:t>By default</a:t>
            </a:r>
            <a:endParaRPr lang="bg-BG" dirty="0" smtClean="0"/>
          </a:p>
          <a:p>
            <a:pPr lvl="1"/>
            <a:r>
              <a:rPr lang="en-US" dirty="0" smtClean="0"/>
              <a:t>Each HTML element is (usually) one of these two types</a:t>
            </a:r>
            <a:endParaRPr lang="bg-BG" dirty="0" smtClean="0"/>
          </a:p>
          <a:p>
            <a:pPr lvl="1"/>
            <a:r>
              <a:rPr lang="en-US" dirty="0" smtClean="0"/>
              <a:t>Examples of text elements</a:t>
            </a:r>
            <a:r>
              <a:rPr lang="bg-BG" dirty="0" smtClean="0"/>
              <a:t> </a:t>
            </a:r>
            <a:r>
              <a:rPr lang="en-US" dirty="0" smtClean="0"/>
              <a:t>&lt;span&gt;</a:t>
            </a:r>
            <a:r>
              <a:rPr lang="bg-BG" dirty="0" smtClean="0"/>
              <a:t>, &lt;</a:t>
            </a:r>
            <a:r>
              <a:rPr lang="en-US" dirty="0" err="1" smtClean="0"/>
              <a:t>img</a:t>
            </a:r>
            <a:r>
              <a:rPr lang="en-US" dirty="0" smtClean="0"/>
              <a:t>&gt;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&lt;a&gt;</a:t>
            </a:r>
          </a:p>
          <a:p>
            <a:pPr lvl="1"/>
            <a:r>
              <a:rPr lang="en-US" dirty="0" smtClean="0"/>
              <a:t>Examples of block elements</a:t>
            </a:r>
            <a:r>
              <a:rPr lang="bg-BG" dirty="0" smtClean="0"/>
              <a:t> </a:t>
            </a:r>
            <a:r>
              <a:rPr lang="en-US" dirty="0" smtClean="0"/>
              <a:t>&lt;p&gt;, &lt;div&gt;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&lt;h1&gt;</a:t>
            </a:r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868398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Property display</a:t>
            </a:r>
            <a:endParaRPr lang="en-US" dirty="0" smtClean="0"/>
          </a:p>
          <a:p>
            <a:pPr lvl="1"/>
            <a:r>
              <a:rPr lang="en-US" dirty="0" smtClean="0"/>
              <a:t>Defines the type of the element</a:t>
            </a:r>
            <a:endParaRPr lang="bg-BG" dirty="0" smtClean="0"/>
          </a:p>
          <a:p>
            <a:pPr lvl="1"/>
            <a:r>
              <a:rPr lang="en-US" dirty="0" smtClean="0"/>
              <a:t>Hidden elements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none</a:t>
            </a:r>
          </a:p>
          <a:p>
            <a:pPr lvl="1"/>
            <a:r>
              <a:rPr lang="en-US" dirty="0" smtClean="0"/>
              <a:t>Element is shown as text element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inline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Element is shown as block element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block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smtClean="0"/>
              <a:t>Usage</a:t>
            </a:r>
            <a:endParaRPr lang="en-US" dirty="0" smtClean="0"/>
          </a:p>
          <a:p>
            <a:pPr lvl="1"/>
            <a:r>
              <a:rPr lang="en-US" dirty="0" smtClean="0"/>
              <a:t>Hiding or showing an element</a:t>
            </a:r>
            <a:endParaRPr lang="bg-BG" dirty="0" smtClean="0"/>
          </a:p>
          <a:p>
            <a:pPr lvl="1"/>
            <a:r>
              <a:rPr lang="en-US" dirty="0" smtClean="0"/>
              <a:t>Changing the type of the element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760457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p</a:t>
            </a:r>
            <a:r>
              <a:rPr lang="bg-BG" dirty="0" smtClean="0"/>
              <a:t>		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display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none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.</a:t>
            </a:r>
            <a:r>
              <a:rPr lang="en-GB" dirty="0"/>
              <a:t>quote 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display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block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293416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19602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Positioning of block elements</a:t>
            </a:r>
            <a:endParaRPr lang="bg-BG" dirty="0" smtClean="0"/>
          </a:p>
          <a:p>
            <a:pPr lvl="1"/>
            <a:r>
              <a:rPr lang="en-US" dirty="0" smtClean="0"/>
              <a:t>Fixed in respect to the window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fixed</a:t>
            </a:r>
          </a:p>
          <a:p>
            <a:pPr lvl="1"/>
            <a:r>
              <a:rPr lang="en-US" dirty="0" smtClean="0"/>
              <a:t>Relative in respect to the current position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relative</a:t>
            </a:r>
          </a:p>
          <a:p>
            <a:pPr lvl="1"/>
            <a:r>
              <a:rPr lang="en-US" dirty="0" smtClean="0"/>
              <a:t>Absolute in respect to the parent element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absolute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Specific location defined by properties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top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left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3394700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div {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fixed;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left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30%;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top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100px;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/>
              <a:t>	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8502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383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54263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Positioning text elements</a:t>
            </a:r>
            <a:endParaRPr lang="en-US" dirty="0" smtClean="0"/>
          </a:p>
          <a:p>
            <a:pPr lvl="1"/>
            <a:r>
              <a:rPr lang="en-US" dirty="0" smtClean="0"/>
              <a:t>Very limited</a:t>
            </a:r>
            <a:endParaRPr lang="bg-BG" dirty="0" smtClean="0"/>
          </a:p>
          <a:p>
            <a:pPr lvl="1"/>
            <a:r>
              <a:rPr lang="en-US" dirty="0" smtClean="0"/>
              <a:t>Could be move to the left or to the right side with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float: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left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float: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931678"/>
            <a:ext cx="7223682" cy="7315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left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float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left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margin-right: 1em;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right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float: right;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margin-left</a:t>
            </a:r>
            <a:r>
              <a:rPr lang="en-US" dirty="0"/>
              <a:t>: 1em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89250" y="2754628"/>
            <a:ext cx="7223682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/>
              <a:t>&lt;p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 smtClean="0"/>
              <a:t>	</a:t>
            </a:r>
            <a:r>
              <a:rPr lang="en-US" dirty="0" smtClean="0"/>
              <a:t>&lt;</a:t>
            </a:r>
            <a:r>
              <a:rPr lang="en-US" dirty="0" err="1"/>
              <a:t>img</a:t>
            </a:r>
            <a:r>
              <a:rPr lang="en-US" dirty="0"/>
              <a:t> class="left" </a:t>
            </a:r>
            <a:r>
              <a:rPr lang="en-US" dirty="0" err="1"/>
              <a:t>src</a:t>
            </a:r>
            <a:r>
              <a:rPr lang="en-US" dirty="0"/>
              <a:t>="info.png</a:t>
            </a:r>
            <a:r>
              <a:rPr lang="en-US" dirty="0" smtClean="0"/>
              <a:t>"&gt;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 smtClean="0"/>
              <a:t>	</a:t>
            </a:r>
            <a:r>
              <a:rPr lang="en-US" dirty="0" smtClean="0"/>
              <a:t>&lt;</a:t>
            </a:r>
            <a:r>
              <a:rPr lang="en-US" dirty="0"/>
              <a:t>span class="right"&gt;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magna, </a:t>
            </a:r>
            <a:r>
              <a:rPr lang="en-US" dirty="0" smtClean="0"/>
              <a:t>non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US" dirty="0" err="1" smtClean="0"/>
              <a:t>efficitur</a:t>
            </a:r>
            <a:r>
              <a:rPr lang="en-US" dirty="0" smtClean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sollic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.&lt;/span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/>
              <a:t>	</a:t>
            </a:r>
            <a:r>
              <a:rPr lang="en-US" dirty="0" smtClean="0"/>
              <a:t>Maecenas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 smtClean="0"/>
              <a:t>dignissim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/>
              <a:t>	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 smtClean="0"/>
              <a:t>.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 smtClean="0"/>
              <a:t>&lt;/</a:t>
            </a:r>
            <a:r>
              <a:rPr lang="en-US" dirty="0" smtClean="0"/>
              <a:t>p</a:t>
            </a:r>
            <a:r>
              <a:rPr lang="bg-BG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1878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8209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Size of block elements</a:t>
            </a:r>
            <a:endParaRPr lang="bg-BG" dirty="0" smtClean="0"/>
          </a:p>
          <a:p>
            <a:pPr lvl="1"/>
            <a:r>
              <a:rPr lang="en-US" dirty="0" smtClean="0"/>
              <a:t>Define element’s size</a:t>
            </a:r>
          </a:p>
          <a:p>
            <a:pPr lvl="1"/>
            <a:r>
              <a:rPr lang="en-US" dirty="0" smtClean="0"/>
              <a:t>Define distance to surrounding elements</a:t>
            </a:r>
          </a:p>
          <a:p>
            <a:pPr lvl="1"/>
            <a:r>
              <a:rPr lang="en-US" dirty="0" smtClean="0"/>
              <a:t>Define distance to content</a:t>
            </a:r>
            <a:endParaRPr lang="bg-BG" dirty="0" smtClean="0"/>
          </a:p>
          <a:p>
            <a:r>
              <a:rPr lang="en-US" dirty="0" smtClean="0"/>
              <a:t>Container model</a:t>
            </a:r>
            <a:endParaRPr lang="bg-BG" dirty="0" smtClean="0"/>
          </a:p>
          <a:p>
            <a:pPr lvl="1"/>
            <a:r>
              <a:rPr lang="en-US" dirty="0" smtClean="0"/>
              <a:t>Every element is in a rectangular container</a:t>
            </a:r>
          </a:p>
          <a:p>
            <a:pPr lvl="1"/>
            <a:r>
              <a:rPr lang="en-US" dirty="0" smtClean="0"/>
              <a:t>Sizes apply to this container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463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1610" y="742970"/>
            <a:ext cx="5486340" cy="362860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60000"/>
                <a:lumOff val="40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82880" rtlCol="0" anchor="t"/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margin</a:t>
            </a:r>
            <a:endParaRPr lang="bg-BG" sz="2400" b="1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1198805" y="1200166"/>
            <a:ext cx="4571950" cy="2651730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ysClr val="windowText" lastClr="000000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1290244" y="1291604"/>
            <a:ext cx="4389071" cy="2468853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82880" rtlCol="0" anchor="t"/>
          <a:lstStyle/>
          <a:p>
            <a:pPr algn="r"/>
            <a:r>
              <a:rPr lang="en-US" sz="2400" b="1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padding</a:t>
            </a:r>
            <a:endParaRPr lang="bg-BG" sz="2000" b="1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1747439" y="1748799"/>
            <a:ext cx="3474682" cy="1554463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93705" y="560092"/>
            <a:ext cx="2373419" cy="58882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Empty space around every object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6090789" y="987143"/>
            <a:ext cx="50291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770755" y="3811704"/>
            <a:ext cx="822950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5" name="TextBox 44"/>
          <p:cNvSpPr txBox="1"/>
          <p:nvPr/>
        </p:nvSpPr>
        <p:spPr>
          <a:xfrm>
            <a:off x="6593706" y="3639572"/>
            <a:ext cx="2373419" cy="10654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Border with own width and </a:t>
            </a:r>
            <a:r>
              <a:rPr lang="en-US" sz="16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colour</a:t>
            </a: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, considered the external border of the object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5496439" y="1524722"/>
            <a:ext cx="109726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TextBox 52"/>
          <p:cNvSpPr txBox="1"/>
          <p:nvPr/>
        </p:nvSpPr>
        <p:spPr>
          <a:xfrm>
            <a:off x="6593704" y="1341844"/>
            <a:ext cx="2373419" cy="10470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Empty space around</a:t>
            </a:r>
          </a:p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content, uses the background </a:t>
            </a:r>
            <a:r>
              <a:rPr lang="en-US" sz="16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colour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5039243" y="3070144"/>
            <a:ext cx="1554463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6" name="TextBox 55"/>
          <p:cNvSpPr txBox="1"/>
          <p:nvPr/>
        </p:nvSpPr>
        <p:spPr>
          <a:xfrm>
            <a:off x="6593704" y="2649204"/>
            <a:ext cx="2373419" cy="8369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Content of the object, uses the object’s background </a:t>
            </a:r>
            <a:r>
              <a:rPr lang="en-US" sz="16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colour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3983174" y="742970"/>
            <a:ext cx="0" cy="457196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3983174" y="1303050"/>
            <a:ext cx="0" cy="457196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3983174" y="1760246"/>
            <a:ext cx="0" cy="1543016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1747439" y="2571750"/>
            <a:ext cx="3474682" cy="0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5" name="TextBox 64"/>
          <p:cNvSpPr txBox="1"/>
          <p:nvPr/>
        </p:nvSpPr>
        <p:spPr>
          <a:xfrm>
            <a:off x="2574385" y="746388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margin-top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574384" y="1291604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padding-top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574385" y="1762030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height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47439" y="2205994"/>
            <a:ext cx="822951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width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82928" y="760254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border-width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1585666" y="990104"/>
            <a:ext cx="522480" cy="209433"/>
          </a:xfrm>
          <a:custGeom>
            <a:avLst/>
            <a:gdLst>
              <a:gd name="connsiteX0" fmla="*/ 0 w 281354"/>
              <a:gd name="connsiteY0" fmla="*/ 0 h 221064"/>
              <a:gd name="connsiteX1" fmla="*/ 281354 w 281354"/>
              <a:gd name="connsiteY1" fmla="*/ 221064 h 221064"/>
              <a:gd name="connsiteX0" fmla="*/ 0 w 281354"/>
              <a:gd name="connsiteY0" fmla="*/ 0 h 221064"/>
              <a:gd name="connsiteX1" fmla="*/ 281354 w 281354"/>
              <a:gd name="connsiteY1" fmla="*/ 221064 h 221064"/>
              <a:gd name="connsiteX0" fmla="*/ 0 w 522480"/>
              <a:gd name="connsiteY0" fmla="*/ 0 h 196012"/>
              <a:gd name="connsiteX1" fmla="*/ 522480 w 522480"/>
              <a:gd name="connsiteY1" fmla="*/ 196012 h 196012"/>
              <a:gd name="connsiteX0" fmla="*/ 0 w 522480"/>
              <a:gd name="connsiteY0" fmla="*/ 13421 h 209433"/>
              <a:gd name="connsiteX1" fmla="*/ 522480 w 522480"/>
              <a:gd name="connsiteY1" fmla="*/ 209433 h 20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2480" h="209433">
                <a:moveTo>
                  <a:pt x="0" y="13421"/>
                </a:moveTo>
                <a:cubicBezTo>
                  <a:pt x="281675" y="-16230"/>
                  <a:pt x="460010" y="-14567"/>
                  <a:pt x="522480" y="209433"/>
                </a:cubicBezTo>
              </a:path>
            </a:pathLst>
          </a:cu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2723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Sizes</a:t>
            </a:r>
            <a:endParaRPr lang="bg-BG" dirty="0" smtClean="0"/>
          </a:p>
          <a:p>
            <a:pPr lvl="1"/>
            <a:r>
              <a:rPr lang="en-US" dirty="0" smtClean="0"/>
              <a:t>Properties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define the size of the content</a:t>
            </a:r>
            <a:endParaRPr lang="bg-BG" dirty="0" smtClean="0"/>
          </a:p>
          <a:p>
            <a:pPr lvl="1"/>
            <a:r>
              <a:rPr lang="en-US" dirty="0" smtClean="0"/>
              <a:t>A size in percentage is relative to the parent element</a:t>
            </a:r>
            <a:endParaRPr lang="bg-BG" dirty="0" smtClean="0"/>
          </a:p>
          <a:p>
            <a:pPr lvl="1"/>
            <a:r>
              <a:rPr lang="en-US" dirty="0" smtClean="0"/>
              <a:t>To invalidate cascading size and revert to the default size, use value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223682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div</a:t>
            </a:r>
            <a:r>
              <a:rPr lang="en-US" dirty="0"/>
              <a:t>	</a:t>
            </a:r>
            <a:r>
              <a:rPr lang="en-US" dirty="0" smtClean="0"/>
              <a:t>		{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50%;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height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3em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/>
              <a:t>}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err="1" smtClean="0"/>
              <a:t>div.small</a:t>
            </a:r>
            <a:r>
              <a:rPr lang="en-US" dirty="0"/>
              <a:t>	</a:t>
            </a:r>
            <a:r>
              <a:rPr lang="en-US" dirty="0" smtClean="0"/>
              <a:t>{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30%;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height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auto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8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Colours</a:t>
            </a:r>
            <a:r>
              <a:rPr lang="en-US" dirty="0" smtClean="0"/>
              <a:t> in</a:t>
            </a:r>
            <a:r>
              <a:rPr lang="bg-BG" dirty="0" smtClean="0"/>
              <a:t>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Defining </a:t>
            </a:r>
            <a:r>
              <a:rPr lang="en-US" dirty="0" err="1" smtClean="0"/>
              <a:t>colours</a:t>
            </a:r>
            <a:endParaRPr lang="bg-BG" dirty="0" smtClean="0"/>
          </a:p>
          <a:p>
            <a:pPr lvl="1"/>
            <a:r>
              <a:rPr lang="en-US" dirty="0" smtClean="0"/>
              <a:t>Via descriptive name</a:t>
            </a:r>
          </a:p>
          <a:p>
            <a:pPr lvl="1"/>
            <a:r>
              <a:rPr lang="en-US" dirty="0" smtClean="0"/>
              <a:t>Via a hexadecimal number</a:t>
            </a:r>
          </a:p>
          <a:p>
            <a:pPr lvl="1"/>
            <a:r>
              <a:rPr lang="en-US" dirty="0" smtClean="0"/>
              <a:t>Via function </a:t>
            </a:r>
            <a:r>
              <a:rPr lang="en-US" dirty="0" err="1" smtClean="0"/>
              <a:t>RGB</a:t>
            </a:r>
            <a:r>
              <a:rPr lang="bg-BG" dirty="0" smtClean="0"/>
              <a:t>, </a:t>
            </a:r>
            <a:r>
              <a:rPr lang="en-US" dirty="0" err="1" smtClean="0"/>
              <a:t>RGBA</a:t>
            </a:r>
            <a:r>
              <a:rPr lang="en-US" dirty="0" smtClean="0"/>
              <a:t>, </a:t>
            </a:r>
            <a:r>
              <a:rPr lang="en-US" dirty="0" err="1" smtClean="0"/>
              <a:t>HSL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err="1" smtClean="0"/>
              <a:t>HSLA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954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273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Margin</a:t>
            </a:r>
            <a:endParaRPr lang="bg-BG" dirty="0" smtClean="0"/>
          </a:p>
          <a:p>
            <a:pPr lvl="1"/>
            <a:r>
              <a:rPr lang="en-US" dirty="0" smtClean="0"/>
              <a:t>Each side is individually controlled</a:t>
            </a:r>
            <a:r>
              <a:rPr lang="en-US" dirty="0" smtClean="0"/>
              <a:t>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margin-top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margin-right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margin-left</a:t>
            </a:r>
          </a:p>
          <a:p>
            <a:pPr lvl="1"/>
            <a:r>
              <a:rPr lang="en-US" dirty="0" smtClean="0"/>
              <a:t>Compound property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top right bottom left</a:t>
            </a:r>
            <a:r>
              <a:rPr lang="bg-BG" dirty="0" smtClean="0"/>
              <a:t>,</a:t>
            </a:r>
            <a:r>
              <a:rPr lang="en-US" dirty="0" smtClean="0"/>
              <a:t> when margins are the same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223682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span   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margin: 8px 20px 0.5em 0em;</a:t>
            </a:r>
            <a:r>
              <a:rPr lang="en-US" dirty="0" smtClean="0"/>
              <a:t> 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info4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4em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info3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3em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info2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2em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info1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1em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info0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0em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2657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73290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Padding</a:t>
            </a:r>
            <a:endParaRPr lang="bg-BG" dirty="0" smtClean="0"/>
          </a:p>
          <a:p>
            <a:pPr lvl="1"/>
            <a:r>
              <a:rPr lang="en-US" dirty="0" smtClean="0"/>
              <a:t>Each side </a:t>
            </a:r>
            <a:r>
              <a:rPr lang="en-US" dirty="0"/>
              <a:t>is individually controlled 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padding-top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padding-right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padding-bottom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pading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-left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Compound property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top right bottom left</a:t>
            </a:r>
            <a:r>
              <a:rPr lang="bg-BG" dirty="0" smtClean="0"/>
              <a:t>,</a:t>
            </a:r>
            <a:r>
              <a:rPr lang="en-US" dirty="0" smtClean="0"/>
              <a:t> when paddings are the same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info3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3em;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info2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2em;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info1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1em;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info0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0em;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7443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6961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2604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page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</a:t>
            </a:r>
            <a:endParaRPr lang="bg-BG" dirty="0" smtClean="0"/>
          </a:p>
          <a:p>
            <a:pPr lvl="1"/>
            <a:r>
              <a:rPr lang="en-US" dirty="0" smtClean="0"/>
              <a:t>Page content is as a centered sheet</a:t>
            </a:r>
          </a:p>
          <a:p>
            <a:pPr lvl="1"/>
            <a:r>
              <a:rPr lang="en-US" dirty="0" smtClean="0"/>
              <a:t>There is a menu at the top and a logo bottom-right</a:t>
            </a:r>
          </a:p>
          <a:p>
            <a:pPr lvl="1"/>
            <a:r>
              <a:rPr lang="en-US" dirty="0" smtClean="0"/>
              <a:t>There is a column with additional information at the left</a:t>
            </a:r>
          </a:p>
          <a:p>
            <a:pPr lvl="1"/>
            <a:r>
              <a:rPr lang="en-US" dirty="0" smtClean="0"/>
              <a:t>There is a title, several paragraphs and an image at the left</a:t>
            </a:r>
          </a:p>
          <a:p>
            <a:r>
              <a:rPr lang="en-US" dirty="0" smtClean="0"/>
              <a:t>Cascading styles</a:t>
            </a:r>
            <a:endParaRPr lang="bg-BG" dirty="0" smtClean="0"/>
          </a:p>
          <a:p>
            <a:pPr lvl="1"/>
            <a:r>
              <a:rPr lang="en-US" dirty="0" smtClean="0"/>
              <a:t>Only in external </a:t>
            </a:r>
            <a:r>
              <a:rPr lang="en-US" dirty="0" err="1" smtClean="0"/>
              <a:t>CSS</a:t>
            </a:r>
            <a:r>
              <a:rPr lang="en-US" dirty="0" smtClean="0"/>
              <a:t> file</a:t>
            </a:r>
          </a:p>
          <a:p>
            <a:pPr lvl="1"/>
            <a:r>
              <a:rPr lang="en-US" dirty="0" smtClean="0"/>
              <a:t>Contain the complete formatting style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0077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209" y="385428"/>
            <a:ext cx="4417048" cy="434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949414" y="1017287"/>
            <a:ext cx="2194586" cy="4571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content is as a paper sheet centered within the page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217902" y="1231155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179468" y="1523570"/>
            <a:ext cx="1112387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/>
          <p:cNvSpPr txBox="1"/>
          <p:nvPr/>
        </p:nvSpPr>
        <p:spPr>
          <a:xfrm>
            <a:off x="-15118" y="1291603"/>
            <a:ext cx="2194586" cy="4571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 menu reacting when the mouse hovers over its items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8398" y="2054106"/>
            <a:ext cx="2194586" cy="6695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main text is in a column occupying vertically most of the page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179468" y="2052074"/>
            <a:ext cx="596367" cy="1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TextBox 21"/>
          <p:cNvSpPr txBox="1"/>
          <p:nvPr/>
        </p:nvSpPr>
        <p:spPr>
          <a:xfrm>
            <a:off x="-15118" y="1881437"/>
            <a:ext cx="2194586" cy="4999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An image pushing away the text from the main column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40337" y="4034774"/>
            <a:ext cx="2194586" cy="4556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logo is at the background, behind the main text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179468" y="2897314"/>
            <a:ext cx="585792" cy="1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2663190"/>
            <a:ext cx="2194586" cy="45719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Comments represented as additional left column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179468" y="3989046"/>
            <a:ext cx="838069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TextBox 30"/>
          <p:cNvSpPr txBox="1"/>
          <p:nvPr/>
        </p:nvSpPr>
        <p:spPr>
          <a:xfrm>
            <a:off x="0" y="3760457"/>
            <a:ext cx="2194586" cy="4571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All the styling is done with cascading styles in external file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40337" y="3007843"/>
            <a:ext cx="2194586" cy="7028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There is sufficient space around all elements – title, menu, text, …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216885" y="2388872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6208824" y="4277376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6208824" y="3363711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07336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463" y="1083419"/>
            <a:ext cx="6177609" cy="370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The</a:t>
            </a:r>
            <a:r>
              <a:rPr lang="bg-BG" dirty="0" smtClean="0"/>
              <a:t> </a:t>
            </a:r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file contains only the content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731512" y="1796898"/>
            <a:ext cx="1709256" cy="3347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title is</a:t>
            </a: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&lt;h1&gt;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468903" y="2365984"/>
            <a:ext cx="40594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TextBox 6"/>
          <p:cNvSpPr txBox="1"/>
          <p:nvPr/>
        </p:nvSpPr>
        <p:spPr>
          <a:xfrm>
            <a:off x="-1" y="2136225"/>
            <a:ext cx="2468904" cy="4454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menu is &lt;</a:t>
            </a:r>
            <a:r>
              <a:rPr lang="en-US" sz="12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ul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list with menu items as &lt;a&gt; inside</a:t>
            </a: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&lt;li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123" y="4370192"/>
            <a:ext cx="1800645" cy="256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comments are &lt;div&gt;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468953" y="4193559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TextBox 13"/>
          <p:cNvSpPr txBox="1"/>
          <p:nvPr/>
        </p:nvSpPr>
        <p:spPr>
          <a:xfrm>
            <a:off x="15549" y="4045507"/>
            <a:ext cx="2452756" cy="263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paragraphs are &lt;p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512" y="4583408"/>
            <a:ext cx="1709256" cy="2743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No logo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1512" y="2937505"/>
            <a:ext cx="1709256" cy="2743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image is &lt;</a:t>
            </a:r>
            <a:r>
              <a:rPr lang="en-US" sz="12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img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468903" y="1948665"/>
            <a:ext cx="40594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468903" y="3103721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468903" y="4501346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468953" y="4715040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468954" y="3639409"/>
            <a:ext cx="40594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TextBox 33"/>
          <p:cNvSpPr txBox="1"/>
          <p:nvPr/>
        </p:nvSpPr>
        <p:spPr>
          <a:xfrm>
            <a:off x="640123" y="3303262"/>
            <a:ext cx="1800644" cy="6400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page has a linear structure and default styling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26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Styling with cascading styles</a:t>
            </a:r>
            <a:endParaRPr lang="bg-BG" dirty="0" smtClean="0"/>
          </a:p>
          <a:p>
            <a:pPr lvl="1"/>
            <a:r>
              <a:rPr lang="en-US" dirty="0" smtClean="0"/>
              <a:t>Some remarks about the solution</a:t>
            </a:r>
            <a:endParaRPr lang="bg-BG" dirty="0" smtClean="0"/>
          </a:p>
          <a:p>
            <a:pPr lvl="1"/>
            <a:r>
              <a:rPr lang="en-US" dirty="0" smtClean="0"/>
              <a:t>The page has fixed width</a:t>
            </a:r>
            <a:r>
              <a:rPr lang="bg-BG" dirty="0" smtClean="0"/>
              <a:t>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600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px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and is horizontally centered</a:t>
            </a:r>
            <a:r>
              <a:rPr lang="bg-BG" dirty="0" smtClean="0"/>
              <a:t>, </a:t>
            </a:r>
            <a:r>
              <a:rPr lang="en-US" dirty="0" smtClean="0"/>
              <a:t>because has top and bottom margins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em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and the same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auto</a:t>
            </a:r>
            <a:r>
              <a:rPr lang="en-US" dirty="0" smtClean="0"/>
              <a:t> left and right margins</a:t>
            </a:r>
            <a:endParaRPr lang="en-US" dirty="0"/>
          </a:p>
          <a:p>
            <a:pPr lvl="1"/>
            <a:endParaRPr lang="en-US" sz="2800" dirty="0" smtClean="0"/>
          </a:p>
          <a:p>
            <a:pPr lvl="1"/>
            <a:endParaRPr lang="en-US" sz="2800" dirty="0"/>
          </a:p>
          <a:p>
            <a:pPr lvl="1"/>
            <a:r>
              <a:rPr lang="en-US" dirty="0" smtClean="0"/>
              <a:t>The paragraphs have a big left margin – this place will host the comments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51713"/>
            <a:ext cx="7223682" cy="685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width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600px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margin</a:t>
            </a:r>
            <a:r>
              <a:rPr lang="en-US" dirty="0"/>
              <a:t>: 2em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auto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943335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/>
              <a:t>margin</a:t>
            </a:r>
            <a:r>
              <a:rPr lang="pt-BR" dirty="0"/>
              <a:t>: 0 0.5em 0.5em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120px</a:t>
            </a:r>
            <a:r>
              <a:rPr lang="pt-BR" dirty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9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Colour</a:t>
            </a:r>
            <a:r>
              <a:rPr lang="en-US" dirty="0" smtClean="0"/>
              <a:t> names</a:t>
            </a:r>
            <a:endParaRPr lang="bg-BG" dirty="0" smtClean="0"/>
          </a:p>
          <a:p>
            <a:pPr lvl="1"/>
            <a:r>
              <a:rPr lang="bg-BG" dirty="0" smtClean="0"/>
              <a:t>17 </a:t>
            </a:r>
            <a:r>
              <a:rPr lang="en-US" dirty="0" smtClean="0"/>
              <a:t>standard </a:t>
            </a:r>
            <a:r>
              <a:rPr lang="en-US" dirty="0" err="1" smtClean="0"/>
              <a:t>colours</a:t>
            </a:r>
            <a:r>
              <a:rPr lang="bg-BG" dirty="0" smtClean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White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Black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Red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Green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Yellow</a:t>
            </a:r>
            <a:r>
              <a:rPr lang="en-US" dirty="0" smtClean="0"/>
              <a:t>, …</a:t>
            </a:r>
          </a:p>
          <a:p>
            <a:pPr lvl="1"/>
            <a:r>
              <a:rPr lang="en-US" dirty="0" smtClean="0"/>
              <a:t>123</a:t>
            </a:r>
            <a:r>
              <a:rPr lang="bg-BG" dirty="0" smtClean="0"/>
              <a:t> </a:t>
            </a:r>
            <a:r>
              <a:rPr lang="en-US" dirty="0" smtClean="0"/>
              <a:t>additional </a:t>
            </a:r>
            <a:r>
              <a:rPr lang="en-US" dirty="0" err="1" smtClean="0"/>
              <a:t>colours</a:t>
            </a:r>
            <a:r>
              <a:rPr lang="bg-BG" dirty="0" smtClean="0"/>
              <a:t>: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FireBrick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MintCream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Tomato</a:t>
            </a:r>
            <a:r>
              <a:rPr lang="en-US" dirty="0" smtClean="0"/>
              <a:t>,…</a:t>
            </a:r>
            <a:endParaRPr lang="bg-BG" dirty="0" smtClean="0"/>
          </a:p>
          <a:p>
            <a:pPr lvl="1"/>
            <a:r>
              <a:rPr lang="en-US" dirty="0" smtClean="0"/>
              <a:t>The full list is here</a:t>
            </a:r>
            <a:r>
              <a:rPr lang="bg-BG" dirty="0" smtClean="0"/>
              <a:t>: </a:t>
            </a:r>
            <a:r>
              <a:rPr lang="en-GB" dirty="0">
                <a:hlinkClick r:id="rId2"/>
              </a:rPr>
              <a:t>http://www.w3schools.com/cssref/css_colornames.asp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1"/>
            <a:ext cx="7223681" cy="25602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table&gt;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 smtClean="0"/>
              <a:t>	</a:t>
            </a:r>
            <a:r>
              <a:rPr lang="en-GB" dirty="0" smtClean="0"/>
              <a:t>&lt;</a:t>
            </a:r>
            <a:r>
              <a:rPr lang="en-GB" dirty="0" err="1"/>
              <a:t>tr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White</a:t>
            </a:r>
            <a:r>
              <a:rPr lang="en-GB" dirty="0" smtClean="0"/>
              <a:t>;"&gt;White&lt;/</a:t>
            </a:r>
            <a:r>
              <a:rPr lang="en-GB" dirty="0"/>
              <a:t>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&lt;/</a:t>
            </a:r>
            <a:r>
              <a:rPr lang="en-GB" dirty="0" err="1"/>
              <a:t>tr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&lt;</a:t>
            </a:r>
            <a:r>
              <a:rPr lang="en-GB" dirty="0" err="1"/>
              <a:t>tr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Blue</a:t>
            </a:r>
            <a:r>
              <a:rPr lang="en-GB" dirty="0"/>
              <a:t>;"&gt;Blue&lt;/td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&lt;/</a:t>
            </a:r>
            <a:r>
              <a:rPr lang="en-GB" dirty="0" err="1"/>
              <a:t>tr</a:t>
            </a:r>
            <a:r>
              <a:rPr lang="en-GB" dirty="0"/>
              <a:t>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&lt;/</a:t>
            </a:r>
            <a:r>
              <a:rPr lang="en-GB" dirty="0"/>
              <a:t>table&gt;</a:t>
            </a:r>
          </a:p>
          <a:p>
            <a:pPr algn="l">
              <a:tabLst>
                <a:tab pos="228600" algn="l"/>
                <a:tab pos="457200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4739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The image is floating and is shifted further to the left to be outside the text column</a:t>
            </a:r>
          </a:p>
          <a:p>
            <a:pPr lvl="1"/>
            <a:endParaRPr lang="en-US" sz="2800" dirty="0"/>
          </a:p>
          <a:p>
            <a:pPr lvl="1"/>
            <a:endParaRPr lang="bg-BG" sz="2800" dirty="0" smtClean="0"/>
          </a:p>
          <a:p>
            <a:pPr lvl="1"/>
            <a:r>
              <a:rPr lang="en-US" dirty="0" smtClean="0"/>
              <a:t>The comments had fixed widths and absolute positions</a:t>
            </a:r>
            <a:endParaRPr lang="bg-BG" dirty="0" smtClean="0"/>
          </a:p>
          <a:p>
            <a:pPr lvl="1"/>
            <a:endParaRPr lang="bg-BG" sz="2800" dirty="0"/>
          </a:p>
          <a:p>
            <a:pPr lvl="1"/>
            <a:endParaRPr lang="bg-BG" sz="2800" dirty="0" smtClean="0"/>
          </a:p>
          <a:p>
            <a:pPr lvl="1"/>
            <a:r>
              <a:rPr lang="en-US" dirty="0" smtClean="0"/>
              <a:t>The menu links are without the default underlining – this is done with the property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text-decoration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017287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float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left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left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-100px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4126213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text-decoration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none</a:t>
            </a:r>
            <a:r>
              <a:rPr lang="pt-BR" dirty="0" smtClean="0"/>
              <a:t>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9" y="2388872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position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absolute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width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100px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6460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The menu is represented as a list with dotted borders from top and bottom</a:t>
            </a:r>
            <a:endParaRPr lang="bg-BG" sz="2800" dirty="0"/>
          </a:p>
          <a:p>
            <a:pPr lvl="1"/>
            <a:r>
              <a:rPr lang="en-US" sz="2800" dirty="0" smtClean="0"/>
              <a:t>\</a:t>
            </a:r>
          </a:p>
          <a:p>
            <a:pPr lvl="1"/>
            <a:endParaRPr lang="bg-BG" sz="2800" dirty="0" smtClean="0"/>
          </a:p>
          <a:p>
            <a:pPr lvl="1"/>
            <a:r>
              <a:rPr lang="en-US" dirty="0" smtClean="0"/>
              <a:t>List elements are menu items</a:t>
            </a:r>
            <a:endParaRPr lang="bg-BG" dirty="0" smtClean="0"/>
          </a:p>
          <a:p>
            <a:pPr lvl="1"/>
            <a:r>
              <a:rPr lang="en-US" dirty="0" smtClean="0"/>
              <a:t>Their default block type is changed, so that they are position in a single line</a:t>
            </a:r>
            <a:endParaRPr lang="bg-BG" dirty="0" smtClean="0"/>
          </a:p>
          <a:p>
            <a:pPr lvl="1"/>
            <a:r>
              <a:rPr lang="en-US" dirty="0" smtClean="0"/>
              <a:t>All letters in the menu are uppercase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text-transform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017287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border-top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dotted</a:t>
            </a:r>
            <a:r>
              <a:rPr lang="en-US" dirty="0"/>
              <a:t> blue 1px;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border-bottom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dotted</a:t>
            </a:r>
            <a:r>
              <a:rPr lang="en-US" dirty="0"/>
              <a:t> blue 1px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577579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display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inline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text-transform: uppercase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7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5169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Demonstration of </a:t>
            </a:r>
            <a:r>
              <a:rPr lang="en-US" dirty="0" err="1" smtClean="0"/>
              <a:t>CSS</a:t>
            </a:r>
            <a:endParaRPr lang="en-US" dirty="0" smtClean="0"/>
          </a:p>
          <a:p>
            <a:pPr lvl="1"/>
            <a:r>
              <a:rPr lang="en-US" dirty="0" smtClean="0"/>
              <a:t>The same HTML page is used</a:t>
            </a:r>
          </a:p>
          <a:p>
            <a:pPr lvl="1"/>
            <a:r>
              <a:rPr lang="en-US" dirty="0" smtClean="0"/>
              <a:t>The appearance will be changed with a new </a:t>
            </a:r>
            <a:r>
              <a:rPr lang="en-US" dirty="0" err="1" smtClean="0"/>
              <a:t>CSS</a:t>
            </a:r>
            <a:r>
              <a:rPr lang="en-US" dirty="0" smtClean="0"/>
              <a:t> file</a:t>
            </a:r>
            <a:endParaRPr lang="bg-BG" dirty="0" smtClean="0"/>
          </a:p>
          <a:p>
            <a:r>
              <a:rPr lang="en-US" dirty="0" smtClean="0"/>
              <a:t>Changes</a:t>
            </a:r>
            <a:endParaRPr lang="bg-BG" dirty="0" smtClean="0"/>
          </a:p>
          <a:p>
            <a:pPr lvl="1"/>
            <a:r>
              <a:rPr lang="en-US" dirty="0" smtClean="0"/>
              <a:t>Another </a:t>
            </a:r>
            <a:r>
              <a:rPr lang="en-US" dirty="0" err="1" smtClean="0"/>
              <a:t>colour</a:t>
            </a:r>
            <a:r>
              <a:rPr lang="en-US" dirty="0" smtClean="0"/>
              <a:t> scheme and fonts</a:t>
            </a:r>
          </a:p>
          <a:p>
            <a:pPr lvl="1"/>
            <a:r>
              <a:rPr lang="en-US" dirty="0" smtClean="0"/>
              <a:t>Vertical menu</a:t>
            </a:r>
          </a:p>
          <a:p>
            <a:pPr lvl="1"/>
            <a:r>
              <a:rPr lang="en-US" dirty="0" smtClean="0"/>
              <a:t>Different locations of elements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6657512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059" y="102897"/>
            <a:ext cx="4289647" cy="494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49414" y="651531"/>
            <a:ext cx="1554463" cy="457195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logo is centered at the top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212073" y="885495"/>
            <a:ext cx="1737343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TextBox 9"/>
          <p:cNvSpPr txBox="1"/>
          <p:nvPr/>
        </p:nvSpPr>
        <p:spPr>
          <a:xfrm>
            <a:off x="6948398" y="1931677"/>
            <a:ext cx="2194586" cy="669532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Different set of fonts, </a:t>
            </a:r>
            <a:r>
              <a:rPr lang="en-US" sz="12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colour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scheme and rounded shapes of some elements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79468" y="1996557"/>
            <a:ext cx="596367" cy="2032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TextBox 11"/>
          <p:cNvSpPr txBox="1"/>
          <p:nvPr/>
        </p:nvSpPr>
        <p:spPr>
          <a:xfrm>
            <a:off x="365806" y="1840238"/>
            <a:ext cx="1813662" cy="249951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Vertical menu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0337" y="3760457"/>
            <a:ext cx="2194586" cy="415996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comments are to the right of corresponding paragraphs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179468" y="3989046"/>
            <a:ext cx="838069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3760457"/>
            <a:ext cx="2194586" cy="548634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The complete styling is done with an external </a:t>
            </a:r>
            <a:r>
              <a:rPr lang="en-US" sz="12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file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6400780" y="2266443"/>
            <a:ext cx="547619" cy="727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309341" y="3961860"/>
            <a:ext cx="630997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91714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199" y="133350"/>
            <a:ext cx="8595311" cy="4953000"/>
          </a:xfrm>
        </p:spPr>
        <p:txBody>
          <a:bodyPr/>
          <a:lstStyle/>
          <a:p>
            <a:r>
              <a:rPr lang="en-US" dirty="0" smtClean="0"/>
              <a:t>Styling with cascading styles</a:t>
            </a:r>
            <a:endParaRPr lang="bg-BG" dirty="0" smtClean="0"/>
          </a:p>
          <a:p>
            <a:pPr lvl="1"/>
            <a:r>
              <a:rPr lang="en-US" dirty="0" smtClean="0"/>
              <a:t>Rounded corners is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border-radius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which </a:t>
            </a:r>
            <a:r>
              <a:rPr lang="en-US" dirty="0" smtClean="0"/>
              <a:t>some browsers </a:t>
            </a:r>
            <a:r>
              <a:rPr lang="en-US" dirty="0" err="1" smtClean="0"/>
              <a:t>trear</a:t>
            </a:r>
            <a:r>
              <a:rPr lang="en-US" dirty="0" smtClean="0"/>
              <a:t> as an extension </a:t>
            </a:r>
            <a:r>
              <a:rPr lang="en-US" dirty="0" err="1" smtClean="0"/>
              <a:t>proeprty</a:t>
            </a:r>
            <a:endParaRPr lang="en-US" dirty="0"/>
          </a:p>
          <a:p>
            <a:pPr lvl="1"/>
            <a:endParaRPr lang="en-US" sz="2800" dirty="0" smtClean="0"/>
          </a:p>
          <a:p>
            <a:pPr lvl="1"/>
            <a:endParaRPr lang="en-US" sz="3200" dirty="0"/>
          </a:p>
          <a:p>
            <a:pPr lvl="1"/>
            <a:r>
              <a:rPr lang="en-US" dirty="0" smtClean="0"/>
              <a:t>Links type is change to blocks, so the link effects apply to the whole area of the link</a:t>
            </a:r>
            <a:endParaRPr lang="bg-BG" dirty="0" smtClean="0"/>
          </a:p>
          <a:p>
            <a:pPr lvl="1"/>
            <a:endParaRPr lang="bg-BG" sz="3200" dirty="0"/>
          </a:p>
          <a:p>
            <a:pPr lvl="1"/>
            <a:r>
              <a:rPr lang="en-US" dirty="0" smtClean="0"/>
              <a:t>No bullets in front of list elements with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list-style-type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469961"/>
            <a:ext cx="7223682" cy="685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moz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-border-radius</a:t>
            </a:r>
            <a:r>
              <a:rPr lang="en-US" dirty="0"/>
              <a:t>: 15px;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border-radius</a:t>
            </a:r>
            <a:r>
              <a:rPr lang="en-US" dirty="0"/>
              <a:t>: 15px;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161583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/>
              <a:t>display</a:t>
            </a:r>
            <a:r>
              <a:rPr lang="pt-BR" dirty="0"/>
              <a:t>: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block</a:t>
            </a:r>
            <a:r>
              <a:rPr lang="pt-BR" dirty="0"/>
              <a:t>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9" y="4217652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list-style-type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none</a:t>
            </a:r>
            <a:r>
              <a:rPr lang="pt-BR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02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74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properties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Values</a:t>
            </a:r>
            <a:endParaRPr lang="bg-BG" dirty="0" smtClean="0"/>
          </a:p>
          <a:p>
            <a:pPr lvl="1"/>
            <a:r>
              <a:rPr lang="en-US" dirty="0" err="1" smtClean="0"/>
              <a:t>Colours</a:t>
            </a:r>
            <a:r>
              <a:rPr lang="en-US" dirty="0" smtClean="0"/>
              <a:t> are defined via names, numbers or function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Sizes and distances are </a:t>
            </a:r>
            <a:r>
              <a:rPr lang="en-US" dirty="0" smtClean="0"/>
              <a:t>measured in some unit</a:t>
            </a:r>
            <a:endParaRPr lang="bg-BG" dirty="0" smtClean="0"/>
          </a:p>
          <a:p>
            <a:r>
              <a:rPr lang="en-US" dirty="0" smtClean="0"/>
              <a:t>Styling</a:t>
            </a:r>
            <a:endParaRPr lang="bg-BG" dirty="0" smtClean="0"/>
          </a:p>
          <a:p>
            <a:pPr lvl="1"/>
            <a:r>
              <a:rPr lang="en-US" dirty="0" smtClean="0"/>
              <a:t>Texts use properties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</a:t>
            </a:r>
          </a:p>
          <a:p>
            <a:pPr lvl="1"/>
            <a:r>
              <a:rPr lang="en-US" dirty="0" smtClean="0"/>
              <a:t>Borders are defined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</a:t>
            </a:r>
          </a:p>
          <a:p>
            <a:pPr lvl="1"/>
            <a:r>
              <a:rPr lang="en-US" dirty="0" smtClean="0"/>
              <a:t>Position and type are set by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display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float</a:t>
            </a:r>
          </a:p>
          <a:p>
            <a:pPr lvl="1"/>
            <a:r>
              <a:rPr lang="en-US" dirty="0" smtClean="0"/>
              <a:t>White spaces are controlled by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737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information</a:t>
            </a:r>
            <a:endParaRPr lang="bg-BG" dirty="0" smtClean="0"/>
          </a:p>
          <a:p>
            <a:pPr lvl="1"/>
            <a:r>
              <a:rPr lang="en-US" dirty="0" smtClean="0"/>
              <a:t>Here</a:t>
            </a:r>
            <a:r>
              <a:rPr lang="bg-BG" dirty="0" smtClean="0"/>
              <a:t>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www.w3schools.com/css</a:t>
            </a:r>
            <a:endParaRPr lang="en-GB" dirty="0" smtClean="0"/>
          </a:p>
          <a:p>
            <a:pPr lvl="1"/>
            <a:r>
              <a:rPr lang="en-US" dirty="0" smtClean="0"/>
              <a:t>And there</a:t>
            </a:r>
            <a:r>
              <a:rPr lang="bg-BG" dirty="0" smtClean="0"/>
              <a:t>: </a:t>
            </a:r>
            <a:r>
              <a:rPr lang="en-US" dirty="0" smtClean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www.w3schools.com/cssref</a:t>
            </a:r>
            <a:endParaRPr lang="bg-BG" dirty="0" smtClean="0"/>
          </a:p>
          <a:p>
            <a:r>
              <a:rPr lang="en-US" dirty="0" smtClean="0"/>
              <a:t>Advice</a:t>
            </a:r>
            <a:endParaRPr lang="bg-BG" dirty="0" smtClean="0"/>
          </a:p>
          <a:p>
            <a:pPr lvl="1"/>
            <a:r>
              <a:rPr lang="en-US" dirty="0" smtClean="0"/>
              <a:t>Have a look at all properties, no only the ones shown here</a:t>
            </a:r>
            <a:endParaRPr lang="bg-BG" dirty="0" smtClean="0"/>
          </a:p>
          <a:p>
            <a:pPr lvl="1"/>
            <a:r>
              <a:rPr lang="en-US" dirty="0" smtClean="0"/>
              <a:t>It is good to know what styling is possible with </a:t>
            </a:r>
            <a:r>
              <a:rPr lang="en-US" dirty="0" err="1" smtClean="0"/>
              <a:t>CSS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RGB</a:t>
            </a:r>
            <a:r>
              <a:rPr lang="en-US" dirty="0" smtClean="0"/>
              <a:t> </a:t>
            </a:r>
            <a:r>
              <a:rPr lang="en-US" dirty="0" err="1" smtClean="0"/>
              <a:t>colours</a:t>
            </a:r>
            <a:endParaRPr lang="bg-BG" dirty="0" smtClean="0"/>
          </a:p>
          <a:p>
            <a:pPr lvl="1"/>
            <a:r>
              <a:rPr lang="en-US" dirty="0" smtClean="0"/>
              <a:t>Intensity of </a:t>
            </a:r>
            <a:r>
              <a:rPr lang="en-US" u="sng" dirty="0" smtClean="0"/>
              <a:t>r</a:t>
            </a:r>
            <a:r>
              <a:rPr lang="en-US" dirty="0" smtClean="0"/>
              <a:t>ed</a:t>
            </a:r>
            <a:r>
              <a:rPr lang="bg-BG" dirty="0" smtClean="0"/>
              <a:t>, </a:t>
            </a:r>
            <a:r>
              <a:rPr lang="en-US" u="sng" dirty="0" smtClean="0"/>
              <a:t>g</a:t>
            </a:r>
            <a:r>
              <a:rPr lang="en-US" dirty="0" smtClean="0"/>
              <a:t>reen and </a:t>
            </a:r>
            <a:r>
              <a:rPr lang="en-US" u="sng" dirty="0" smtClean="0"/>
              <a:t>b</a:t>
            </a:r>
            <a:r>
              <a:rPr lang="en-US" dirty="0" smtClean="0"/>
              <a:t>lue components of light</a:t>
            </a:r>
            <a:endParaRPr lang="bg-BG" dirty="0" smtClean="0"/>
          </a:p>
          <a:p>
            <a:pPr lvl="1"/>
            <a:r>
              <a:rPr lang="en-US" dirty="0" smtClean="0"/>
              <a:t>Function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r,g,b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 with integer parameters </a:t>
            </a:r>
            <a:r>
              <a:rPr lang="bg-BG" dirty="0" smtClean="0"/>
              <a:t>0–255</a:t>
            </a:r>
          </a:p>
          <a:p>
            <a:pPr lvl="1"/>
            <a:r>
              <a:rPr lang="en-US" dirty="0" smtClean="0"/>
              <a:t>Function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,b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 with percentage parameters </a:t>
            </a:r>
            <a:r>
              <a:rPr lang="bg-BG" dirty="0" smtClean="0"/>
              <a:t>0%–100%</a:t>
            </a:r>
            <a:endParaRPr lang="en-US" dirty="0" smtClean="0"/>
          </a:p>
          <a:p>
            <a:pPr lvl="1"/>
            <a:r>
              <a:rPr lang="en-US" dirty="0" smtClean="0"/>
              <a:t>A hexadecimal number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rrggbb</a:t>
            </a:r>
            <a:r>
              <a:rPr lang="bg-BG" dirty="0" smtClean="0"/>
              <a:t> </a:t>
            </a:r>
            <a:r>
              <a:rPr lang="en-US" dirty="0" smtClean="0"/>
              <a:t>with components #00</a:t>
            </a:r>
            <a:r>
              <a:rPr lang="bg-BG" dirty="0" smtClean="0"/>
              <a:t>–</a:t>
            </a:r>
            <a:r>
              <a:rPr lang="en-US" dirty="0" smtClean="0"/>
              <a:t>#</a:t>
            </a:r>
            <a:r>
              <a:rPr lang="en-US" dirty="0" err="1" smtClean="0"/>
              <a:t>FF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754628"/>
            <a:ext cx="7223681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(0,0,255)</a:t>
            </a:r>
            <a:r>
              <a:rPr lang="en-GB" dirty="0" smtClean="0"/>
              <a:t>"&gt;</a:t>
            </a:r>
            <a:r>
              <a:rPr lang="bg-BG" dirty="0" smtClean="0"/>
              <a:t>…</a:t>
            </a:r>
            <a:r>
              <a:rPr lang="en-GB" dirty="0" smtClean="0"/>
              <a:t>&lt;/</a:t>
            </a:r>
            <a:r>
              <a:rPr lang="en-GB" dirty="0"/>
              <a:t>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0%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"&gt;</a:t>
            </a:r>
            <a:r>
              <a:rPr lang="bg-BG" dirty="0"/>
              <a:t>…</a:t>
            </a:r>
            <a:r>
              <a:rPr lang="en-GB" dirty="0"/>
              <a:t>&lt;/td&gt;</a:t>
            </a:r>
            <a:endParaRPr lang="bg-BG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&lt;td style="background-</a:t>
            </a:r>
            <a:r>
              <a:rPr lang="en-GB" dirty="0" err="1"/>
              <a:t>color</a:t>
            </a:r>
            <a:r>
              <a:rPr lang="en-GB" dirty="0" smtClean="0"/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#FF0000</a:t>
            </a:r>
            <a:r>
              <a:rPr lang="en-GB" dirty="0" smtClean="0"/>
              <a:t>;"&gt;</a:t>
            </a:r>
            <a:r>
              <a:rPr lang="bg-BG" dirty="0"/>
              <a:t>…</a:t>
            </a:r>
            <a:r>
              <a:rPr lang="en-GB" dirty="0"/>
              <a:t>&lt;/td</a:t>
            </a:r>
            <a:r>
              <a:rPr lang="en-GB" dirty="0" smtClean="0"/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4499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59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HSL</a:t>
            </a:r>
            <a:r>
              <a:rPr lang="en-US" dirty="0" smtClean="0"/>
              <a:t> </a:t>
            </a:r>
            <a:r>
              <a:rPr lang="en-US" dirty="0" err="1" smtClean="0"/>
              <a:t>colours</a:t>
            </a:r>
            <a:endParaRPr lang="bg-BG" dirty="0" smtClean="0"/>
          </a:p>
          <a:p>
            <a:pPr lvl="1"/>
            <a:r>
              <a:rPr lang="en-US" u="sng" dirty="0" smtClean="0"/>
              <a:t>H</a:t>
            </a:r>
            <a:r>
              <a:rPr lang="en-US" dirty="0" smtClean="0"/>
              <a:t>ue</a:t>
            </a:r>
            <a:r>
              <a:rPr lang="bg-BG" dirty="0" smtClean="0"/>
              <a:t>: 0–360 </a:t>
            </a:r>
            <a:r>
              <a:rPr lang="en-US" dirty="0" smtClean="0"/>
              <a:t>degrees, </a:t>
            </a:r>
            <a:r>
              <a:rPr lang="en-US" dirty="0" err="1" smtClean="0"/>
              <a:t>colours</a:t>
            </a:r>
            <a:r>
              <a:rPr lang="en-US" dirty="0" smtClean="0"/>
              <a:t> are in a circle</a:t>
            </a:r>
            <a:endParaRPr lang="bg-BG" dirty="0" smtClean="0"/>
          </a:p>
          <a:p>
            <a:pPr lvl="1"/>
            <a:r>
              <a:rPr lang="en-US" u="sng" dirty="0" smtClean="0"/>
              <a:t>S</a:t>
            </a:r>
            <a:r>
              <a:rPr lang="en-US" dirty="0" smtClean="0"/>
              <a:t>aturation</a:t>
            </a:r>
            <a:r>
              <a:rPr lang="bg-BG" dirty="0" smtClean="0"/>
              <a:t>: </a:t>
            </a:r>
            <a:r>
              <a:rPr lang="bg-BG" dirty="0"/>
              <a:t>0</a:t>
            </a:r>
            <a:r>
              <a:rPr lang="bg-BG" dirty="0" smtClean="0"/>
              <a:t>%(</a:t>
            </a:r>
            <a:r>
              <a:rPr lang="en-US" dirty="0" smtClean="0"/>
              <a:t>black-and-white</a:t>
            </a:r>
            <a:r>
              <a:rPr lang="bg-BG" dirty="0" smtClean="0"/>
              <a:t>)–100%(</a:t>
            </a:r>
            <a:r>
              <a:rPr lang="en-US" dirty="0" err="1" smtClean="0"/>
              <a:t>colourful</a:t>
            </a:r>
            <a:r>
              <a:rPr lang="bg-BG" dirty="0" smtClean="0"/>
              <a:t>)</a:t>
            </a:r>
          </a:p>
          <a:p>
            <a:pPr lvl="1"/>
            <a:r>
              <a:rPr lang="en-US" u="sng" dirty="0" smtClean="0"/>
              <a:t>L</a:t>
            </a:r>
            <a:r>
              <a:rPr lang="en-US" dirty="0" smtClean="0"/>
              <a:t>ightness</a:t>
            </a:r>
            <a:r>
              <a:rPr lang="bg-BG" dirty="0" smtClean="0"/>
              <a:t>: 0%(</a:t>
            </a:r>
            <a:r>
              <a:rPr lang="en-US" dirty="0" smtClean="0"/>
              <a:t>black</a:t>
            </a:r>
            <a:r>
              <a:rPr lang="bg-BG" dirty="0" smtClean="0"/>
              <a:t>)–50%(</a:t>
            </a:r>
            <a:r>
              <a:rPr lang="en-US" dirty="0" err="1" smtClean="0"/>
              <a:t>colourful</a:t>
            </a:r>
            <a:r>
              <a:rPr lang="bg-BG" dirty="0" smtClean="0"/>
              <a:t>)–100%(</a:t>
            </a:r>
            <a:r>
              <a:rPr lang="en-US" dirty="0" smtClean="0"/>
              <a:t>white</a:t>
            </a:r>
            <a:r>
              <a:rPr lang="bg-BG" dirty="0" smtClean="0"/>
              <a:t>)</a:t>
            </a:r>
          </a:p>
          <a:p>
            <a:pPr lvl="1"/>
            <a:r>
              <a:rPr lang="en-US" dirty="0" smtClean="0"/>
              <a:t>Function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hsl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h,s%,l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%)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480311"/>
            <a:ext cx="740656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hsl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(0,100%,50%)</a:t>
            </a:r>
            <a:r>
              <a:rPr lang="en-GB" dirty="0" smtClean="0"/>
              <a:t>"&gt;</a:t>
            </a:r>
            <a:r>
              <a:rPr lang="bg-BG" dirty="0" smtClean="0"/>
              <a:t>…</a:t>
            </a:r>
            <a:r>
              <a:rPr lang="en-GB" dirty="0" smtClean="0"/>
              <a:t>&lt;/</a:t>
            </a:r>
            <a:r>
              <a:rPr lang="en-GB" dirty="0"/>
              <a:t>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hsl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(180,40%,50%)</a:t>
            </a:r>
            <a:r>
              <a:rPr lang="en-GB" dirty="0" smtClean="0"/>
              <a:t>"&gt;</a:t>
            </a:r>
            <a:r>
              <a:rPr lang="bg-BG" dirty="0"/>
              <a:t>…</a:t>
            </a:r>
            <a:r>
              <a:rPr lang="en-GB" dirty="0"/>
              <a:t>&lt;/td</a:t>
            </a:r>
            <a:r>
              <a:rPr lang="en-GB" dirty="0" smtClean="0"/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80014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5336</TotalTime>
  <Words>1793</Words>
  <Application>Microsoft Office PowerPoint</Application>
  <PresentationFormat>On-screen Show (16:9)</PresentationFormat>
  <Paragraphs>348</Paragraphs>
  <Slides>60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Origin</vt:lpstr>
      <vt:lpstr>CSS styles</vt:lpstr>
      <vt:lpstr>Values in CSS</vt:lpstr>
      <vt:lpstr>Property values</vt:lpstr>
      <vt:lpstr>Colours in CSS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Sizes</vt:lpstr>
      <vt:lpstr>PowerPoint Presentation</vt:lpstr>
      <vt:lpstr>PowerPoint Presentation</vt:lpstr>
      <vt:lpstr>Compound properties</vt:lpstr>
      <vt:lpstr>Formatting</vt:lpstr>
      <vt:lpstr>Formatting</vt:lpstr>
      <vt:lpstr>Background</vt:lpstr>
      <vt:lpstr>PowerPoint Presentation</vt:lpstr>
      <vt:lpstr>PowerPoint Presentation</vt:lpstr>
      <vt:lpstr>PowerPoint Presentation</vt:lpstr>
      <vt:lpstr>Text formatting</vt:lpstr>
      <vt:lpstr>PowerPoint Presentation</vt:lpstr>
      <vt:lpstr>PowerPoint Presentation</vt:lpstr>
      <vt:lpstr>PowerPoint Presentation</vt:lpstr>
      <vt:lpstr>PowerPoint Presentation</vt:lpstr>
      <vt:lpstr>Borders</vt:lpstr>
      <vt:lpstr>PowerPoint Presentation</vt:lpstr>
      <vt:lpstr>PowerPoint Presentation</vt:lpstr>
      <vt:lpstr>PowerPoint Presentation</vt:lpstr>
      <vt:lpstr>Blocks</vt:lpstr>
      <vt:lpstr>PowerPoint Presentation</vt:lpstr>
      <vt:lpstr>PowerPoint Presentation</vt:lpstr>
      <vt:lpstr>Positioning</vt:lpstr>
      <vt:lpstr>PowerPoint Presentation</vt:lpstr>
      <vt:lpstr>PowerPoint Presentation</vt:lpstr>
      <vt:lpstr>PowerPoint Presentation</vt:lpstr>
      <vt:lpstr>Sizes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</vt:lpstr>
      <vt:lpstr>Example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Another example</vt:lpstr>
      <vt:lpstr>PowerPoint Presentation</vt:lpstr>
      <vt:lpstr>PowerPoint Presentation</vt:lpstr>
      <vt:lpstr>PowerPoint Presentation</vt:lpstr>
      <vt:lpstr>Summary</vt:lpstr>
      <vt:lpstr>Basic properties</vt:lpstr>
      <vt:lpstr>More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SUICA-04</dc:title>
  <dc:creator>Pavel Boytchev</dc:creator>
  <cp:lastModifiedBy>Anon</cp:lastModifiedBy>
  <cp:revision>281</cp:revision>
  <dcterms:created xsi:type="dcterms:W3CDTF">2015-02-10T15:00:35Z</dcterms:created>
  <dcterms:modified xsi:type="dcterms:W3CDTF">2020-03-30T18:01:43Z</dcterms:modified>
</cp:coreProperties>
</file>