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7620000" cx="10160000"/>
  <p:notesSz cy="10160000" cx="7620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17.xml" Type="http://schemas.openxmlformats.org/officeDocument/2006/relationships/slide" Id="rId22"/><Relationship Target="slides/slide8.xml" Type="http://schemas.openxmlformats.org/officeDocument/2006/relationships/slide" Id="rId13"/><Relationship Target="theme/theme2.xml" Type="http://schemas.openxmlformats.org/officeDocument/2006/relationships/theme" Id="rId1"/><Relationship Target="slides/slide18.xml" Type="http://schemas.openxmlformats.org/officeDocument/2006/relationships/slide" Id="rId2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" name="Shape 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" name="Shape 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" name="Shape 7"/>
          <p:cNvSpPr txBox="1"/>
          <p:nvPr>
            <p:ph type="ctrTitle"/>
          </p:nvPr>
        </p:nvSpPr>
        <p:spPr>
          <a:xfrm>
            <a:off y="3048000" x="914400"/>
            <a:ext cy="1219199" cx="8331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8" name="Shape 8"/>
          <p:cNvSpPr txBox="1"/>
          <p:nvPr>
            <p:ph idx="1" type="subTitle"/>
          </p:nvPr>
        </p:nvSpPr>
        <p:spPr>
          <a:xfrm>
            <a:off y="4572000" x="1828800"/>
            <a:ext cy="914400" cx="6502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defRPr sz="3200"/>
            </a:lvl1pPr>
            <a:lvl2pPr algn="ctr">
              <a:spcBef>
                <a:spcPts val="0"/>
              </a:spcBef>
              <a:buSzPct val="100000"/>
              <a:defRPr sz="3200"/>
            </a:lvl2pPr>
            <a:lvl3pPr algn="ctr">
              <a:spcBef>
                <a:spcPts val="0"/>
              </a:spcBef>
              <a:buSzPct val="100000"/>
              <a:defRPr sz="3200"/>
            </a:lvl3pPr>
            <a:lvl4pPr algn="ctr">
              <a:spcBef>
                <a:spcPts val="0"/>
              </a:spcBef>
              <a:buSzPct val="100000"/>
              <a:defRPr sz="3200"/>
            </a:lvl4pPr>
            <a:lvl5pPr algn="ctr">
              <a:spcBef>
                <a:spcPts val="0"/>
              </a:spcBef>
              <a:buSzPct val="100000"/>
              <a:defRPr sz="3200"/>
            </a:lvl5pPr>
            <a:lvl6pPr algn="ctr">
              <a:spcBef>
                <a:spcPts val="0"/>
              </a:spcBef>
              <a:buSzPct val="100000"/>
              <a:defRPr sz="3200"/>
            </a:lvl6pPr>
            <a:lvl7pPr algn="ctr">
              <a:spcBef>
                <a:spcPts val="0"/>
              </a:spcBef>
              <a:buSzPct val="100000"/>
              <a:defRPr sz="3200"/>
            </a:lvl7pPr>
            <a:lvl8pPr algn="ctr">
              <a:spcBef>
                <a:spcPts val="0"/>
              </a:spcBef>
              <a:buSzPct val="100000"/>
              <a:defRPr sz="3200"/>
            </a:lvl8pPr>
            <a:lvl9pPr algn="ctr">
              <a:spcBef>
                <a:spcPts val="0"/>
              </a:spcBef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9224"/>
              <a:defRPr sz="4266"/>
            </a:lvl1pPr>
            <a:lvl2pPr>
              <a:spcBef>
                <a:spcPts val="0"/>
              </a:spcBef>
              <a:buSzPct val="99224"/>
              <a:defRPr sz="4266"/>
            </a:lvl2pPr>
            <a:lvl3pPr>
              <a:spcBef>
                <a:spcPts val="0"/>
              </a:spcBef>
              <a:buSzPct val="99224"/>
              <a:defRPr sz="4266"/>
            </a:lvl3pPr>
            <a:lvl4pPr>
              <a:spcBef>
                <a:spcPts val="0"/>
              </a:spcBef>
              <a:buSzPct val="99224"/>
              <a:defRPr sz="4266"/>
            </a:lvl4pPr>
            <a:lvl5pPr>
              <a:spcBef>
                <a:spcPts val="0"/>
              </a:spcBef>
              <a:buSzPct val="99224"/>
              <a:defRPr sz="4266"/>
            </a:lvl5pPr>
            <a:lvl6pPr>
              <a:spcBef>
                <a:spcPts val="0"/>
              </a:spcBef>
              <a:buSzPct val="99224"/>
              <a:defRPr sz="4266"/>
            </a:lvl6pPr>
            <a:lvl7pPr>
              <a:spcBef>
                <a:spcPts val="0"/>
              </a:spcBef>
              <a:buSzPct val="99224"/>
              <a:defRPr sz="4266"/>
            </a:lvl7pPr>
            <a:lvl8pPr>
              <a:spcBef>
                <a:spcPts val="0"/>
              </a:spcBef>
              <a:buSzPct val="99224"/>
              <a:defRPr sz="4266"/>
            </a:lvl8pPr>
            <a:lvl9pPr>
              <a:spcBef>
                <a:spcPts val="0"/>
              </a:spcBef>
              <a:buSzPct val="99224"/>
              <a:defRPr sz="4266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828800" x="304800"/>
            <a:ext cy="54863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9224"/>
              <a:defRPr sz="4266"/>
            </a:lvl1pPr>
            <a:lvl2pPr>
              <a:spcBef>
                <a:spcPts val="0"/>
              </a:spcBef>
              <a:buSzPct val="99224"/>
              <a:defRPr sz="4266"/>
            </a:lvl2pPr>
            <a:lvl3pPr>
              <a:spcBef>
                <a:spcPts val="0"/>
              </a:spcBef>
              <a:buSzPct val="99224"/>
              <a:defRPr sz="4266"/>
            </a:lvl3pPr>
            <a:lvl4pPr>
              <a:spcBef>
                <a:spcPts val="0"/>
              </a:spcBef>
              <a:buSzPct val="99224"/>
              <a:defRPr sz="4266"/>
            </a:lvl4pPr>
            <a:lvl5pPr>
              <a:spcBef>
                <a:spcPts val="0"/>
              </a:spcBef>
              <a:buSzPct val="99224"/>
              <a:defRPr sz="4266"/>
            </a:lvl5pPr>
            <a:lvl6pPr>
              <a:spcBef>
                <a:spcPts val="0"/>
              </a:spcBef>
              <a:buSzPct val="99224"/>
              <a:defRPr sz="4266"/>
            </a:lvl6pPr>
            <a:lvl7pPr>
              <a:spcBef>
                <a:spcPts val="0"/>
              </a:spcBef>
              <a:buSzPct val="99224"/>
              <a:defRPr sz="4266"/>
            </a:lvl7pPr>
            <a:lvl8pPr>
              <a:spcBef>
                <a:spcPts val="0"/>
              </a:spcBef>
              <a:buSzPct val="99224"/>
              <a:defRPr sz="4266"/>
            </a:lvl8pPr>
            <a:lvl9pPr>
              <a:spcBef>
                <a:spcPts val="0"/>
              </a:spcBef>
              <a:buSzPct val="99224"/>
              <a:defRPr sz="4266"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828800" x="30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  <p:sp>
        <p:nvSpPr>
          <p:cNvPr id="15" name="Shape 15"/>
          <p:cNvSpPr txBox="1"/>
          <p:nvPr>
            <p:ph idx="2" type="body"/>
          </p:nvPr>
        </p:nvSpPr>
        <p:spPr>
          <a:xfrm>
            <a:off y="1828800" x="538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idx="1" type="body"/>
          </p:nvPr>
        </p:nvSpPr>
        <p:spPr>
          <a:xfrm>
            <a:off y="6705600" x="304800"/>
            <a:ext cy="6095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defRPr sz="3200"/>
            </a:lvl1pPr>
            <a:lvl2pPr algn="ctr">
              <a:spcBef>
                <a:spcPts val="0"/>
              </a:spcBef>
              <a:buSzPct val="100000"/>
              <a:defRPr sz="3200"/>
            </a:lvl2pPr>
            <a:lvl3pPr algn="ctr">
              <a:spcBef>
                <a:spcPts val="0"/>
              </a:spcBef>
              <a:buSzPct val="100000"/>
              <a:defRPr sz="3200"/>
            </a:lvl3pPr>
            <a:lvl4pPr algn="ctr">
              <a:spcBef>
                <a:spcPts val="0"/>
              </a:spcBef>
              <a:buSzPct val="100000"/>
              <a:defRPr sz="3200"/>
            </a:lvl4pPr>
            <a:lvl5pPr algn="ctr">
              <a:spcBef>
                <a:spcPts val="0"/>
              </a:spcBef>
              <a:buSzPct val="100000"/>
              <a:defRPr sz="3200"/>
            </a:lvl5pPr>
            <a:lvl6pPr algn="ctr">
              <a:spcBef>
                <a:spcPts val="0"/>
              </a:spcBef>
              <a:buSzPct val="100000"/>
              <a:defRPr sz="3200"/>
            </a:lvl6pPr>
            <a:lvl7pPr algn="ctr">
              <a:spcBef>
                <a:spcPts val="0"/>
              </a:spcBef>
              <a:buSzPct val="100000"/>
              <a:defRPr sz="3200"/>
            </a:lvl7pPr>
            <a:lvl8pPr algn="ctr">
              <a:spcBef>
                <a:spcPts val="0"/>
              </a:spcBef>
              <a:buSzPct val="100000"/>
              <a:defRPr sz="3200"/>
            </a:lvl8pPr>
            <a:lvl9pPr algn="ctr">
              <a:spcBef>
                <a:spcPts val="0"/>
              </a:spcBef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theme/theme3.xml" Type="http://schemas.openxmlformats.org/officeDocument/2006/relationships/theme" Id="rId6"/><Relationship Target="../slideLayouts/slideLayout5.xml" Type="http://schemas.openxmlformats.org/officeDocument/2006/relationships/slideLayout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4.xml" Type="http://schemas.openxmlformats.org/officeDocument/2006/relationships/slideLayout" Id="rId1"/><Relationship Target="http://www.example.com" Type="http://schemas.openxmlformats.org/officeDocument/2006/relationships/hyperlink" TargetMode="External" Id="rId4"/><Relationship Target="../media/image00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2.png" Type="http://schemas.openxmlformats.org/officeDocument/2006/relationships/image" Id="rId4"/><Relationship Target="../media/image00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1.png" Type="http://schemas.openxmlformats.org/officeDocument/2006/relationships/image" Id="rId4"/><Relationship Target="../media/image00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ctrTitle"/>
          </p:nvPr>
        </p:nvSpPr>
        <p:spPr>
          <a:xfrm>
            <a:off y="2371875" x="777325"/>
            <a:ext cy="2208899" cx="84087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>
                <a:solidFill>
                  <a:srgbClr val="EAD1DC"/>
                </a:solidFill>
              </a:rPr>
              <a:t>Тема 5 : Основни тагове в HTML</a:t>
            </a:r>
          </a:p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y="4759775" x="1370400"/>
            <a:ext cy="927900" cx="77340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>
                <a:solidFill>
                  <a:srgbClr val="EEEEEE"/>
                </a:solidFill>
                <a:latin typeface="trebuchet ms"/>
                <a:ea typeface="trebuchet ms"/>
                <a:cs typeface="trebuchet ms"/>
                <a:sym typeface="trebuchet ms"/>
              </a:rPr>
              <a:t>Цветелина Милчева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Добавяне на линкове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828800" x="304600"/>
            <a:ext cy="5562600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Линкове се подават чрез следния синтаксис:</a:t>
            </a:r>
          </a:p>
          <a:p>
            <a:pPr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&lt;a href= “</a:t>
            </a:r>
            <a:r>
              <a:rPr u="sng" sz="3600" lang="en-US">
                <a:solidFill>
                  <a:srgbClr val="00FFFF"/>
                </a:solidFill>
                <a:hlinkClick r:id="rId4"/>
              </a:rPr>
              <a:t>http://www.example.com</a:t>
            </a:r>
            <a:r>
              <a:rPr sz="3600" lang="en-US">
                <a:solidFill>
                  <a:srgbClr val="EAD1DC"/>
                </a:solidFill>
              </a:rPr>
              <a:t>”&gt; Това е примерен линк &lt;/а&gt;</a:t>
            </a:r>
          </a:p>
          <a:p>
            <a:pPr rtl="0" lv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След дефиницията &lt;a href= в двойни кавички се добавя пълния адрес на линка, а алед а между затватящия и отварящия таг се добавя текста, който ще бъде изобразен на екрана. 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Добавяне на изобржения 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2822225" x="304800"/>
            <a:ext cy="44838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Изображения се добавят чрез използванто на тага &lt;img&gt;. За добавяне на изображение се ползва следния синтаксис: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&lt;img src="example.jpg" alt="exampl.com" width="104" height="142"&gt;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Добавяне на таблици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1743500" x="304800"/>
            <a:ext cy="55626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За създаванет на таблица се използва тагът &lt;table&gt;</a:t>
            </a:r>
          </a:p>
          <a:p>
            <a:pPr rt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Както знаем таблиците са разделени на клетки по редове и колони. </a:t>
            </a:r>
          </a:p>
          <a:p>
            <a:pPr rt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За създаването на ред се използва тагът &lt;tr&gt;</a:t>
            </a:r>
          </a:p>
          <a:p>
            <a:pPr rt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За добавянето на клетка с данни се използва тагът &lt;td&gt;</a:t>
            </a:r>
          </a:p>
          <a:p>
            <a:pPr rtl="0" lv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За добавянето на заглавие се използва &lt;th&gt;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Примерна таблица 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1295400" x="304800"/>
            <a:ext cy="6010799" cx="38604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EEEEEE"/>
              </a:solidFill>
            </a:endParaRP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Синтаксис: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EEEEEE"/>
              </a:solidFill>
            </a:endParaRP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&lt;!DOCTYPE html&gt;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&lt;html&gt;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&lt;body&gt;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>
              <a:solidFill>
                <a:srgbClr val="EEEEEE"/>
              </a:solidFill>
            </a:endParaRP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&lt;table style="width:300px"&gt;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&lt;tr&gt;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&lt;td&gt;Jill&lt;/td&gt;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&lt;td&gt;Smith&lt;/td&gt;		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&lt;td&gt;50&lt;/td&gt;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&lt;/tr&gt;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&lt;tr&gt;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  		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EEEEEE"/>
              </a:solidFill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y="1715125" x="5218850"/>
            <a:ext cy="5904899" cx="4067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&lt;tr&gt;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&lt;td&gt;Eve&lt;/td&gt;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&lt;td&gt;Jackson&lt;/td&gt;		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&lt;td&gt;94&lt;/td&gt;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&lt;/tr&gt;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&lt;tr&gt;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  &lt;td&gt;John&lt;/td&gt;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  &lt;td&gt;Doe&lt;/td&gt;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 &lt;td&gt;80&lt;/td&gt;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&lt;/tr&gt;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&lt;/table&gt;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EEEEEE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EEEEEE"/>
                </a:solidFill>
              </a:rPr>
              <a:t>&lt;/body&gt;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EEEEEE"/>
                </a:solidFill>
              </a:rPr>
              <a:t>&lt;/html&gt;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Получена таблица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1743500" x="304800"/>
            <a:ext cy="55626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</p:txBody>
      </p:sp>
      <p:pic>
        <p:nvPicPr>
          <p:cNvPr id="101" name="Shape 10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538650" x="841150"/>
            <a:ext cy="2542684" cx="80338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Таблица с очертания 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1743500" x="304800"/>
            <a:ext cy="55626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За добавяне на очертания на таблиците се използва следния синтаксис: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border =”число”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 Пример: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В горнтата таблица ще променим дефиницията за нея: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&lt;table border="1" style="width:300px"&gt;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Таблица с очертания 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743500" x="304800"/>
            <a:ext cy="55626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Получен резултат: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</p:txBody>
      </p:sp>
      <p:pic>
        <p:nvPicPr>
          <p:cNvPr id="114" name="Shape 11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167262" x="1039849"/>
            <a:ext cy="2715086" cx="84912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/>
        </p:nvSpPr>
        <p:spPr>
          <a:xfrm>
            <a:off y="2401150" x="1102575"/>
            <a:ext cy="3111599" cx="7595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0000" lang="en-US">
                <a:solidFill>
                  <a:srgbClr val="EAD1DC"/>
                </a:solidFill>
              </a:rPr>
              <a:t>  Въпроси?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Използвани източници 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1743500" x="304800"/>
            <a:ext cy="5562600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http://www.w3schools.com/html/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EEEEE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7585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Въведение </a:t>
            </a:r>
          </a:p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1828800" x="540025"/>
            <a:ext cy="5562600" cx="9391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 i="1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В тази тема ще се запознаете с основните методи използвани за оформяне и добавяне на елементи в HTML страници. За тази цел се използват така наречените тагове, част от който ще бъдат представени в тази презентация.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y="3048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spcBef>
                <a:spcPts val="4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z="4800" lang="en-US">
                <a:solidFill>
                  <a:srgbClr val="EAD1DC"/>
                </a:solidFill>
              </a:rPr>
              <a:t>Основни тагове разглеждани в текущия урок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7585">
              <a:solidFill>
                <a:srgbClr val="F3F3F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2033625" x="654200"/>
            <a:ext cy="4973699" cx="9277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 indent="-457200" marL="457200">
              <a:lnSpc>
                <a:spcPct val="2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Добавяне на текст</a:t>
            </a:r>
          </a:p>
          <a:p>
            <a:pPr rtl="0" lvl="0" indent="-457200" marL="457200">
              <a:lnSpc>
                <a:spcPct val="2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Добавяне на хипервръзки </a:t>
            </a:r>
          </a:p>
          <a:p>
            <a:pPr rtl="0" lvl="0" indent="-457200" marL="457200">
              <a:lnSpc>
                <a:spcPct val="2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Добавяне на иображения</a:t>
            </a:r>
          </a:p>
          <a:p>
            <a:pPr rtl="0" lvl="0" indent="-457200" marL="457200">
              <a:lnSpc>
                <a:spcPct val="2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Добавяне на таблици</a:t>
            </a:r>
          </a:p>
          <a:p>
            <a:pPr rtl="0" lvl="0" indent="-457200" marL="457200">
              <a:lnSpc>
                <a:spcPct val="2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Добавяне на списъци</a:t>
            </a:r>
          </a:p>
          <a:p>
            <a:pPr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33" i="1">
              <a:solidFill>
                <a:srgbClr val="EAD1DC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EAD1D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304800" x="304800"/>
            <a:ext cy="1924800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spcBef>
                <a:spcPts val="4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z="4800" lang="en-US">
                <a:solidFill>
                  <a:srgbClr val="EAD1DC"/>
                </a:solidFill>
              </a:rPr>
              <a:t>Създаване на HTML страница</a:t>
            </a:r>
          </a:p>
          <a:p>
            <a:pPr algn="l"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7585">
              <a:solidFill>
                <a:srgbClr val="F3F3F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1862125" x="654000"/>
            <a:ext cy="5529299" cx="9277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&lt;!DOCTYPE html&gt; - дефинира типа на 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-US">
                <a:solidFill>
                  <a:srgbClr val="EAD1DC"/>
                </a:solidFill>
              </a:rPr>
              <a:t>                                създадената страница</a:t>
            </a:r>
          </a:p>
          <a:p>
            <a:pPr algn="just"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-US">
                <a:solidFill>
                  <a:srgbClr val="EAD1DC"/>
                </a:solidFill>
              </a:rPr>
              <a:t>&lt;html&gt; - отваряне на HTML stranica                         </a:t>
            </a:r>
          </a:p>
          <a:p>
            <a:pPr algn="just" rtl="0" lv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&lt;body&gt; - оваряне на тялото на HTML        страницата</a:t>
            </a:r>
          </a:p>
          <a:p>
            <a:pPr rtl="0" lv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…..  - тагове в страницата</a:t>
            </a:r>
          </a:p>
          <a:p>
            <a:pPr algn="just" rtl="0" lv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…..</a:t>
            </a:r>
          </a:p>
          <a:p>
            <a:pPr algn="just"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-US">
                <a:solidFill>
                  <a:srgbClr val="EAD1DC"/>
                </a:solidFill>
              </a:rPr>
              <a:t>…..&lt;/body&gt;  - затварящи тагове</a:t>
            </a:r>
          </a:p>
          <a:p>
            <a:pPr algn="just"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-US">
                <a:solidFill>
                  <a:srgbClr val="EAD1DC"/>
                </a:solidFill>
              </a:rPr>
              <a:t>&lt;/html&gt;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304800" x="304800"/>
            <a:ext cy="1924800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spcBef>
                <a:spcPts val="4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z="4800" lang="en-US">
                <a:solidFill>
                  <a:srgbClr val="EAD1DC"/>
                </a:solidFill>
              </a:rPr>
              <a:t>Основен синтаксис за добаеяне на тагове в  HTML</a:t>
            </a:r>
          </a:p>
          <a:p>
            <a:pPr algn="l" rtl="0"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7585">
              <a:solidFill>
                <a:srgbClr val="F3F3F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960125" x="654000"/>
            <a:ext cy="5431200" cx="9277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indent="45720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Както при заглавията така и при по-голяма част в таговетв &lt;&gt; служи за отваряне на таг, а &lt;/&gt;, служи за затваряе на отворения таг, като използвания отварящ и затварящ таг трябва да си съответства (както примера в следващия слайд). </a:t>
            </a:r>
          </a:p>
          <a:p>
            <a:pPr rtl="0" lvl="0" indent="457200" mar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За добавяне на празен ред се използва &lt;br&gt;, като не се изисква този таг да бъде затворен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7585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 Добавяне на текст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2331500" x="304600"/>
            <a:ext cy="4748400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Заглавията (headings) в HTML се дефинират по следния начин:</a:t>
            </a:r>
          </a:p>
          <a:p>
            <a: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&lt;h1&gt; Заглавия 1 &lt;/h1&gt;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600" lang="en-US">
                <a:solidFill>
                  <a:srgbClr val="EAD1DC"/>
                </a:solidFill>
              </a:rPr>
              <a:t>&lt;h1&gt; служи за отваряне на ред, в който ще се добавя заглавие, а &lt;/h1&gt; служи за отбелязване на края на заглавието. HTML позолява използването на 6 такива тага &lt;h1&gt; до &lt;h6&gt;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y="1295400" x="852975"/>
            <a:ext cy="990599" cx="7818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sz="3600" lang="en-US">
                <a:solidFill>
                  <a:srgbClr val="EAD1DC"/>
                </a:solidFill>
              </a:rPr>
              <a:t>Добвяне на заглявия</a:t>
            </a:r>
          </a:p>
          <a:p>
            <a:pPr algn="ctr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rgbClr val="EAD1DC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y="2286000" x="304600"/>
            <a:ext cy="51053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00" lang="en-US">
                <a:solidFill>
                  <a:srgbClr val="EAD1DC"/>
                </a:solidFill>
              </a:rPr>
              <a:t>Добавянето на прараграфсе отбелязава с &lt;p&gt;, и има следния синтаксис:</a:t>
            </a:r>
          </a:p>
          <a:p>
            <a:pPr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00" lang="en-US">
                <a:solidFill>
                  <a:srgbClr val="EAD1DC"/>
                </a:solidFill>
              </a:rPr>
              <a:t>&lt;p&gt; Пример за параграф.&lt;/p&gt;</a:t>
            </a:r>
          </a:p>
          <a:p>
            <a:pPr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EAD1DC"/>
              </a:solidFill>
            </a:endParaRPr>
          </a:p>
          <a:p>
            <a:pPr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y="304800" x="304800"/>
            <a:ext cy="990599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7585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 Добавяне на текст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y="1295400" x="852975"/>
            <a:ext cy="990599" cx="7818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Добвяне на параграфи</a:t>
            </a:r>
          </a:p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EAD1DC"/>
              </a:solidFill>
            </a:endParaRPr>
          </a:p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rgbClr val="EAD1DC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304800" x="304800"/>
            <a:ext cy="2047500" cx="9626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6000" lang="en-US">
                <a:solidFill>
                  <a:srgbClr val="EAD1DC"/>
                </a:solidFill>
                <a:latin typeface="trebuchet ms"/>
                <a:ea typeface="trebuchet ms"/>
                <a:cs typeface="trebuchet ms"/>
                <a:sym typeface="trebuchet ms"/>
              </a:rPr>
              <a:t>Основни тагове за форматиране на текст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2744175" x="514525"/>
            <a:ext cy="4562099" cx="88968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AD1DC"/>
                </a:solidFill>
              </a:rPr>
              <a:t>за форматиране на текст се използват следните тагове: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&lt;i&gt;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&lt;b&gt;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&lt;strong&gt;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&lt;em&gt;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&lt;small&gt;</a:t>
            </a:r>
          </a:p>
          <a:p>
            <a:pPr rtl="0" lvl="0" indent="-457200" marL="13716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★"/>
            </a:pPr>
            <a:r>
              <a:rPr sz="3600" lang="en-US">
                <a:solidFill>
                  <a:srgbClr val="EAD1DC"/>
                </a:solidFill>
              </a:rPr>
              <a:t>&lt;sub&gt; и &lt;sup&gt;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y="759550" x="304800"/>
            <a:ext cy="6546599" cx="9106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&lt;i&gt; се използва за накланяне на текста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&lt;b&gt; се използва за ясно очертаване на текста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&lt;strong&gt; ноподобява &lt;b&gt;*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&lt;em&gt; наподобява &lt;i&gt;*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&lt;small&gt; изобразяване на намален текс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&lt;sub&gt; изобразяване на текста с едно ниво надолу.</a:t>
            </a:r>
          </a:p>
          <a:p>
            <a:pPr rtl="0" lvl="0" indent="-457200" marL="457200">
              <a:lnSpc>
                <a:spcPct val="100000"/>
              </a:lnSpc>
              <a:spcBef>
                <a:spcPts val="0"/>
              </a:spcBef>
              <a:buClr>
                <a:srgbClr val="EAD1DC"/>
              </a:buClr>
              <a:buSzPct val="100000"/>
              <a:buFont typeface="Arial"/>
              <a:buChar char="❖"/>
            </a:pPr>
            <a:r>
              <a:rPr sz="3600" lang="en-US">
                <a:solidFill>
                  <a:srgbClr val="EAD1DC"/>
                </a:solidFill>
              </a:rPr>
              <a:t>&lt;sup&gt; изобразяване на такста с едно ниво нагоре</a:t>
            </a:r>
          </a:p>
          <a:p>
            <a:pPr rtl="0" lvl="0">
              <a:lnSpc>
                <a:spcPct val="100000"/>
              </a:lnSpc>
              <a:spcBef>
                <a:spcPts val="0"/>
              </a:spcBef>
              <a:buNone/>
            </a:pPr>
            <a:r>
              <a:rPr sz="3600" lang="en-US">
                <a:solidFill>
                  <a:srgbClr val="EEEEEE"/>
                </a:solidFill>
              </a:rPr>
              <a:t>*</a:t>
            </a:r>
            <a:r>
              <a:rPr sz="2400" lang="en-US">
                <a:solidFill>
                  <a:srgbClr val="EEEEEE"/>
                </a:solidFill>
              </a:rPr>
              <a:t>(Тези дефиниции вече не се различават от повечето браузъри, така че няма значение коя ще бъде изолзвана)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