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8" r:id="rId22"/>
    <p:sldId id="279" r:id="rId23"/>
    <p:sldId id="280" r:id="rId24"/>
    <p:sldId id="283" r:id="rId25"/>
    <p:sldId id="284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C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1066800"/>
            <a:ext cx="8229600" cy="1828800"/>
          </a:xfrm>
          <a:prstGeom prst="rect">
            <a:avLst/>
          </a:prstGeom>
        </p:spPr>
        <p:txBody>
          <a:bodyPr anchor="b" anchorCtr="0"/>
          <a:lstStyle>
            <a:lvl1pPr>
              <a:defRPr sz="5400" b="1" i="0" baseline="0">
                <a:solidFill>
                  <a:srgbClr val="5182FF"/>
                </a:solidFill>
                <a:effectLst>
                  <a:reflection blurRad="6350" stA="24000" endPos="27000" dir="5400000" sy="-100000" algn="bl" rotWithShape="0"/>
                </a:effectLst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971800"/>
            <a:ext cx="8229600" cy="914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i="0" baseline="0">
                <a:solidFill>
                  <a:srgbClr val="AFCD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Presentation subtitle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562600"/>
            <a:ext cx="3733800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 baseline="0">
                <a:solidFill>
                  <a:srgbClr val="AFCDFF"/>
                </a:solidFill>
              </a:defRPr>
            </a:lvl1pPr>
          </a:lstStyle>
          <a:p>
            <a:pPr lvl="0"/>
            <a:r>
              <a:rPr lang="en-US" dirty="0" smtClean="0"/>
              <a:t>Author Name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6019800"/>
            <a:ext cx="37338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 i="0" baseline="0">
                <a:solidFill>
                  <a:srgbClr val="5182FF"/>
                </a:solidFill>
              </a:defRPr>
            </a:lvl1pPr>
          </a:lstStyle>
          <a:p>
            <a:pPr lvl="0"/>
            <a:r>
              <a:rPr lang="en-US" dirty="0" smtClean="0"/>
              <a:t>Email address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9921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48700" cy="762000"/>
          </a:xfrm>
          <a:prstGeom prst="rect">
            <a:avLst/>
          </a:prstGeom>
        </p:spPr>
        <p:txBody>
          <a:bodyPr anchor="ctr" anchorCtr="1"/>
          <a:lstStyle>
            <a:lvl1pPr>
              <a:defRPr sz="4000" b="1" i="0" baseline="0">
                <a:solidFill>
                  <a:srgbClr val="5182FF"/>
                </a:solidFill>
                <a:effectLst>
                  <a:reflection blurRad="6350" stA="24000" endPos="28000" dir="5400000" sy="-100000" algn="bl" rotWithShape="0"/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28600" y="1066800"/>
            <a:ext cx="8648700" cy="5554662"/>
          </a:xfrm>
          <a:prstGeom prst="rect">
            <a:avLst/>
          </a:prstGeom>
        </p:spPr>
        <p:txBody>
          <a:bodyPr/>
          <a:lstStyle>
            <a:lvl1pPr marL="457200" indent="-457200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Font typeface="Wingdings 2" pitchFamily="18" charset="2"/>
              <a:buChar char=""/>
              <a:defRPr b="1" i="0" baseline="0">
                <a:solidFill>
                  <a:srgbClr val="AFCDFF"/>
                </a:solidFill>
              </a:defRPr>
            </a:lvl1pPr>
            <a:lvl2pPr marL="914400" indent="-457200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2800" b="1" i="0" baseline="0">
                <a:solidFill>
                  <a:srgbClr val="AFCDFF"/>
                </a:solidFill>
              </a:defRPr>
            </a:lvl2pPr>
            <a:lvl3pPr marL="1371600" indent="-457200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2600" b="1" i="0" baseline="0">
                <a:solidFill>
                  <a:srgbClr val="AFCDFF"/>
                </a:solidFill>
              </a:defRPr>
            </a:lvl3pPr>
            <a:lvl4pPr marL="1828800" indent="-457200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─"/>
              <a:defRPr sz="2400" b="1" i="0" baseline="0">
                <a:solidFill>
                  <a:srgbClr val="AFCDFF"/>
                </a:solidFill>
              </a:defRPr>
            </a:lvl4pPr>
            <a:lvl5pPr marL="2171700" indent="-342900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−"/>
              <a:defRPr sz="2400" b="1" i="0" baseline="0">
                <a:solidFill>
                  <a:srgbClr val="AFCDFF"/>
                </a:solidFill>
              </a:defRPr>
            </a:lvl5pPr>
          </a:lstStyle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 txBox="1">
            <a:spLocks/>
          </p:cNvSpPr>
          <p:nvPr/>
        </p:nvSpPr>
        <p:spPr>
          <a:xfrm>
            <a:off x="8686800" y="6477000"/>
            <a:ext cx="381000" cy="288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54F1C7-8E6E-443E-9EA6-5C9F18FE25F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94A26-F65F-4DB1-A0D1-3BAF4E82D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26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667000"/>
            <a:ext cx="7772400" cy="1362075"/>
          </a:xfrm>
          <a:prstGeom prst="rect">
            <a:avLst/>
          </a:prstGeom>
        </p:spPr>
        <p:txBody>
          <a:bodyPr anchor="t" anchorCtr="1"/>
          <a:lstStyle>
            <a:lvl1pPr algn="l">
              <a:defRPr sz="2800" b="1" cap="none" baseline="0">
                <a:solidFill>
                  <a:srgbClr val="AFCDFF"/>
                </a:solidFill>
              </a:defRPr>
            </a:lvl1pPr>
          </a:lstStyle>
          <a:p>
            <a:r>
              <a:rPr lang="en-US" cap="none" baseline="0" dirty="0" smtClean="0"/>
              <a:t>Section Subtitle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066800"/>
            <a:ext cx="7772400" cy="1500187"/>
          </a:xfrm>
          <a:prstGeom prst="rect">
            <a:avLst/>
          </a:prstGeom>
        </p:spPr>
        <p:txBody>
          <a:bodyPr anchor="b" anchorCtr="1"/>
          <a:lstStyle>
            <a:lvl1pPr marL="0" indent="0">
              <a:buNone/>
              <a:defRPr sz="5000" b="1" i="0" baseline="0">
                <a:solidFill>
                  <a:srgbClr val="5182FF"/>
                </a:solidFill>
                <a:effectLst>
                  <a:reflection blurRad="6350" stA="24000" endPos="27000" dir="5400000" sy="-100000" algn="bl" rotWithShape="0"/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Section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686800" y="6477000"/>
            <a:ext cx="381000" cy="288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94A26-F65F-4DB1-A0D1-3BAF4E82D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06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94A26-F65F-4DB1-A0D1-3BAF4E82DF71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" y="4572000"/>
            <a:ext cx="8610600" cy="400110"/>
          </a:xfrm>
          <a:prstGeom prst="rect">
            <a:avLst/>
          </a:prstGeom>
          <a:solidFill>
            <a:schemeClr val="bg2">
              <a:lumMod val="60000"/>
              <a:lumOff val="40000"/>
              <a:alpha val="15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>
            <a:lvl1pPr marL="0" indent="0" algn="l">
              <a:spcBef>
                <a:spcPts val="0"/>
              </a:spcBef>
              <a:buNone/>
              <a:defRPr lang="en-US" sz="2000" b="1" smtClean="0">
                <a:solidFill>
                  <a:schemeClr val="bg2">
                    <a:lumMod val="40000"/>
                    <a:lumOff val="60000"/>
                  </a:schemeClr>
                </a:solidFill>
                <a:latin typeface="Consolas" pitchFamily="49" charset="0"/>
                <a:cs typeface="Consolas" pitchFamily="49" charset="0"/>
              </a:defRPr>
            </a:lvl1pPr>
          </a:lstStyle>
          <a:p>
            <a:pPr lvl="0"/>
            <a:r>
              <a:rPr lang="en-US" noProof="1" smtClean="0"/>
              <a:t>Code example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48700" cy="762000"/>
          </a:xfrm>
          <a:prstGeom prst="rect">
            <a:avLst/>
          </a:prstGeom>
        </p:spPr>
        <p:txBody>
          <a:bodyPr anchor="ctr" anchorCtr="1"/>
          <a:lstStyle>
            <a:lvl1pPr>
              <a:defRPr sz="4000" b="1" i="0" baseline="0">
                <a:solidFill>
                  <a:srgbClr val="5182FF"/>
                </a:solidFill>
                <a:effectLst>
                  <a:reflection blurRad="6350" stA="24000" endPos="28000" dir="5400000" sy="-100000" algn="bl" rotWithShape="0"/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228600" y="1066800"/>
            <a:ext cx="8648700" cy="2209800"/>
          </a:xfrm>
          <a:prstGeom prst="rect">
            <a:avLst/>
          </a:prstGeom>
        </p:spPr>
        <p:txBody>
          <a:bodyPr/>
          <a:lstStyle>
            <a:lvl1pPr marL="457200" indent="-457200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Font typeface="Wingdings 2" pitchFamily="18" charset="2"/>
              <a:buChar char=""/>
              <a:defRPr b="1" i="0" baseline="0">
                <a:solidFill>
                  <a:srgbClr val="AFCDFF"/>
                </a:solidFill>
              </a:defRPr>
            </a:lvl1pPr>
            <a:lvl2pPr marL="914400" indent="-457200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2800" b="1" i="0" baseline="0">
                <a:solidFill>
                  <a:srgbClr val="AFCDFF"/>
                </a:solidFill>
              </a:defRPr>
            </a:lvl2pPr>
            <a:lvl3pPr marL="1371600" indent="-457200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2600" b="1" i="0" baseline="0">
                <a:solidFill>
                  <a:srgbClr val="AFCDFF"/>
                </a:solidFill>
              </a:defRPr>
            </a:lvl3pPr>
            <a:lvl4pPr marL="1828800" indent="-457200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─"/>
              <a:defRPr sz="2400" b="1" i="0" baseline="0">
                <a:solidFill>
                  <a:srgbClr val="AFCDFF"/>
                </a:solidFill>
              </a:defRPr>
            </a:lvl4pPr>
            <a:lvl5pPr marL="2171700" indent="-342900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−"/>
              <a:defRPr sz="2400" b="1" i="0" baseline="0">
                <a:solidFill>
                  <a:srgbClr val="AFCDFF"/>
                </a:solidFill>
              </a:defRPr>
            </a:lvl5pPr>
          </a:lstStyle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88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686800" y="6477000"/>
            <a:ext cx="381000" cy="288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94A26-F65F-4DB1-A0D1-3BAF4E82DF7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762000"/>
          </a:xfrm>
          <a:prstGeom prst="rect">
            <a:avLst/>
          </a:prstGeom>
        </p:spPr>
        <p:txBody>
          <a:bodyPr anchor="ctr" anchorCtr="1"/>
          <a:lstStyle>
            <a:lvl1pPr>
              <a:defRPr sz="4000" b="1" i="0" baseline="0">
                <a:solidFill>
                  <a:srgbClr val="5182FF"/>
                </a:solidFill>
                <a:effectLst>
                  <a:reflection blurRad="6350" stA="24000" endPos="28000" dir="5400000" sy="-100000" algn="bl" rotWithShape="0"/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 hasCustomPrompt="1"/>
          </p:nvPr>
        </p:nvSpPr>
        <p:spPr>
          <a:xfrm>
            <a:off x="228600" y="1066800"/>
            <a:ext cx="8686800" cy="579646"/>
          </a:xfrm>
          <a:prstGeom prst="rect">
            <a:avLst/>
          </a:prstGeom>
        </p:spPr>
        <p:txBody>
          <a:bodyPr>
            <a:spAutoFit/>
          </a:bodyPr>
          <a:lstStyle>
            <a:lvl1pPr marL="282575" indent="-282575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None/>
              <a:tabLst>
                <a:tab pos="282575" algn="l"/>
              </a:tabLst>
              <a:defRPr sz="3000" b="1" baseline="0">
                <a:solidFill>
                  <a:srgbClr val="AFCDFF"/>
                </a:solidFill>
              </a:defRPr>
            </a:lvl1pPr>
            <a:lvl2pPr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Clr>
                <a:srgbClr val="8FD600"/>
              </a:buClr>
              <a:defRPr sz="3000">
                <a:solidFill>
                  <a:schemeClr val="tx1">
                    <a:lumMod val="40000"/>
                    <a:lumOff val="60000"/>
                  </a:schemeClr>
                </a:solidFill>
              </a:defRPr>
            </a:lvl2pPr>
            <a:lvl3pPr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Clr>
                <a:srgbClr val="FFAD9F"/>
              </a:buClr>
              <a:defRPr sz="2800">
                <a:solidFill>
                  <a:schemeClr val="tx1">
                    <a:lumMod val="40000"/>
                    <a:lumOff val="60000"/>
                  </a:schemeClr>
                </a:solidFill>
              </a:defRPr>
            </a:lvl3pPr>
            <a:lvl4pPr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Clr>
                <a:srgbClr val="FACF82"/>
              </a:buClr>
              <a:defRPr sz="2600">
                <a:solidFill>
                  <a:schemeClr val="tx1">
                    <a:lumMod val="40000"/>
                    <a:lumOff val="60000"/>
                  </a:schemeClr>
                </a:solidFill>
              </a:defRPr>
            </a:lvl4pPr>
            <a:lvl5pPr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defRPr sz="2400">
                <a:solidFill>
                  <a:schemeClr val="tx1">
                    <a:lumMod val="40000"/>
                    <a:lumOff val="6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Example description</a:t>
            </a:r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1752600"/>
            <a:ext cx="8686800" cy="4524315"/>
          </a:xfrm>
          <a:prstGeom prst="rect">
            <a:avLst/>
          </a:prstGeom>
          <a:solidFill>
            <a:schemeClr val="bg2">
              <a:lumMod val="60000"/>
              <a:lumOff val="40000"/>
              <a:alpha val="15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>
            <a:lvl1pPr marL="0" indent="0" algn="l">
              <a:spcBef>
                <a:spcPts val="0"/>
              </a:spcBef>
              <a:buNone/>
              <a:defRPr lang="en-US" sz="1800" smtClean="0">
                <a:solidFill>
                  <a:schemeClr val="bg2">
                    <a:lumMod val="40000"/>
                    <a:lumOff val="60000"/>
                  </a:schemeClr>
                </a:solidFill>
                <a:latin typeface="Consolas" pitchFamily="49" charset="0"/>
                <a:cs typeface="Consolas" pitchFamily="49" charset="0"/>
              </a:defRPr>
            </a:lvl1pPr>
          </a:lstStyle>
          <a:p>
            <a:pPr lvl="0"/>
            <a:r>
              <a:rPr lang="en-US" noProof="1" smtClean="0"/>
              <a:t>Source code box</a:t>
            </a:r>
          </a:p>
          <a:p>
            <a:pPr lvl="0"/>
            <a:endParaRPr lang="en-US" noProof="1" smtClean="0"/>
          </a:p>
          <a:p>
            <a:pPr lvl="0"/>
            <a:endParaRPr lang="en-US" noProof="1" smtClean="0"/>
          </a:p>
          <a:p>
            <a:pPr lvl="0"/>
            <a:endParaRPr lang="en-US" noProof="1" smtClean="0"/>
          </a:p>
          <a:p>
            <a:pPr lvl="0"/>
            <a:endParaRPr lang="en-US" noProof="1" smtClean="0"/>
          </a:p>
          <a:p>
            <a:pPr lvl="0"/>
            <a:endParaRPr lang="en-US" noProof="1" smtClean="0"/>
          </a:p>
          <a:p>
            <a:pPr lvl="0"/>
            <a:endParaRPr lang="en-US" noProof="1" smtClean="0"/>
          </a:p>
          <a:p>
            <a:pPr lvl="0"/>
            <a:endParaRPr lang="en-US" noProof="1" smtClean="0"/>
          </a:p>
          <a:p>
            <a:pPr lvl="0"/>
            <a:endParaRPr lang="en-US" noProof="1" smtClean="0"/>
          </a:p>
          <a:p>
            <a:pPr lvl="0"/>
            <a:endParaRPr lang="en-US" noProof="1" smtClean="0"/>
          </a:p>
          <a:p>
            <a:pPr lvl="0"/>
            <a:endParaRPr lang="en-US" noProof="1" smtClean="0"/>
          </a:p>
          <a:p>
            <a:pPr lvl="0"/>
            <a:endParaRPr lang="en-US" noProof="1" smtClean="0"/>
          </a:p>
          <a:p>
            <a:pPr lvl="0"/>
            <a:endParaRPr lang="en-US" noProof="1" smtClean="0"/>
          </a:p>
          <a:p>
            <a:pPr lvl="0"/>
            <a:endParaRPr lang="en-US" noProof="1" smtClean="0"/>
          </a:p>
          <a:p>
            <a:pPr lvl="0"/>
            <a:endParaRPr lang="en-US" noProof="1" smtClean="0"/>
          </a:p>
          <a:p>
            <a:pPr lvl="0"/>
            <a:endParaRPr lang="en-US" noProof="1" smtClean="0"/>
          </a:p>
        </p:txBody>
      </p:sp>
    </p:spTree>
    <p:extLst>
      <p:ext uri="{BB962C8B-B14F-4D97-AF65-F5344CB8AC3E}">
        <p14:creationId xmlns:p14="http://schemas.microsoft.com/office/powerpoint/2010/main" val="3545003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686800" y="6477000"/>
            <a:ext cx="381000" cy="288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94A26-F65F-4DB1-A0D1-3BAF4E82DF7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295400" y="2438400"/>
            <a:ext cx="6400800" cy="2097345"/>
          </a:xfrm>
          <a:prstGeom prst="rect">
            <a:avLst/>
          </a:prstGeom>
        </p:spPr>
        <p:txBody>
          <a:bodyPr anchor="ctr" anchorCtr="0"/>
          <a:lstStyle/>
          <a:p>
            <a:pPr marL="319088" marR="0" lvl="0" indent="-319088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None/>
              <a:tabLst/>
              <a:defRPr/>
            </a:pPr>
            <a:r>
              <a:rPr lang="bg-BG" sz="8000" b="1" kern="1200" dirty="0" smtClean="0">
                <a:solidFill>
                  <a:srgbClr val="AFCD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Въпроси</a:t>
            </a:r>
            <a:r>
              <a:rPr lang="en-US" sz="8000" b="1" kern="1200" dirty="0" smtClean="0">
                <a:solidFill>
                  <a:srgbClr val="AFCD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762000"/>
          </a:xfrm>
          <a:prstGeom prst="rect">
            <a:avLst/>
          </a:prstGeom>
        </p:spPr>
        <p:txBody>
          <a:bodyPr anchor="ctr" anchorCtr="1"/>
          <a:lstStyle>
            <a:lvl1pPr>
              <a:defRPr sz="4000" b="1" i="0" baseline="0">
                <a:solidFill>
                  <a:srgbClr val="5182FF"/>
                </a:solidFill>
                <a:effectLst>
                  <a:reflection blurRad="6350" stA="24000" endPos="28000" dir="5400000" sy="-100000" algn="bl" rotWithShape="0"/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4946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686800" y="6477000"/>
            <a:ext cx="381000" cy="288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94A26-F65F-4DB1-A0D1-3BAF4E82D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8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/>
            </a:gs>
            <a:gs pos="77000">
              <a:schemeClr val="bg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686800" y="6477000"/>
            <a:ext cx="381000" cy="288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94A26-F65F-4DB1-A0D1-3BAF4E82D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3923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7" r:id="rId4"/>
    <p:sldLayoutId id="2147483664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Оператори и изрази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Елементарни калкулации със </a:t>
            </a:r>
            <a:r>
              <a:rPr lang="en-US" dirty="0" smtClean="0"/>
              <a:t>C#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bg-BG" dirty="0" smtClean="0"/>
              <a:t>Георги Търкаланов	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g.turkalanov@gmail.com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57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Аритметични оператори</a:t>
            </a:r>
            <a:endParaRPr lang="en-US" dirty="0"/>
          </a:p>
        </p:txBody>
      </p:sp>
      <p:pic>
        <p:nvPicPr>
          <p:cNvPr id="6" name="Picture 5" descr="C:\Trash\arithmetic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638468" y="3048000"/>
            <a:ext cx="5795346" cy="2730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7765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Аритметични оператори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990600"/>
            <a:ext cx="8648700" cy="5707062"/>
          </a:xfrm>
        </p:spPr>
        <p:txBody>
          <a:bodyPr/>
          <a:lstStyle/>
          <a:p>
            <a:r>
              <a:rPr lang="bg-BG" dirty="0" smtClean="0"/>
              <a:t>Аритметичните оператори  +,  -,  *  са същите като в математиката</a:t>
            </a:r>
          </a:p>
          <a:p>
            <a:r>
              <a:rPr lang="bg-BG" dirty="0" smtClean="0"/>
              <a:t>Ако операторът за делене / бъде изпозван върху </a:t>
            </a:r>
            <a:r>
              <a:rPr lang="en-US" dirty="0" err="1" smtClean="0"/>
              <a:t>int</a:t>
            </a:r>
            <a:r>
              <a:rPr lang="bg-BG" dirty="0" smtClean="0"/>
              <a:t>, връща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bg-BG" dirty="0" smtClean="0"/>
              <a:t>или </a:t>
            </a:r>
            <a:r>
              <a:rPr lang="en-US" dirty="0" err="1" smtClean="0"/>
              <a:t>exeption</a:t>
            </a:r>
            <a:endParaRPr lang="en-US" dirty="0" smtClean="0"/>
          </a:p>
          <a:p>
            <a:r>
              <a:rPr lang="bg-BG" dirty="0"/>
              <a:t>Ако операторът за делене / бъде изпозван върху </a:t>
            </a:r>
            <a:r>
              <a:rPr lang="bg-BG" dirty="0" smtClean="0"/>
              <a:t>реални числа, връща реално число, </a:t>
            </a:r>
            <a:r>
              <a:rPr lang="en-US" dirty="0" smtClean="0"/>
              <a:t>Infinity </a:t>
            </a:r>
            <a:r>
              <a:rPr lang="bg-BG" dirty="0" smtClean="0"/>
              <a:t>или </a:t>
            </a:r>
            <a:r>
              <a:rPr lang="en-US" dirty="0" err="1" smtClean="0"/>
              <a:t>NaN</a:t>
            </a:r>
            <a:endParaRPr lang="en-US" dirty="0"/>
          </a:p>
          <a:p>
            <a:r>
              <a:rPr lang="bg-BG" dirty="0" smtClean="0"/>
              <a:t>Операторът </a:t>
            </a:r>
            <a:r>
              <a:rPr lang="en-US" dirty="0" smtClean="0"/>
              <a:t>% </a:t>
            </a:r>
            <a:r>
              <a:rPr lang="bg-BG" dirty="0" smtClean="0"/>
              <a:t>връща остатъка от делене на цели числа</a:t>
            </a:r>
          </a:p>
          <a:p>
            <a:r>
              <a:rPr lang="bg-BG" dirty="0" smtClean="0"/>
              <a:t>Операторът ++ увеличава стойността с едно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55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Аритметични оператори - Примери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28600" y="1143000"/>
            <a:ext cx="8686800" cy="5230214"/>
          </a:xfrm>
        </p:spPr>
        <p:txBody>
          <a:bodyPr/>
          <a:lstStyle/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it-IT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 squarePerimeter = 17;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it-IT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double squareSide = squarePerimeter / 4.0;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it-IT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double squareArea = squareSide * squareSide;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it-IT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Console.WriteLine(squareSide); // 4.25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it-IT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Console.WriteLine(squareArea); // 18.0625</a:t>
            </a:r>
          </a:p>
          <a:p>
            <a:pPr eaLnBrk="0" hangingPunct="0">
              <a:lnSpc>
                <a:spcPts val="2600"/>
              </a:lnSpc>
              <a:spcBef>
                <a:spcPts val="120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it-IT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 a = 5;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it-IT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 b = 4;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it-IT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Console.WriteLine( a + b ); // 9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it-IT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Console.WriteLine( a + b++ ); // 9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it-IT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Console.WriteLine( a + b ); // 10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it-IT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Console.WriteLine( a + (++b) ); // 11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it-IT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Console.WriteLine( a + b ); // 11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endParaRPr lang="it-IT" b="1" noProof="1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it-IT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Console.WriteLine(12 / 3); // 4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it-IT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Console.WriteLine(11 / 3); // 3</a:t>
            </a:r>
          </a:p>
        </p:txBody>
      </p:sp>
    </p:spTree>
    <p:extLst>
      <p:ext uri="{BB962C8B-B14F-4D97-AF65-F5344CB8AC3E}">
        <p14:creationId xmlns:p14="http://schemas.microsoft.com/office/powerpoint/2010/main" val="219726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Аритметични оператори (2)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8600" y="1371600"/>
            <a:ext cx="8686800" cy="3962400"/>
          </a:xfrm>
        </p:spPr>
        <p:txBody>
          <a:bodyPr/>
          <a:lstStyle/>
          <a:p>
            <a:r>
              <a:rPr lang="en-US" sz="2000" b="1" dirty="0" err="1" smtClean="0"/>
              <a:t>Console.WriteLine</a:t>
            </a:r>
            <a:r>
              <a:rPr lang="en-US" sz="2000" b="1" dirty="0" smtClean="0"/>
              <a:t>(11.0 / 3); // 3.666666667</a:t>
            </a:r>
          </a:p>
          <a:p>
            <a:r>
              <a:rPr lang="en-US" sz="2000" b="1" dirty="0" err="1" smtClean="0"/>
              <a:t>Console.WriteLine</a:t>
            </a:r>
            <a:r>
              <a:rPr lang="en-US" sz="2000" b="1" dirty="0" smtClean="0"/>
              <a:t>(11 / 3.0); // 3.666666667</a:t>
            </a:r>
          </a:p>
          <a:p>
            <a:r>
              <a:rPr lang="en-US" sz="2000" b="1" dirty="0" err="1" smtClean="0"/>
              <a:t>Console.WriteLine</a:t>
            </a:r>
            <a:r>
              <a:rPr lang="en-US" sz="2000" b="1" dirty="0" smtClean="0"/>
              <a:t>(11 % 3);   // 2</a:t>
            </a:r>
          </a:p>
          <a:p>
            <a:r>
              <a:rPr lang="en-US" sz="2000" b="1" dirty="0" err="1" smtClean="0"/>
              <a:t>Console.WriteLine</a:t>
            </a:r>
            <a:r>
              <a:rPr lang="en-US" sz="2000" b="1" dirty="0" smtClean="0"/>
              <a:t>(11 % -3);  // 2</a:t>
            </a:r>
          </a:p>
          <a:p>
            <a:r>
              <a:rPr lang="en-US" sz="2000" b="1" dirty="0" err="1" smtClean="0"/>
              <a:t>Console.WriteLine</a:t>
            </a:r>
            <a:r>
              <a:rPr lang="en-US" sz="2000" b="1" dirty="0" smtClean="0"/>
              <a:t>(-11 % 3);  // -2</a:t>
            </a:r>
          </a:p>
          <a:p>
            <a:endParaRPr lang="en-US" sz="2000" b="1" dirty="0" smtClean="0"/>
          </a:p>
          <a:p>
            <a:r>
              <a:rPr lang="en-US" sz="2000" b="1" dirty="0" err="1" smtClean="0"/>
              <a:t>Console.WriteLine</a:t>
            </a:r>
            <a:r>
              <a:rPr lang="en-US" sz="2000" b="1" dirty="0" smtClean="0"/>
              <a:t>(1.5 / 0.0);  // Infinity</a:t>
            </a:r>
          </a:p>
          <a:p>
            <a:r>
              <a:rPr lang="en-US" sz="2000" b="1" dirty="0" err="1" smtClean="0"/>
              <a:t>Console.WriteLine</a:t>
            </a:r>
            <a:r>
              <a:rPr lang="en-US" sz="2000" b="1" dirty="0" smtClean="0"/>
              <a:t>(-1.5 / 0.0); // -Infinity</a:t>
            </a:r>
          </a:p>
          <a:p>
            <a:r>
              <a:rPr lang="en-US" sz="2000" b="1" dirty="0" err="1" smtClean="0"/>
              <a:t>Console.WriteLine</a:t>
            </a:r>
            <a:r>
              <a:rPr lang="en-US" sz="2000" b="1" dirty="0" smtClean="0"/>
              <a:t>(0.0 / 0.0);  // </a:t>
            </a:r>
            <a:r>
              <a:rPr lang="en-US" sz="2000" b="1" dirty="0" err="1" smtClean="0"/>
              <a:t>NaN</a:t>
            </a:r>
            <a:endParaRPr lang="en-US" sz="2000" b="1" dirty="0" smtClean="0"/>
          </a:p>
          <a:p>
            <a:endParaRPr lang="en-US" sz="2000" b="1" dirty="0" smtClean="0"/>
          </a:p>
          <a:p>
            <a:r>
              <a:rPr lang="en-US" sz="2000" b="1" dirty="0" err="1" smtClean="0"/>
              <a:t>int</a:t>
            </a:r>
            <a:r>
              <a:rPr lang="en-US" sz="2000" b="1" dirty="0" smtClean="0"/>
              <a:t> x = 0;</a:t>
            </a:r>
          </a:p>
          <a:p>
            <a:r>
              <a:rPr lang="en-US" sz="2000" b="1" dirty="0" err="1" smtClean="0"/>
              <a:t>Console.WriteLine</a:t>
            </a:r>
            <a:r>
              <a:rPr lang="en-US" sz="2000" b="1" dirty="0" smtClean="0"/>
              <a:t>(5 / x); // </a:t>
            </a:r>
            <a:r>
              <a:rPr lang="en-US" sz="2000" b="1" dirty="0" err="1" smtClean="0"/>
              <a:t>DivideByZeroException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75970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Аритметични оператори - препълване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8600" y="1295400"/>
            <a:ext cx="8686800" cy="5257800"/>
          </a:xfrm>
        </p:spPr>
        <p:txBody>
          <a:bodyPr/>
          <a:lstStyle/>
          <a:p>
            <a:pPr lvl="0" eaLnBrk="0" fontAlgn="base" hangingPunct="0">
              <a:lnSpc>
                <a:spcPts val="2800"/>
              </a:lnSpc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 bigNum = 2000000000;</a:t>
            </a:r>
          </a:p>
          <a:p>
            <a:pPr lvl="0" eaLnBrk="0" fontAlgn="base" hangingPunct="0">
              <a:lnSpc>
                <a:spcPts val="2800"/>
              </a:lnSpc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 bigSum = 2 * bigNum; // Integer overflow!</a:t>
            </a:r>
          </a:p>
          <a:p>
            <a:pPr lvl="0" eaLnBrk="0" fontAlgn="base" hangingPunct="0">
              <a:lnSpc>
                <a:spcPts val="2800"/>
              </a:lnSpc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Console.WriteLine(bigSum); // -294967296</a:t>
            </a:r>
          </a:p>
          <a:p>
            <a:pPr lvl="0" eaLnBrk="0" fontAlgn="base" hangingPunct="0">
              <a:lnSpc>
                <a:spcPts val="2800"/>
              </a:lnSpc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endParaRPr lang="it-IT" sz="2000" b="1" noProof="1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eaLnBrk="0" fontAlgn="base" hangingPunct="0">
              <a:lnSpc>
                <a:spcPts val="2800"/>
              </a:lnSpc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bigNum = Int32.MaxValue;</a:t>
            </a:r>
          </a:p>
          <a:p>
            <a:pPr lvl="0" eaLnBrk="0" fontAlgn="base" hangingPunct="0">
              <a:lnSpc>
                <a:spcPts val="2800"/>
              </a:lnSpc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bigNum = bigNum + 1;</a:t>
            </a:r>
          </a:p>
          <a:p>
            <a:pPr lvl="0" eaLnBrk="0" fontAlgn="base" hangingPunct="0">
              <a:lnSpc>
                <a:spcPts val="2800"/>
              </a:lnSpc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Console.WriteLine(bigNum); // -2147483648</a:t>
            </a:r>
          </a:p>
          <a:p>
            <a:pPr lvl="0" eaLnBrk="0" fontAlgn="base" hangingPunct="0">
              <a:lnSpc>
                <a:spcPts val="2800"/>
              </a:lnSpc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endParaRPr lang="it-IT" sz="2000" b="1" noProof="1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eaLnBrk="0" fontAlgn="base" hangingPunct="0">
              <a:lnSpc>
                <a:spcPts val="2800"/>
              </a:lnSpc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checked</a:t>
            </a:r>
          </a:p>
          <a:p>
            <a:pPr lvl="0" eaLnBrk="0" fontAlgn="base" hangingPunct="0">
              <a:lnSpc>
                <a:spcPts val="2800"/>
              </a:lnSpc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</a:p>
          <a:p>
            <a:pPr lvl="0" eaLnBrk="0" fontAlgn="base" hangingPunct="0">
              <a:lnSpc>
                <a:spcPts val="2800"/>
              </a:lnSpc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// This will cause OverflowException</a:t>
            </a:r>
          </a:p>
          <a:p>
            <a:pPr lvl="0" eaLnBrk="0" fontAlgn="base" hangingPunct="0">
              <a:lnSpc>
                <a:spcPts val="2800"/>
              </a:lnSpc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bigSum = bigNum * 2;</a:t>
            </a:r>
          </a:p>
          <a:p>
            <a:pPr lvl="0" eaLnBrk="0" fontAlgn="base" hangingPunct="0">
              <a:lnSpc>
                <a:spcPts val="2800"/>
              </a:lnSpc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0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Демо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Аритметични оператори</a:t>
            </a:r>
            <a:endParaRPr lang="en-US" dirty="0"/>
          </a:p>
        </p:txBody>
      </p:sp>
      <p:pic>
        <p:nvPicPr>
          <p:cNvPr id="3074" name="Picture 2" descr="C:\Users\George\AppData\Local\Microsoft\Windows\INetCache\IE\S3H8VNWF\demo-icon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0" y="3581400"/>
            <a:ext cx="2540000" cy="2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622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Логически оператори</a:t>
            </a:r>
            <a:endParaRPr lang="en-US" dirty="0"/>
          </a:p>
        </p:txBody>
      </p:sp>
      <p:pic>
        <p:nvPicPr>
          <p:cNvPr id="4" name="Picture 3" descr="C:\Trash\math+operators.pn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302524" y="2971800"/>
            <a:ext cx="4577052" cy="30636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4804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Логиески оператори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Логическите оператори приемат булеви стойности и връщат булев резултат (true или false</a:t>
            </a:r>
            <a:r>
              <a:rPr lang="ru-RU" dirty="0" smtClean="0"/>
              <a:t>)</a:t>
            </a:r>
          </a:p>
          <a:p>
            <a:r>
              <a:rPr lang="ru-RU" dirty="0" smtClean="0"/>
              <a:t>Операторът ! превръща </a:t>
            </a:r>
            <a:r>
              <a:rPr lang="en-US" dirty="0" smtClean="0"/>
              <a:t>true </a:t>
            </a:r>
            <a:r>
              <a:rPr lang="bg-BG" dirty="0" smtClean="0"/>
              <a:t>в </a:t>
            </a:r>
            <a:r>
              <a:rPr lang="en-US" dirty="0" smtClean="0"/>
              <a:t>false</a:t>
            </a:r>
            <a:r>
              <a:rPr lang="bg-BG" dirty="0"/>
              <a:t> </a:t>
            </a:r>
            <a:r>
              <a:rPr lang="bg-BG" dirty="0" smtClean="0"/>
              <a:t>и </a:t>
            </a:r>
            <a:r>
              <a:rPr lang="en-US" dirty="0" smtClean="0"/>
              <a:t>false </a:t>
            </a:r>
            <a:r>
              <a:rPr lang="bg-BG" dirty="0" smtClean="0"/>
              <a:t>в </a:t>
            </a:r>
            <a:r>
              <a:rPr lang="en-US" dirty="0" smtClean="0"/>
              <a:t>true</a:t>
            </a:r>
          </a:p>
          <a:p>
            <a:r>
              <a:rPr lang="bg-BG" dirty="0" smtClean="0"/>
              <a:t>Държание на операторите </a:t>
            </a:r>
            <a:r>
              <a:rPr lang="en-US" dirty="0" smtClean="0"/>
              <a:t>&amp;&amp;, || </a:t>
            </a:r>
            <a:r>
              <a:rPr lang="bg-BG" dirty="0" smtClean="0"/>
              <a:t>и </a:t>
            </a:r>
            <a:r>
              <a:rPr lang="en-US" dirty="0" smtClean="0"/>
              <a:t>^</a:t>
            </a:r>
            <a:endParaRPr lang="en-US" dirty="0"/>
          </a:p>
        </p:txBody>
      </p:sp>
      <p:pic>
        <p:nvPicPr>
          <p:cNvPr id="6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597" y="4610100"/>
            <a:ext cx="8036803" cy="185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10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Логически оператори - пример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79646"/>
          </a:xfrm>
        </p:spPr>
        <p:txBody>
          <a:bodyPr/>
          <a:lstStyle/>
          <a:p>
            <a:r>
              <a:rPr lang="bg-BG" dirty="0" smtClean="0"/>
              <a:t>Логически оператори в действие: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228600" y="1905000"/>
            <a:ext cx="8686800" cy="4377417"/>
          </a:xfrm>
        </p:spPr>
        <p:txBody>
          <a:bodyPr/>
          <a:lstStyle/>
          <a:p>
            <a:pPr lvl="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bool a = true;</a:t>
            </a:r>
          </a:p>
          <a:p>
            <a:pPr lvl="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bool b = false;</a:t>
            </a:r>
          </a:p>
          <a:p>
            <a:pPr lvl="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Console.WriteLine(a &amp;&amp; b); // False</a:t>
            </a:r>
          </a:p>
          <a:p>
            <a:pPr lvl="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Console.WriteLine(a || b); // True</a:t>
            </a:r>
          </a:p>
          <a:p>
            <a:pPr lvl="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Console.WriteLine(a ^ b); // True</a:t>
            </a:r>
          </a:p>
          <a:p>
            <a:pPr lvl="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Console.WriteLine(!b); // True</a:t>
            </a:r>
          </a:p>
          <a:p>
            <a:pPr lvl="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Console.WriteLine(b || true); // True</a:t>
            </a:r>
          </a:p>
          <a:p>
            <a:pPr lvl="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Console.WriteLine(b &amp;&amp; true); // False</a:t>
            </a:r>
          </a:p>
          <a:p>
            <a:pPr lvl="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Console.WriteLine(a || true); // True</a:t>
            </a:r>
          </a:p>
          <a:p>
            <a:pPr lvl="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Console.WriteLine(a &amp;&amp; true); // True</a:t>
            </a:r>
          </a:p>
          <a:p>
            <a:pPr lvl="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Console.WriteLine(!a); // False</a:t>
            </a:r>
          </a:p>
          <a:p>
            <a:pPr lvl="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</a:pPr>
            <a:r>
              <a:rPr lang="it-IT" sz="2000" b="1" noProof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Console.WriteLine((5&gt;7) ^ (a==b)); // </a:t>
            </a:r>
            <a:r>
              <a:rPr lang="it-IT" sz="2000" b="1" noProof="1" smtClean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False</a:t>
            </a:r>
            <a:endParaRPr lang="it-IT" sz="2000" b="1" noProof="1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5465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Демо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Логически оператори</a:t>
            </a:r>
            <a:endParaRPr lang="en-US" dirty="0"/>
          </a:p>
        </p:txBody>
      </p:sp>
      <p:pic>
        <p:nvPicPr>
          <p:cNvPr id="2050" name="Picture 2" descr="C:\Users\Yasen\Desktop\Dropbox\C# Course\Presentation images\chess-129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971800"/>
            <a:ext cx="2771775" cy="32775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2051" name="Picture 3" descr="C:\Users\Yasen\Desktop\Dropbox\C# Course\Presentation images\towerofhano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391873"/>
            <a:ext cx="3810000" cy="28575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526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Съдържание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295400"/>
            <a:ext cx="8648700" cy="5326062"/>
          </a:xfrm>
        </p:spPr>
        <p:txBody>
          <a:bodyPr/>
          <a:lstStyle/>
          <a:p>
            <a:r>
              <a:rPr lang="bg-BG" dirty="0" smtClean="0"/>
              <a:t>Оператори в </a:t>
            </a:r>
            <a:r>
              <a:rPr lang="en-US" dirty="0" smtClean="0"/>
              <a:t>C#</a:t>
            </a:r>
          </a:p>
          <a:p>
            <a:r>
              <a:rPr lang="bg-BG" dirty="0" smtClean="0"/>
              <a:t>Аритметични оператори</a:t>
            </a:r>
          </a:p>
          <a:p>
            <a:r>
              <a:rPr lang="bg-BG" dirty="0" smtClean="0"/>
              <a:t>Логически оператори</a:t>
            </a:r>
          </a:p>
          <a:p>
            <a:r>
              <a:rPr lang="bg-BG" dirty="0" smtClean="0"/>
              <a:t>Оператори за сравнение</a:t>
            </a:r>
          </a:p>
          <a:p>
            <a:r>
              <a:rPr lang="bg-BG" dirty="0" smtClean="0"/>
              <a:t>Оператори за присвояване</a:t>
            </a:r>
          </a:p>
          <a:p>
            <a:r>
              <a:rPr lang="bg-BG" dirty="0" smtClean="0"/>
              <a:t>Други оператори</a:t>
            </a:r>
          </a:p>
          <a:p>
            <a:r>
              <a:rPr lang="bg-BG" dirty="0" smtClean="0"/>
              <a:t>Имплицитно и експлицитно преобразуване</a:t>
            </a:r>
          </a:p>
          <a:p>
            <a:r>
              <a:rPr lang="bg-BG" dirty="0" smtClean="0"/>
              <a:t>Изрази</a:t>
            </a:r>
            <a:endParaRPr lang="en-US" dirty="0"/>
          </a:p>
        </p:txBody>
      </p:sp>
      <p:pic>
        <p:nvPicPr>
          <p:cNvPr id="6" name="Picture 5" descr="http://www.sandia.gov/materials/science/nmr_lab/images/books.gif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943600" y="1905000"/>
            <a:ext cx="2579496" cy="2324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1945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bg-BG" dirty="0" smtClean="0"/>
              <a:t>Оператори за сравнение и присвояване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350525" y="3260272"/>
            <a:ext cx="4404850" cy="2786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5943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228600" y="3429000"/>
            <a:ext cx="8610600" cy="2554545"/>
          </a:xfrm>
        </p:spPr>
        <p:txBody>
          <a:bodyPr/>
          <a:lstStyle/>
          <a:p>
            <a:r>
              <a:rPr lang="en-US" sz="2000" b="1" dirty="0"/>
              <a:t>int a = 5;</a:t>
            </a:r>
          </a:p>
          <a:p>
            <a:r>
              <a:rPr lang="en-US" sz="2000" b="1" dirty="0"/>
              <a:t>int b = 4;</a:t>
            </a:r>
          </a:p>
          <a:p>
            <a:r>
              <a:rPr lang="en-US" sz="2000" b="1" dirty="0"/>
              <a:t>Console.WriteLine(a &gt;= b); // True</a:t>
            </a:r>
          </a:p>
          <a:p>
            <a:r>
              <a:rPr lang="en-US" sz="2000" b="1" dirty="0"/>
              <a:t>Console.WriteLine(a != b); // True</a:t>
            </a:r>
          </a:p>
          <a:p>
            <a:r>
              <a:rPr lang="en-US" sz="2000" b="1" dirty="0"/>
              <a:t>Console.WriteLine(a == b); // False</a:t>
            </a:r>
          </a:p>
          <a:p>
            <a:r>
              <a:rPr lang="en-US" sz="2000" b="1" dirty="0"/>
              <a:t>Console.WriteLine(a == a); // True</a:t>
            </a:r>
          </a:p>
          <a:p>
            <a:r>
              <a:rPr lang="en-US" sz="2000" b="1" dirty="0"/>
              <a:t>Console.WriteLine(a != ++b); // False</a:t>
            </a:r>
          </a:p>
          <a:p>
            <a:r>
              <a:rPr lang="en-US" sz="2000" b="1" dirty="0"/>
              <a:t>Console.WriteLine(a &gt; b); // </a:t>
            </a:r>
            <a:r>
              <a:rPr lang="en-US" sz="2000" b="1" dirty="0" smtClean="0"/>
              <a:t>False</a:t>
            </a:r>
            <a:endParaRPr lang="en-US" sz="20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Оператори за сравнение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Операторите за сравнение се използват за сравнение на променливи</a:t>
            </a:r>
          </a:p>
          <a:p>
            <a:pPr lvl="1"/>
            <a:r>
              <a:rPr lang="en-US" dirty="0"/>
              <a:t>==, &lt;, &gt;, &lt;=, &gt;=, </a:t>
            </a:r>
            <a:r>
              <a:rPr lang="en-US" dirty="0" smtClean="0"/>
              <a:t>!=</a:t>
            </a:r>
            <a:endParaRPr lang="bg-BG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63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228600" y="3352800"/>
            <a:ext cx="8610600" cy="2554545"/>
          </a:xfrm>
        </p:spPr>
        <p:txBody>
          <a:bodyPr/>
          <a:lstStyle/>
          <a:p>
            <a:r>
              <a:rPr lang="en-US" sz="2000" b="1" dirty="0"/>
              <a:t>int x = 6;</a:t>
            </a:r>
          </a:p>
          <a:p>
            <a:r>
              <a:rPr lang="en-US" sz="2000" b="1" dirty="0"/>
              <a:t>int y = 4;</a:t>
            </a:r>
          </a:p>
          <a:p>
            <a:r>
              <a:rPr lang="en-US" sz="2000" b="1" dirty="0"/>
              <a:t>Console.WriteLine(y *= 2); // 8</a:t>
            </a:r>
          </a:p>
          <a:p>
            <a:r>
              <a:rPr lang="en-US" sz="2000" b="1" dirty="0"/>
              <a:t>int z = y = 3; // y=3 and z=3  </a:t>
            </a:r>
          </a:p>
          <a:p>
            <a:r>
              <a:rPr lang="en-US" sz="2000" b="1" dirty="0"/>
              <a:t>Console.WriteLine(z); // 3</a:t>
            </a:r>
          </a:p>
          <a:p>
            <a:r>
              <a:rPr lang="en-US" sz="2000" b="1" dirty="0"/>
              <a:t>Console.WriteLine(x |= 1); // 7</a:t>
            </a:r>
          </a:p>
          <a:p>
            <a:r>
              <a:rPr lang="en-US" sz="2000" b="1" dirty="0"/>
              <a:t>Console.WriteLine(x += 3); // 10</a:t>
            </a:r>
          </a:p>
          <a:p>
            <a:r>
              <a:rPr lang="en-US" sz="2000" b="1" dirty="0"/>
              <a:t>Console.WriteLine(x /= 2); // 5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Оператори за присвояване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Операторите за </a:t>
            </a:r>
            <a:r>
              <a:rPr lang="bg-BG" dirty="0" smtClean="0"/>
              <a:t>присвояване се </a:t>
            </a:r>
            <a:r>
              <a:rPr lang="bg-BG" dirty="0"/>
              <a:t>използват за </a:t>
            </a:r>
            <a:r>
              <a:rPr lang="bg-BG" dirty="0" smtClean="0"/>
              <a:t>присвояване на стойност</a:t>
            </a:r>
            <a:endParaRPr lang="bg-BG" dirty="0"/>
          </a:p>
          <a:p>
            <a:pPr lvl="1"/>
            <a:r>
              <a:rPr lang="bg-BG" dirty="0" smtClean="0">
                <a:latin typeface="Consolas" pitchFamily="49" charset="0"/>
                <a:cs typeface="Consolas" pitchFamily="49" charset="0"/>
              </a:rPr>
              <a:t>=, +=, -=, *=, ...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3295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Демо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bg-BG" dirty="0"/>
              <a:t>Оператори за сравнение и </a:t>
            </a:r>
            <a:r>
              <a:rPr lang="bg-BG" dirty="0" smtClean="0"/>
              <a:t>присвояване</a:t>
            </a:r>
            <a:endParaRPr lang="en-US" dirty="0"/>
          </a:p>
        </p:txBody>
      </p:sp>
      <p:pic>
        <p:nvPicPr>
          <p:cNvPr id="1027" name="Picture 3" descr="C:\Users\Yasen\Desktop\Dropbox\C# Course\Presentation images\demo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590925"/>
            <a:ext cx="3790950" cy="2733675"/>
          </a:xfrm>
          <a:prstGeom prst="rect">
            <a:avLst/>
          </a:prstGeom>
          <a:noFill/>
          <a:effectLst>
            <a:outerShdw blurRad="50800" dist="50800" dir="5400000" sx="200000" sy="200000" algn="ctr" rotWithShape="0">
              <a:srgbClr val="000000">
                <a:alpha val="0"/>
              </a:srgbClr>
            </a:outerShdw>
            <a:reflection stA="29000" endPos="65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33720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609600" y="3276600"/>
            <a:ext cx="8001000" cy="400110"/>
          </a:xfrm>
        </p:spPr>
        <p:txBody>
          <a:bodyPr/>
          <a:lstStyle/>
          <a:p>
            <a:r>
              <a:rPr lang="en-US" sz="2000" b="1" dirty="0" smtClean="0"/>
              <a:t>Console.WriteLine(</a:t>
            </a:r>
            <a:r>
              <a:rPr lang="en-US" sz="2000" b="1" dirty="0" err="1" smtClean="0"/>
              <a:t>DateTime.Now</a:t>
            </a:r>
            <a:r>
              <a:rPr lang="en-US" sz="2000" b="1" dirty="0" smtClean="0"/>
              <a:t>);</a:t>
            </a:r>
            <a:endParaRPr lang="en-US" sz="20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Други оператори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1066800"/>
            <a:ext cx="8648700" cy="5638800"/>
          </a:xfrm>
        </p:spPr>
        <p:txBody>
          <a:bodyPr/>
          <a:lstStyle/>
          <a:p>
            <a:r>
              <a:rPr lang="ru-RU" dirty="0"/>
              <a:t>Операторът за достъп "</a:t>
            </a:r>
            <a:r>
              <a:rPr lang="ru-RU" dirty="0">
                <a:solidFill>
                  <a:schemeClr val="tx1"/>
                </a:solidFill>
              </a:rPr>
              <a:t>.</a:t>
            </a:r>
            <a:r>
              <a:rPr lang="ru-RU" dirty="0"/>
              <a:t>"  се използва за достъп до пропъртитата и методите на даден клас или обект</a:t>
            </a:r>
          </a:p>
          <a:p>
            <a:pPr lvl="1"/>
            <a:r>
              <a:rPr lang="ru-RU" dirty="0" smtClean="0"/>
              <a:t>Пример</a:t>
            </a:r>
          </a:p>
          <a:p>
            <a:pPr lvl="1"/>
            <a:endParaRPr lang="ru-RU" dirty="0"/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bg-BG" dirty="0"/>
              <a:t>Условен оператор </a:t>
            </a:r>
            <a:r>
              <a:rPr lang="bg-BG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?</a:t>
            </a:r>
            <a:r>
              <a:rPr lang="en-US" dirty="0">
                <a:solidFill>
                  <a:schemeClr val="accent5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:</a:t>
            </a:r>
            <a:r>
              <a:rPr lang="en-US" dirty="0"/>
              <a:t> </a:t>
            </a:r>
            <a:r>
              <a:rPr lang="bg-BG" dirty="0"/>
              <a:t>със следната форма</a:t>
            </a:r>
            <a:br>
              <a:rPr lang="bg-BG" dirty="0"/>
            </a:br>
            <a:endParaRPr lang="bg-BG" dirty="0"/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(</a:t>
            </a:r>
            <a:r>
              <a:rPr lang="bg-BG" dirty="0"/>
              <a:t>ако </a:t>
            </a:r>
            <a:r>
              <a:rPr lang="en-US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b</a:t>
            </a:r>
            <a:r>
              <a:rPr lang="en-US" dirty="0"/>
              <a:t> </a:t>
            </a:r>
            <a:r>
              <a:rPr lang="bg-BG" dirty="0"/>
              <a:t>е</a:t>
            </a:r>
            <a:r>
              <a:rPr lang="en-US" dirty="0"/>
              <a:t> </a:t>
            </a:r>
            <a:r>
              <a:rPr lang="bg-BG" dirty="0" smtClean="0"/>
              <a:t>вярно тогава </a:t>
            </a:r>
            <a:r>
              <a:rPr lang="bg-BG" dirty="0"/>
              <a:t>резултатът е </a:t>
            </a:r>
            <a:r>
              <a:rPr lang="en-US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x</a:t>
            </a:r>
            <a:r>
              <a:rPr lang="bg-BG" dirty="0"/>
              <a:t>, иначе резултатът</a:t>
            </a:r>
            <a:r>
              <a:rPr lang="en-US" dirty="0"/>
              <a:t> </a:t>
            </a:r>
            <a:r>
              <a:rPr lang="bg-BG" dirty="0"/>
              <a:t>е</a:t>
            </a:r>
            <a:r>
              <a:rPr lang="en-US" dirty="0"/>
              <a:t> </a:t>
            </a:r>
            <a:r>
              <a:rPr lang="en-US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y</a:t>
            </a:r>
            <a:r>
              <a:rPr lang="en-US" dirty="0"/>
              <a:t>)</a:t>
            </a:r>
            <a:endParaRPr lang="en-US" dirty="0">
              <a:solidFill>
                <a:schemeClr val="accent1"/>
              </a:solidFill>
            </a:endParaRPr>
          </a:p>
          <a:p>
            <a:pPr lvl="1"/>
            <a:endParaRPr lang="ru-RU" dirty="0" smtClean="0"/>
          </a:p>
        </p:txBody>
      </p:sp>
      <p:sp>
        <p:nvSpPr>
          <p:cNvPr id="7" name="Text Placeholder 1"/>
          <p:cNvSpPr txBox="1">
            <a:spLocks/>
          </p:cNvSpPr>
          <p:nvPr/>
        </p:nvSpPr>
        <p:spPr>
          <a:xfrm>
            <a:off x="609600" y="4648200"/>
            <a:ext cx="8001000" cy="400110"/>
          </a:xfrm>
          <a:prstGeom prst="rect">
            <a:avLst/>
          </a:prstGeom>
          <a:solidFill>
            <a:schemeClr val="bg2">
              <a:lumMod val="60000"/>
              <a:lumOff val="40000"/>
              <a:alpha val="15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lang="en-US" sz="1800" kern="1200" smtClean="0">
                <a:solidFill>
                  <a:schemeClr val="bg2">
                    <a:lumMod val="40000"/>
                    <a:lumOff val="60000"/>
                  </a:schemeClr>
                </a:solidFill>
                <a:latin typeface="Consolas" pitchFamily="49" charset="0"/>
                <a:ea typeface="+mn-ea"/>
                <a:cs typeface="Consolas" pitchFamily="49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b ? x : y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0015538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Експлицитно и имплицитно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Преобразуване на типове</a:t>
            </a:r>
            <a:endParaRPr lang="en-US" dirty="0"/>
          </a:p>
        </p:txBody>
      </p:sp>
      <p:pic>
        <p:nvPicPr>
          <p:cNvPr id="5126" name="Picture 6" descr="C:\Users\George\AppData\Local\Microsoft\Windows\INetCache\IE\WQSA9MBD\convert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581400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34413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228600" y="5769114"/>
            <a:ext cx="8610600" cy="707886"/>
          </a:xfrm>
        </p:spPr>
        <p:txBody>
          <a:bodyPr/>
          <a:lstStyle/>
          <a:p>
            <a:r>
              <a:rPr lang="nn-NO" sz="2000" b="1" dirty="0" smtClean="0"/>
              <a:t>int i = 5;</a:t>
            </a:r>
          </a:p>
          <a:p>
            <a:r>
              <a:rPr lang="nn-NO" sz="2000" b="1" dirty="0" smtClean="0"/>
              <a:t>long l = i;    // l = 5;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Имплицитно преобразуване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Имплицитно преобразуване</a:t>
            </a:r>
            <a:endParaRPr lang="en-US" dirty="0" smtClean="0"/>
          </a:p>
          <a:p>
            <a:pPr lvl="1"/>
            <a:r>
              <a:rPr lang="bg-BG" dirty="0" smtClean="0"/>
              <a:t>Автоматично превръщане на данни от един тип към данни от друг тип</a:t>
            </a:r>
            <a:endParaRPr lang="en-US" dirty="0" smtClean="0"/>
          </a:p>
          <a:p>
            <a:pPr lvl="1"/>
            <a:r>
              <a:rPr lang="bg-BG" dirty="0" smtClean="0"/>
              <a:t>Позволен е само когато не може да се изгубят данни</a:t>
            </a:r>
            <a:endParaRPr lang="en-US" dirty="0" smtClean="0"/>
          </a:p>
          <a:p>
            <a:pPr lvl="2"/>
            <a:r>
              <a:rPr lang="en-US" dirty="0" smtClean="0"/>
              <a:t>„</a:t>
            </a:r>
            <a:r>
              <a:rPr lang="bg-BG" dirty="0" smtClean="0"/>
              <a:t>Големите</a:t>
            </a:r>
            <a:r>
              <a:rPr lang="en-US" dirty="0" smtClean="0"/>
              <a:t>" </a:t>
            </a:r>
            <a:r>
              <a:rPr lang="bg-BG" dirty="0" smtClean="0"/>
              <a:t>типове данни могат имплицитно да взимат стойности на „по-малки“ типове</a:t>
            </a:r>
            <a:endParaRPr lang="en-US" dirty="0" smtClean="0"/>
          </a:p>
          <a:p>
            <a:pPr lvl="1"/>
            <a:r>
              <a:rPr lang="bg-BG" dirty="0" smtClean="0"/>
              <a:t>Пример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9569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533400" y="5791200"/>
            <a:ext cx="8229600" cy="707886"/>
          </a:xfrm>
        </p:spPr>
        <p:txBody>
          <a:bodyPr/>
          <a:lstStyle/>
          <a:p>
            <a:r>
              <a:rPr lang="en-US" sz="2000" b="1" dirty="0"/>
              <a:t>long l = 5;</a:t>
            </a:r>
          </a:p>
          <a:p>
            <a:r>
              <a:rPr lang="en-US" sz="2000" b="1" dirty="0"/>
              <a:t>int i = (int) l</a:t>
            </a:r>
            <a:r>
              <a:rPr lang="en-US" sz="2000" b="1" dirty="0" smtClean="0"/>
              <a:t>;    //i = 5;</a:t>
            </a:r>
            <a:endParaRPr lang="en-US" sz="20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Експлицитно преобразуване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1066800"/>
            <a:ext cx="8648700" cy="4038600"/>
          </a:xfrm>
        </p:spPr>
        <p:txBody>
          <a:bodyPr/>
          <a:lstStyle/>
          <a:p>
            <a:r>
              <a:rPr lang="bg-BG" dirty="0" smtClean="0"/>
              <a:t>Експлицитно преобразуване</a:t>
            </a:r>
          </a:p>
          <a:p>
            <a:pPr lvl="1"/>
            <a:r>
              <a:rPr lang="bg-BG" dirty="0" smtClean="0"/>
              <a:t>Ръчно преобразуване на стойности от един тип данни към друг</a:t>
            </a:r>
          </a:p>
          <a:p>
            <a:pPr lvl="1"/>
            <a:r>
              <a:rPr lang="bg-BG" dirty="0" smtClean="0"/>
              <a:t>Позволен само с изричното използване на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i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type</a:t>
            </a:r>
            <a:r>
              <a:rPr lang="en-US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)</a:t>
            </a:r>
            <a:r>
              <a:rPr lang="en-US" dirty="0"/>
              <a:t> </a:t>
            </a:r>
            <a:r>
              <a:rPr lang="bg-BG" dirty="0" smtClean="0"/>
              <a:t>оператора</a:t>
            </a:r>
            <a:endParaRPr lang="en-US" dirty="0"/>
          </a:p>
          <a:p>
            <a:pPr lvl="1"/>
            <a:r>
              <a:rPr lang="bg-BG" dirty="0" smtClean="0"/>
              <a:t>Нужно е, когато има възможност от загуба на данни</a:t>
            </a:r>
            <a:endParaRPr lang="en-US" dirty="0"/>
          </a:p>
          <a:p>
            <a:pPr lvl="1"/>
            <a:r>
              <a:rPr lang="bg-BG" dirty="0" smtClean="0"/>
              <a:t>Пример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51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381000" y="2438400"/>
            <a:ext cx="8534400" cy="2667000"/>
          </a:xfrm>
        </p:spPr>
        <p:txBody>
          <a:bodyPr/>
          <a:lstStyle/>
          <a:p>
            <a:r>
              <a:rPr lang="en-US" b="1" dirty="0"/>
              <a:t>float </a:t>
            </a:r>
            <a:r>
              <a:rPr lang="en-US" b="1" dirty="0" err="1"/>
              <a:t>heightInMeters</a:t>
            </a:r>
            <a:r>
              <a:rPr lang="en-US" b="1" dirty="0"/>
              <a:t> = 1.74f; // </a:t>
            </a:r>
            <a:r>
              <a:rPr lang="en-US" b="1" dirty="0" smtClean="0"/>
              <a:t>Explici</a:t>
            </a:r>
            <a:r>
              <a:rPr lang="en-US" b="1" dirty="0"/>
              <a:t>t</a:t>
            </a:r>
          </a:p>
          <a:p>
            <a:r>
              <a:rPr lang="en-US" b="1" dirty="0"/>
              <a:t>double </a:t>
            </a:r>
            <a:r>
              <a:rPr lang="en-US" b="1" dirty="0" err="1"/>
              <a:t>maxHeight</a:t>
            </a:r>
            <a:r>
              <a:rPr lang="en-US" b="1" dirty="0"/>
              <a:t> = </a:t>
            </a:r>
            <a:r>
              <a:rPr lang="en-US" b="1" dirty="0" err="1"/>
              <a:t>heightInMeters</a:t>
            </a:r>
            <a:r>
              <a:rPr lang="en-US" b="1" dirty="0"/>
              <a:t>; // Implicit</a:t>
            </a:r>
          </a:p>
          <a:p>
            <a:endParaRPr lang="en-US" b="1" dirty="0"/>
          </a:p>
          <a:p>
            <a:r>
              <a:rPr lang="en-US" sz="2000" b="1" dirty="0"/>
              <a:t>double</a:t>
            </a:r>
            <a:r>
              <a:rPr lang="en-US" b="1" dirty="0"/>
              <a:t> </a:t>
            </a:r>
            <a:r>
              <a:rPr lang="en-US" b="1" dirty="0" err="1"/>
              <a:t>minHeight</a:t>
            </a:r>
            <a:r>
              <a:rPr lang="en-US" b="1" dirty="0"/>
              <a:t> = (double) </a:t>
            </a:r>
            <a:r>
              <a:rPr lang="en-US" b="1" dirty="0" err="1"/>
              <a:t>heightInMeters</a:t>
            </a:r>
            <a:r>
              <a:rPr lang="en-US" b="1" dirty="0"/>
              <a:t>; // Explicit</a:t>
            </a:r>
          </a:p>
          <a:p>
            <a:endParaRPr lang="en-US" b="1" dirty="0"/>
          </a:p>
          <a:p>
            <a:r>
              <a:rPr lang="en-US" b="1" dirty="0"/>
              <a:t>float </a:t>
            </a:r>
            <a:r>
              <a:rPr lang="en-US" b="1" dirty="0" err="1"/>
              <a:t>actualHeight</a:t>
            </a:r>
            <a:r>
              <a:rPr lang="en-US" b="1" dirty="0"/>
              <a:t> = (float) </a:t>
            </a:r>
            <a:r>
              <a:rPr lang="en-US" b="1" dirty="0" err="1"/>
              <a:t>maxHeight</a:t>
            </a:r>
            <a:r>
              <a:rPr lang="en-US" b="1" dirty="0"/>
              <a:t>; // Explicit</a:t>
            </a:r>
          </a:p>
          <a:p>
            <a:endParaRPr lang="en-US" b="1" dirty="0"/>
          </a:p>
          <a:p>
            <a:r>
              <a:rPr lang="en-US" b="1" dirty="0"/>
              <a:t>float </a:t>
            </a:r>
            <a:r>
              <a:rPr lang="en-US" b="1" dirty="0" err="1"/>
              <a:t>maxHeightFloat</a:t>
            </a:r>
            <a:r>
              <a:rPr lang="en-US" b="1" dirty="0"/>
              <a:t> = </a:t>
            </a:r>
            <a:r>
              <a:rPr lang="en-US" b="1" dirty="0" err="1"/>
              <a:t>maxHeight</a:t>
            </a:r>
            <a:r>
              <a:rPr lang="en-US" b="1" dirty="0"/>
              <a:t>; // Compilation error!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Преобразуване на типове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1066800"/>
            <a:ext cx="8648700" cy="990600"/>
          </a:xfrm>
        </p:spPr>
        <p:txBody>
          <a:bodyPr/>
          <a:lstStyle/>
          <a:p>
            <a:pPr marL="0" indent="0">
              <a:buNone/>
            </a:pPr>
            <a:r>
              <a:rPr lang="bg-BG" dirty="0" smtClean="0"/>
              <a:t>Примери за имплицитно и експлицитно преобразуване: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bg-BG" dirty="0" smtClean="0"/>
          </a:p>
          <a:p>
            <a:pPr marL="0" indent="0">
              <a:buNone/>
            </a:pPr>
            <a:r>
              <a:rPr lang="bg-BG" dirty="0" smtClean="0"/>
              <a:t>Експлицитното преобразуване</a:t>
            </a:r>
            <a:r>
              <a:rPr lang="en-US" dirty="0" smtClean="0"/>
              <a:t> </a:t>
            </a:r>
            <a:r>
              <a:rPr lang="bg-BG" dirty="0" smtClean="0"/>
              <a:t>може да се използва, когато не се изисква от компилатора.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574851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228600" y="2286000"/>
            <a:ext cx="8648700" cy="2667000"/>
          </a:xfrm>
        </p:spPr>
        <p:txBody>
          <a:bodyPr/>
          <a:lstStyle/>
          <a:p>
            <a:r>
              <a:rPr lang="en-US" dirty="0"/>
              <a:t>float </a:t>
            </a:r>
            <a:r>
              <a:rPr lang="en-US" dirty="0" err="1"/>
              <a:t>heightInMeters</a:t>
            </a:r>
            <a:r>
              <a:rPr lang="en-US" dirty="0"/>
              <a:t> = 1.74f; // Explicit conversion</a:t>
            </a:r>
          </a:p>
          <a:p>
            <a:r>
              <a:rPr lang="en-US" dirty="0"/>
              <a:t>double </a:t>
            </a:r>
            <a:r>
              <a:rPr lang="en-US" dirty="0" err="1"/>
              <a:t>maxHeight</a:t>
            </a:r>
            <a:r>
              <a:rPr lang="en-US" dirty="0"/>
              <a:t> = </a:t>
            </a:r>
            <a:r>
              <a:rPr lang="en-US" dirty="0" err="1"/>
              <a:t>heightInMeters</a:t>
            </a:r>
            <a:r>
              <a:rPr lang="en-US" dirty="0"/>
              <a:t>; // Implicit</a:t>
            </a:r>
          </a:p>
          <a:p>
            <a:endParaRPr lang="en-US" dirty="0"/>
          </a:p>
          <a:p>
            <a:r>
              <a:rPr lang="en-US" dirty="0"/>
              <a:t>double </a:t>
            </a:r>
            <a:r>
              <a:rPr lang="en-US" dirty="0" err="1"/>
              <a:t>minHeight</a:t>
            </a:r>
            <a:r>
              <a:rPr lang="en-US" dirty="0"/>
              <a:t> = (double) </a:t>
            </a:r>
            <a:r>
              <a:rPr lang="en-US" dirty="0" err="1"/>
              <a:t>heightInMeters</a:t>
            </a:r>
            <a:r>
              <a:rPr lang="en-US" dirty="0"/>
              <a:t>; // Explicit</a:t>
            </a:r>
          </a:p>
          <a:p>
            <a:endParaRPr lang="en-US" dirty="0"/>
          </a:p>
          <a:p>
            <a:r>
              <a:rPr lang="en-US" dirty="0"/>
              <a:t>float </a:t>
            </a:r>
            <a:r>
              <a:rPr lang="en-US" dirty="0" err="1"/>
              <a:t>actualHeight</a:t>
            </a:r>
            <a:r>
              <a:rPr lang="en-US" dirty="0"/>
              <a:t> = (float) </a:t>
            </a:r>
            <a:r>
              <a:rPr lang="en-US" dirty="0" err="1"/>
              <a:t>maxHeight</a:t>
            </a:r>
            <a:r>
              <a:rPr lang="en-US" dirty="0"/>
              <a:t>; // Explicit</a:t>
            </a:r>
          </a:p>
          <a:p>
            <a:endParaRPr lang="en-US" dirty="0"/>
          </a:p>
          <a:p>
            <a:r>
              <a:rPr lang="en-US" dirty="0"/>
              <a:t>float </a:t>
            </a:r>
            <a:r>
              <a:rPr lang="en-US" dirty="0" err="1"/>
              <a:t>maxHeightFloat</a:t>
            </a:r>
            <a:r>
              <a:rPr lang="en-US" dirty="0"/>
              <a:t> = </a:t>
            </a:r>
            <a:r>
              <a:rPr lang="en-US" dirty="0" err="1"/>
              <a:t>maxHeight</a:t>
            </a:r>
            <a:r>
              <a:rPr lang="en-US" dirty="0"/>
              <a:t>; // Compilation error!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Преобразуване на типове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1066800"/>
            <a:ext cx="8648700" cy="1066800"/>
          </a:xfrm>
        </p:spPr>
        <p:txBody>
          <a:bodyPr/>
          <a:lstStyle/>
          <a:p>
            <a:r>
              <a:rPr lang="bg-BG" dirty="0" smtClean="0"/>
              <a:t>Примери </a:t>
            </a:r>
            <a:r>
              <a:rPr lang="bg-BG" dirty="0"/>
              <a:t>за имплицитно и експлицитно преобразуване:</a:t>
            </a: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228600" y="5105400"/>
            <a:ext cx="8648700" cy="1524000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Font typeface="Wingdings 2" pitchFamily="18" charset="2"/>
              <a:buChar char=""/>
              <a:defRPr sz="3200" b="1" i="0" kern="1200" baseline="0">
                <a:solidFill>
                  <a:srgbClr val="AFCDFF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2800" b="1" i="0" kern="1200" baseline="0">
                <a:solidFill>
                  <a:srgbClr val="AFCDFF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2600" b="1" i="0" kern="1200" baseline="0">
                <a:solidFill>
                  <a:srgbClr val="AFCDFF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─"/>
              <a:defRPr sz="2400" b="1" i="0" kern="1200" baseline="0">
                <a:solidFill>
                  <a:srgbClr val="AFCDFF"/>
                </a:solidFill>
                <a:latin typeface="+mn-lt"/>
                <a:ea typeface="+mn-ea"/>
                <a:cs typeface="+mn-cs"/>
              </a:defRPr>
            </a:lvl4pPr>
            <a:lvl5pPr marL="2171700" indent="-342900" algn="l" defTabSz="914400" rtl="0" eaLnBrk="1" latinLnBrk="0" hangingPunct="1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−"/>
              <a:defRPr sz="2400" b="1" i="0" kern="1200" baseline="0">
                <a:solidFill>
                  <a:srgbClr val="AFCD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dirty="0"/>
              <a:t>Експлицитното преобразуване</a:t>
            </a:r>
            <a:r>
              <a:rPr lang="en-US" dirty="0"/>
              <a:t> </a:t>
            </a:r>
            <a:r>
              <a:rPr lang="bg-BG" dirty="0"/>
              <a:t>може да се </a:t>
            </a:r>
            <a:r>
              <a:rPr lang="bg-BG" dirty="0" smtClean="0"/>
              <a:t>използва и </a:t>
            </a:r>
            <a:r>
              <a:rPr lang="bg-BG" dirty="0"/>
              <a:t>когато не се изисква от компилатора.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083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а</a:t>
            </a:r>
            <a:r>
              <a:rPr lang="bg-BG" dirty="0" smtClean="0"/>
              <a:t>ритметични, логически, за сравнение, и др.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Оператори в </a:t>
            </a:r>
            <a:r>
              <a:rPr lang="en-US" dirty="0" smtClean="0"/>
              <a:t>C#</a:t>
            </a:r>
            <a:endParaRPr lang="en-US" dirty="0"/>
          </a:p>
        </p:txBody>
      </p:sp>
      <p:pic>
        <p:nvPicPr>
          <p:cNvPr id="1026" name="Picture 2" descr="C:\Users\George\AppData\Local\Microsoft\Windows\INetCache\IE\WQSA9MBD\500px-arithmetic_symbols2-svg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429000"/>
            <a:ext cx="2845377" cy="2845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917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Демо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Преобразуване на типове</a:t>
            </a:r>
            <a:endParaRPr lang="en-US" dirty="0"/>
          </a:p>
        </p:txBody>
      </p:sp>
      <p:pic>
        <p:nvPicPr>
          <p:cNvPr id="7" name="Picture 2" descr="http://www.highlandmapping.com/gis-consulting/images/data-funnel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 rot="16441348">
            <a:off x="3143270" y="2091907"/>
            <a:ext cx="2822522" cy="5241828"/>
          </a:xfrm>
          <a:prstGeom prst="roundRect">
            <a:avLst>
              <a:gd name="adj" fmla="val 11651"/>
            </a:avLst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234929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Изрази</a:t>
            </a:r>
            <a:endParaRPr lang="en-US" dirty="0"/>
          </a:p>
        </p:txBody>
      </p:sp>
      <p:pic>
        <p:nvPicPr>
          <p:cNvPr id="4098" name="Picture 2" descr="C:\Users\Yasen\Desktop\Dropbox\C# Course\Presentation images\Matematika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0" y="2971800"/>
            <a:ext cx="4573836" cy="303702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9463671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685800" y="3505200"/>
            <a:ext cx="7772400" cy="1631216"/>
          </a:xfrm>
        </p:spPr>
        <p:txBody>
          <a:bodyPr/>
          <a:lstStyle/>
          <a:p>
            <a:r>
              <a:rPr lang="en-US" dirty="0" err="1"/>
              <a:t>int</a:t>
            </a:r>
            <a:r>
              <a:rPr lang="en-US" dirty="0"/>
              <a:t> r = (150-20) / 2 + 5; // r=70</a:t>
            </a:r>
          </a:p>
          <a:p>
            <a:r>
              <a:rPr lang="en-US" dirty="0"/>
              <a:t>// Expression for calculation of circle area</a:t>
            </a:r>
          </a:p>
          <a:p>
            <a:r>
              <a:rPr lang="en-US" dirty="0"/>
              <a:t>double surface = </a:t>
            </a:r>
            <a:r>
              <a:rPr lang="en-US" dirty="0" err="1"/>
              <a:t>Math.PI</a:t>
            </a:r>
            <a:r>
              <a:rPr lang="en-US" dirty="0"/>
              <a:t> * r * r;</a:t>
            </a:r>
          </a:p>
          <a:p>
            <a:r>
              <a:rPr lang="en-US" dirty="0"/>
              <a:t>// Expression for calculation of circle perimeter</a:t>
            </a:r>
          </a:p>
          <a:p>
            <a:r>
              <a:rPr lang="en-US" dirty="0"/>
              <a:t>double perimeter = 2 * </a:t>
            </a:r>
            <a:r>
              <a:rPr lang="en-US" dirty="0" err="1"/>
              <a:t>Math.PI</a:t>
            </a:r>
            <a:r>
              <a:rPr lang="en-US" dirty="0"/>
              <a:t> * r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Изрази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Изразите са поредица от оператори, литерали и променливи пресметнати до дадена стойност</a:t>
            </a:r>
          </a:p>
          <a:p>
            <a:r>
              <a:rPr lang="bg-BG" dirty="0" smtClean="0"/>
              <a:t>Пример: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6638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914400" y="4114800"/>
            <a:ext cx="7391400" cy="1015663"/>
          </a:xfrm>
        </p:spPr>
        <p:txBody>
          <a:bodyPr/>
          <a:lstStyle/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en-US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 a = 2 + 3; // a = 5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en-US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 b = (a+3) * (a-4) + (2*a + 7) / 4;  // b = 12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en-US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bool greater = (a &gt; b) || ((a == 0) &amp;&amp; (b == 0));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Изрази(2)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1066800"/>
            <a:ext cx="8648700" cy="2590800"/>
          </a:xfrm>
        </p:spPr>
        <p:txBody>
          <a:bodyPr/>
          <a:lstStyle/>
          <a:p>
            <a:r>
              <a:rPr lang="bg-BG" dirty="0" smtClean="0"/>
              <a:t>Израза има:</a:t>
            </a:r>
          </a:p>
          <a:p>
            <a:pPr lvl="1"/>
            <a:r>
              <a:rPr lang="bg-BG" dirty="0" smtClean="0"/>
              <a:t>Тип (</a:t>
            </a:r>
            <a:r>
              <a:rPr lang="en-US" dirty="0" smtClean="0"/>
              <a:t>integer, real, </a:t>
            </a:r>
            <a:r>
              <a:rPr lang="en-US" dirty="0" err="1" smtClean="0"/>
              <a:t>boolean</a:t>
            </a:r>
            <a:r>
              <a:rPr lang="en-US" dirty="0" smtClean="0"/>
              <a:t>, …</a:t>
            </a:r>
            <a:r>
              <a:rPr lang="bg-BG" dirty="0" smtClean="0"/>
              <a:t>)</a:t>
            </a:r>
            <a:endParaRPr lang="en-US" dirty="0" smtClean="0"/>
          </a:p>
          <a:p>
            <a:pPr lvl="1"/>
            <a:r>
              <a:rPr lang="bg-BG" dirty="0" smtClean="0"/>
              <a:t>Стойност</a:t>
            </a:r>
          </a:p>
          <a:p>
            <a:r>
              <a:rPr lang="bg-BG" dirty="0" smtClean="0"/>
              <a:t>Пример:</a:t>
            </a: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2819400" y="2438400"/>
            <a:ext cx="3200400" cy="1379101"/>
          </a:xfrm>
          <a:prstGeom prst="wedgeRoundRectCallout">
            <a:avLst>
              <a:gd name="adj1" fmla="val -56656"/>
              <a:gd name="adj2" fmla="val 78862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en-US" sz="2800" b="1" dirty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Expression of type </a:t>
            </a:r>
            <a:r>
              <a:rPr lang="en-US" sz="2800" b="1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int</a:t>
            </a:r>
            <a:r>
              <a:rPr lang="en-US" sz="2800" b="1" dirty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. Calculated at compile time.</a:t>
            </a:r>
            <a:endParaRPr lang="en-US" sz="2800" b="1" noProof="1">
              <a:solidFill>
                <a:srgbClr val="F7FFE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Consolas" pitchFamily="49" charset="0"/>
            </a:endParaRP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6553200" y="1828800"/>
            <a:ext cx="2209800" cy="1804749"/>
          </a:xfrm>
          <a:prstGeom prst="wedgeRoundRectCallout">
            <a:avLst>
              <a:gd name="adj1" fmla="val -95304"/>
              <a:gd name="adj2" fmla="val 96744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en-US" sz="2800" b="1" dirty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Expression of type </a:t>
            </a:r>
            <a:r>
              <a:rPr lang="en-US" sz="2800" b="1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int</a:t>
            </a:r>
            <a:r>
              <a:rPr lang="en-US" sz="2800" b="1" dirty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. Calculated at runtime.</a:t>
            </a:r>
            <a:endParaRPr lang="en-US" sz="2800" b="1" noProof="1">
              <a:solidFill>
                <a:srgbClr val="F7FFE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Consolas" pitchFamily="49" charset="0"/>
            </a:endParaRP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1309914" y="5519058"/>
            <a:ext cx="4114800" cy="953453"/>
          </a:xfrm>
          <a:prstGeom prst="wedgeRoundRectCallout">
            <a:avLst>
              <a:gd name="adj1" fmla="val -1761"/>
              <a:gd name="adj2" fmla="val -96190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en-US" sz="2800" b="1" noProof="1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Expression of type </a:t>
            </a:r>
            <a:r>
              <a:rPr lang="en-US" sz="2800" b="1" noProof="1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bool</a:t>
            </a:r>
            <a:r>
              <a:rPr lang="en-US" sz="2800" b="1" noProof="1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. Calculated at runtime.</a:t>
            </a:r>
          </a:p>
        </p:txBody>
      </p:sp>
    </p:spTree>
    <p:extLst>
      <p:ext uri="{BB962C8B-B14F-4D97-AF65-F5344CB8AC3E}">
        <p14:creationId xmlns:p14="http://schemas.microsoft.com/office/powerpoint/2010/main" val="3697762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800600" y="2667000"/>
            <a:ext cx="3657600" cy="1362075"/>
          </a:xfrm>
        </p:spPr>
        <p:txBody>
          <a:bodyPr/>
          <a:lstStyle/>
          <a:p>
            <a:r>
              <a:rPr lang="bg-BG" dirty="0" smtClean="0"/>
              <a:t>Демо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648200" y="1066800"/>
            <a:ext cx="3810000" cy="1500187"/>
          </a:xfrm>
        </p:spPr>
        <p:txBody>
          <a:bodyPr/>
          <a:lstStyle/>
          <a:p>
            <a:r>
              <a:rPr lang="bg-BG" dirty="0" smtClean="0"/>
              <a:t>Изрази</a:t>
            </a:r>
            <a:endParaRPr lang="en-US" dirty="0"/>
          </a:p>
        </p:txBody>
      </p:sp>
      <p:pic>
        <p:nvPicPr>
          <p:cNvPr id="5122" name="Picture 2" descr="C:\Users\Yasen\Desktop\Dropbox\C# Course\Presentation images\the-expression-of-the-emotions-in-man-and-animal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38150"/>
            <a:ext cx="3886200" cy="59626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02654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Обобщение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295400"/>
            <a:ext cx="8648700" cy="5326062"/>
          </a:xfrm>
        </p:spPr>
        <p:txBody>
          <a:bodyPr/>
          <a:lstStyle/>
          <a:p>
            <a:r>
              <a:rPr lang="bg-BG" dirty="0" smtClean="0"/>
              <a:t>Обсъдихме операторите в </a:t>
            </a:r>
            <a:r>
              <a:rPr lang="en-US" dirty="0" smtClean="0"/>
              <a:t>C#</a:t>
            </a:r>
          </a:p>
          <a:p>
            <a:pPr lvl="1"/>
            <a:r>
              <a:rPr lang="bg-BG" dirty="0" smtClean="0"/>
              <a:t>Аритметични, логически, за сравнение, за присвояване и други</a:t>
            </a:r>
          </a:p>
          <a:p>
            <a:pPr lvl="1"/>
            <a:r>
              <a:rPr lang="bg-BG" dirty="0" smtClean="0"/>
              <a:t>Приоритет на операторите</a:t>
            </a:r>
          </a:p>
          <a:p>
            <a:r>
              <a:rPr lang="bg-BG" dirty="0" smtClean="0"/>
              <a:t>Научихме кога да изпозваме имплицитно и кога експлицитно преобразуване</a:t>
            </a:r>
          </a:p>
          <a:p>
            <a:r>
              <a:rPr lang="bg-BG" dirty="0" smtClean="0"/>
              <a:t>Научихме се как да използваме изрази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9551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Оператори и изрази</a:t>
            </a:r>
            <a:endParaRPr lang="en-US" dirty="0"/>
          </a:p>
        </p:txBody>
      </p:sp>
      <p:pic>
        <p:nvPicPr>
          <p:cNvPr id="6146" name="Picture 2" descr="C:\Users\Yasen\Desktop\Dropbox\C# Course\Presentation images\question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669" y="1752600"/>
            <a:ext cx="2141423" cy="44910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/>
        </p:spPr>
      </p:pic>
      <p:pic>
        <p:nvPicPr>
          <p:cNvPr id="6147" name="Picture 3" descr="C:\Users\Yasen\Desktop\Dropbox\C# Course\Presentation images\Question-Mark-Ma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033838"/>
            <a:ext cx="2209800" cy="22098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8830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Какво е оператор?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143000"/>
            <a:ext cx="8648700" cy="5478462"/>
          </a:xfrm>
          <a:ln>
            <a:noFill/>
          </a:ln>
        </p:spPr>
        <p:txBody>
          <a:bodyPr/>
          <a:lstStyle/>
          <a:p>
            <a:r>
              <a:rPr lang="ru-RU" dirty="0"/>
              <a:t>Операторите позволят обработка на прими­тивни типове данни и обекти</a:t>
            </a:r>
            <a:r>
              <a:rPr lang="ru-RU" dirty="0" smtClean="0"/>
              <a:t>.</a:t>
            </a:r>
          </a:p>
          <a:p>
            <a:pPr lvl="1"/>
            <a:r>
              <a:rPr lang="ru-RU" dirty="0" smtClean="0"/>
              <a:t>Приема като вход един или няколко аргумента</a:t>
            </a:r>
          </a:p>
          <a:p>
            <a:pPr lvl="1"/>
            <a:r>
              <a:rPr lang="ru-RU" dirty="0" smtClean="0"/>
              <a:t>Връщат като резултат нова стойност</a:t>
            </a:r>
            <a:endParaRPr lang="ru-RU" dirty="0"/>
          </a:p>
          <a:p>
            <a:r>
              <a:rPr lang="ru-RU" dirty="0" smtClean="0"/>
              <a:t>Операторите имат приоритет</a:t>
            </a:r>
          </a:p>
          <a:p>
            <a:pPr lvl="1"/>
            <a:r>
              <a:rPr lang="ru-RU" dirty="0" smtClean="0"/>
              <a:t>Приоритетът определя кой оператор ще се изпълни преди друг</a:t>
            </a:r>
          </a:p>
          <a:p>
            <a:r>
              <a:rPr lang="ru-RU" dirty="0" smtClean="0"/>
              <a:t>Изразите са поредица от оператори и аргументи, изчислени до една стойност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85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Оператори в </a:t>
            </a:r>
            <a:r>
              <a:rPr lang="en-US" dirty="0" smtClean="0"/>
              <a:t>C#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066800"/>
            <a:ext cx="8648700" cy="5554662"/>
          </a:xfrm>
        </p:spPr>
        <p:txBody>
          <a:bodyPr/>
          <a:lstStyle/>
          <a:p>
            <a:r>
              <a:rPr lang="bg-BG" dirty="0" smtClean="0"/>
              <a:t>Оператори в </a:t>
            </a:r>
            <a:r>
              <a:rPr lang="en-US" dirty="0" smtClean="0"/>
              <a:t>C#:</a:t>
            </a:r>
          </a:p>
          <a:p>
            <a:pPr lvl="1"/>
            <a:r>
              <a:rPr lang="bg-BG" dirty="0" smtClean="0"/>
              <a:t>Унарни - вземат един аргумент</a:t>
            </a:r>
          </a:p>
          <a:p>
            <a:pPr lvl="1"/>
            <a:r>
              <a:rPr lang="bg-BG" dirty="0" smtClean="0"/>
              <a:t>Бинарни - вземат два аргумента</a:t>
            </a:r>
          </a:p>
          <a:p>
            <a:pPr lvl="1"/>
            <a:r>
              <a:rPr lang="bg-BG" dirty="0" smtClean="0"/>
              <a:t>Тринарни (?:) – вземат три аргумента</a:t>
            </a:r>
          </a:p>
          <a:p>
            <a:r>
              <a:rPr lang="bg-BG" dirty="0" smtClean="0"/>
              <a:t>Всички бинарни оператори, освен тези за присвояване са ляво-асоциативни</a:t>
            </a:r>
          </a:p>
          <a:p>
            <a:r>
              <a:rPr lang="bg-BG" dirty="0" smtClean="0"/>
              <a:t>Операторите за присвояване и услоовните оператори са дясно-асоциативни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94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Категории оператори в </a:t>
            </a:r>
            <a:r>
              <a:rPr lang="en-US" dirty="0" smtClean="0"/>
              <a:t>C#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883563"/>
              </p:ext>
            </p:extLst>
          </p:nvPr>
        </p:nvGraphicFramePr>
        <p:xfrm>
          <a:off x="457200" y="1371600"/>
          <a:ext cx="8153400" cy="4637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/>
                <a:gridCol w="4724400"/>
              </a:tblGrid>
              <a:tr h="137160">
                <a:tc>
                  <a:txBody>
                    <a:bodyPr/>
                    <a:lstStyle/>
                    <a:p>
                      <a:r>
                        <a:rPr lang="bg-BG" sz="2800" dirty="0" smtClean="0">
                          <a:latin typeface="Consolas" pitchFamily="49" charset="0"/>
                          <a:cs typeface="Consolas" pitchFamily="49" charset="0"/>
                        </a:rPr>
                        <a:t>Категория</a:t>
                      </a:r>
                      <a:endParaRPr lang="en-US" sz="28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800" dirty="0" smtClean="0">
                          <a:latin typeface="Consolas" pitchFamily="49" charset="0"/>
                          <a:cs typeface="Consolas" pitchFamily="49" charset="0"/>
                        </a:rPr>
                        <a:t>Оператори</a:t>
                      </a:r>
                      <a:endParaRPr lang="en-US" sz="28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/>
                </a:tc>
              </a:tr>
              <a:tr h="494665">
                <a:tc>
                  <a:txBody>
                    <a:bodyPr/>
                    <a:lstStyle/>
                    <a:p>
                      <a:r>
                        <a:rPr lang="bg-BG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Аритметични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bg-BG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+ - * / % ++ --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</a:tr>
              <a:tr h="494665">
                <a:tc>
                  <a:txBody>
                    <a:bodyPr/>
                    <a:lstStyle/>
                    <a:p>
                      <a:r>
                        <a:rPr lang="bg-BG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Логически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&amp;&amp;</a:t>
                      </a:r>
                      <a:r>
                        <a:rPr lang="en-US" sz="2400" b="1" baseline="0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 || ^ !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</a:tr>
              <a:tr h="494665">
                <a:tc>
                  <a:txBody>
                    <a:bodyPr/>
                    <a:lstStyle/>
                    <a:p>
                      <a:r>
                        <a:rPr lang="bg-BG" sz="2400" b="1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За сравнение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== != &lt; &gt; &lt;= &gt;=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</a:tr>
              <a:tr h="494665">
                <a:tc>
                  <a:txBody>
                    <a:bodyPr/>
                    <a:lstStyle/>
                    <a:p>
                      <a:r>
                        <a:rPr lang="bg-BG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За присвояване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= += -= *= /= %= &amp;= |= ^= &lt;&lt;=</a:t>
                      </a:r>
                      <a:r>
                        <a:rPr lang="en-US" sz="2400" b="1" baseline="0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 &gt;&gt;=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</a:tr>
              <a:tr h="494665">
                <a:tc>
                  <a:txBody>
                    <a:bodyPr/>
                    <a:lstStyle/>
                    <a:p>
                      <a:r>
                        <a:rPr lang="bg-BG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Конкатенация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+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</a:tr>
              <a:tr h="494665">
                <a:tc>
                  <a:txBody>
                    <a:bodyPr/>
                    <a:lstStyle/>
                    <a:p>
                      <a:r>
                        <a:rPr lang="bg-BG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Преобразуване на типове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is as </a:t>
                      </a:r>
                      <a:r>
                        <a:rPr lang="en-US" sz="2400" b="1" dirty="0" err="1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typeof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</a:tr>
              <a:tr h="494665">
                <a:tc>
                  <a:txBody>
                    <a:bodyPr/>
                    <a:lstStyle/>
                    <a:p>
                      <a:r>
                        <a:rPr lang="bg-BG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Други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. [] () ?: new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664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Приоритет на операторите</a:t>
            </a:r>
            <a:endParaRPr lang="en-US" dirty="0"/>
          </a:p>
        </p:txBody>
      </p:sp>
      <p:pic>
        <p:nvPicPr>
          <p:cNvPr id="2050" name="Picture 2" descr="C:\Users\George\AppData\Local\Microsoft\Windows\INetCache\IE\J1JD6B4P\irqPg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179618"/>
            <a:ext cx="4286250" cy="2466975"/>
          </a:xfrm>
          <a:prstGeom prst="rect">
            <a:avLst/>
          </a:prstGeom>
          <a:noFill/>
          <a:effectLst>
            <a:glow rad="241300">
              <a:schemeClr val="accent1">
                <a:alpha val="40000"/>
              </a:schemeClr>
            </a:glow>
            <a:reflection stA="21000" endPos="65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069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Приоритет на операторите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220155"/>
              </p:ext>
            </p:extLst>
          </p:nvPr>
        </p:nvGraphicFramePr>
        <p:xfrm>
          <a:off x="609600" y="1219200"/>
          <a:ext cx="79248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5867400"/>
              </a:tblGrid>
              <a:tr h="548640">
                <a:tc>
                  <a:txBody>
                    <a:bodyPr/>
                    <a:lstStyle/>
                    <a:p>
                      <a:r>
                        <a:rPr lang="bg-BG" sz="2800" dirty="0" smtClean="0">
                          <a:latin typeface="Consolas" pitchFamily="49" charset="0"/>
                          <a:cs typeface="Consolas" pitchFamily="49" charset="0"/>
                        </a:rPr>
                        <a:t>Приоритет</a:t>
                      </a:r>
                      <a:endParaRPr lang="en-US" sz="28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800" dirty="0" smtClean="0">
                          <a:latin typeface="Consolas" pitchFamily="49" charset="0"/>
                          <a:cs typeface="Consolas" pitchFamily="49" charset="0"/>
                        </a:rPr>
                        <a:t>Оператори</a:t>
                      </a:r>
                      <a:endParaRPr lang="en-US" sz="28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g-BG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Най-висок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bg-BG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()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bg-BG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++ -- (</a:t>
                      </a:r>
                      <a:r>
                        <a:rPr lang="en-US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postfix</a:t>
                      </a:r>
                      <a:r>
                        <a:rPr lang="bg-BG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)</a:t>
                      </a:r>
                      <a:r>
                        <a:rPr lang="en-US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 new </a:t>
                      </a:r>
                      <a:r>
                        <a:rPr lang="en-US" sz="2400" b="1" dirty="0" err="1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typeof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++ -- (prefix) + - (unary) ! ~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* / %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+ -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&lt;&lt; &gt;&gt;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 b="1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&lt; &gt; &lt;=</a:t>
                      </a:r>
                      <a:r>
                        <a:rPr lang="en-US" sz="2400" b="1" baseline="0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 &gt;= is as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== !=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 b="1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&amp;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g-BG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Нисък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^</a:t>
                      </a:r>
                      <a:endParaRPr lang="en-US" sz="2400" b="1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548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Приоритет на операторите (2)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002526"/>
              </p:ext>
            </p:extLst>
          </p:nvPr>
        </p:nvGraphicFramePr>
        <p:xfrm>
          <a:off x="533400" y="1295400"/>
          <a:ext cx="8077200" cy="3437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9961"/>
                <a:gridCol w="5747239"/>
              </a:tblGrid>
              <a:tr h="503583">
                <a:tc>
                  <a:txBody>
                    <a:bodyPr/>
                    <a:lstStyle/>
                    <a:p>
                      <a:r>
                        <a:rPr lang="bg-BG" sz="3000" baseline="0" dirty="0" smtClean="0"/>
                        <a:t>Приоритет</a:t>
                      </a:r>
                      <a:endParaRPr lang="en-US" sz="3000" baseline="0" dirty="0"/>
                    </a:p>
                  </a:txBody>
                  <a:tcPr marL="84406" marR="84406" marT="42203" marB="4220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3000" baseline="0" dirty="0" smtClean="0"/>
                        <a:t>Оператори</a:t>
                      </a:r>
                      <a:endParaRPr lang="en-US" sz="3000" baseline="0" dirty="0"/>
                    </a:p>
                  </a:txBody>
                  <a:tcPr marL="84406" marR="84406" marT="42203" marB="42203" anchor="ctr"/>
                </a:tc>
              </a:tr>
              <a:tr h="504810">
                <a:tc>
                  <a:txBody>
                    <a:bodyPr/>
                    <a:lstStyle/>
                    <a:p>
                      <a:r>
                        <a:rPr lang="bg-BG" sz="2600" b="1" i="0" baseline="0" dirty="0" smtClean="0">
                          <a:solidFill>
                            <a:srgbClr val="AFCDFF"/>
                          </a:solidFill>
                          <a:latin typeface="Consolas" pitchFamily="49" charset="0"/>
                        </a:rPr>
                        <a:t>Висок</a:t>
                      </a:r>
                      <a:endParaRPr lang="en-US" sz="2600" b="1" i="0" baseline="0" dirty="0">
                        <a:solidFill>
                          <a:srgbClr val="AFCDFF"/>
                        </a:solidFill>
                        <a:latin typeface="Consolas" pitchFamily="49" charset="0"/>
                      </a:endParaRPr>
                    </a:p>
                  </a:txBody>
                  <a:tcPr marL="84406" marR="84406" marT="42203" marB="42203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 i="0" baseline="0" dirty="0" smtClean="0">
                          <a:solidFill>
                            <a:srgbClr val="AFCDFF"/>
                          </a:solidFill>
                          <a:latin typeface="Consolas" pitchFamily="49" charset="0"/>
                        </a:rPr>
                        <a:t>|</a:t>
                      </a:r>
                      <a:endParaRPr lang="en-US" sz="2600" b="1" i="0" baseline="0" dirty="0">
                        <a:solidFill>
                          <a:srgbClr val="AFCDFF"/>
                        </a:solidFill>
                        <a:latin typeface="Consolas" pitchFamily="49" charset="0"/>
                      </a:endParaRPr>
                    </a:p>
                  </a:txBody>
                  <a:tcPr marL="84406" marR="84406" marT="42203" marB="42203" anchor="ctr">
                    <a:noFill/>
                  </a:tcPr>
                </a:tc>
              </a:tr>
              <a:tr h="504810">
                <a:tc>
                  <a:txBody>
                    <a:bodyPr/>
                    <a:lstStyle/>
                    <a:p>
                      <a:endParaRPr lang="en-US" sz="2600" b="1" i="0" baseline="0" dirty="0">
                        <a:solidFill>
                          <a:srgbClr val="AFCDFF"/>
                        </a:solidFill>
                        <a:latin typeface="Consolas" pitchFamily="49" charset="0"/>
                      </a:endParaRPr>
                    </a:p>
                  </a:txBody>
                  <a:tcPr marL="84406" marR="84406" marT="42203" marB="42203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 i="0" baseline="0" dirty="0" smtClean="0">
                          <a:solidFill>
                            <a:srgbClr val="AFCDFF"/>
                          </a:solidFill>
                          <a:latin typeface="Consolas" pitchFamily="49" charset="0"/>
                        </a:rPr>
                        <a:t>&amp;&amp;</a:t>
                      </a:r>
                      <a:endParaRPr lang="en-US" sz="2600" b="1" i="0" baseline="0" dirty="0">
                        <a:solidFill>
                          <a:srgbClr val="AFCDFF"/>
                        </a:solidFill>
                        <a:latin typeface="Consolas" pitchFamily="49" charset="0"/>
                      </a:endParaRPr>
                    </a:p>
                  </a:txBody>
                  <a:tcPr marL="84406" marR="84406" marT="42203" marB="42203" anchor="ctr">
                    <a:noFill/>
                  </a:tcPr>
                </a:tc>
              </a:tr>
              <a:tr h="504810">
                <a:tc>
                  <a:txBody>
                    <a:bodyPr/>
                    <a:lstStyle/>
                    <a:p>
                      <a:endParaRPr lang="en-US" sz="2600" b="1" i="0" baseline="0" dirty="0">
                        <a:solidFill>
                          <a:srgbClr val="AFCDFF"/>
                        </a:solidFill>
                        <a:latin typeface="Consolas" pitchFamily="49" charset="0"/>
                      </a:endParaRPr>
                    </a:p>
                  </a:txBody>
                  <a:tcPr marL="84406" marR="84406" marT="42203" marB="42203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 i="0" baseline="0" dirty="0" smtClean="0">
                          <a:solidFill>
                            <a:srgbClr val="AFCDFF"/>
                          </a:solidFill>
                          <a:latin typeface="Consolas" pitchFamily="49" charset="0"/>
                        </a:rPr>
                        <a:t>||</a:t>
                      </a:r>
                      <a:endParaRPr lang="en-US" sz="2600" b="1" i="0" baseline="0" dirty="0">
                        <a:solidFill>
                          <a:srgbClr val="AFCDFF"/>
                        </a:solidFill>
                        <a:latin typeface="Consolas" pitchFamily="49" charset="0"/>
                      </a:endParaRPr>
                    </a:p>
                  </a:txBody>
                  <a:tcPr marL="84406" marR="84406" marT="42203" marB="42203" anchor="ctr">
                    <a:noFill/>
                  </a:tcPr>
                </a:tc>
              </a:tr>
              <a:tr h="504810">
                <a:tc>
                  <a:txBody>
                    <a:bodyPr/>
                    <a:lstStyle/>
                    <a:p>
                      <a:endParaRPr lang="en-US" sz="2600" b="1" i="0" baseline="0" dirty="0">
                        <a:solidFill>
                          <a:srgbClr val="AFCDFF"/>
                        </a:solidFill>
                        <a:latin typeface="Consolas" pitchFamily="49" charset="0"/>
                      </a:endParaRPr>
                    </a:p>
                  </a:txBody>
                  <a:tcPr marL="84406" marR="84406" marT="42203" marB="42203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 i="0" baseline="0" dirty="0" smtClean="0">
                          <a:solidFill>
                            <a:srgbClr val="AFCDFF"/>
                          </a:solidFill>
                          <a:latin typeface="Consolas" pitchFamily="49" charset="0"/>
                        </a:rPr>
                        <a:t>?:</a:t>
                      </a:r>
                      <a:endParaRPr lang="en-US" sz="2600" b="1" i="0" baseline="0" dirty="0">
                        <a:solidFill>
                          <a:srgbClr val="AFCDFF"/>
                        </a:solidFill>
                        <a:latin typeface="Consolas" pitchFamily="49" charset="0"/>
                      </a:endParaRPr>
                    </a:p>
                  </a:txBody>
                  <a:tcPr marL="84406" marR="84406" marT="42203" marB="42203" anchor="ctr">
                    <a:noFill/>
                  </a:tcPr>
                </a:tc>
              </a:tr>
              <a:tr h="504810">
                <a:tc>
                  <a:txBody>
                    <a:bodyPr/>
                    <a:lstStyle/>
                    <a:p>
                      <a:r>
                        <a:rPr lang="bg-BG" sz="2600" b="1" i="0" baseline="0" dirty="0" smtClean="0">
                          <a:solidFill>
                            <a:srgbClr val="AFCDFF"/>
                          </a:solidFill>
                          <a:latin typeface="Consolas" pitchFamily="49" charset="0"/>
                        </a:rPr>
                        <a:t>Нисък</a:t>
                      </a:r>
                      <a:endParaRPr lang="en-US" sz="2600" b="1" i="0" baseline="0" dirty="0">
                        <a:solidFill>
                          <a:srgbClr val="AFCDFF"/>
                        </a:solidFill>
                        <a:latin typeface="Consolas" pitchFamily="49" charset="0"/>
                      </a:endParaRPr>
                    </a:p>
                  </a:txBody>
                  <a:tcPr marL="84406" marR="84406" marT="42203" marB="42203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 i="0" baseline="0" dirty="0" smtClean="0">
                          <a:solidFill>
                            <a:srgbClr val="AFCDFF"/>
                          </a:solidFill>
                          <a:latin typeface="Consolas" pitchFamily="49" charset="0"/>
                          <a:cs typeface="Consolas" pitchFamily="49" charset="0"/>
                        </a:rPr>
                        <a:t>= *= /= %= += -= &lt;&lt;= &gt;&gt;= &amp;= ^= |=</a:t>
                      </a:r>
                      <a:endParaRPr lang="en-US" sz="2600" b="1" i="0" baseline="0" dirty="0">
                        <a:solidFill>
                          <a:srgbClr val="AFCDFF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84406" marR="84406" marT="42203" marB="42203" anchor="ctr">
                    <a:noFill/>
                  </a:tcPr>
                </a:tc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5105400"/>
            <a:ext cx="8648700" cy="1447800"/>
          </a:xfrm>
        </p:spPr>
        <p:txBody>
          <a:bodyPr/>
          <a:lstStyle/>
          <a:p>
            <a:r>
              <a:rPr lang="bg-BG" dirty="0" smtClean="0"/>
              <a:t>Операторът скоби винаги има най-голям приоритет</a:t>
            </a:r>
          </a:p>
        </p:txBody>
      </p:sp>
    </p:spTree>
    <p:extLst>
      <p:ext uri="{BB962C8B-B14F-4D97-AF65-F5344CB8AC3E}">
        <p14:creationId xmlns:p14="http://schemas.microsoft.com/office/powerpoint/2010/main" val="60359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harpCourse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CSharpCourseTemplate</Template>
  <TotalTime>1566</TotalTime>
  <Words>1317</Words>
  <Application>Microsoft Office PowerPoint</Application>
  <PresentationFormat>On-screen Show (4:3)</PresentationFormat>
  <Paragraphs>255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CSharpCourseTemplate</vt:lpstr>
      <vt:lpstr>Оператори и изрази</vt:lpstr>
      <vt:lpstr>Съдържание</vt:lpstr>
      <vt:lpstr>аритметични, логически, за сравнение, и др.</vt:lpstr>
      <vt:lpstr>Какво е оператор?</vt:lpstr>
      <vt:lpstr>Оператори в C#</vt:lpstr>
      <vt:lpstr>Категории оператори в C#</vt:lpstr>
      <vt:lpstr>PowerPoint Presentation</vt:lpstr>
      <vt:lpstr>Приоритет на операторите</vt:lpstr>
      <vt:lpstr>Приоритет на операторите (2)</vt:lpstr>
      <vt:lpstr>PowerPoint Presentation</vt:lpstr>
      <vt:lpstr>Аритметични оператори</vt:lpstr>
      <vt:lpstr>Аритметични оператори - Примери</vt:lpstr>
      <vt:lpstr>Аритметични оператори (2)</vt:lpstr>
      <vt:lpstr>Аритметични оператори - препълване</vt:lpstr>
      <vt:lpstr>Демо</vt:lpstr>
      <vt:lpstr>PowerPoint Presentation</vt:lpstr>
      <vt:lpstr>Логиески оператори</vt:lpstr>
      <vt:lpstr>Логически оператори - пример</vt:lpstr>
      <vt:lpstr>Демо</vt:lpstr>
      <vt:lpstr>PowerPoint Presentation</vt:lpstr>
      <vt:lpstr>Оператори за сравнение</vt:lpstr>
      <vt:lpstr>Оператори за присвояване</vt:lpstr>
      <vt:lpstr>Демо</vt:lpstr>
      <vt:lpstr>Други оператори</vt:lpstr>
      <vt:lpstr>Експлицитно и имплицитно</vt:lpstr>
      <vt:lpstr>Имплицитно преобразуване</vt:lpstr>
      <vt:lpstr>Експлицитно преобразуване</vt:lpstr>
      <vt:lpstr>Преобразуване на типове</vt:lpstr>
      <vt:lpstr>Преобразуване на типове</vt:lpstr>
      <vt:lpstr>Демо</vt:lpstr>
      <vt:lpstr>PowerPoint Presentation</vt:lpstr>
      <vt:lpstr>Изрази</vt:lpstr>
      <vt:lpstr>Изрази(2)</vt:lpstr>
      <vt:lpstr>Демо</vt:lpstr>
      <vt:lpstr>Обобщение</vt:lpstr>
      <vt:lpstr>Оператори и изрази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Оператори и изрази</dc:title>
  <dc:creator>Yasen</dc:creator>
  <cp:lastModifiedBy>George Tarkalanov</cp:lastModifiedBy>
  <cp:revision>45</cp:revision>
  <dcterms:created xsi:type="dcterms:W3CDTF">2011-11-15T21:07:11Z</dcterms:created>
  <dcterms:modified xsi:type="dcterms:W3CDTF">2015-06-14T09:27:30Z</dcterms:modified>
</cp:coreProperties>
</file>