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25443014-612A-4EC1-A4EC-E7715005AF7D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63EF6A-F086-45F2-9BB1-6857E307C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134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43014-612A-4EC1-A4EC-E7715005AF7D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EF6A-F086-45F2-9BB1-6857E307C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440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43014-612A-4EC1-A4EC-E7715005AF7D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EF6A-F086-45F2-9BB1-6857E307C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513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43014-612A-4EC1-A4EC-E7715005AF7D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EF6A-F086-45F2-9BB1-6857E307CBDE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75213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43014-612A-4EC1-A4EC-E7715005AF7D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EF6A-F086-45F2-9BB1-6857E307C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925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43014-612A-4EC1-A4EC-E7715005AF7D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EF6A-F086-45F2-9BB1-6857E307C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574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43014-612A-4EC1-A4EC-E7715005AF7D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EF6A-F086-45F2-9BB1-6857E307C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7201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43014-612A-4EC1-A4EC-E7715005AF7D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EF6A-F086-45F2-9BB1-6857E307C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5607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43014-612A-4EC1-A4EC-E7715005AF7D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EF6A-F086-45F2-9BB1-6857E307C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09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43014-612A-4EC1-A4EC-E7715005AF7D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EF6A-F086-45F2-9BB1-6857E307C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125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43014-612A-4EC1-A4EC-E7715005AF7D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EF6A-F086-45F2-9BB1-6857E307C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7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43014-612A-4EC1-A4EC-E7715005AF7D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EF6A-F086-45F2-9BB1-6857E307C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20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43014-612A-4EC1-A4EC-E7715005AF7D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EF6A-F086-45F2-9BB1-6857E307C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43014-612A-4EC1-A4EC-E7715005AF7D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EF6A-F086-45F2-9BB1-6857E307C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894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43014-612A-4EC1-A4EC-E7715005AF7D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EF6A-F086-45F2-9BB1-6857E307C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907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43014-612A-4EC1-A4EC-E7715005AF7D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EF6A-F086-45F2-9BB1-6857E307C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89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43014-612A-4EC1-A4EC-E7715005AF7D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3EF6A-F086-45F2-9BB1-6857E307C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051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43014-612A-4EC1-A4EC-E7715005AF7D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3EF6A-F086-45F2-9BB1-6857E307C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1766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Числа. Алгебра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Модул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248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Естествени  числа.  Кратни  и  делители  на  число.  Прости  и  съставни  числа. </a:t>
            </a:r>
            <a:br>
              <a:rPr lang="ru-RU" dirty="0"/>
            </a:br>
            <a:r>
              <a:rPr lang="ru-RU" dirty="0"/>
              <a:t>Признаци за делимост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Математиците използват </a:t>
            </a:r>
            <a:r>
              <a:rPr lang="ru-RU" b="1" dirty="0"/>
              <a:t>N</a:t>
            </a:r>
            <a:r>
              <a:rPr lang="ru-RU" dirty="0"/>
              <a:t> за представяне </a:t>
            </a:r>
            <a:r>
              <a:rPr lang="bg-BG" dirty="0" smtClean="0"/>
              <a:t>множеството</a:t>
            </a:r>
            <a:r>
              <a:rPr lang="ru-RU" dirty="0"/>
              <a:t> на естествените числа</a:t>
            </a:r>
            <a:r>
              <a:rPr lang="ru-RU" dirty="0" smtClean="0"/>
              <a:t>.</a:t>
            </a:r>
            <a:r>
              <a:rPr lang="en-US" dirty="0" smtClean="0"/>
              <a:t> ( 1, 2, 3 … n … )</a:t>
            </a:r>
          </a:p>
          <a:p>
            <a:r>
              <a:rPr lang="en-US" dirty="0" err="1"/>
              <a:t>Число</a:t>
            </a:r>
            <a:r>
              <a:rPr lang="en-US" dirty="0"/>
              <a:t> </a:t>
            </a:r>
            <a:r>
              <a:rPr lang="en-US" dirty="0" err="1"/>
              <a:t>което</a:t>
            </a:r>
            <a:r>
              <a:rPr lang="en-US" dirty="0"/>
              <a:t> е </a:t>
            </a:r>
            <a:r>
              <a:rPr lang="en-US" dirty="0" err="1"/>
              <a:t>кратно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няколко</a:t>
            </a:r>
            <a:r>
              <a:rPr lang="en-US" dirty="0"/>
              <a:t> </a:t>
            </a:r>
            <a:r>
              <a:rPr lang="en-US" dirty="0" err="1"/>
              <a:t>числа</a:t>
            </a:r>
            <a:r>
              <a:rPr lang="en-US" dirty="0"/>
              <a:t>,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</a:t>
            </a:r>
            <a:r>
              <a:rPr lang="en-US" dirty="0"/>
              <a:t> </a:t>
            </a:r>
            <a:r>
              <a:rPr lang="en-US" dirty="0" err="1"/>
              <a:t>общо</a:t>
            </a:r>
            <a:r>
              <a:rPr lang="en-US" dirty="0"/>
              <a:t> </a:t>
            </a:r>
            <a:r>
              <a:rPr lang="en-US" dirty="0" err="1"/>
              <a:t>кратно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тези</a:t>
            </a:r>
            <a:r>
              <a:rPr lang="en-US" dirty="0"/>
              <a:t> </a:t>
            </a:r>
            <a:r>
              <a:rPr lang="en-US" dirty="0" err="1"/>
              <a:t>числа</a:t>
            </a:r>
            <a:r>
              <a:rPr lang="en-US" dirty="0" smtClean="0"/>
              <a:t>.</a:t>
            </a:r>
          </a:p>
          <a:p>
            <a:r>
              <a:rPr lang="en-US" dirty="0" err="1"/>
              <a:t>Най-малкото</a:t>
            </a:r>
            <a:r>
              <a:rPr lang="en-US" dirty="0"/>
              <a:t> </a:t>
            </a:r>
            <a:r>
              <a:rPr lang="en-US" dirty="0" err="1"/>
              <a:t>число</a:t>
            </a:r>
            <a:r>
              <a:rPr lang="en-US" dirty="0"/>
              <a:t>, </a:t>
            </a:r>
            <a:r>
              <a:rPr lang="en-US" dirty="0" err="1"/>
              <a:t>което</a:t>
            </a:r>
            <a:r>
              <a:rPr lang="en-US" dirty="0"/>
              <a:t> е </a:t>
            </a:r>
            <a:r>
              <a:rPr lang="en-US" dirty="0" err="1"/>
              <a:t>кратно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няколко</a:t>
            </a:r>
            <a:r>
              <a:rPr lang="en-US" dirty="0"/>
              <a:t> </a:t>
            </a:r>
            <a:r>
              <a:rPr lang="en-US" dirty="0" err="1"/>
              <a:t>дадени</a:t>
            </a:r>
            <a:r>
              <a:rPr lang="en-US" dirty="0"/>
              <a:t> </a:t>
            </a:r>
            <a:r>
              <a:rPr lang="en-US" dirty="0" err="1"/>
              <a:t>числа</a:t>
            </a:r>
            <a:r>
              <a:rPr lang="en-US" dirty="0"/>
              <a:t>,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</a:t>
            </a:r>
            <a:r>
              <a:rPr lang="en-US" dirty="0"/>
              <a:t> </a:t>
            </a:r>
            <a:r>
              <a:rPr lang="en-US" dirty="0" err="1"/>
              <a:t>най-малко</a:t>
            </a:r>
            <a:r>
              <a:rPr lang="en-US" dirty="0"/>
              <a:t> </a:t>
            </a:r>
            <a:r>
              <a:rPr lang="en-US" dirty="0" err="1"/>
              <a:t>общо</a:t>
            </a:r>
            <a:r>
              <a:rPr lang="en-US" dirty="0"/>
              <a:t> </a:t>
            </a:r>
            <a:r>
              <a:rPr lang="en-US" dirty="0" err="1"/>
              <a:t>кратно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тия</a:t>
            </a:r>
            <a:r>
              <a:rPr lang="en-US" dirty="0"/>
              <a:t> </a:t>
            </a:r>
            <a:r>
              <a:rPr lang="en-US" dirty="0" err="1"/>
              <a:t>числа</a:t>
            </a:r>
            <a:r>
              <a:rPr lang="en-US" dirty="0" smtClean="0"/>
              <a:t>.</a:t>
            </a:r>
          </a:p>
          <a:p>
            <a:r>
              <a:rPr lang="en-US" dirty="0" err="1"/>
              <a:t>Число</a:t>
            </a:r>
            <a:r>
              <a:rPr lang="en-US" dirty="0"/>
              <a:t>, </a:t>
            </a:r>
            <a:r>
              <a:rPr lang="en-US" dirty="0" err="1"/>
              <a:t>което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дели</a:t>
            </a:r>
            <a:r>
              <a:rPr lang="en-US" dirty="0"/>
              <a:t> </a:t>
            </a:r>
            <a:r>
              <a:rPr lang="en-US" dirty="0" err="1"/>
              <a:t>само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единица</a:t>
            </a:r>
            <a:r>
              <a:rPr lang="en-US" dirty="0"/>
              <a:t> и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севбе</a:t>
            </a:r>
            <a:r>
              <a:rPr lang="en-US" dirty="0"/>
              <a:t> </a:t>
            </a:r>
            <a:r>
              <a:rPr lang="en-US" dirty="0" err="1"/>
              <a:t>си</a:t>
            </a:r>
            <a:r>
              <a:rPr lang="en-US" dirty="0"/>
              <a:t>,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</a:t>
            </a:r>
            <a:r>
              <a:rPr lang="en-US" dirty="0"/>
              <a:t> </a:t>
            </a:r>
            <a:r>
              <a:rPr lang="en-US" b="1" dirty="0" err="1"/>
              <a:t>просто</a:t>
            </a:r>
            <a:r>
              <a:rPr lang="en-US" b="1" dirty="0"/>
              <a:t> </a:t>
            </a:r>
            <a:r>
              <a:rPr lang="en-US" b="1" dirty="0" err="1"/>
              <a:t>число</a:t>
            </a:r>
            <a:r>
              <a:rPr lang="en-US" b="1" dirty="0" smtClean="0"/>
              <a:t>.</a:t>
            </a:r>
          </a:p>
          <a:p>
            <a:r>
              <a:rPr lang="en-US" dirty="0" err="1"/>
              <a:t>Число</a:t>
            </a:r>
            <a:r>
              <a:rPr lang="en-US" dirty="0"/>
              <a:t>, </a:t>
            </a:r>
            <a:r>
              <a:rPr lang="en-US" dirty="0" err="1"/>
              <a:t>което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дели</a:t>
            </a:r>
            <a:r>
              <a:rPr lang="en-US" dirty="0"/>
              <a:t> </a:t>
            </a:r>
            <a:r>
              <a:rPr lang="en-US" dirty="0" err="1"/>
              <a:t>освен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единица</a:t>
            </a:r>
            <a:r>
              <a:rPr lang="en-US" dirty="0"/>
              <a:t> и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себе</a:t>
            </a:r>
            <a:r>
              <a:rPr lang="en-US" dirty="0"/>
              <a:t> </a:t>
            </a:r>
            <a:r>
              <a:rPr lang="en-US" dirty="0" err="1"/>
              <a:t>си</a:t>
            </a:r>
            <a:r>
              <a:rPr lang="en-US" dirty="0"/>
              <a:t> </a:t>
            </a:r>
            <a:r>
              <a:rPr lang="en-US" dirty="0" err="1"/>
              <a:t>още</a:t>
            </a:r>
            <a:r>
              <a:rPr lang="en-US" dirty="0"/>
              <a:t> и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други</a:t>
            </a:r>
            <a:r>
              <a:rPr lang="en-US" dirty="0"/>
              <a:t> </a:t>
            </a:r>
            <a:r>
              <a:rPr lang="en-US" dirty="0" err="1"/>
              <a:t>числа</a:t>
            </a:r>
            <a:r>
              <a:rPr lang="en-US" dirty="0"/>
              <a:t>,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</a:t>
            </a:r>
            <a:r>
              <a:rPr lang="en-US" dirty="0"/>
              <a:t> </a:t>
            </a:r>
            <a:r>
              <a:rPr lang="en-US" b="1" dirty="0" err="1"/>
              <a:t>съставно</a:t>
            </a:r>
            <a:r>
              <a:rPr lang="en-US" b="1" dirty="0"/>
              <a:t> </a:t>
            </a:r>
            <a:r>
              <a:rPr lang="en-US" b="1" dirty="0" err="1"/>
              <a:t>число</a:t>
            </a:r>
            <a:r>
              <a:rPr lang="en-US" b="1" dirty="0" smtClean="0"/>
              <a:t>.</a:t>
            </a:r>
            <a:endParaRPr lang="en-US" dirty="0"/>
          </a:p>
          <a:p>
            <a:r>
              <a:rPr lang="en-US" dirty="0" err="1" smtClean="0"/>
              <a:t>Числа</a:t>
            </a:r>
            <a:r>
              <a:rPr lang="en-US" dirty="0"/>
              <a:t>, </a:t>
            </a:r>
            <a:r>
              <a:rPr lang="en-US" dirty="0" err="1"/>
              <a:t>които</a:t>
            </a:r>
            <a:r>
              <a:rPr lang="en-US" dirty="0"/>
              <a:t> </a:t>
            </a:r>
            <a:r>
              <a:rPr lang="en-US" dirty="0" err="1"/>
              <a:t>освен</a:t>
            </a:r>
            <a:r>
              <a:rPr lang="en-US" dirty="0"/>
              <a:t> </a:t>
            </a:r>
            <a:r>
              <a:rPr lang="en-US" dirty="0" err="1"/>
              <a:t>единица</a:t>
            </a:r>
            <a:r>
              <a:rPr lang="en-US" dirty="0"/>
              <a:t> </a:t>
            </a:r>
            <a:r>
              <a:rPr lang="en-US" dirty="0" err="1"/>
              <a:t>нямат</a:t>
            </a:r>
            <a:r>
              <a:rPr lang="en-US" dirty="0"/>
              <a:t> </a:t>
            </a:r>
            <a:r>
              <a:rPr lang="en-US" dirty="0" err="1"/>
              <a:t>друг</a:t>
            </a:r>
            <a:r>
              <a:rPr lang="en-US" dirty="0"/>
              <a:t> </a:t>
            </a:r>
            <a:r>
              <a:rPr lang="en-US" dirty="0" err="1"/>
              <a:t>общ</a:t>
            </a:r>
            <a:r>
              <a:rPr lang="en-US" dirty="0"/>
              <a:t> </a:t>
            </a:r>
            <a:r>
              <a:rPr lang="en-US" dirty="0" err="1"/>
              <a:t>делител</a:t>
            </a:r>
            <a:r>
              <a:rPr lang="en-US" dirty="0"/>
              <a:t>,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наричат</a:t>
            </a:r>
            <a:r>
              <a:rPr lang="en-US" dirty="0"/>
              <a:t> </a:t>
            </a:r>
            <a:r>
              <a:rPr lang="en-US" b="1" dirty="0" err="1"/>
              <a:t>взаимно</a:t>
            </a:r>
            <a:r>
              <a:rPr lang="en-US" b="1" dirty="0"/>
              <a:t> </a:t>
            </a:r>
            <a:r>
              <a:rPr lang="en-US" b="1" dirty="0" err="1"/>
              <a:t>прости</a:t>
            </a:r>
            <a:r>
              <a:rPr lang="en-US" b="1" dirty="0"/>
              <a:t>.</a:t>
            </a:r>
            <a:endParaRPr lang="en-US" dirty="0"/>
          </a:p>
          <a:p>
            <a:r>
              <a:rPr lang="en-US" dirty="0" err="1" smtClean="0"/>
              <a:t>Признаци</a:t>
            </a:r>
            <a:r>
              <a:rPr lang="en-US" dirty="0" smtClean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делимост</a:t>
            </a:r>
            <a:endParaRPr lang="en-US" dirty="0"/>
          </a:p>
          <a:p>
            <a:endParaRPr lang="en-US" i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012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Действия с рационални числа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С</a:t>
            </a:r>
            <a:r>
              <a:rPr lang="bg-BG" dirty="0" smtClean="0"/>
              <a:t>ъбиране: събираме модулите на двете числа и пред сбора записваме знака на числата</a:t>
            </a:r>
          </a:p>
          <a:p>
            <a:r>
              <a:rPr lang="bg-BG" dirty="0" smtClean="0"/>
              <a:t>Изваждане: от числото с по-голям модул изваждаме числото с по-малък и в резултата записваме знака на числото с по-големия</a:t>
            </a:r>
          </a:p>
          <a:p>
            <a:r>
              <a:rPr lang="bg-BG" dirty="0" smtClean="0"/>
              <a:t>Умножение: </a:t>
            </a:r>
            <a:r>
              <a:rPr lang="en-US" dirty="0" err="1"/>
              <a:t>умножаваме</a:t>
            </a:r>
            <a:r>
              <a:rPr lang="en-US" dirty="0"/>
              <a:t> </a:t>
            </a:r>
            <a:r>
              <a:rPr lang="en-US" dirty="0" err="1" smtClean="0"/>
              <a:t>техните</a:t>
            </a:r>
            <a:r>
              <a:rPr lang="en-US" dirty="0" smtClean="0"/>
              <a:t> </a:t>
            </a:r>
            <a:r>
              <a:rPr lang="en-US" dirty="0" err="1" smtClean="0"/>
              <a:t>модули</a:t>
            </a:r>
            <a:r>
              <a:rPr lang="bg-BG" dirty="0" smtClean="0"/>
              <a:t> и </a:t>
            </a:r>
            <a:r>
              <a:rPr lang="en-US" dirty="0" err="1" smtClean="0"/>
              <a:t>пред</a:t>
            </a:r>
            <a:r>
              <a:rPr lang="en-US" dirty="0" smtClean="0"/>
              <a:t> </a:t>
            </a:r>
            <a:r>
              <a:rPr lang="en-US" dirty="0" err="1"/>
              <a:t>полученото</a:t>
            </a:r>
            <a:r>
              <a:rPr lang="en-US" dirty="0"/>
              <a:t> </a:t>
            </a:r>
            <a:r>
              <a:rPr lang="en-US" dirty="0" err="1"/>
              <a:t>произведение</a:t>
            </a:r>
            <a:r>
              <a:rPr lang="en-US" dirty="0"/>
              <a:t> </a:t>
            </a:r>
            <a:r>
              <a:rPr lang="en-US" dirty="0" err="1" smtClean="0"/>
              <a:t>поставяме</a:t>
            </a:r>
            <a:r>
              <a:rPr lang="en-US" dirty="0" smtClean="0"/>
              <a:t> </a:t>
            </a:r>
            <a:r>
              <a:rPr lang="en-US" dirty="0" err="1"/>
              <a:t>знак</a:t>
            </a:r>
            <a:r>
              <a:rPr lang="en-US" dirty="0"/>
              <a:t> </a:t>
            </a:r>
            <a:r>
              <a:rPr lang="bg-BG" dirty="0" smtClean="0"/>
              <a:t>+</a:t>
            </a:r>
          </a:p>
          <a:p>
            <a:r>
              <a:rPr lang="bg-BG" dirty="0" smtClean="0"/>
              <a:t>Деление: делим техните модули и пред полученото частно поставяме знак +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086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Уравнения от вида(ax+b)(cx+d) = 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Видове:</a:t>
            </a:r>
            <a:endParaRPr lang="bg-BG" dirty="0"/>
          </a:p>
          <a:p>
            <a:pPr marL="0" indent="0">
              <a:buNone/>
            </a:pPr>
            <a:r>
              <a:rPr lang="bg-BG" dirty="0" smtClean="0"/>
              <a:t>1. </a:t>
            </a:r>
            <a:r>
              <a:rPr lang="en-US" dirty="0" smtClean="0"/>
              <a:t>(ax </a:t>
            </a:r>
            <a:r>
              <a:rPr lang="en-US" dirty="0"/>
              <a:t>+ b)(cx + d) = 0, </a:t>
            </a:r>
            <a:r>
              <a:rPr lang="en-US" dirty="0" err="1"/>
              <a:t>където</a:t>
            </a:r>
            <a:r>
              <a:rPr lang="en-US" dirty="0"/>
              <a:t> a ≠ 0, c ≠ 0</a:t>
            </a:r>
          </a:p>
          <a:p>
            <a:pPr marL="0" indent="0">
              <a:buNone/>
            </a:pPr>
            <a:r>
              <a:rPr lang="bg-BG" dirty="0" smtClean="0"/>
              <a:t>2. </a:t>
            </a:r>
            <a:r>
              <a:rPr lang="en-US" dirty="0" err="1" smtClean="0"/>
              <a:t>Уравнение</a:t>
            </a:r>
            <a:r>
              <a:rPr lang="en-US" dirty="0" smtClean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вида</a:t>
            </a:r>
            <a:r>
              <a:rPr lang="en-US" dirty="0"/>
              <a:t>: ax</a:t>
            </a:r>
            <a:r>
              <a:rPr lang="en-US" baseline="30000" dirty="0"/>
              <a:t>2</a:t>
            </a:r>
            <a:r>
              <a:rPr lang="en-US" dirty="0"/>
              <a:t> + </a:t>
            </a:r>
            <a:r>
              <a:rPr lang="en-US" dirty="0" err="1"/>
              <a:t>bx</a:t>
            </a:r>
            <a:r>
              <a:rPr lang="en-US" dirty="0"/>
              <a:t> = 0, a ≠ 0</a:t>
            </a:r>
          </a:p>
          <a:p>
            <a:pPr marL="0" indent="0">
              <a:buNone/>
            </a:pPr>
            <a:r>
              <a:rPr lang="bg-BG" dirty="0" smtClean="0"/>
              <a:t>3. </a:t>
            </a:r>
            <a:r>
              <a:rPr lang="en-US" dirty="0" err="1" smtClean="0"/>
              <a:t>Уравнение</a:t>
            </a:r>
            <a:r>
              <a:rPr lang="en-US" dirty="0" smtClean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вида</a:t>
            </a:r>
            <a:r>
              <a:rPr lang="en-US" dirty="0"/>
              <a:t>: x</a:t>
            </a:r>
            <a:r>
              <a:rPr lang="en-US" baseline="30000" dirty="0"/>
              <a:t>2</a:t>
            </a:r>
            <a:r>
              <a:rPr lang="en-US" dirty="0"/>
              <a:t> – b</a:t>
            </a:r>
            <a:r>
              <a:rPr lang="en-US" baseline="30000" dirty="0"/>
              <a:t>2</a:t>
            </a:r>
            <a:r>
              <a:rPr lang="en-US" dirty="0"/>
              <a:t> = 0.</a:t>
            </a:r>
          </a:p>
          <a:p>
            <a:pPr marL="0" indent="0">
              <a:buNone/>
            </a:pPr>
            <a:r>
              <a:rPr lang="bg-BG" dirty="0" smtClean="0"/>
              <a:t>4. </a:t>
            </a:r>
            <a:r>
              <a:rPr lang="en-US" dirty="0" err="1" smtClean="0"/>
              <a:t>Уравнение</a:t>
            </a:r>
            <a:r>
              <a:rPr lang="en-US" dirty="0" smtClean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вида</a:t>
            </a:r>
            <a:r>
              <a:rPr lang="en-US" dirty="0"/>
              <a:t>: (x + b)</a:t>
            </a:r>
            <a:r>
              <a:rPr lang="en-US" baseline="30000" dirty="0"/>
              <a:t>2</a:t>
            </a:r>
            <a:r>
              <a:rPr lang="en-US" dirty="0"/>
              <a:t> = 0.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359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Линейно параметрично уравнение с едно неизвестно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5200" y="1930400"/>
            <a:ext cx="10082211" cy="3860801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Уравнение</a:t>
            </a:r>
            <a:r>
              <a:rPr lang="en-US" dirty="0"/>
              <a:t>, </a:t>
            </a:r>
            <a:r>
              <a:rPr lang="en-US" dirty="0" err="1"/>
              <a:t>което</a:t>
            </a:r>
            <a:r>
              <a:rPr lang="en-US" dirty="0"/>
              <a:t> </a:t>
            </a:r>
            <a:r>
              <a:rPr lang="en-US" dirty="0" err="1"/>
              <a:t>освен</a:t>
            </a:r>
            <a:r>
              <a:rPr lang="en-US" dirty="0"/>
              <a:t> </a:t>
            </a:r>
            <a:r>
              <a:rPr lang="en-US" dirty="0" err="1"/>
              <a:t>неизвестното</a:t>
            </a:r>
            <a:r>
              <a:rPr lang="en-US" dirty="0"/>
              <a:t> </a:t>
            </a:r>
            <a:r>
              <a:rPr lang="en-US" dirty="0" err="1"/>
              <a:t>съдържа</a:t>
            </a:r>
            <a:r>
              <a:rPr lang="en-US" dirty="0"/>
              <a:t> и </a:t>
            </a:r>
            <a:r>
              <a:rPr lang="en-US" dirty="0" err="1"/>
              <a:t>друга</a:t>
            </a:r>
            <a:r>
              <a:rPr lang="en-US" dirty="0"/>
              <a:t> </a:t>
            </a:r>
            <a:r>
              <a:rPr lang="en-US" dirty="0" err="1"/>
              <a:t>буква</a:t>
            </a:r>
            <a:r>
              <a:rPr lang="en-US" dirty="0"/>
              <a:t>, </a:t>
            </a:r>
            <a:r>
              <a:rPr lang="en-US" dirty="0" err="1"/>
              <a:t>която</a:t>
            </a:r>
            <a:r>
              <a:rPr lang="en-US" dirty="0"/>
              <a:t> </a:t>
            </a:r>
            <a:r>
              <a:rPr lang="en-US" dirty="0" err="1"/>
              <a:t>може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приема</a:t>
            </a:r>
            <a:r>
              <a:rPr lang="en-US" dirty="0"/>
              <a:t> </a:t>
            </a:r>
            <a:r>
              <a:rPr lang="en-US" dirty="0" err="1"/>
              <a:t>различни</a:t>
            </a:r>
            <a:r>
              <a:rPr lang="en-US" dirty="0"/>
              <a:t> </a:t>
            </a:r>
            <a:r>
              <a:rPr lang="en-US" dirty="0" err="1"/>
              <a:t>стойности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някакво</a:t>
            </a:r>
            <a:r>
              <a:rPr lang="en-US" dirty="0"/>
              <a:t> </a:t>
            </a:r>
            <a:r>
              <a:rPr lang="en-US" dirty="0" err="1"/>
              <a:t>множество</a:t>
            </a:r>
            <a:r>
              <a:rPr lang="en-US" dirty="0"/>
              <a:t>,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</a:t>
            </a:r>
            <a:r>
              <a:rPr lang="en-US" dirty="0"/>
              <a:t> </a:t>
            </a:r>
            <a:r>
              <a:rPr lang="en-US" b="1" dirty="0" err="1"/>
              <a:t>параметрично</a:t>
            </a:r>
            <a:r>
              <a:rPr lang="en-US" b="1" dirty="0"/>
              <a:t> </a:t>
            </a:r>
            <a:r>
              <a:rPr lang="en-US" b="1" dirty="0" err="1"/>
              <a:t>уравнение</a:t>
            </a:r>
            <a:r>
              <a:rPr lang="en-US" dirty="0"/>
              <a:t>. </a:t>
            </a:r>
            <a:endParaRPr lang="bg-BG" b="1" dirty="0" smtClean="0"/>
          </a:p>
          <a:p>
            <a:r>
              <a:rPr lang="bg-BG" b="1" dirty="0" smtClean="0"/>
              <a:t>Правило за решаване: А.</a:t>
            </a:r>
            <a:r>
              <a:rPr lang="en-US" b="1" dirty="0" smtClean="0"/>
              <a:t>x = b</a:t>
            </a:r>
            <a:endParaRPr lang="en-US" sz="2000" dirty="0"/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Ако</a:t>
            </a:r>
            <a:r>
              <a:rPr lang="en-US" dirty="0" smtClean="0"/>
              <a:t> </a:t>
            </a:r>
            <a:r>
              <a:rPr lang="en-US" dirty="0"/>
              <a:t>А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зависи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параметъра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уравнението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решава</a:t>
            </a:r>
            <a:r>
              <a:rPr lang="en-US" dirty="0"/>
              <a:t> </a:t>
            </a:r>
            <a:r>
              <a:rPr lang="en-US" dirty="0" err="1"/>
              <a:t>като</a:t>
            </a:r>
            <a:r>
              <a:rPr lang="en-US" dirty="0"/>
              <a:t> </a:t>
            </a:r>
            <a:r>
              <a:rPr lang="bg-BG" dirty="0" smtClean="0"/>
              <a:t>линейно</a:t>
            </a:r>
            <a:r>
              <a:rPr lang="en-US" dirty="0" smtClean="0"/>
              <a:t>, </a:t>
            </a:r>
            <a:r>
              <a:rPr lang="en-US" dirty="0" err="1"/>
              <a:t>т.е</a:t>
            </a:r>
            <a:r>
              <a:rPr lang="en-US" dirty="0"/>
              <a:t>. x </a:t>
            </a:r>
            <a:r>
              <a:rPr lang="en-US" dirty="0" smtClean="0"/>
              <a:t>= B/A</a:t>
            </a:r>
            <a:r>
              <a:rPr lang="en-US" dirty="0"/>
              <a:t> .</a:t>
            </a:r>
            <a:endParaRPr lang="en-US" sz="1600" dirty="0"/>
          </a:p>
          <a:p>
            <a:pPr lvl="0"/>
            <a:r>
              <a:rPr lang="en-US" dirty="0" err="1" smtClean="0"/>
              <a:t>Ако</a:t>
            </a:r>
            <a:r>
              <a:rPr lang="en-US" dirty="0" smtClean="0"/>
              <a:t> </a:t>
            </a:r>
            <a:r>
              <a:rPr lang="en-US" dirty="0"/>
              <a:t>А </a:t>
            </a:r>
            <a:r>
              <a:rPr lang="en-US" dirty="0" err="1"/>
              <a:t>зависи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параметъра</a:t>
            </a:r>
            <a:r>
              <a:rPr lang="en-US" dirty="0"/>
              <a:t>, </a:t>
            </a:r>
            <a:r>
              <a:rPr lang="en-US" dirty="0" err="1"/>
              <a:t>тогава</a:t>
            </a:r>
            <a:r>
              <a:rPr lang="en-US" dirty="0"/>
              <a:t> </a:t>
            </a:r>
            <a:r>
              <a:rPr lang="en-US" dirty="0" err="1"/>
              <a:t>разглеждаме</a:t>
            </a:r>
            <a:r>
              <a:rPr lang="en-US" dirty="0"/>
              <a:t> </a:t>
            </a:r>
            <a:r>
              <a:rPr lang="en-US" dirty="0" err="1"/>
              <a:t>два</a:t>
            </a:r>
            <a:r>
              <a:rPr lang="en-US" dirty="0"/>
              <a:t> </a:t>
            </a:r>
            <a:r>
              <a:rPr lang="en-US" dirty="0" err="1"/>
              <a:t>случая</a:t>
            </a:r>
            <a:r>
              <a:rPr lang="en-US" dirty="0"/>
              <a:t>:</a:t>
            </a:r>
            <a:endParaRPr lang="en-US" sz="2000" dirty="0"/>
          </a:p>
          <a:p>
            <a:pPr marL="0" indent="0">
              <a:buNone/>
            </a:pPr>
            <a:r>
              <a:rPr lang="bg-BG" dirty="0" smtClean="0"/>
              <a:t>	</a:t>
            </a:r>
            <a:r>
              <a:rPr lang="en-US" dirty="0" smtClean="0"/>
              <a:t>I </a:t>
            </a:r>
            <a:r>
              <a:rPr lang="en-US" dirty="0" err="1"/>
              <a:t>случай</a:t>
            </a:r>
            <a:r>
              <a:rPr lang="en-US" dirty="0"/>
              <a:t>: </a:t>
            </a:r>
            <a:r>
              <a:rPr lang="en-US" dirty="0" err="1"/>
              <a:t>При</a:t>
            </a:r>
            <a:r>
              <a:rPr lang="en-US" dirty="0"/>
              <a:t> А ≠ 0, </a:t>
            </a:r>
            <a:r>
              <a:rPr lang="en-US" dirty="0" err="1"/>
              <a:t>уравнението</a:t>
            </a:r>
            <a:r>
              <a:rPr lang="en-US" dirty="0"/>
              <a:t> </a:t>
            </a:r>
            <a:r>
              <a:rPr lang="en-US" dirty="0" err="1"/>
              <a:t>A.x</a:t>
            </a:r>
            <a:r>
              <a:rPr lang="en-US" dirty="0"/>
              <a:t> = B </a:t>
            </a:r>
            <a:r>
              <a:rPr lang="en-US" dirty="0" err="1"/>
              <a:t>има</a:t>
            </a:r>
            <a:r>
              <a:rPr lang="en-US" dirty="0"/>
              <a:t> </a:t>
            </a:r>
            <a:r>
              <a:rPr lang="en-US" dirty="0" err="1"/>
              <a:t>едно</a:t>
            </a:r>
            <a:r>
              <a:rPr lang="en-US" dirty="0"/>
              <a:t> </a:t>
            </a:r>
            <a:r>
              <a:rPr lang="en-US" dirty="0" err="1"/>
              <a:t>решение</a:t>
            </a:r>
            <a:r>
              <a:rPr lang="en-US" dirty="0"/>
              <a:t> x = B/A</a:t>
            </a:r>
            <a:endParaRPr lang="en-US" sz="2000" dirty="0"/>
          </a:p>
          <a:p>
            <a:pPr marL="0" indent="0">
              <a:buNone/>
            </a:pPr>
            <a:r>
              <a:rPr lang="bg-BG" dirty="0" smtClean="0"/>
              <a:t>	</a:t>
            </a:r>
            <a:r>
              <a:rPr lang="en-US" dirty="0" smtClean="0"/>
              <a:t>II </a:t>
            </a:r>
            <a:r>
              <a:rPr lang="en-US" dirty="0" err="1"/>
              <a:t>случай</a:t>
            </a:r>
            <a:r>
              <a:rPr lang="en-US" dirty="0"/>
              <a:t>: </a:t>
            </a:r>
            <a:r>
              <a:rPr lang="en-US" dirty="0" err="1"/>
              <a:t>При</a:t>
            </a:r>
            <a:r>
              <a:rPr lang="en-US" dirty="0"/>
              <a:t> А = 0, </a:t>
            </a:r>
            <a:r>
              <a:rPr lang="en-US" dirty="0" err="1"/>
              <a:t>уравнението</a:t>
            </a:r>
            <a:r>
              <a:rPr lang="en-US" dirty="0"/>
              <a:t> </a:t>
            </a:r>
            <a:r>
              <a:rPr lang="en-US" dirty="0" err="1"/>
              <a:t>A.x</a:t>
            </a:r>
            <a:r>
              <a:rPr lang="en-US" dirty="0"/>
              <a:t> = B </a:t>
            </a:r>
            <a:r>
              <a:rPr lang="en-US" dirty="0" err="1"/>
              <a:t>има</a:t>
            </a:r>
            <a:r>
              <a:rPr lang="en-US" dirty="0"/>
              <a:t> </a:t>
            </a:r>
            <a:r>
              <a:rPr lang="en-US" dirty="0" err="1"/>
              <a:t>решение</a:t>
            </a:r>
            <a:r>
              <a:rPr lang="en-US" dirty="0"/>
              <a:t> в </a:t>
            </a:r>
            <a:r>
              <a:rPr lang="en-US" dirty="0" err="1"/>
              <a:t>зависимост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числото</a:t>
            </a:r>
            <a:r>
              <a:rPr lang="en-US" dirty="0"/>
              <a:t> В:</a:t>
            </a:r>
            <a:endParaRPr lang="en-US" sz="2000" dirty="0"/>
          </a:p>
          <a:p>
            <a:pPr marL="457200" lvl="1" indent="0">
              <a:buNone/>
            </a:pPr>
            <a:r>
              <a:rPr lang="bg-BG" dirty="0" smtClean="0"/>
              <a:t>		</a:t>
            </a:r>
            <a:r>
              <a:rPr lang="en-US" dirty="0" err="1" smtClean="0"/>
              <a:t>Ако</a:t>
            </a:r>
            <a:r>
              <a:rPr lang="en-US" dirty="0" smtClean="0"/>
              <a:t> </a:t>
            </a:r>
            <a:r>
              <a:rPr lang="en-US" dirty="0"/>
              <a:t>В ≠ 0, </a:t>
            </a:r>
            <a:r>
              <a:rPr lang="en-US" dirty="0" err="1"/>
              <a:t>уравнението</a:t>
            </a:r>
            <a:r>
              <a:rPr lang="en-US" dirty="0"/>
              <a:t> 0.x = B </a:t>
            </a:r>
            <a:r>
              <a:rPr lang="en-US" dirty="0" err="1"/>
              <a:t>няма</a:t>
            </a:r>
            <a:r>
              <a:rPr lang="en-US" dirty="0"/>
              <a:t> </a:t>
            </a:r>
            <a:r>
              <a:rPr lang="en-US" dirty="0" err="1"/>
              <a:t>решение</a:t>
            </a:r>
            <a:r>
              <a:rPr lang="en-US" dirty="0"/>
              <a:t>.</a:t>
            </a:r>
            <a:endParaRPr lang="en-US" sz="1800" dirty="0"/>
          </a:p>
          <a:p>
            <a:pPr marL="457200" lvl="1" indent="0">
              <a:buNone/>
            </a:pPr>
            <a:r>
              <a:rPr lang="bg-BG" dirty="0" smtClean="0"/>
              <a:t>		</a:t>
            </a:r>
            <a:r>
              <a:rPr lang="en-US" dirty="0" err="1" smtClean="0"/>
              <a:t>Ако</a:t>
            </a:r>
            <a:r>
              <a:rPr lang="en-US" dirty="0" smtClean="0"/>
              <a:t> </a:t>
            </a:r>
            <a:r>
              <a:rPr lang="en-US" dirty="0"/>
              <a:t>В = 0, </a:t>
            </a:r>
            <a:r>
              <a:rPr lang="en-US" dirty="0" err="1"/>
              <a:t>уравнението</a:t>
            </a:r>
            <a:r>
              <a:rPr lang="en-US" dirty="0"/>
              <a:t> 0.x = 0 </a:t>
            </a:r>
            <a:r>
              <a:rPr lang="en-US" dirty="0" err="1"/>
              <a:t>има</a:t>
            </a:r>
            <a:r>
              <a:rPr lang="en-US" dirty="0"/>
              <a:t> </a:t>
            </a:r>
            <a:r>
              <a:rPr lang="en-US" dirty="0" err="1"/>
              <a:t>решение</a:t>
            </a:r>
            <a:r>
              <a:rPr lang="en-US" dirty="0"/>
              <a:t> </a:t>
            </a:r>
            <a:r>
              <a:rPr lang="en-US" dirty="0" err="1"/>
              <a:t>всяко</a:t>
            </a:r>
            <a:r>
              <a:rPr lang="en-US" dirty="0"/>
              <a:t> х.</a:t>
            </a: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54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Линейно параметрично неравенство с едно неизвестно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79600"/>
            <a:ext cx="11290300" cy="4597399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Линейно</a:t>
            </a:r>
            <a:r>
              <a:rPr lang="en-US" dirty="0"/>
              <a:t>   </a:t>
            </a:r>
            <a:r>
              <a:rPr lang="en-US" dirty="0" err="1"/>
              <a:t>неравенство</a:t>
            </a:r>
            <a:r>
              <a:rPr lang="en-US" dirty="0"/>
              <a:t>   ,  в  </a:t>
            </a:r>
            <a:r>
              <a:rPr lang="en-US" dirty="0" err="1"/>
              <a:t>което</a:t>
            </a:r>
            <a:r>
              <a:rPr lang="en-US" dirty="0"/>
              <a:t> </a:t>
            </a:r>
            <a:r>
              <a:rPr lang="en-US" dirty="0" err="1"/>
              <a:t>освен</a:t>
            </a:r>
            <a:r>
              <a:rPr lang="en-US" dirty="0"/>
              <a:t> </a:t>
            </a:r>
            <a:r>
              <a:rPr lang="en-US" dirty="0" err="1"/>
              <a:t>неизвестното</a:t>
            </a:r>
            <a:r>
              <a:rPr lang="en-US" dirty="0"/>
              <a:t> </a:t>
            </a:r>
            <a:r>
              <a:rPr lang="en-US" dirty="0" err="1"/>
              <a:t>има</a:t>
            </a:r>
            <a:r>
              <a:rPr lang="en-US" dirty="0"/>
              <a:t> и </a:t>
            </a:r>
            <a:r>
              <a:rPr lang="en-US" dirty="0" err="1"/>
              <a:t>други</a:t>
            </a:r>
            <a:r>
              <a:rPr lang="en-US" dirty="0"/>
              <a:t> </a:t>
            </a:r>
            <a:r>
              <a:rPr lang="en-US" dirty="0" err="1"/>
              <a:t>букви</a:t>
            </a:r>
            <a:r>
              <a:rPr lang="en-US" dirty="0"/>
              <a:t>, </a:t>
            </a:r>
            <a:r>
              <a:rPr lang="en-US" dirty="0" err="1"/>
              <a:t>които</a:t>
            </a:r>
            <a:r>
              <a:rPr lang="en-US" dirty="0"/>
              <a:t>  </a:t>
            </a:r>
            <a:r>
              <a:rPr lang="en-US" dirty="0" err="1"/>
              <a:t>приемат</a:t>
            </a:r>
            <a:r>
              <a:rPr lang="en-US" dirty="0"/>
              <a:t> </a:t>
            </a:r>
            <a:r>
              <a:rPr lang="en-US" dirty="0" err="1"/>
              <a:t>различни</a:t>
            </a:r>
            <a:r>
              <a:rPr lang="en-US" dirty="0"/>
              <a:t> </a:t>
            </a:r>
            <a:r>
              <a:rPr lang="en-US" dirty="0" err="1"/>
              <a:t>стойности</a:t>
            </a:r>
            <a:r>
              <a:rPr lang="en-US" dirty="0"/>
              <a:t> ,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</a:t>
            </a:r>
            <a:r>
              <a:rPr lang="en-US" dirty="0"/>
              <a:t> </a:t>
            </a:r>
            <a:r>
              <a:rPr lang="en-US" b="1" dirty="0" err="1"/>
              <a:t>параметрично</a:t>
            </a:r>
            <a:r>
              <a:rPr lang="en-US" b="1" dirty="0"/>
              <a:t> </a:t>
            </a:r>
            <a:r>
              <a:rPr lang="en-US" dirty="0"/>
              <a:t> </a:t>
            </a:r>
            <a:r>
              <a:rPr lang="en-US" dirty="0" err="1"/>
              <a:t>неравенство</a:t>
            </a:r>
            <a:r>
              <a:rPr lang="en-US" dirty="0"/>
              <a:t> . </a:t>
            </a:r>
            <a:endParaRPr lang="en-US" dirty="0" smtClean="0"/>
          </a:p>
          <a:p>
            <a:r>
              <a:rPr lang="bg-BG" b="1" dirty="0" smtClean="0"/>
              <a:t>Правило за решаване:</a:t>
            </a:r>
            <a:r>
              <a:rPr lang="en-US" b="1" dirty="0" smtClean="0"/>
              <a:t> </a:t>
            </a:r>
            <a:r>
              <a:rPr lang="en-US" b="1" dirty="0" err="1" smtClean="0"/>
              <a:t>A.x</a:t>
            </a:r>
            <a:r>
              <a:rPr lang="en-US" b="1" dirty="0" smtClean="0"/>
              <a:t> &gt; b </a:t>
            </a:r>
            <a:r>
              <a:rPr lang="bg-BG" b="1" dirty="0" smtClean="0"/>
              <a:t>или </a:t>
            </a:r>
            <a:r>
              <a:rPr lang="en-US" b="1" dirty="0" err="1" smtClean="0"/>
              <a:t>A.x</a:t>
            </a:r>
            <a:r>
              <a:rPr lang="en-US" b="1" dirty="0" smtClean="0"/>
              <a:t> &lt; B, </a:t>
            </a:r>
            <a:r>
              <a:rPr lang="en-US" dirty="0" smtClean="0"/>
              <a:t>A </a:t>
            </a:r>
            <a:r>
              <a:rPr lang="bg-BG" dirty="0" smtClean="0"/>
              <a:t>и </a:t>
            </a:r>
            <a:r>
              <a:rPr lang="en-US" dirty="0" smtClean="0"/>
              <a:t>B – </a:t>
            </a:r>
            <a:r>
              <a:rPr lang="bg-BG" dirty="0" smtClean="0"/>
              <a:t>изрази, от които поне единия съдържа параметър</a:t>
            </a:r>
            <a:endParaRPr lang="en-US" sz="2000" dirty="0"/>
          </a:p>
          <a:p>
            <a:pPr lvl="0"/>
            <a:r>
              <a:rPr lang="en-US" dirty="0" err="1" smtClean="0"/>
              <a:t>Ако</a:t>
            </a:r>
            <a:r>
              <a:rPr lang="en-US" dirty="0" smtClean="0"/>
              <a:t> </a:t>
            </a:r>
            <a:r>
              <a:rPr lang="en-US" dirty="0"/>
              <a:t>А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съдържа</a:t>
            </a:r>
            <a:r>
              <a:rPr lang="en-US" dirty="0"/>
              <a:t> </a:t>
            </a:r>
            <a:r>
              <a:rPr lang="en-US" dirty="0" err="1"/>
              <a:t>параметър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неравенството</a:t>
            </a:r>
            <a:r>
              <a:rPr lang="en-US" dirty="0"/>
              <a:t> е </a:t>
            </a:r>
            <a:r>
              <a:rPr lang="en-US" dirty="0" err="1" smtClean="0"/>
              <a:t>линейно</a:t>
            </a:r>
            <a:r>
              <a:rPr lang="en-US" dirty="0" smtClean="0"/>
              <a:t>,</a:t>
            </a:r>
            <a:r>
              <a:rPr lang="bg-BG" dirty="0" smtClean="0"/>
              <a:t> </a:t>
            </a:r>
            <a:r>
              <a:rPr lang="en-US" dirty="0" err="1" smtClean="0"/>
              <a:t>решенията</a:t>
            </a:r>
            <a:r>
              <a:rPr lang="en-US" dirty="0" smtClean="0"/>
              <a:t> </a:t>
            </a:r>
            <a:r>
              <a:rPr lang="en-US" dirty="0" err="1"/>
              <a:t>му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x &gt; B/A </a:t>
            </a:r>
            <a:r>
              <a:rPr lang="en-US" dirty="0" err="1"/>
              <a:t>или</a:t>
            </a:r>
            <a:r>
              <a:rPr lang="en-US" dirty="0"/>
              <a:t> x &lt; B/A</a:t>
            </a:r>
            <a:endParaRPr lang="en-US" sz="2000" dirty="0"/>
          </a:p>
          <a:p>
            <a:pPr lvl="0"/>
            <a:r>
              <a:rPr lang="en-US" dirty="0" err="1" smtClean="0"/>
              <a:t>Ако</a:t>
            </a:r>
            <a:r>
              <a:rPr lang="en-US" dirty="0" smtClean="0"/>
              <a:t> </a:t>
            </a:r>
            <a:r>
              <a:rPr lang="en-US" dirty="0"/>
              <a:t>А </a:t>
            </a:r>
            <a:r>
              <a:rPr lang="en-US" dirty="0" err="1"/>
              <a:t>съдържа</a:t>
            </a:r>
            <a:r>
              <a:rPr lang="en-US" dirty="0"/>
              <a:t> </a:t>
            </a:r>
            <a:r>
              <a:rPr lang="en-US" dirty="0" err="1"/>
              <a:t>параметър</a:t>
            </a:r>
            <a:r>
              <a:rPr lang="en-US" dirty="0"/>
              <a:t>, </a:t>
            </a:r>
            <a:r>
              <a:rPr lang="en-US" dirty="0" err="1"/>
              <a:t>тогава</a:t>
            </a:r>
            <a:r>
              <a:rPr lang="en-US" dirty="0"/>
              <a:t> </a:t>
            </a:r>
            <a:r>
              <a:rPr lang="en-US" dirty="0" err="1"/>
              <a:t>разглеждаме</a:t>
            </a:r>
            <a:r>
              <a:rPr lang="en-US" dirty="0"/>
              <a:t> </a:t>
            </a:r>
            <a:r>
              <a:rPr lang="en-US" dirty="0" err="1"/>
              <a:t>три</a:t>
            </a:r>
            <a:r>
              <a:rPr lang="en-US" dirty="0"/>
              <a:t> </a:t>
            </a:r>
            <a:r>
              <a:rPr lang="en-US" dirty="0" err="1"/>
              <a:t>случая</a:t>
            </a:r>
            <a:r>
              <a:rPr lang="en-US" dirty="0"/>
              <a:t>:</a:t>
            </a:r>
            <a:endParaRPr lang="en-US" sz="2000" dirty="0"/>
          </a:p>
          <a:p>
            <a:pPr marL="0" indent="0">
              <a:buNone/>
            </a:pPr>
            <a:r>
              <a:rPr lang="bg-BG" b="1" i="1" dirty="0" smtClean="0"/>
              <a:t>	</a:t>
            </a:r>
            <a:r>
              <a:rPr lang="en-US" b="1" i="1" dirty="0" smtClean="0"/>
              <a:t>I </a:t>
            </a:r>
            <a:r>
              <a:rPr lang="en-US" b="1" i="1" dirty="0" err="1"/>
              <a:t>случай</a:t>
            </a:r>
            <a:r>
              <a:rPr lang="en-US" b="1" i="1" dirty="0"/>
              <a:t>:</a:t>
            </a:r>
            <a:r>
              <a:rPr lang="en-US" dirty="0"/>
              <a:t> </a:t>
            </a:r>
            <a:r>
              <a:rPr lang="en-US" dirty="0" err="1"/>
              <a:t>При</a:t>
            </a:r>
            <a:r>
              <a:rPr lang="en-US" dirty="0"/>
              <a:t> А &gt; 0, </a:t>
            </a:r>
            <a:r>
              <a:rPr lang="en-US" dirty="0" err="1"/>
              <a:t>неравенството</a:t>
            </a:r>
            <a:r>
              <a:rPr lang="en-US" dirty="0"/>
              <a:t> </a:t>
            </a:r>
            <a:r>
              <a:rPr lang="en-US" dirty="0" err="1"/>
              <a:t>A.x</a:t>
            </a:r>
            <a:r>
              <a:rPr lang="en-US" dirty="0"/>
              <a:t> &lt; B </a:t>
            </a:r>
            <a:r>
              <a:rPr lang="en-US" dirty="0" err="1"/>
              <a:t>има</a:t>
            </a:r>
            <a:r>
              <a:rPr lang="en-US" dirty="0"/>
              <a:t> </a:t>
            </a:r>
            <a:r>
              <a:rPr lang="en-US" dirty="0" err="1"/>
              <a:t>решение</a:t>
            </a:r>
            <a:r>
              <a:rPr lang="en-US" dirty="0"/>
              <a:t> x &lt; B/A</a:t>
            </a:r>
            <a:endParaRPr lang="en-US" sz="2000" dirty="0"/>
          </a:p>
          <a:p>
            <a:pPr marL="0" indent="0">
              <a:buNone/>
            </a:pPr>
            <a:r>
              <a:rPr lang="bg-BG" b="1" i="1" dirty="0" smtClean="0"/>
              <a:t>	</a:t>
            </a:r>
            <a:r>
              <a:rPr lang="en-US" b="1" i="1" dirty="0" smtClean="0"/>
              <a:t>II </a:t>
            </a:r>
            <a:r>
              <a:rPr lang="en-US" b="1" i="1" dirty="0" err="1"/>
              <a:t>случай</a:t>
            </a:r>
            <a:r>
              <a:rPr lang="en-US" b="1" i="1" dirty="0"/>
              <a:t>:</a:t>
            </a:r>
            <a:r>
              <a:rPr lang="en-US" dirty="0"/>
              <a:t> </a:t>
            </a:r>
            <a:r>
              <a:rPr lang="en-US" dirty="0" err="1"/>
              <a:t>При</a:t>
            </a:r>
            <a:r>
              <a:rPr lang="en-US" dirty="0"/>
              <a:t> А &lt; 0, </a:t>
            </a:r>
            <a:r>
              <a:rPr lang="en-US" dirty="0" err="1"/>
              <a:t>неравенството</a:t>
            </a:r>
            <a:r>
              <a:rPr lang="en-US" dirty="0"/>
              <a:t> </a:t>
            </a:r>
            <a:r>
              <a:rPr lang="en-US" dirty="0" err="1"/>
              <a:t>A.x</a:t>
            </a:r>
            <a:r>
              <a:rPr lang="en-US" dirty="0"/>
              <a:t> &lt; B </a:t>
            </a:r>
            <a:r>
              <a:rPr lang="en-US" dirty="0" err="1"/>
              <a:t>има</a:t>
            </a:r>
            <a:r>
              <a:rPr lang="en-US" dirty="0"/>
              <a:t> </a:t>
            </a:r>
            <a:r>
              <a:rPr lang="en-US" dirty="0" err="1"/>
              <a:t>решение</a:t>
            </a:r>
            <a:r>
              <a:rPr lang="en-US" dirty="0"/>
              <a:t> x &gt; B/A</a:t>
            </a:r>
            <a:endParaRPr lang="en-US" sz="2000" dirty="0"/>
          </a:p>
          <a:p>
            <a:pPr marL="0" indent="0">
              <a:buNone/>
            </a:pPr>
            <a:r>
              <a:rPr lang="bg-BG" b="1" i="1" dirty="0" smtClean="0"/>
              <a:t>	</a:t>
            </a:r>
            <a:r>
              <a:rPr lang="en-US" b="1" i="1" dirty="0" smtClean="0"/>
              <a:t>III </a:t>
            </a:r>
            <a:r>
              <a:rPr lang="en-US" b="1" i="1" dirty="0" err="1"/>
              <a:t>случай</a:t>
            </a:r>
            <a:r>
              <a:rPr lang="en-US" b="1" i="1" dirty="0"/>
              <a:t>:</a:t>
            </a:r>
            <a:r>
              <a:rPr lang="en-US" dirty="0"/>
              <a:t> </a:t>
            </a:r>
            <a:r>
              <a:rPr lang="en-US" dirty="0" err="1"/>
              <a:t>При</a:t>
            </a:r>
            <a:r>
              <a:rPr lang="en-US" dirty="0"/>
              <a:t> А = 0, </a:t>
            </a:r>
            <a:r>
              <a:rPr lang="en-US" dirty="0" err="1"/>
              <a:t>решенията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неравенството</a:t>
            </a:r>
            <a:r>
              <a:rPr lang="en-US" dirty="0"/>
              <a:t> </a:t>
            </a:r>
            <a:r>
              <a:rPr lang="en-US" dirty="0" err="1"/>
              <a:t>зависят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В:</a:t>
            </a:r>
            <a:endParaRPr lang="en-US" sz="2000" dirty="0"/>
          </a:p>
          <a:p>
            <a:pPr marL="457200" lvl="1" indent="0">
              <a:buNone/>
            </a:pPr>
            <a:r>
              <a:rPr lang="bg-BG" dirty="0" smtClean="0"/>
              <a:t>	                 </a:t>
            </a:r>
            <a:r>
              <a:rPr lang="en-US" dirty="0" err="1" smtClean="0"/>
              <a:t>Ако</a:t>
            </a:r>
            <a:r>
              <a:rPr lang="en-US" dirty="0" smtClean="0"/>
              <a:t> </a:t>
            </a:r>
            <a:r>
              <a:rPr lang="en-US" dirty="0"/>
              <a:t>В &gt; 0, </a:t>
            </a:r>
            <a:r>
              <a:rPr lang="en-US" dirty="0" err="1"/>
              <a:t>неравенството</a:t>
            </a:r>
            <a:r>
              <a:rPr lang="en-US" dirty="0"/>
              <a:t> Ax &lt; B </a:t>
            </a:r>
            <a:r>
              <a:rPr lang="en-US" dirty="0" err="1"/>
              <a:t>има</a:t>
            </a:r>
            <a:r>
              <a:rPr lang="en-US" dirty="0"/>
              <a:t> </a:t>
            </a:r>
            <a:r>
              <a:rPr lang="en-US" dirty="0" err="1"/>
              <a:t>решение</a:t>
            </a:r>
            <a:r>
              <a:rPr lang="en-US" dirty="0"/>
              <a:t> </a:t>
            </a:r>
            <a:r>
              <a:rPr lang="en-US" dirty="0" err="1"/>
              <a:t>всяко</a:t>
            </a:r>
            <a:r>
              <a:rPr lang="en-US" dirty="0"/>
              <a:t> х, а </a:t>
            </a:r>
            <a:r>
              <a:rPr lang="en-US" dirty="0" err="1"/>
              <a:t>неравенството</a:t>
            </a:r>
            <a:r>
              <a:rPr lang="en-US" dirty="0"/>
              <a:t> Ax &gt; B </a:t>
            </a:r>
            <a:r>
              <a:rPr lang="en-US" dirty="0" err="1"/>
              <a:t>няма</a:t>
            </a:r>
            <a:r>
              <a:rPr lang="en-US" dirty="0"/>
              <a:t> </a:t>
            </a:r>
            <a:r>
              <a:rPr lang="en-US" dirty="0" err="1"/>
              <a:t>решение</a:t>
            </a:r>
            <a:r>
              <a:rPr lang="en-US" dirty="0"/>
              <a:t>.</a:t>
            </a:r>
            <a:endParaRPr lang="en-US" sz="1800" dirty="0"/>
          </a:p>
          <a:p>
            <a:pPr marL="457200" lvl="1" indent="0">
              <a:buNone/>
            </a:pPr>
            <a:r>
              <a:rPr lang="bg-BG" dirty="0"/>
              <a:t>	 </a:t>
            </a:r>
            <a:r>
              <a:rPr lang="bg-BG" dirty="0" smtClean="0"/>
              <a:t>                </a:t>
            </a:r>
            <a:r>
              <a:rPr lang="en-US" dirty="0" err="1" smtClean="0"/>
              <a:t>Ако</a:t>
            </a:r>
            <a:r>
              <a:rPr lang="en-US" dirty="0" smtClean="0"/>
              <a:t> </a:t>
            </a:r>
            <a:r>
              <a:rPr lang="en-US" dirty="0"/>
              <a:t>В &lt; 0, </a:t>
            </a:r>
            <a:r>
              <a:rPr lang="en-US" dirty="0" err="1"/>
              <a:t>неравенството</a:t>
            </a:r>
            <a:r>
              <a:rPr lang="en-US" dirty="0"/>
              <a:t> Ax &lt; B </a:t>
            </a:r>
            <a:r>
              <a:rPr lang="en-US" dirty="0" err="1"/>
              <a:t>няма</a:t>
            </a:r>
            <a:r>
              <a:rPr lang="en-US" dirty="0"/>
              <a:t> </a:t>
            </a:r>
            <a:r>
              <a:rPr lang="en-US" dirty="0" err="1"/>
              <a:t>решение</a:t>
            </a:r>
            <a:r>
              <a:rPr lang="en-US" dirty="0"/>
              <a:t>, а </a:t>
            </a:r>
            <a:r>
              <a:rPr lang="en-US" dirty="0" err="1"/>
              <a:t>неравенството</a:t>
            </a:r>
            <a:r>
              <a:rPr lang="en-US" dirty="0"/>
              <a:t> Ax &gt; B </a:t>
            </a:r>
            <a:r>
              <a:rPr lang="en-US" dirty="0" err="1"/>
              <a:t>има</a:t>
            </a:r>
            <a:r>
              <a:rPr lang="en-US" dirty="0"/>
              <a:t> </a:t>
            </a:r>
            <a:r>
              <a:rPr lang="en-US" dirty="0" err="1"/>
              <a:t>решение</a:t>
            </a:r>
            <a:r>
              <a:rPr lang="en-US" dirty="0"/>
              <a:t> </a:t>
            </a:r>
            <a:r>
              <a:rPr lang="en-US" dirty="0" err="1"/>
              <a:t>всяко</a:t>
            </a:r>
            <a:r>
              <a:rPr lang="en-US" dirty="0"/>
              <a:t> х.</a:t>
            </a:r>
            <a:endParaRPr lang="en-US" sz="1800" dirty="0"/>
          </a:p>
          <a:p>
            <a:pPr marL="457200" lvl="1" indent="0">
              <a:buNone/>
            </a:pPr>
            <a:r>
              <a:rPr lang="bg-BG" dirty="0" smtClean="0"/>
              <a:t>	                 </a:t>
            </a:r>
            <a:r>
              <a:rPr lang="en-US" dirty="0" err="1" smtClean="0"/>
              <a:t>Ако</a:t>
            </a:r>
            <a:r>
              <a:rPr lang="en-US" dirty="0" smtClean="0"/>
              <a:t> </a:t>
            </a:r>
            <a:r>
              <a:rPr lang="en-US" dirty="0"/>
              <a:t>В = 0, </a:t>
            </a:r>
            <a:r>
              <a:rPr lang="en-US" dirty="0" err="1"/>
              <a:t>неравенствата</a:t>
            </a:r>
            <a:r>
              <a:rPr lang="en-US" dirty="0"/>
              <a:t> Ax &lt; B и Ax &gt; B </a:t>
            </a:r>
            <a:r>
              <a:rPr lang="en-US" dirty="0" err="1"/>
              <a:t>нямат</a:t>
            </a:r>
            <a:r>
              <a:rPr lang="en-US" dirty="0"/>
              <a:t> </a:t>
            </a:r>
            <a:r>
              <a:rPr lang="en-US" dirty="0" err="1"/>
              <a:t>решение</a:t>
            </a:r>
            <a:r>
              <a:rPr lang="en-US" dirty="0"/>
              <a:t>, а </a:t>
            </a:r>
            <a:r>
              <a:rPr lang="en-US" dirty="0" err="1"/>
              <a:t>неравенствата</a:t>
            </a:r>
            <a:r>
              <a:rPr lang="en-US" dirty="0"/>
              <a:t> Ax ≤ B и Ax ≥ B </a:t>
            </a:r>
            <a:r>
              <a:rPr lang="en-US" dirty="0" err="1"/>
              <a:t>имат</a:t>
            </a:r>
            <a:r>
              <a:rPr lang="en-US" dirty="0"/>
              <a:t> </a:t>
            </a:r>
            <a:r>
              <a:rPr lang="en-US" dirty="0" err="1"/>
              <a:t>решение</a:t>
            </a:r>
            <a:r>
              <a:rPr lang="en-US" dirty="0"/>
              <a:t> </a:t>
            </a:r>
            <a:r>
              <a:rPr lang="en-US" dirty="0" err="1"/>
              <a:t>всяко</a:t>
            </a:r>
            <a:r>
              <a:rPr lang="en-US" dirty="0"/>
              <a:t> х.</a:t>
            </a: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0884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30</TotalTime>
  <Words>158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Tw Cen MT</vt:lpstr>
      <vt:lpstr>Circuit</vt:lpstr>
      <vt:lpstr>Числа. Алгебра</vt:lpstr>
      <vt:lpstr>Естествени  числа.  Кратни  и  делители  на  число.  Прости  и  съставни  числа.  Признаци за делимост</vt:lpstr>
      <vt:lpstr>Действия с рационални числа</vt:lpstr>
      <vt:lpstr>Уравнения от вида(ax+b)(cx+d) = 0</vt:lpstr>
      <vt:lpstr>Линейно параметрично уравнение с едно неизвестно</vt:lpstr>
      <vt:lpstr>Линейно параметрично неравенство с едно неизвестно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Числа. Алгебра</dc:title>
  <dc:creator>Jordan Atanasov</dc:creator>
  <cp:lastModifiedBy>Jordan Atanasov</cp:lastModifiedBy>
  <cp:revision>7</cp:revision>
  <dcterms:created xsi:type="dcterms:W3CDTF">2017-06-14T10:27:44Z</dcterms:created>
  <dcterms:modified xsi:type="dcterms:W3CDTF">2017-06-14T12:26:50Z</dcterms:modified>
</cp:coreProperties>
</file>