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1" r:id="rId5"/>
    <p:sldId id="264" r:id="rId6"/>
    <p:sldId id="263" r:id="rId7"/>
    <p:sldId id="260" r:id="rId8"/>
    <p:sldId id="262" r:id="rId9"/>
    <p:sldId id="25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1322427-4101-44AB-B1C8-540EDC2B946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228C47EA-EBB3-4B18-BFB0-673F35F0EBF6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117180" cy="1470025"/>
          </a:xfrm>
        </p:spPr>
        <p:txBody>
          <a:bodyPr/>
          <a:lstStyle/>
          <a:p>
            <a:pPr marL="0" indent="0" algn="ctr"/>
            <a:r>
              <a:rPr lang="bg-BG" sz="3200" dirty="0"/>
              <a:t>Управление на промените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bg-BG" sz="3200" dirty="0" smtClean="0"/>
              <a:t>(</a:t>
            </a:r>
            <a:r>
              <a:rPr lang="en-US" sz="3200" dirty="0"/>
              <a:t>Change management)</a:t>
            </a:r>
            <a:endParaRPr lang="bg-BG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1916832"/>
            <a:ext cx="7117180" cy="37219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 err="1"/>
              <a:t>Изготвили</a:t>
            </a:r>
            <a:r>
              <a:rPr lang="en-US" b="1" dirty="0"/>
              <a:t>: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Тодор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Димитров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71152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Павел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Димитров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71175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Христо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Гергов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71172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Момчил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Линдров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71141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Диана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Чанкова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71179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Николай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Георгиев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71168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Светлин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Младенов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71156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Стефан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Енев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71136</a:t>
            </a:r>
          </a:p>
          <a:p>
            <a:pPr lvl="0"/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Йордан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Георгиев</a:t>
            </a:r>
            <a:r>
              <a:rPr lang="en-US" b="1" dirty="0">
                <a:solidFill>
                  <a:schemeClr val="tx1"/>
                </a:solidFill>
                <a:latin typeface="Verdana" pitchFamily="32"/>
                <a:ea typeface="Verdana" pitchFamily="1"/>
                <a:cs typeface="Verdana" pitchFamily="32"/>
              </a:rPr>
              <a:t>, ФН 71139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48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000" dirty="0" smtClean="0"/>
              <a:t>В Ъ П Р О С И  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5323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bg-BG" dirty="0" smtClean="0"/>
              <a:t>Процес за управление на промените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556793"/>
            <a:ext cx="7125112" cy="4302006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bg-BG" dirty="0" smtClean="0"/>
              <a:t>- Поискване за промяна</a:t>
            </a:r>
          </a:p>
          <a:p>
            <a:pPr marL="0" indent="0">
              <a:buNone/>
            </a:pPr>
            <a:r>
              <a:rPr lang="bg-BG" dirty="0" smtClean="0"/>
              <a:t>- Анализ</a:t>
            </a:r>
          </a:p>
          <a:p>
            <a:pPr marL="0" indent="0">
              <a:buNone/>
            </a:pPr>
            <a:r>
              <a:rPr lang="bg-BG" dirty="0" smtClean="0"/>
              <a:t>- Официално регистриране на искането</a:t>
            </a:r>
            <a:endParaRPr lang="bg-BG" dirty="0"/>
          </a:p>
          <a:p>
            <a:pPr marL="0" indent="0">
              <a:buNone/>
            </a:pPr>
            <a:r>
              <a:rPr lang="bg-BG" dirty="0" smtClean="0"/>
              <a:t>- Изпращане до </a:t>
            </a:r>
            <a:r>
              <a:rPr lang="en-US" dirty="0" smtClean="0"/>
              <a:t>Change control board</a:t>
            </a: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- Решение:</a:t>
            </a:r>
            <a:endParaRPr lang="en-US" dirty="0" smtClean="0"/>
          </a:p>
          <a:p>
            <a:pPr>
              <a:buFontTx/>
              <a:buChar char="-"/>
            </a:pPr>
            <a:r>
              <a:rPr lang="bg-BG" dirty="0" smtClean="0"/>
              <a:t>Отказ</a:t>
            </a:r>
          </a:p>
          <a:p>
            <a:pPr>
              <a:buFontTx/>
              <a:buChar char="-"/>
            </a:pPr>
            <a:r>
              <a:rPr lang="bg-BG" dirty="0" smtClean="0"/>
              <a:t>Забавяне</a:t>
            </a:r>
          </a:p>
          <a:p>
            <a:pPr>
              <a:buFontTx/>
              <a:buChar char="-"/>
            </a:pPr>
            <a:r>
              <a:rPr lang="bg-BG" dirty="0" smtClean="0"/>
              <a:t>Приемане:</a:t>
            </a:r>
          </a:p>
          <a:p>
            <a:pPr marL="0" indent="0">
              <a:buNone/>
            </a:pPr>
            <a:r>
              <a:rPr lang="bg-BG" dirty="0" smtClean="0"/>
              <a:t>- Корекции в плана</a:t>
            </a:r>
          </a:p>
          <a:p>
            <a:pPr marL="0" indent="0">
              <a:buNone/>
            </a:pPr>
            <a:r>
              <a:rPr lang="bg-BG" dirty="0" smtClean="0"/>
              <a:t>- Имплементация и одобрение на качеството</a:t>
            </a:r>
          </a:p>
          <a:p>
            <a:pPr marL="0" indent="0">
              <a:buNone/>
            </a:pPr>
            <a:r>
              <a:rPr lang="bg-BG" dirty="0" smtClean="0"/>
              <a:t>- Изготвяне на документация</a:t>
            </a:r>
          </a:p>
          <a:p>
            <a:pPr marL="0" indent="0">
              <a:buNone/>
            </a:pPr>
            <a:r>
              <a:rPr lang="bg-BG" dirty="0" smtClean="0"/>
              <a:t>- Нова версия</a:t>
            </a:r>
          </a:p>
          <a:p>
            <a:pPr>
              <a:buFontTx/>
              <a:buChar char="-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560201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39019" cy="924475"/>
          </a:xfrm>
        </p:spPr>
        <p:txBody>
          <a:bodyPr/>
          <a:lstStyle/>
          <a:p>
            <a:r>
              <a:rPr lang="bg-BG" dirty="0" smtClean="0"/>
              <a:t>Пример за отхвърлена промяна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07361"/>
            <a:ext cx="7162955" cy="4051437"/>
          </a:xfrm>
        </p:spPr>
        <p:txBody>
          <a:bodyPr anchor="t"/>
          <a:lstStyle/>
          <a:p>
            <a:pPr lvl="0"/>
            <a:r>
              <a:rPr lang="fi-FI" dirty="0"/>
              <a:t>Заявител: </a:t>
            </a:r>
            <a:r>
              <a:rPr lang="bg-BG" dirty="0" smtClean="0"/>
              <a:t> пазар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модул за качване на материали и тестове от преподавателите</a:t>
            </a:r>
            <a:endParaRPr lang="fi-FI" dirty="0"/>
          </a:p>
          <a:p>
            <a:pPr lvl="0"/>
            <a:r>
              <a:rPr lang="fi-FI" dirty="0"/>
              <a:t>Анализатор: </a:t>
            </a:r>
            <a:r>
              <a:rPr lang="bg-BG" dirty="0" smtClean="0"/>
              <a:t>Иван Иванов</a:t>
            </a:r>
            <a:endParaRPr lang="fi-FI" dirty="0"/>
          </a:p>
          <a:p>
            <a:pPr lvl="0"/>
            <a:r>
              <a:rPr lang="fi-FI" dirty="0"/>
              <a:t>Засегнати дейности: </a:t>
            </a:r>
            <a:r>
              <a:rPr lang="bg-BG" dirty="0" smtClean="0"/>
              <a:t>анализ и проектиране</a:t>
            </a:r>
            <a:r>
              <a:rPr lang="fi-FI" dirty="0" smtClean="0"/>
              <a:t>, </a:t>
            </a:r>
            <a:r>
              <a:rPr lang="bg-BG" dirty="0" smtClean="0"/>
              <a:t>разработка на различен тип софтуерна система</a:t>
            </a:r>
            <a:r>
              <a:rPr lang="fi-FI" dirty="0" smtClean="0"/>
              <a:t>, </a:t>
            </a:r>
            <a:r>
              <a:rPr lang="fi-FI" dirty="0"/>
              <a:t>доставка на </a:t>
            </a:r>
            <a:r>
              <a:rPr lang="bg-BG" dirty="0" smtClean="0"/>
              <a:t>допълнителна техника</a:t>
            </a:r>
            <a:endParaRPr lang="fi-FI" dirty="0"/>
          </a:p>
          <a:p>
            <a:pPr lvl="0"/>
            <a:r>
              <a:rPr lang="fi-FI" dirty="0"/>
              <a:t>Анализ: много висока цена за промяна, повишен риск от хардуерни </a:t>
            </a:r>
            <a:r>
              <a:rPr lang="fi-FI" dirty="0" smtClean="0"/>
              <a:t>проблеми</a:t>
            </a:r>
            <a:endParaRPr lang="fi-FI" dirty="0"/>
          </a:p>
          <a:p>
            <a:pPr lvl="0"/>
            <a:r>
              <a:rPr lang="fi-FI" dirty="0"/>
              <a:t>Решение: отхвърляне на </a:t>
            </a:r>
            <a:r>
              <a:rPr lang="fi-FI" dirty="0" smtClean="0"/>
              <a:t>промяната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9468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667014" cy="924475"/>
          </a:xfrm>
        </p:spPr>
        <p:txBody>
          <a:bodyPr/>
          <a:lstStyle/>
          <a:p>
            <a:r>
              <a:rPr lang="bg-BG" dirty="0"/>
              <a:t>Пример за отхвърлена промяна - </a:t>
            </a:r>
            <a:r>
              <a:rPr lang="bg-BG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Заявител: </a:t>
            </a:r>
            <a:r>
              <a:rPr lang="bg-BG" dirty="0"/>
              <a:t> </a:t>
            </a:r>
            <a:r>
              <a:rPr lang="bg-BG" dirty="0" smtClean="0"/>
              <a:t>потребител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подмодул  за подаване на електронна молба за записване на изборна дисциплина</a:t>
            </a:r>
            <a:endParaRPr lang="fi-FI" dirty="0"/>
          </a:p>
          <a:p>
            <a:pPr lvl="0"/>
            <a:r>
              <a:rPr lang="fi-FI" dirty="0"/>
              <a:t>Анализатор: </a:t>
            </a:r>
            <a:r>
              <a:rPr lang="bg-BG" dirty="0" smtClean="0"/>
              <a:t>Христо Петров</a:t>
            </a:r>
            <a:endParaRPr lang="fi-FI" dirty="0"/>
          </a:p>
          <a:p>
            <a:pPr lvl="0"/>
            <a:r>
              <a:rPr lang="fi-FI" dirty="0"/>
              <a:t>Засегнати дейности: </a:t>
            </a:r>
            <a:r>
              <a:rPr lang="bg-BG" dirty="0" smtClean="0"/>
              <a:t>цялостното имплементиране </a:t>
            </a:r>
            <a:endParaRPr lang="fi-FI" dirty="0"/>
          </a:p>
          <a:p>
            <a:pPr lvl="0"/>
            <a:r>
              <a:rPr lang="fi-FI" dirty="0"/>
              <a:t>Анализ: </a:t>
            </a:r>
            <a:r>
              <a:rPr lang="bg-BG" dirty="0" smtClean="0"/>
              <a:t>не е критично за успеха на проекта</a:t>
            </a:r>
            <a:endParaRPr lang="fi-FI" dirty="0"/>
          </a:p>
          <a:p>
            <a:pPr lvl="0"/>
            <a:r>
              <a:rPr lang="fi-FI" dirty="0"/>
              <a:t>Решение: отхвърляне на </a:t>
            </a:r>
            <a:r>
              <a:rPr lang="fi-FI" dirty="0" smtClean="0"/>
              <a:t>промяната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2291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75724"/>
            <a:ext cx="7704856" cy="924475"/>
          </a:xfrm>
        </p:spPr>
        <p:txBody>
          <a:bodyPr/>
          <a:lstStyle/>
          <a:p>
            <a:r>
              <a:rPr lang="bg-BG" dirty="0"/>
              <a:t>Пример за </a:t>
            </a:r>
            <a:r>
              <a:rPr lang="bg-BG" dirty="0" smtClean="0"/>
              <a:t>отложена </a:t>
            </a:r>
            <a:r>
              <a:rPr lang="bg-BG" dirty="0"/>
              <a:t>промяна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Заявител: </a:t>
            </a:r>
            <a:r>
              <a:rPr lang="bg-BG" dirty="0" smtClean="0"/>
              <a:t>ръководител на проекта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увеличаване на срока за тестване</a:t>
            </a:r>
            <a:endParaRPr lang="fi-FI" dirty="0"/>
          </a:p>
          <a:p>
            <a:pPr lvl="0"/>
            <a:r>
              <a:rPr lang="fi-FI" dirty="0"/>
              <a:t>Анализатор: </a:t>
            </a:r>
            <a:r>
              <a:rPr lang="bg-BG" dirty="0" smtClean="0"/>
              <a:t>Иван Иванов</a:t>
            </a:r>
            <a:endParaRPr lang="fi-FI" dirty="0"/>
          </a:p>
          <a:p>
            <a:pPr lvl="0"/>
            <a:r>
              <a:rPr lang="fi-FI" dirty="0"/>
              <a:t>Засегнати дейности</a:t>
            </a:r>
            <a:r>
              <a:rPr lang="fi-FI" dirty="0" smtClean="0"/>
              <a:t>: </a:t>
            </a:r>
            <a:r>
              <a:rPr lang="en-US" dirty="0" smtClean="0"/>
              <a:t>quality assurance</a:t>
            </a:r>
            <a:endParaRPr lang="fi-FI" dirty="0"/>
          </a:p>
          <a:p>
            <a:pPr lvl="0"/>
            <a:r>
              <a:rPr lang="fi-FI" dirty="0"/>
              <a:t>Анализ: </a:t>
            </a:r>
            <a:r>
              <a:rPr lang="bg-BG" dirty="0" smtClean="0"/>
              <a:t>по-дълъг срок за изготвяне на пректа, но по-високо качество</a:t>
            </a:r>
            <a:endParaRPr lang="fi-FI" dirty="0"/>
          </a:p>
          <a:p>
            <a:pPr lvl="0"/>
            <a:r>
              <a:rPr lang="fi-FI" dirty="0"/>
              <a:t>Приоритет: нисък</a:t>
            </a:r>
          </a:p>
          <a:p>
            <a:pPr lvl="0"/>
            <a:r>
              <a:rPr lang="fi-FI" dirty="0"/>
              <a:t>Цена: </a:t>
            </a:r>
            <a:r>
              <a:rPr lang="bg-BG" dirty="0"/>
              <a:t>5</a:t>
            </a:r>
            <a:r>
              <a:rPr lang="fi-FI" dirty="0" smtClean="0"/>
              <a:t>00 </a:t>
            </a:r>
            <a:r>
              <a:rPr lang="fi-FI" dirty="0"/>
              <a:t>лв.</a:t>
            </a:r>
          </a:p>
          <a:p>
            <a:pPr lvl="0"/>
            <a:r>
              <a:rPr lang="fi-FI" dirty="0"/>
              <a:t>Решение: отлагане на промяната</a:t>
            </a:r>
          </a:p>
          <a:p>
            <a:pPr lvl="0"/>
            <a:r>
              <a:rPr lang="fi-FI" dirty="0"/>
              <a:t>Срок: 2 </a:t>
            </a:r>
            <a:r>
              <a:rPr lang="fi-FI" dirty="0" smtClean="0"/>
              <a:t>месеца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0251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95003" cy="924475"/>
          </a:xfrm>
        </p:spPr>
        <p:txBody>
          <a:bodyPr/>
          <a:lstStyle/>
          <a:p>
            <a:r>
              <a:rPr lang="bg-BG" dirty="0"/>
              <a:t>Пример за отложена промяна - </a:t>
            </a:r>
            <a:r>
              <a:rPr lang="bg-BG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Заявител: </a:t>
            </a:r>
            <a:r>
              <a:rPr lang="bg-BG" dirty="0" smtClean="0"/>
              <a:t>ИТ ръководител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наемане на още един програмист</a:t>
            </a:r>
            <a:endParaRPr lang="fi-FI" dirty="0"/>
          </a:p>
          <a:p>
            <a:pPr lvl="0"/>
            <a:r>
              <a:rPr lang="fi-FI" dirty="0"/>
              <a:t>Анализатор: </a:t>
            </a:r>
            <a:r>
              <a:rPr lang="bg-BG" dirty="0" smtClean="0"/>
              <a:t>Георги Георгиев</a:t>
            </a:r>
            <a:endParaRPr lang="fi-FI" dirty="0"/>
          </a:p>
          <a:p>
            <a:pPr lvl="0"/>
            <a:r>
              <a:rPr lang="fi-FI" dirty="0"/>
              <a:t>Засегнати дейности: </a:t>
            </a:r>
            <a:r>
              <a:rPr lang="bg-BG" dirty="0" smtClean="0"/>
              <a:t>софтуерна разработка</a:t>
            </a:r>
            <a:endParaRPr lang="fi-FI" dirty="0"/>
          </a:p>
          <a:p>
            <a:pPr lvl="0"/>
            <a:r>
              <a:rPr lang="fi-FI" dirty="0"/>
              <a:t>Анализ: </a:t>
            </a:r>
            <a:r>
              <a:rPr lang="bg-BG" dirty="0" smtClean="0"/>
              <a:t>по-кратък </a:t>
            </a:r>
            <a:r>
              <a:rPr lang="bg-BG" dirty="0"/>
              <a:t>срок за </a:t>
            </a:r>
            <a:r>
              <a:rPr lang="bg-BG" dirty="0" smtClean="0"/>
              <a:t>изготвяне, по-висока цена </a:t>
            </a:r>
            <a:endParaRPr lang="fi-FI" dirty="0"/>
          </a:p>
          <a:p>
            <a:pPr lvl="0"/>
            <a:r>
              <a:rPr lang="fi-FI" dirty="0"/>
              <a:t>Приоритет: нисък</a:t>
            </a:r>
          </a:p>
          <a:p>
            <a:pPr lvl="0"/>
            <a:r>
              <a:rPr lang="fi-FI" dirty="0"/>
              <a:t>Цена: </a:t>
            </a:r>
            <a:r>
              <a:rPr lang="bg-BG" dirty="0" smtClean="0"/>
              <a:t>7</a:t>
            </a:r>
            <a:r>
              <a:rPr lang="fi-FI" dirty="0" smtClean="0"/>
              <a:t>00 </a:t>
            </a:r>
            <a:r>
              <a:rPr lang="fi-FI" dirty="0"/>
              <a:t>лв.</a:t>
            </a:r>
          </a:p>
          <a:p>
            <a:pPr lvl="0"/>
            <a:r>
              <a:rPr lang="fi-FI" dirty="0"/>
              <a:t>Решение: отлагане на промяната</a:t>
            </a:r>
          </a:p>
          <a:p>
            <a:pPr lvl="0"/>
            <a:r>
              <a:rPr lang="fi-FI" dirty="0"/>
              <a:t>Срок: </a:t>
            </a:r>
            <a:r>
              <a:rPr lang="bg-BG" dirty="0" smtClean="0"/>
              <a:t>1 седмица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1843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Пример за </a:t>
            </a:r>
            <a:r>
              <a:rPr lang="bg-BG" dirty="0" smtClean="0"/>
              <a:t>приета </a:t>
            </a:r>
            <a:r>
              <a:rPr lang="bg-BG" dirty="0"/>
              <a:t>промяна - </a:t>
            </a:r>
            <a:r>
              <a:rPr lang="bg-BG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Заявител: </a:t>
            </a:r>
            <a:r>
              <a:rPr lang="bg-BG" dirty="0" smtClean="0"/>
              <a:t>Системен администратор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закупуване на </a:t>
            </a:r>
            <a:r>
              <a:rPr lang="en-US" dirty="0" smtClean="0"/>
              <a:t>Cisco </a:t>
            </a:r>
            <a:r>
              <a:rPr lang="bg-BG" dirty="0" smtClean="0"/>
              <a:t>рутер</a:t>
            </a:r>
            <a:endParaRPr lang="fi-FI" dirty="0"/>
          </a:p>
          <a:p>
            <a:pPr lvl="0"/>
            <a:r>
              <a:rPr lang="fi-FI" dirty="0"/>
              <a:t>Анализатор</a:t>
            </a:r>
            <a:r>
              <a:rPr lang="fi-FI" dirty="0" smtClean="0"/>
              <a:t>:</a:t>
            </a:r>
            <a:r>
              <a:rPr lang="bg-BG" dirty="0" smtClean="0"/>
              <a:t> Иван Иванов</a:t>
            </a:r>
            <a:endParaRPr lang="fi-FI" dirty="0"/>
          </a:p>
          <a:p>
            <a:pPr lvl="0"/>
            <a:r>
              <a:rPr lang="fi-FI" dirty="0"/>
              <a:t>Засегнати дейности: </a:t>
            </a:r>
            <a:r>
              <a:rPr lang="fi-FI" dirty="0" smtClean="0"/>
              <a:t>доставка </a:t>
            </a:r>
            <a:r>
              <a:rPr lang="fi-FI" dirty="0"/>
              <a:t>на хардуер, </a:t>
            </a:r>
            <a:r>
              <a:rPr lang="fi-FI" dirty="0" smtClean="0"/>
              <a:t>асемблиране</a:t>
            </a:r>
            <a:endParaRPr lang="fi-FI" dirty="0"/>
          </a:p>
          <a:p>
            <a:pPr lvl="0"/>
            <a:r>
              <a:rPr lang="fi-FI" dirty="0"/>
              <a:t>Анализ: </a:t>
            </a:r>
            <a:r>
              <a:rPr lang="bg-BG" dirty="0" smtClean="0"/>
              <a:t>по-добра защита на личните данни, висока цена, повишаване на качеството на хардуера</a:t>
            </a:r>
          </a:p>
          <a:p>
            <a:pPr lvl="0"/>
            <a:r>
              <a:rPr lang="fi-FI" dirty="0" smtClean="0"/>
              <a:t>Приоритет</a:t>
            </a:r>
            <a:r>
              <a:rPr lang="fi-FI" dirty="0"/>
              <a:t>: висок</a:t>
            </a:r>
          </a:p>
          <a:p>
            <a:pPr lvl="0"/>
            <a:r>
              <a:rPr lang="fi-FI" dirty="0"/>
              <a:t>Оценка: 1000 лв.</a:t>
            </a:r>
          </a:p>
          <a:p>
            <a:pPr lvl="0"/>
            <a:r>
              <a:rPr lang="fi-FI" dirty="0"/>
              <a:t>Решение: приемане на </a:t>
            </a:r>
            <a:r>
              <a:rPr lang="fi-FI" dirty="0" smtClean="0"/>
              <a:t>промяната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9523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Пример за приета промяна - </a:t>
            </a:r>
            <a:r>
              <a:rPr lang="bg-BG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Заявител: </a:t>
            </a:r>
            <a:r>
              <a:rPr lang="bg-BG" dirty="0" smtClean="0"/>
              <a:t>клиент</a:t>
            </a:r>
            <a:endParaRPr lang="fi-FI" dirty="0"/>
          </a:p>
          <a:p>
            <a:pPr lvl="0"/>
            <a:r>
              <a:rPr lang="fi-FI" dirty="0"/>
              <a:t>Описание: </a:t>
            </a:r>
            <a:r>
              <a:rPr lang="bg-BG" dirty="0" smtClean="0"/>
              <a:t>добавяне на подмодул „Новини“</a:t>
            </a:r>
            <a:endParaRPr lang="fi-FI" dirty="0"/>
          </a:p>
          <a:p>
            <a:pPr lvl="0"/>
            <a:r>
              <a:rPr lang="fi-FI" dirty="0"/>
              <a:t>Анализатор: </a:t>
            </a:r>
            <a:r>
              <a:rPr lang="bg-BG" dirty="0" smtClean="0"/>
              <a:t>Христо Петров</a:t>
            </a:r>
            <a:endParaRPr lang="fi-FI" dirty="0"/>
          </a:p>
          <a:p>
            <a:pPr lvl="0"/>
            <a:r>
              <a:rPr lang="fi-FI" dirty="0"/>
              <a:t>Засегнати дейности: </a:t>
            </a:r>
            <a:r>
              <a:rPr lang="bg-BG" dirty="0" smtClean="0"/>
              <a:t>програмиране,  тестване, поддръжка</a:t>
            </a:r>
            <a:endParaRPr lang="fi-FI" dirty="0"/>
          </a:p>
          <a:p>
            <a:pPr lvl="0"/>
            <a:r>
              <a:rPr lang="fi-FI" dirty="0"/>
              <a:t>Анализ: </a:t>
            </a:r>
            <a:r>
              <a:rPr lang="bg-BG" dirty="0" smtClean="0"/>
              <a:t>привлекателност на информационната система,  важна информация, която значително помага за изпълнението на целта на проекта</a:t>
            </a:r>
            <a:endParaRPr lang="fi-FI" dirty="0"/>
          </a:p>
          <a:p>
            <a:pPr lvl="0"/>
            <a:r>
              <a:rPr lang="fi-FI" dirty="0"/>
              <a:t>Приоритет: висок</a:t>
            </a:r>
          </a:p>
          <a:p>
            <a:pPr lvl="0"/>
            <a:r>
              <a:rPr lang="fi-FI" dirty="0"/>
              <a:t>Оценка: </a:t>
            </a:r>
            <a:r>
              <a:rPr lang="bg-BG" dirty="0"/>
              <a:t>6</a:t>
            </a:r>
            <a:r>
              <a:rPr lang="bg-BG" dirty="0" smtClean="0"/>
              <a:t>00</a:t>
            </a:r>
            <a:r>
              <a:rPr lang="fi-FI" dirty="0" smtClean="0"/>
              <a:t> </a:t>
            </a:r>
            <a:r>
              <a:rPr lang="fi-FI" dirty="0"/>
              <a:t>лв.</a:t>
            </a:r>
          </a:p>
          <a:p>
            <a:pPr lvl="0"/>
            <a:r>
              <a:rPr lang="fi-FI" dirty="0"/>
              <a:t>Решение: приемане на </a:t>
            </a:r>
            <a:r>
              <a:rPr lang="fi-FI" dirty="0" smtClean="0"/>
              <a:t>промяната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3079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</a:t>
            </a:r>
            <a:r>
              <a:rPr 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F</a:t>
            </a:r>
            <a:r>
              <a:rPr lang="en-US" dirty="0" smtClean="0"/>
              <a:t>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bg-BG" dirty="0"/>
              <a:t>Добавяне на подмодул Новини в модул Студенти.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75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532</TotalTime>
  <Words>448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Autumn</vt:lpstr>
      <vt:lpstr>Управление на промените  (Change management)</vt:lpstr>
      <vt:lpstr>Процес за управление на промените</vt:lpstr>
      <vt:lpstr>Пример за отхвърлена промяна - 1</vt:lpstr>
      <vt:lpstr>Пример за отхвърлена промяна - 2</vt:lpstr>
      <vt:lpstr>Пример за отложена промяна - 1</vt:lpstr>
      <vt:lpstr>Пример за отложена промяна - 2</vt:lpstr>
      <vt:lpstr>Пример за приета промяна - 1</vt:lpstr>
      <vt:lpstr>Пример за приета промяна - 2</vt:lpstr>
      <vt:lpstr>Change Request Form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</dc:creator>
  <cp:lastModifiedBy>Jordan</cp:lastModifiedBy>
  <cp:revision>11</cp:revision>
  <dcterms:created xsi:type="dcterms:W3CDTF">2011-12-06T20:10:33Z</dcterms:created>
  <dcterms:modified xsi:type="dcterms:W3CDTF">2011-12-07T06:46:54Z</dcterms:modified>
</cp:coreProperties>
</file>