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7" r:id="rId1"/>
  </p:sldMasterIdLst>
  <p:notesMasterIdLst>
    <p:notesMasterId r:id="rId62"/>
  </p:notesMasterIdLst>
  <p:sldIdLst>
    <p:sldId id="296" r:id="rId2"/>
    <p:sldId id="327" r:id="rId3"/>
    <p:sldId id="379" r:id="rId4"/>
    <p:sldId id="380" r:id="rId5"/>
    <p:sldId id="382" r:id="rId6"/>
    <p:sldId id="383" r:id="rId7"/>
    <p:sldId id="381" r:id="rId8"/>
    <p:sldId id="384" r:id="rId9"/>
    <p:sldId id="385" r:id="rId10"/>
    <p:sldId id="386" r:id="rId11"/>
    <p:sldId id="387" r:id="rId12"/>
    <p:sldId id="388" r:id="rId13"/>
    <p:sldId id="389" r:id="rId14"/>
    <p:sldId id="390" r:id="rId15"/>
    <p:sldId id="391" r:id="rId16"/>
    <p:sldId id="392" r:id="rId17"/>
    <p:sldId id="393" r:id="rId18"/>
    <p:sldId id="394" r:id="rId19"/>
    <p:sldId id="395" r:id="rId20"/>
    <p:sldId id="396" r:id="rId21"/>
    <p:sldId id="398" r:id="rId22"/>
    <p:sldId id="397" r:id="rId23"/>
    <p:sldId id="399" r:id="rId24"/>
    <p:sldId id="400" r:id="rId25"/>
    <p:sldId id="401" r:id="rId26"/>
    <p:sldId id="402" r:id="rId27"/>
    <p:sldId id="403" r:id="rId28"/>
    <p:sldId id="404" r:id="rId29"/>
    <p:sldId id="405" r:id="rId30"/>
    <p:sldId id="406" r:id="rId31"/>
    <p:sldId id="407" r:id="rId32"/>
    <p:sldId id="409" r:id="rId33"/>
    <p:sldId id="408" r:id="rId34"/>
    <p:sldId id="410" r:id="rId35"/>
    <p:sldId id="412" r:id="rId36"/>
    <p:sldId id="413" r:id="rId37"/>
    <p:sldId id="414" r:id="rId38"/>
    <p:sldId id="416" r:id="rId39"/>
    <p:sldId id="415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435" r:id="rId59"/>
    <p:sldId id="326" r:id="rId60"/>
    <p:sldId id="378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88C"/>
    <a:srgbClr val="FF00FF"/>
    <a:srgbClr val="FFCCFF"/>
    <a:srgbClr val="000066"/>
    <a:srgbClr val="A1BD63"/>
    <a:srgbClr val="006600"/>
    <a:srgbClr val="336600"/>
    <a:srgbClr val="BBD979"/>
    <a:srgbClr val="00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38" autoAdjust="0"/>
    <p:restoredTop sz="88482" autoAdjust="0"/>
  </p:normalViewPr>
  <p:slideViewPr>
    <p:cSldViewPr>
      <p:cViewPr varScale="1">
        <p:scale>
          <a:sx n="71" d="100"/>
          <a:sy n="71" d="100"/>
        </p:scale>
        <p:origin x="-1278" y="-102"/>
      </p:cViewPr>
      <p:guideLst>
        <p:guide orient="horz" pos="4128"/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69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73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B9ED2C-851F-4193-8C04-09F342F60FD1}" type="datetimeFigureOut">
              <a:rPr lang="bg-BG" smtClean="0"/>
              <a:pPr/>
              <a:t>17.5.2020 г.</a:t>
            </a:fld>
            <a:endParaRPr lang="bg-BG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F07EE-69FA-4824-B30A-1662B7D73DD1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6274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DF07EE-69FA-4824-B30A-1662B7D73DD1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50122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-76200" y="3319552"/>
            <a:ext cx="9296400" cy="338048"/>
            <a:chOff x="0" y="3200400"/>
            <a:chExt cx="9144000" cy="140495"/>
          </a:xfrm>
        </p:grpSpPr>
        <p:sp>
          <p:nvSpPr>
            <p:cNvPr id="5" name="Rectangle 4"/>
            <p:cNvSpPr/>
            <p:nvPr userDrawn="1"/>
          </p:nvSpPr>
          <p:spPr>
            <a:xfrm>
              <a:off x="0" y="3200400"/>
              <a:ext cx="9144000" cy="45719"/>
            </a:xfrm>
            <a:prstGeom prst="rect">
              <a:avLst/>
            </a:pr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3247556"/>
              <a:ext cx="9144000" cy="4571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95176"/>
              <a:ext cx="9144000" cy="4571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263221"/>
            <a:ext cx="9143999" cy="594779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>
            <a:lvl1pPr marL="457200" indent="-457200">
              <a:buFontTx/>
              <a:buNone/>
              <a:defRPr lang="en-US" sz="2000" b="0" cap="none" spc="0" baseline="0" dirty="0">
                <a:solidFill>
                  <a:schemeClr val="tx1"/>
                </a:solidFill>
                <a:latin typeface="Calibri Light" panose="020F0302020204030204" pitchFamily="34" charset="0"/>
              </a:defRPr>
            </a:lvl1pPr>
          </a:lstStyle>
          <a:p>
            <a:pPr marL="0" lvl="0" indent="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</a:pPr>
            <a:r>
              <a:rPr lang="en-US" dirty="0" smtClean="0"/>
              <a:t>Click to edit</a:t>
            </a:r>
            <a:r>
              <a:rPr lang="bg-BG" dirty="0" smtClean="0"/>
              <a:t> </a:t>
            </a: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648200"/>
            <a:ext cx="9143999" cy="7620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5400" b="1" kern="1200" spc="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Заглавие на темата</a:t>
            </a:r>
            <a:endParaRPr lang="bg-BG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0" y="1795552"/>
            <a:ext cx="9144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2000" baseline="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115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115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115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962400"/>
            <a:ext cx="9143999" cy="685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lang="bg-BG" sz="3600" b="0" kern="1200" spc="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bg-BG" dirty="0" smtClean="0"/>
              <a:t>НОМЕР НА ТЕМАТА</a:t>
            </a:r>
            <a:endParaRPr lang="bg-BG" dirty="0"/>
          </a:p>
        </p:txBody>
      </p:sp>
      <p:sp>
        <p:nvSpPr>
          <p:cNvPr id="7" name="Freeform 6"/>
          <p:cNvSpPr/>
          <p:nvPr userDrawn="1"/>
        </p:nvSpPr>
        <p:spPr>
          <a:xfrm>
            <a:off x="3958373" y="2057399"/>
            <a:ext cx="1182919" cy="533401"/>
          </a:xfrm>
          <a:custGeom>
            <a:avLst/>
            <a:gdLst>
              <a:gd name="connsiteX0" fmla="*/ 0 w 1130531"/>
              <a:gd name="connsiteY0" fmla="*/ 0 h 665019"/>
              <a:gd name="connsiteX1" fmla="*/ 581891 w 1130531"/>
              <a:gd name="connsiteY1" fmla="*/ 665019 h 665019"/>
              <a:gd name="connsiteX2" fmla="*/ 1130531 w 1130531"/>
              <a:gd name="connsiteY2" fmla="*/ 83128 h 665019"/>
              <a:gd name="connsiteX0" fmla="*/ 0 w 1130531"/>
              <a:gd name="connsiteY0" fmla="*/ 0 h 532016"/>
              <a:gd name="connsiteX1" fmla="*/ 581891 w 1130531"/>
              <a:gd name="connsiteY1" fmla="*/ 532016 h 532016"/>
              <a:gd name="connsiteX2" fmla="*/ 1130531 w 1130531"/>
              <a:gd name="connsiteY2" fmla="*/ 83128 h 532016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30531"/>
              <a:gd name="connsiteY0" fmla="*/ 0 h 609601"/>
              <a:gd name="connsiteX1" fmla="*/ 581891 w 1130531"/>
              <a:gd name="connsiteY1" fmla="*/ 609601 h 609601"/>
              <a:gd name="connsiteX2" fmla="*/ 1130531 w 1130531"/>
              <a:gd name="connsiteY2" fmla="*/ 83128 h 609601"/>
              <a:gd name="connsiteX0" fmla="*/ 0 w 1156725"/>
              <a:gd name="connsiteY0" fmla="*/ 0 h 588169"/>
              <a:gd name="connsiteX1" fmla="*/ 608085 w 1156725"/>
              <a:gd name="connsiteY1" fmla="*/ 588169 h 588169"/>
              <a:gd name="connsiteX2" fmla="*/ 1156725 w 1156725"/>
              <a:gd name="connsiteY2" fmla="*/ 61696 h 588169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56725"/>
              <a:gd name="connsiteY0" fmla="*/ 0 h 631032"/>
              <a:gd name="connsiteX1" fmla="*/ 608085 w 1156725"/>
              <a:gd name="connsiteY1" fmla="*/ 631032 h 631032"/>
              <a:gd name="connsiteX2" fmla="*/ 1156725 w 1156725"/>
              <a:gd name="connsiteY2" fmla="*/ 61696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  <a:gd name="connsiteX0" fmla="*/ 0 w 1182919"/>
              <a:gd name="connsiteY0" fmla="*/ 0 h 631032"/>
              <a:gd name="connsiteX1" fmla="*/ 608085 w 1182919"/>
              <a:gd name="connsiteY1" fmla="*/ 631032 h 631032"/>
              <a:gd name="connsiteX2" fmla="*/ 1182919 w 1182919"/>
              <a:gd name="connsiteY2" fmla="*/ 66458 h 63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2919" h="631032">
                <a:moveTo>
                  <a:pt x="0" y="0"/>
                </a:moveTo>
                <a:cubicBezTo>
                  <a:pt x="145691" y="298233"/>
                  <a:pt x="264231" y="445844"/>
                  <a:pt x="608085" y="631032"/>
                </a:cubicBezTo>
                <a:cubicBezTo>
                  <a:pt x="934447" y="459437"/>
                  <a:pt x="1046019" y="298147"/>
                  <a:pt x="1182919" y="6645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3" name="Picture 2" descr="D:\Pavel\Courses\Materials\Course.ALG 2019\logo-bg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22"/>
          <a:stretch/>
        </p:blipFill>
        <p:spPr bwMode="auto">
          <a:xfrm>
            <a:off x="3445626" y="1066800"/>
            <a:ext cx="231211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912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02296" y="2743200"/>
            <a:ext cx="7036904" cy="6858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bg-BG" sz="4800" b="1" kern="1200" dirty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2231047"/>
            <a:ext cx="2362200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12844" y="1676400"/>
            <a:ext cx="377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VR</a:t>
            </a:r>
            <a:r>
              <a:rPr lang="en-US" sz="9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 </a:t>
            </a:r>
            <a:r>
              <a:rPr lang="en-US" sz="4800" dirty="0" err="1" smtClean="0">
                <a:solidFill>
                  <a:srgbClr val="FF388C"/>
                </a:solidFill>
                <a:latin typeface="Arial Black" panose="020B0A04020102020204" pitchFamily="34" charset="0"/>
              </a:rPr>
              <a:t>AR</a:t>
            </a:r>
            <a:r>
              <a:rPr lang="en-US" sz="48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XR</a:t>
            </a:r>
            <a:endParaRPr lang="bg-BG" sz="4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828800" y="3429000"/>
            <a:ext cx="7036904" cy="32004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457200" indent="-457200" algn="l" defTabSz="914400" rtl="0" eaLnBrk="1" latinLnBrk="0" hangingPunct="1">
              <a:spcBef>
                <a:spcPct val="0"/>
              </a:spcBef>
              <a:buFont typeface="Arial" panose="020B0604020202020204" pitchFamily="34" charset="0"/>
              <a:buChar char="•"/>
              <a:defRPr lang="bg-BG" sz="3200" b="0" kern="1200" dirty="0">
                <a:ln w="3175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 lvl="0">
              <a:spcBef>
                <a:spcPct val="0"/>
              </a:spcBef>
            </a:pPr>
            <a:r>
              <a:rPr lang="en-US" dirty="0" err="1" smtClean="0"/>
              <a:t>Abc</a:t>
            </a:r>
            <a:endParaRPr lang="bg-BG" dirty="0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2431253"/>
            <a:ext cx="9296400" cy="90464"/>
            <a:chOff x="0" y="3189594"/>
            <a:chExt cx="9144000" cy="136848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3702284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600"/>
            <a:ext cx="9144000" cy="645195"/>
          </a:xfrm>
        </p:spPr>
        <p:txBody>
          <a:bodyPr>
            <a:noAutofit/>
          </a:bodyPr>
          <a:lstStyle>
            <a:lvl1pPr marL="914400" indent="0" algn="l">
              <a:defRPr sz="4800" b="1" spc="0">
                <a:ln w="3175"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bg-BG" dirty="0" smtClean="0"/>
              <a:t>Заглавие</a:t>
            </a:r>
            <a:endParaRPr lang="bg-BG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1219200"/>
            <a:ext cx="8153400" cy="5562600"/>
          </a:xfr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lang="en-US" sz="3600" b="1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b="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</a:defRPr>
            </a:lvl2pPr>
            <a:lvl3pPr marL="914400" indent="0"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>
              <a:buNone/>
              <a:defRPr lang="en-US" sz="2000" dirty="0" smtClean="0">
                <a:ln>
                  <a:noFill/>
                </a:ln>
                <a:effectLst/>
                <a:latin typeface="Candara" panose="020E0502030303020204" pitchFamily="34" charset="0"/>
              </a:defRPr>
            </a:lvl4pPr>
            <a:lvl5pPr marL="1828800" indent="0">
              <a:buNone/>
              <a:defRPr lang="bg-BG" sz="1800" dirty="0">
                <a:ln>
                  <a:noFill/>
                </a:ln>
                <a:effectLst/>
                <a:latin typeface="Candara" panose="020E0502030303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0" y="341245"/>
            <a:ext cx="914400" cy="457200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  <a:latin typeface="Arial Black" panose="020B0A04020102020204" pitchFamily="34" charset="0"/>
              </a:rPr>
              <a:t>V</a:t>
            </a:r>
            <a:r>
              <a:rPr lang="en-US" sz="2400" dirty="0" smtClean="0">
                <a:solidFill>
                  <a:srgbClr val="FF388C"/>
                </a:solidFill>
                <a:latin typeface="Arial Black" panose="020B0A04020102020204" pitchFamily="34" charset="0"/>
              </a:rPr>
              <a:t>A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X</a:t>
            </a:r>
            <a:endParaRPr lang="bg-BG" sz="2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76200" y="838200"/>
            <a:ext cx="9296400" cy="90464"/>
            <a:chOff x="0" y="3189594"/>
            <a:chExt cx="9144000" cy="136848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3189594"/>
              <a:ext cx="9144000" cy="27665"/>
            </a:xfrm>
            <a:prstGeom prst="rect">
              <a:avLst/>
            </a:prstGeom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0" y="3244186"/>
              <a:ext cx="9144000" cy="27665"/>
            </a:xfrm>
            <a:prstGeom prst="rect">
              <a:avLst/>
            </a:prstGeom>
            <a:solidFill>
              <a:srgbClr val="FF388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0" y="3298777"/>
              <a:ext cx="9144000" cy="2766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73666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914400" y="228600"/>
            <a:ext cx="8153400" cy="65532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3600" b="1" kern="12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>
                  <a:lumMod val="75000"/>
                  <a:lumOff val="25000"/>
                </a:schemeClr>
              </a:buClr>
              <a:buSzPct val="70000"/>
              <a:buFont typeface="Wingdings" panose="05000000000000000000" pitchFamily="2" charset="2"/>
              <a:buChar char="§"/>
              <a:defRPr lang="en-US" sz="2800" kern="1200" dirty="0" smtClean="0">
                <a:ln w="3175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2pPr>
            <a:lvl3pPr marL="738188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4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en-US" sz="2000" kern="120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lang="bg-BG" sz="2000" kern="120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ndara" panose="020E0502030303020204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>
              <a:buClrTx/>
            </a:pPr>
            <a:r>
              <a:rPr lang="en-US" dirty="0" smtClean="0"/>
              <a:t>Second level</a:t>
            </a:r>
          </a:p>
          <a:p>
            <a:pPr marL="738188" lvl="2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0" y="6518689"/>
            <a:ext cx="531049" cy="365125"/>
          </a:xfrm>
          <a:prstGeom prst="rect">
            <a:avLst/>
          </a:prstGeom>
        </p:spPr>
        <p:txBody>
          <a:bodyPr vert="horz" lIns="45720" tIns="137160" rIns="0" bIns="91440" rtlCol="0" anchor="ctr"/>
          <a:lstStyle>
            <a:defPPr>
              <a:defRPr lang="en-US"/>
            </a:defPPr>
            <a:lvl1pPr>
              <a:defRPr sz="1200" b="1" cap="none" spc="0">
                <a:ln w="3175">
                  <a:noFill/>
                  <a:prstDash val="solid"/>
                </a:ln>
                <a:gradFill flip="none" rotWithShape="1">
                  <a:gsLst>
                    <a:gs pos="0">
                      <a:schemeClr val="bg2">
                        <a:tint val="85000"/>
                        <a:satMod val="155000"/>
                        <a:tint val="66000"/>
                        <a:satMod val="160000"/>
                      </a:schemeClr>
                    </a:gs>
                    <a:gs pos="50000">
                      <a:schemeClr val="bg2">
                        <a:tint val="85000"/>
                        <a:satMod val="155000"/>
                        <a:tint val="44500"/>
                        <a:satMod val="160000"/>
                      </a:schemeClr>
                    </a:gs>
                    <a:gs pos="100000">
                      <a:schemeClr val="bg2">
                        <a:tint val="85000"/>
                        <a:satMod val="155000"/>
                        <a:tint val="23500"/>
                        <a:satMod val="16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defRPr>
            </a:lvl1pPr>
          </a:lstStyle>
          <a:p>
            <a:pPr lvl="0"/>
            <a:fld id="{8B37D5FE-740C-46F5-801A-FA5477D9711F}" type="slidenum">
              <a:rPr lang="en-US" sz="1100" b="0" smtClean="0">
                <a:latin typeface="Arial" panose="020B0604020202020204" pitchFamily="34" charset="0"/>
                <a:cs typeface="Arial" panose="020B0604020202020204" pitchFamily="34" charset="0"/>
              </a:rPr>
              <a:pPr lvl="0"/>
              <a:t>‹#›</a:t>
            </a:fld>
            <a:endParaRPr lang="en-US" sz="11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4753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3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647B6-4DF4-4BA6-B689-C87DB92DA6DB}" type="datetimeFigureOut">
              <a:rPr lang="bg-BG" smtClean="0"/>
              <a:t>17.5.2020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287EB-2210-4948-9944-027BD5763635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34732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3" r:id="rId2"/>
    <p:sldLayoutId id="2147483825" r:id="rId3"/>
    <p:sldLayoutId id="2147483824" r:id="rId4"/>
    <p:sldLayoutId id="2147483802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s/E0503%20Rotating%20cuboid%201.html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s/E0504%20Rotating%20cuboid%202.htm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Examples/E0505%20Translation%20DOF=1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hyperlink" Target="Examples/E0506%20Rotation%20DOF=1.html" TargetMode="External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Examples/E0507%20Translations%20DOF=2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hyperlink" Target="Examples/E0508%20Rotations%20DOF=2.html" TargetMode="Externa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s/E0509%20Rotation%20and%20translation%20DOF=2.html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Examples/E0510%20Robot%20element.html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Examples/E0511%20dat.gui%20element.html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Examples/E0512%20Attempt%20at%20two%20elements.html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Examples/E0513%20Two%20elements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Examples/E0514%20Four%20elements.html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Examples/E0515%20Smooth%20motion.html" TargetMode="Externa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Examples/E0517%20Robot%20scene.htm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Examples/E0517%20Robot%20scene.html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Examples/E0518%20Automatic%20control.html" TargetMode="Externa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Examples/E0518%20Automatic%20control.html" TargetMode="Externa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Examples/E0519%20Full%20control.html" TargetMode="External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s/E0501%20Example%20E0206-rotating-ladder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s/E0502%20Example%20E0408-trajectory-formula.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доц. д-р Павел Бойчев    </a:t>
            </a:r>
            <a:r>
              <a:rPr lang="bg-BG" noProof="0" dirty="0" err="1" smtClean="0"/>
              <a:t>КИТ-ФМИ-СУ</a:t>
            </a:r>
            <a:r>
              <a:rPr lang="bg-BG" noProof="0" dirty="0" smtClean="0"/>
              <a:t>    20</a:t>
            </a:r>
            <a:r>
              <a:rPr lang="en-US" noProof="0" dirty="0" smtClean="0"/>
              <a:t>20</a:t>
            </a:r>
            <a:endParaRPr lang="bg-BG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bg-BG" dirty="0" smtClean="0"/>
              <a:t>Роботи</a:t>
            </a:r>
            <a:endParaRPr lang="bg-BG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bg-BG" noProof="0" dirty="0" smtClean="0"/>
              <a:t>Тема №</a:t>
            </a:r>
            <a:r>
              <a:rPr lang="en-US" noProof="0" dirty="0" smtClean="0"/>
              <a:t>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424713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Обектите са свързани, но са без връзка родител-дете помежду си</a:t>
            </a:r>
          </a:p>
          <a:p>
            <a:pPr lvl="1"/>
            <a:r>
              <a:rPr lang="bg-BG" dirty="0" smtClean="0"/>
              <a:t>Промяната на единия само премества другите, без да влияе на ориентацията им</a:t>
            </a:r>
            <a:endParaRPr lang="bg-BG" dirty="0"/>
          </a:p>
        </p:txBody>
      </p:sp>
      <p:sp>
        <p:nvSpPr>
          <p:cNvPr id="3" name="Oval 26"/>
          <p:cNvSpPr/>
          <p:nvPr/>
        </p:nvSpPr>
        <p:spPr>
          <a:xfrm rot="16200000">
            <a:off x="1304288" y="357351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26"/>
          <p:cNvSpPr/>
          <p:nvPr/>
        </p:nvSpPr>
        <p:spPr>
          <a:xfrm rot="16200000">
            <a:off x="1304288" y="500923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26"/>
          <p:cNvSpPr/>
          <p:nvPr/>
        </p:nvSpPr>
        <p:spPr>
          <a:xfrm rot="18900000">
            <a:off x="797122" y="336357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26"/>
          <p:cNvSpPr/>
          <p:nvPr/>
        </p:nvSpPr>
        <p:spPr>
          <a:xfrm rot="2436277">
            <a:off x="1848558" y="3324011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26"/>
          <p:cNvSpPr/>
          <p:nvPr/>
        </p:nvSpPr>
        <p:spPr>
          <a:xfrm rot="16200000">
            <a:off x="4961888" y="497866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grpFill/>
          <a:ln w="31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1" name="Group 20"/>
          <p:cNvGrpSpPr/>
          <p:nvPr/>
        </p:nvGrpSpPr>
        <p:grpSpPr>
          <a:xfrm>
            <a:off x="4454722" y="2821549"/>
            <a:ext cx="2879073" cy="1827637"/>
            <a:chOff x="4454722" y="2821549"/>
            <a:chExt cx="2879073" cy="1827637"/>
          </a:xfrm>
        </p:grpSpPr>
        <p:sp>
          <p:nvSpPr>
            <p:cNvPr id="7" name="Oval 26"/>
            <p:cNvSpPr/>
            <p:nvPr/>
          </p:nvSpPr>
          <p:spPr>
            <a:xfrm rot="16200000">
              <a:off x="4961888" y="3542946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Oval 26"/>
            <p:cNvSpPr/>
            <p:nvPr/>
          </p:nvSpPr>
          <p:spPr>
            <a:xfrm rot="18900000">
              <a:off x="4454722" y="3333009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Oval 26"/>
            <p:cNvSpPr/>
            <p:nvPr/>
          </p:nvSpPr>
          <p:spPr>
            <a:xfrm rot="2436277">
              <a:off x="5506158" y="3293442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1" name="Oval 26"/>
          <p:cNvSpPr/>
          <p:nvPr/>
        </p:nvSpPr>
        <p:spPr>
          <a:xfrm rot="18900000">
            <a:off x="5469365" y="5197852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2" name="Group 11"/>
          <p:cNvGrpSpPr/>
          <p:nvPr/>
        </p:nvGrpSpPr>
        <p:grpSpPr>
          <a:xfrm>
            <a:off x="576055" y="4497115"/>
            <a:ext cx="1464905" cy="666555"/>
            <a:chOff x="260801" y="4990728"/>
            <a:chExt cx="1464905" cy="1177734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260801" y="4990728"/>
              <a:ext cx="89564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Има връзка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60801" y="4991101"/>
              <a:ext cx="146490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410529" y="5661561"/>
            <a:ext cx="1965677" cy="654862"/>
            <a:chOff x="-450307" y="5011388"/>
            <a:chExt cx="1965677" cy="1157074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260800" y="5011388"/>
              <a:ext cx="1254569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Подвижен обект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-450307" y="5011388"/>
              <a:ext cx="19656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72804" y="3247986"/>
            <a:ext cx="2879073" cy="1827637"/>
            <a:chOff x="4454722" y="2821549"/>
            <a:chExt cx="2879073" cy="1827637"/>
          </a:xfrm>
        </p:grpSpPr>
        <p:sp>
          <p:nvSpPr>
            <p:cNvPr id="31" name="Oval 26"/>
            <p:cNvSpPr/>
            <p:nvPr/>
          </p:nvSpPr>
          <p:spPr>
            <a:xfrm rot="16200000">
              <a:off x="4961888" y="3542946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Oval 26"/>
            <p:cNvSpPr/>
            <p:nvPr/>
          </p:nvSpPr>
          <p:spPr>
            <a:xfrm rot="18900000">
              <a:off x="4454722" y="3333009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3" name="Oval 26"/>
            <p:cNvSpPr/>
            <p:nvPr/>
          </p:nvSpPr>
          <p:spPr>
            <a:xfrm rot="2436277">
              <a:off x="5506158" y="3293442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888480" y="2247202"/>
            <a:ext cx="1950212" cy="1000784"/>
            <a:chOff x="-504098" y="4990728"/>
            <a:chExt cx="1950212" cy="1768282"/>
          </a:xfrm>
        </p:grpSpPr>
        <p:sp>
          <p:nvSpPr>
            <p:cNvPr id="37" name="Text Placeholder 2"/>
            <p:cNvSpPr txBox="1">
              <a:spLocks/>
            </p:cNvSpPr>
            <p:nvPr/>
          </p:nvSpPr>
          <p:spPr>
            <a:xfrm>
              <a:off x="-504098" y="4990728"/>
              <a:ext cx="1950212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Само преместен, а не е завъртян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-504098" y="4990728"/>
              <a:ext cx="0" cy="176828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533545" y="2293738"/>
            <a:ext cx="1464905" cy="668695"/>
            <a:chOff x="260801" y="3809586"/>
            <a:chExt cx="1464905" cy="1181515"/>
          </a:xfrm>
        </p:grpSpPr>
        <p:sp>
          <p:nvSpPr>
            <p:cNvPr id="41" name="Text Placeholder 2"/>
            <p:cNvSpPr txBox="1">
              <a:spLocks/>
            </p:cNvSpPr>
            <p:nvPr/>
          </p:nvSpPr>
          <p:spPr>
            <a:xfrm>
              <a:off x="260801" y="3809586"/>
              <a:ext cx="89564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Има връзка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260801" y="4991101"/>
              <a:ext cx="146490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423652853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Обектите са свързани като родител-дете</a:t>
            </a:r>
          </a:p>
          <a:p>
            <a:pPr lvl="1"/>
            <a:r>
              <a:rPr lang="bg-BG" dirty="0" smtClean="0"/>
              <a:t>Промяната на родителя влияе изцяло на децата, включително и на ориентацията им</a:t>
            </a:r>
            <a:endParaRPr lang="bg-BG" dirty="0"/>
          </a:p>
        </p:txBody>
      </p:sp>
      <p:sp>
        <p:nvSpPr>
          <p:cNvPr id="3" name="Oval 26"/>
          <p:cNvSpPr/>
          <p:nvPr/>
        </p:nvSpPr>
        <p:spPr>
          <a:xfrm rot="16200000">
            <a:off x="1304288" y="357351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26"/>
          <p:cNvSpPr/>
          <p:nvPr/>
        </p:nvSpPr>
        <p:spPr>
          <a:xfrm rot="16200000">
            <a:off x="1304288" y="500923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26"/>
          <p:cNvSpPr/>
          <p:nvPr/>
        </p:nvSpPr>
        <p:spPr>
          <a:xfrm rot="18900000">
            <a:off x="797122" y="336357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26"/>
          <p:cNvSpPr/>
          <p:nvPr/>
        </p:nvSpPr>
        <p:spPr>
          <a:xfrm rot="2436277">
            <a:off x="1848558" y="3324011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26"/>
          <p:cNvSpPr/>
          <p:nvPr/>
        </p:nvSpPr>
        <p:spPr>
          <a:xfrm rot="16200000">
            <a:off x="4961888" y="497866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grpFill/>
          <a:ln w="31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1" name="Group 20"/>
          <p:cNvGrpSpPr/>
          <p:nvPr/>
        </p:nvGrpSpPr>
        <p:grpSpPr>
          <a:xfrm>
            <a:off x="4454722" y="2821549"/>
            <a:ext cx="2879073" cy="1827637"/>
            <a:chOff x="4454722" y="2821549"/>
            <a:chExt cx="2879073" cy="1827637"/>
          </a:xfrm>
        </p:grpSpPr>
        <p:sp>
          <p:nvSpPr>
            <p:cNvPr id="7" name="Oval 26"/>
            <p:cNvSpPr/>
            <p:nvPr/>
          </p:nvSpPr>
          <p:spPr>
            <a:xfrm rot="16200000">
              <a:off x="4961888" y="3542946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9" name="Oval 26"/>
            <p:cNvSpPr/>
            <p:nvPr/>
          </p:nvSpPr>
          <p:spPr>
            <a:xfrm rot="18900000">
              <a:off x="4454722" y="3333009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0" name="Oval 26"/>
            <p:cNvSpPr/>
            <p:nvPr/>
          </p:nvSpPr>
          <p:spPr>
            <a:xfrm rot="2436277">
              <a:off x="5506158" y="3293442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grpFill/>
            <a:ln w="3175">
              <a:solidFill>
                <a:srgbClr val="0070C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11" name="Oval 26"/>
          <p:cNvSpPr/>
          <p:nvPr/>
        </p:nvSpPr>
        <p:spPr>
          <a:xfrm rot="18900000">
            <a:off x="5469365" y="5197852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2" name="Group 11"/>
          <p:cNvGrpSpPr/>
          <p:nvPr/>
        </p:nvGrpSpPr>
        <p:grpSpPr>
          <a:xfrm>
            <a:off x="576055" y="4497115"/>
            <a:ext cx="1464905" cy="666555"/>
            <a:chOff x="260801" y="4990728"/>
            <a:chExt cx="1464905" cy="1177734"/>
          </a:xfrm>
        </p:grpSpPr>
        <p:sp>
          <p:nvSpPr>
            <p:cNvPr id="13" name="Text Placeholder 2"/>
            <p:cNvSpPr txBox="1">
              <a:spLocks/>
            </p:cNvSpPr>
            <p:nvPr/>
          </p:nvSpPr>
          <p:spPr>
            <a:xfrm>
              <a:off x="260801" y="4990728"/>
              <a:ext cx="89564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Има връзка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260801" y="4991101"/>
              <a:ext cx="146490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410529" y="5661561"/>
            <a:ext cx="1965677" cy="654862"/>
            <a:chOff x="-450307" y="5011388"/>
            <a:chExt cx="1965677" cy="1157074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>
            <a:xfrm>
              <a:off x="260800" y="5011388"/>
              <a:ext cx="1254569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Подвижен родител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-450307" y="5011388"/>
              <a:ext cx="19656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0" name="Group 29"/>
          <p:cNvGrpSpPr/>
          <p:nvPr/>
        </p:nvGrpSpPr>
        <p:grpSpPr>
          <a:xfrm rot="2700000">
            <a:off x="5972595" y="3472026"/>
            <a:ext cx="2879073" cy="1827637"/>
            <a:chOff x="4454722" y="2821549"/>
            <a:chExt cx="2879073" cy="1827637"/>
          </a:xfrm>
        </p:grpSpPr>
        <p:sp>
          <p:nvSpPr>
            <p:cNvPr id="31" name="Oval 26"/>
            <p:cNvSpPr/>
            <p:nvPr/>
          </p:nvSpPr>
          <p:spPr>
            <a:xfrm rot="16200000">
              <a:off x="4961888" y="3542946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2" name="Oval 26"/>
            <p:cNvSpPr/>
            <p:nvPr/>
          </p:nvSpPr>
          <p:spPr>
            <a:xfrm rot="18900000">
              <a:off x="4454722" y="3333009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3" name="Oval 26"/>
            <p:cNvSpPr/>
            <p:nvPr/>
          </p:nvSpPr>
          <p:spPr>
            <a:xfrm rot="2436277">
              <a:off x="5506158" y="3293442"/>
              <a:ext cx="1827637" cy="384844"/>
            </a:xfrm>
            <a:custGeom>
              <a:avLst/>
              <a:gdLst/>
              <a:ahLst/>
              <a:cxnLst/>
              <a:rect l="l" t="t" r="r" b="b"/>
              <a:pathLst>
                <a:path w="4317963" h="909230">
                  <a:moveTo>
                    <a:pt x="3857589" y="337607"/>
                  </a:moveTo>
                  <a:cubicBezTo>
                    <a:pt x="3794025" y="337607"/>
                    <a:pt x="3742497" y="389136"/>
                    <a:pt x="3742497" y="452700"/>
                  </a:cubicBezTo>
                  <a:cubicBezTo>
                    <a:pt x="3742497" y="516264"/>
                    <a:pt x="3794025" y="567793"/>
                    <a:pt x="3857589" y="567793"/>
                  </a:cubicBezTo>
                  <a:cubicBezTo>
                    <a:pt x="3921153" y="567793"/>
                    <a:pt x="3972683" y="516264"/>
                    <a:pt x="3972683" y="452700"/>
                  </a:cubicBezTo>
                  <a:cubicBezTo>
                    <a:pt x="3972683" y="389136"/>
                    <a:pt x="3921153" y="337607"/>
                    <a:pt x="3857589" y="337607"/>
                  </a:cubicBezTo>
                  <a:close/>
                  <a:moveTo>
                    <a:pt x="460373" y="337607"/>
                  </a:moveTo>
                  <a:cubicBezTo>
                    <a:pt x="396809" y="337607"/>
                    <a:pt x="345280" y="389136"/>
                    <a:pt x="345280" y="452700"/>
                  </a:cubicBezTo>
                  <a:cubicBezTo>
                    <a:pt x="345280" y="516264"/>
                    <a:pt x="396809" y="567793"/>
                    <a:pt x="460373" y="567793"/>
                  </a:cubicBezTo>
                  <a:cubicBezTo>
                    <a:pt x="523937" y="567793"/>
                    <a:pt x="575466" y="516264"/>
                    <a:pt x="575466" y="452700"/>
                  </a:cubicBezTo>
                  <a:cubicBezTo>
                    <a:pt x="575466" y="389136"/>
                    <a:pt x="523937" y="337607"/>
                    <a:pt x="460373" y="337607"/>
                  </a:cubicBezTo>
                  <a:close/>
                  <a:moveTo>
                    <a:pt x="460373" y="0"/>
                  </a:moveTo>
                  <a:lnTo>
                    <a:pt x="1522837" y="0"/>
                  </a:lnTo>
                  <a:lnTo>
                    <a:pt x="1827637" y="0"/>
                  </a:lnTo>
                  <a:lnTo>
                    <a:pt x="3857589" y="0"/>
                  </a:lnTo>
                  <a:cubicBezTo>
                    <a:pt x="4111847" y="0"/>
                    <a:pt x="4317963" y="203401"/>
                    <a:pt x="4317963" y="454308"/>
                  </a:cubicBezTo>
                  <a:cubicBezTo>
                    <a:pt x="4317963" y="705215"/>
                    <a:pt x="4111847" y="908616"/>
                    <a:pt x="3857589" y="908616"/>
                  </a:cubicBezTo>
                  <a:lnTo>
                    <a:pt x="3857589" y="909230"/>
                  </a:lnTo>
                  <a:lnTo>
                    <a:pt x="1827637" y="909230"/>
                  </a:lnTo>
                  <a:lnTo>
                    <a:pt x="1522837" y="909230"/>
                  </a:lnTo>
                  <a:lnTo>
                    <a:pt x="460373" y="909230"/>
                  </a:lnTo>
                  <a:lnTo>
                    <a:pt x="460373" y="908616"/>
                  </a:lnTo>
                  <a:cubicBezTo>
                    <a:pt x="206116" y="908616"/>
                    <a:pt x="0" y="705215"/>
                    <a:pt x="0" y="454308"/>
                  </a:cubicBezTo>
                  <a:cubicBezTo>
                    <a:pt x="0" y="203401"/>
                    <a:pt x="206116" y="0"/>
                    <a:pt x="460373" y="0"/>
                  </a:cubicBezTo>
                  <a:close/>
                </a:path>
              </a:pathLst>
            </a:cu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50771" y="1894210"/>
            <a:ext cx="1801906" cy="1779026"/>
            <a:chOff x="-504098" y="4962360"/>
            <a:chExt cx="1801906" cy="3143355"/>
          </a:xfrm>
        </p:grpSpPr>
        <p:sp>
          <p:nvSpPr>
            <p:cNvPr id="37" name="Text Placeholder 2"/>
            <p:cNvSpPr txBox="1">
              <a:spLocks/>
            </p:cNvSpPr>
            <p:nvPr/>
          </p:nvSpPr>
          <p:spPr>
            <a:xfrm>
              <a:off x="-504098" y="4990728"/>
              <a:ext cx="1798320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Преместени и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завъртяни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 деца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1294222" y="4962360"/>
              <a:ext cx="3586" cy="3143355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719005" y="1897870"/>
            <a:ext cx="1505391" cy="954248"/>
            <a:chOff x="-348944" y="3809586"/>
            <a:chExt cx="1505391" cy="1686058"/>
          </a:xfrm>
        </p:grpSpPr>
        <p:sp>
          <p:nvSpPr>
            <p:cNvPr id="41" name="Text Placeholder 2"/>
            <p:cNvSpPr txBox="1">
              <a:spLocks/>
            </p:cNvSpPr>
            <p:nvPr/>
          </p:nvSpPr>
          <p:spPr>
            <a:xfrm>
              <a:off x="-348944" y="3809586"/>
              <a:ext cx="1505391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Неподвижни деца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1156447" y="3809586"/>
              <a:ext cx="0" cy="168605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613766354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1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Спестяване на операции</a:t>
            </a:r>
          </a:p>
          <a:p>
            <a:pPr lvl="1"/>
            <a:r>
              <a:rPr lang="bg-BG" dirty="0" smtClean="0"/>
              <a:t>Да се завърти паралелепипед по окръжност, като е ориентиран по посоката на движение</a:t>
            </a:r>
            <a:endParaRPr lang="bg-BG" dirty="0"/>
          </a:p>
        </p:txBody>
      </p:sp>
      <p:sp>
        <p:nvSpPr>
          <p:cNvPr id="6" name="Rectangle 5"/>
          <p:cNvSpPr/>
          <p:nvPr/>
        </p:nvSpPr>
        <p:spPr>
          <a:xfrm>
            <a:off x="6324600" y="4419600"/>
            <a:ext cx="381000" cy="762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 rot="18000000">
            <a:off x="5753100" y="3411071"/>
            <a:ext cx="381000" cy="762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ectangle 7"/>
          <p:cNvSpPr/>
          <p:nvPr/>
        </p:nvSpPr>
        <p:spPr>
          <a:xfrm rot="11700000">
            <a:off x="4019782" y="4036642"/>
            <a:ext cx="381000" cy="762000"/>
          </a:xfrm>
          <a:prstGeom prst="rect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0" name="Group 9"/>
          <p:cNvGrpSpPr/>
          <p:nvPr/>
        </p:nvGrpSpPr>
        <p:grpSpPr>
          <a:xfrm>
            <a:off x="1318931" y="4361151"/>
            <a:ext cx="2338330" cy="666555"/>
            <a:chOff x="-348944" y="3809586"/>
            <a:chExt cx="2338330" cy="1177734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-348944" y="3809586"/>
              <a:ext cx="1676400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Върти се около оста си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48944" y="3809586"/>
              <a:ext cx="2338330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" name="Arc 14"/>
          <p:cNvSpPr/>
          <p:nvPr/>
        </p:nvSpPr>
        <p:spPr>
          <a:xfrm>
            <a:off x="4144426" y="3644583"/>
            <a:ext cx="2342919" cy="2364415"/>
          </a:xfrm>
          <a:prstGeom prst="arc">
            <a:avLst>
              <a:gd name="adj1" fmla="val 9598114"/>
              <a:gd name="adj2" fmla="val 197262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4210050" y="4432300"/>
            <a:ext cx="1105836" cy="368300"/>
          </a:xfrm>
          <a:prstGeom prst="straightConnector1">
            <a:avLst/>
          </a:prstGeom>
          <a:ln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118394">
            <a:off x="4355098" y="4327781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 smtClean="0">
                <a:solidFill>
                  <a:srgbClr val="0070C0"/>
                </a:solidFill>
                <a:latin typeface="Candara" panose="020E0502030303020204" pitchFamily="34" charset="0"/>
              </a:rPr>
              <a:t>местене</a:t>
            </a:r>
            <a:endParaRPr lang="bg-BG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7237415">
            <a:off x="3553294" y="4141448"/>
            <a:ext cx="875023" cy="426284"/>
          </a:xfrm>
          <a:prstGeom prst="rect">
            <a:avLst/>
          </a:prstGeom>
          <a:noFill/>
        </p:spPr>
        <p:txBody>
          <a:bodyPr wrap="none" rtlCol="0">
            <a:prstTxWarp prst="textArchUp">
              <a:avLst>
                <a:gd name="adj" fmla="val 12213931"/>
              </a:avLst>
            </a:prstTxWarp>
            <a:spAutoFit/>
          </a:bodyPr>
          <a:lstStyle/>
          <a:p>
            <a:r>
              <a:rPr lang="bg-BG" dirty="0" smtClean="0">
                <a:solidFill>
                  <a:srgbClr val="0070C0"/>
                </a:solidFill>
                <a:latin typeface="Candara" panose="020E0502030303020204" pitchFamily="34" charset="0"/>
              </a:rPr>
              <a:t>въртене</a:t>
            </a:r>
            <a:endParaRPr lang="bg-BG" dirty="0">
              <a:solidFill>
                <a:srgbClr val="0070C0"/>
              </a:solidFill>
              <a:latin typeface="Candara" panose="020E0502030303020204" pitchFamily="34" charset="0"/>
            </a:endParaRPr>
          </a:p>
        </p:txBody>
      </p:sp>
      <p:sp>
        <p:nvSpPr>
          <p:cNvPr id="21" name="Arc 20"/>
          <p:cNvSpPr/>
          <p:nvPr/>
        </p:nvSpPr>
        <p:spPr>
          <a:xfrm rot="17134049">
            <a:off x="3861225" y="4211404"/>
            <a:ext cx="294235" cy="299494"/>
          </a:xfrm>
          <a:prstGeom prst="arc">
            <a:avLst>
              <a:gd name="adj1" fmla="val 11360163"/>
              <a:gd name="adj2" fmla="val 2133161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063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</a:p>
          <a:p>
            <a:pPr lvl="1"/>
            <a:r>
              <a:rPr lang="bg-BG" dirty="0" smtClean="0"/>
              <a:t>Позицията е с полярни координати</a:t>
            </a:r>
          </a:p>
          <a:p>
            <a:pPr lvl="1"/>
            <a:r>
              <a:rPr lang="bg-BG" dirty="0" smtClean="0"/>
              <a:t>Успоредно с това обектът се завърта</a:t>
            </a:r>
            <a:endParaRPr lang="bg-BG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6143902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</a:p>
          <a:p>
            <a:pPr lvl="1"/>
            <a:r>
              <a:rPr lang="bg-BG" dirty="0" smtClean="0"/>
              <a:t>Поставяме обекта в родителски обект без образ (например </a:t>
            </a:r>
            <a:r>
              <a:rPr lang="en-US" dirty="0" smtClean="0">
                <a:solidFill>
                  <a:srgbClr val="FF388C"/>
                </a:solidFill>
              </a:rPr>
              <a:t>Object3D</a:t>
            </a:r>
            <a:r>
              <a:rPr lang="bg-BG" dirty="0" smtClean="0"/>
              <a:t> или </a:t>
            </a:r>
            <a:r>
              <a:rPr lang="en-US" dirty="0" smtClean="0">
                <a:solidFill>
                  <a:srgbClr val="FF388C"/>
                </a:solidFill>
              </a:rPr>
              <a:t>Group</a:t>
            </a:r>
            <a:r>
              <a:rPr lang="en-US" dirty="0" smtClean="0"/>
              <a:t>)</a:t>
            </a:r>
          </a:p>
          <a:p>
            <a:pPr lvl="1"/>
            <a:r>
              <a:rPr lang="bg-BG" dirty="0" smtClean="0"/>
              <a:t>Обектът е с отместено положение спрямо родителския обект</a:t>
            </a:r>
          </a:p>
          <a:p>
            <a:pPr lvl="1"/>
            <a:r>
              <a:rPr lang="bg-BG" dirty="0" smtClean="0"/>
              <a:t>Само родителският обект се върти, не променяме положението на никой обект</a:t>
            </a:r>
            <a:endParaRPr lang="bg-BG" dirty="0"/>
          </a:p>
        </p:txBody>
      </p:sp>
      <p:grpSp>
        <p:nvGrpSpPr>
          <p:cNvPr id="7" name="Group 6"/>
          <p:cNvGrpSpPr/>
          <p:nvPr/>
        </p:nvGrpSpPr>
        <p:grpSpPr>
          <a:xfrm>
            <a:off x="1322294" y="5246140"/>
            <a:ext cx="1752262" cy="666555"/>
            <a:chOff x="237124" y="3809586"/>
            <a:chExt cx="1752262" cy="1177734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237124" y="3809586"/>
              <a:ext cx="1090331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Невидим родител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37124" y="3809586"/>
              <a:ext cx="175226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Arc 9"/>
          <p:cNvSpPr/>
          <p:nvPr/>
        </p:nvSpPr>
        <p:spPr>
          <a:xfrm>
            <a:off x="3394376" y="4091119"/>
            <a:ext cx="2342919" cy="2364415"/>
          </a:xfrm>
          <a:prstGeom prst="arc">
            <a:avLst>
              <a:gd name="adj1" fmla="val 9598114"/>
              <a:gd name="adj2" fmla="val 197262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074556" y="4787944"/>
            <a:ext cx="2957193" cy="916392"/>
            <a:chOff x="3074556" y="4928166"/>
            <a:chExt cx="2957193" cy="916392"/>
          </a:xfrm>
        </p:grpSpPr>
        <p:sp>
          <p:nvSpPr>
            <p:cNvPr id="4" name="Rectangle 3"/>
            <p:cNvSpPr/>
            <p:nvPr/>
          </p:nvSpPr>
          <p:spPr>
            <a:xfrm>
              <a:off x="5574550" y="5006358"/>
              <a:ext cx="381000" cy="7620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074556" y="4928166"/>
              <a:ext cx="2957193" cy="916392"/>
            </a:xfrm>
            <a:prstGeom prst="rect">
              <a:avLst/>
            </a:prstGeom>
            <a:grpFill/>
            <a:ln w="3175">
              <a:solidFill>
                <a:srgbClr val="0070C0"/>
              </a:solidFill>
              <a:prstDash val="sysDot"/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" name="Oval 2"/>
            <p:cNvSpPr/>
            <p:nvPr/>
          </p:nvSpPr>
          <p:spPr>
            <a:xfrm>
              <a:off x="4520450" y="5356204"/>
              <a:ext cx="62904" cy="6290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955550" y="5247434"/>
            <a:ext cx="1680988" cy="666555"/>
            <a:chOff x="-353533" y="3809586"/>
            <a:chExt cx="1680988" cy="1177734"/>
          </a:xfrm>
        </p:grpSpPr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237124" y="3809586"/>
              <a:ext cx="1090331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>
                  <a:solidFill>
                    <a:schemeClr val="bg1"/>
                  </a:solidFill>
                </a:rPr>
                <a:t>В</a:t>
              </a:r>
              <a:r>
                <a:rPr lang="bg-BG" sz="1800" b="0" dirty="0" smtClean="0">
                  <a:solidFill>
                    <a:schemeClr val="bg1"/>
                  </a:solidFill>
                </a:rPr>
                <a:t>идимо дете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-353533" y="3809586"/>
              <a:ext cx="168098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" name="Group 28"/>
          <p:cNvGrpSpPr/>
          <p:nvPr/>
        </p:nvGrpSpPr>
        <p:grpSpPr>
          <a:xfrm rot="18000000">
            <a:off x="3074559" y="4785205"/>
            <a:ext cx="2957193" cy="916392"/>
            <a:chOff x="3074556" y="4928166"/>
            <a:chExt cx="2957193" cy="916392"/>
          </a:xfrm>
        </p:grpSpPr>
        <p:sp>
          <p:nvSpPr>
            <p:cNvPr id="30" name="Rectangle 29"/>
            <p:cNvSpPr/>
            <p:nvPr/>
          </p:nvSpPr>
          <p:spPr>
            <a:xfrm>
              <a:off x="5574550" y="5006358"/>
              <a:ext cx="381000" cy="762000"/>
            </a:xfrm>
            <a:prstGeom prst="rect">
              <a:avLst/>
            </a:prstGeom>
            <a:solidFill>
              <a:srgbClr val="4F81BD">
                <a:alpha val="50196"/>
              </a:srgbClr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074556" y="4928166"/>
              <a:ext cx="2957193" cy="916392"/>
            </a:xfrm>
            <a:prstGeom prst="rect">
              <a:avLst/>
            </a:prstGeom>
            <a:grpFill/>
            <a:ln w="3175">
              <a:solidFill>
                <a:srgbClr val="0070C0"/>
              </a:solidFill>
              <a:prstDash val="sysDot"/>
              <a:headEnd type="triangl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680922" y="4194365"/>
            <a:ext cx="1939078" cy="666555"/>
            <a:chOff x="-353533" y="3809586"/>
            <a:chExt cx="1939078" cy="1177734"/>
          </a:xfrm>
        </p:grpSpPr>
        <p:sp>
          <p:nvSpPr>
            <p:cNvPr id="34" name="Text Placeholder 2"/>
            <p:cNvSpPr txBox="1">
              <a:spLocks/>
            </p:cNvSpPr>
            <p:nvPr/>
          </p:nvSpPr>
          <p:spPr>
            <a:xfrm>
              <a:off x="366345" y="3809586"/>
              <a:ext cx="1219200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Завъртян родител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-353533" y="3809586"/>
              <a:ext cx="1939078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6795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2954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8319715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Степени на свобода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32653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Движения на обекти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Степени на свобода</a:t>
            </a:r>
          </a:p>
          <a:p>
            <a:pPr lvl="1"/>
            <a:r>
              <a:rPr lang="bg-BG" dirty="0"/>
              <a:t>На английски </a:t>
            </a:r>
            <a:r>
              <a:rPr lang="en-US" dirty="0">
                <a:solidFill>
                  <a:srgbClr val="FF388C"/>
                </a:solidFill>
              </a:rPr>
              <a:t>Degree of Freedom</a:t>
            </a:r>
            <a:r>
              <a:rPr lang="en-US" dirty="0"/>
              <a:t> (</a:t>
            </a:r>
            <a:r>
              <a:rPr lang="en-US" dirty="0" smtClean="0">
                <a:solidFill>
                  <a:srgbClr val="FF388C"/>
                </a:solidFill>
              </a:rPr>
              <a:t>D</a:t>
            </a:r>
            <a:r>
              <a:rPr lang="bg-BG" dirty="0" smtClean="0">
                <a:solidFill>
                  <a:srgbClr val="FF388C"/>
                </a:solidFill>
              </a:rPr>
              <a:t>о</a:t>
            </a:r>
            <a:r>
              <a:rPr lang="en-US" dirty="0" smtClean="0">
                <a:solidFill>
                  <a:srgbClr val="FF388C"/>
                </a:solidFill>
              </a:rPr>
              <a:t>F</a:t>
            </a:r>
            <a:r>
              <a:rPr lang="en-US" dirty="0"/>
              <a:t>)</a:t>
            </a:r>
            <a:endParaRPr lang="bg-BG" dirty="0"/>
          </a:p>
          <a:p>
            <a:pPr lvl="1"/>
            <a:r>
              <a:rPr lang="bg-BG" dirty="0" smtClean="0"/>
              <a:t>Минималният </a:t>
            </a:r>
            <a:r>
              <a:rPr lang="bg-BG" dirty="0"/>
              <a:t>брой </a:t>
            </a:r>
            <a:r>
              <a:rPr lang="bg-BG" dirty="0" smtClean="0"/>
              <a:t>независими параметри </a:t>
            </a:r>
            <a:r>
              <a:rPr lang="bg-BG" dirty="0"/>
              <a:t>за описване на </a:t>
            </a:r>
            <a:r>
              <a:rPr lang="bg-BG" dirty="0" smtClean="0"/>
              <a:t>движение</a:t>
            </a:r>
          </a:p>
          <a:p>
            <a:r>
              <a:rPr lang="bg-BG" dirty="0" smtClean="0"/>
              <a:t>Външен ефект</a:t>
            </a:r>
            <a:endParaRPr lang="bg-BG" dirty="0"/>
          </a:p>
          <a:p>
            <a:pPr lvl="1"/>
            <a:r>
              <a:rPr lang="bg-BG" dirty="0" smtClean="0"/>
              <a:t>По-голям </a:t>
            </a:r>
            <a:r>
              <a:rPr lang="en-US" i="0" dirty="0" err="1" smtClean="0">
                <a:latin typeface="+mj-lt"/>
              </a:rPr>
              <a:t>DOF</a:t>
            </a:r>
            <a:r>
              <a:rPr lang="en-US" dirty="0" smtClean="0"/>
              <a:t> = </a:t>
            </a:r>
            <a:r>
              <a:rPr lang="bg-BG" dirty="0" smtClean="0"/>
              <a:t>по-сложно </a:t>
            </a:r>
            <a:r>
              <a:rPr lang="bg-BG" dirty="0"/>
              <a:t>движение</a:t>
            </a:r>
          </a:p>
          <a:p>
            <a:pPr lvl="1"/>
            <a:r>
              <a:rPr lang="bg-BG" dirty="0"/>
              <a:t>По-малък </a:t>
            </a:r>
            <a:r>
              <a:rPr lang="en-US" i="0" dirty="0" err="1" smtClean="0">
                <a:latin typeface="+mj-lt"/>
              </a:rPr>
              <a:t>DOF</a:t>
            </a:r>
            <a:r>
              <a:rPr lang="en-US" dirty="0" smtClean="0"/>
              <a:t> = </a:t>
            </a:r>
            <a:r>
              <a:rPr lang="bg-BG" dirty="0" smtClean="0"/>
              <a:t>по-ограничено </a:t>
            </a:r>
            <a:r>
              <a:rPr lang="bg-BG" dirty="0"/>
              <a:t>движение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64426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Достижимост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при </a:t>
                </a:r>
                <a:r>
                  <a:rPr lang="en-US" sz="3200" i="0" dirty="0" smtClean="0">
                    <a:solidFill>
                      <a:srgbClr val="FF388C"/>
                    </a:solidFill>
                    <a:latin typeface="+mj-lt"/>
                  </a:rPr>
                  <a:t>DOF</a:t>
                </a:r>
                <a14:m>
                  <m:oMath xmlns:m="http://schemas.openxmlformats.org/officeDocument/2006/math">
                    <m:r>
                      <a:rPr lang="bg-BG" sz="3200" b="1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i="1" dirty="0" smtClean="0">
                        <a:solidFill>
                          <a:srgbClr val="FF388C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bg-BG" sz="3200" dirty="0" smtClean="0"/>
              </a:p>
              <a:p>
                <a:pPr lvl="1"/>
                <a:r>
                  <a:rPr lang="bg-BG" dirty="0" smtClean="0"/>
                  <a:t>Достъп до </a:t>
                </a:r>
                <a:r>
                  <a:rPr lang="bg-BG" dirty="0"/>
                  <a:t>една фиксирана </a:t>
                </a:r>
                <a:r>
                  <a:rPr lang="bg-BG" dirty="0" smtClean="0"/>
                  <a:t>точка и на практика няма движение</a:t>
                </a:r>
              </a:p>
              <a:p>
                <a:pPr lvl="1"/>
                <a:r>
                  <a:rPr lang="bg-BG" dirty="0" smtClean="0"/>
                  <a:t>Пример – групов обект със статични вложени обекти – цялата група е като единен обект, без вътрешно движение</a:t>
                </a:r>
                <a:endParaRPr lang="bg-BG" dirty="0"/>
              </a:p>
              <a:p>
                <a:r>
                  <a:rPr lang="bg-BG" dirty="0"/>
                  <a:t>Достижимост</a:t>
                </a:r>
                <a:r>
                  <a:rPr lang="en-US" dirty="0"/>
                  <a:t> </a:t>
                </a:r>
                <a:r>
                  <a:rPr lang="bg-BG" dirty="0"/>
                  <a:t>при </a:t>
                </a:r>
                <a:r>
                  <a:rPr lang="en-US" sz="3200" i="0" dirty="0" smtClean="0">
                    <a:solidFill>
                      <a:srgbClr val="FF388C"/>
                    </a:solidFill>
                    <a:latin typeface="+mj-lt"/>
                  </a:rPr>
                  <a:t>DOF</a:t>
                </a:r>
                <a14:m>
                  <m:oMath xmlns:m="http://schemas.openxmlformats.org/officeDocument/2006/math">
                    <m:r>
                      <a:rPr lang="bg-BG" sz="3200" b="1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sz="3200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bg-BG" sz="3200" b="0" dirty="0"/>
              </a:p>
              <a:p>
                <a:pPr lvl="1"/>
                <a:r>
                  <a:rPr lang="bg-BG" dirty="0" smtClean="0"/>
                  <a:t>Достижимост до точки по права или крива линия, според типа на движение</a:t>
                </a:r>
              </a:p>
              <a:p>
                <a:pPr lvl="1"/>
                <a:r>
                  <a:rPr lang="bg-BG" dirty="0" smtClean="0"/>
                  <a:t>Пример – вложен обект, който се върти, краят му достига само до точките на окръжност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82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4730016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Достижимост</a:t>
                </a:r>
                <a:r>
                  <a:rPr lang="en-US" dirty="0" smtClean="0"/>
                  <a:t> </a:t>
                </a:r>
                <a:r>
                  <a:rPr lang="bg-BG" dirty="0"/>
                  <a:t>при </a:t>
                </a:r>
                <a:r>
                  <a:rPr lang="en-US" sz="3200" dirty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sz="3200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endParaRPr lang="bg-BG" sz="3200" b="0" dirty="0"/>
              </a:p>
              <a:p>
                <a:pPr lvl="1"/>
                <a:r>
                  <a:rPr lang="bg-BG" dirty="0"/>
                  <a:t>Достижимост до точки </a:t>
                </a:r>
                <a:r>
                  <a:rPr lang="bg-BG" dirty="0" smtClean="0"/>
                  <a:t>от повърхнина</a:t>
                </a:r>
                <a:endParaRPr lang="bg-BG" dirty="0"/>
              </a:p>
              <a:p>
                <a:pPr lvl="1"/>
                <a:r>
                  <a:rPr lang="bg-BG" dirty="0"/>
                  <a:t>Пример </a:t>
                </a:r>
                <a:r>
                  <a:rPr lang="bg-BG" dirty="0" smtClean="0"/>
                  <a:t>– обект</a:t>
                </a:r>
                <a:r>
                  <a:rPr lang="bg-BG" dirty="0"/>
                  <a:t>, който се </a:t>
                </a:r>
                <a:r>
                  <a:rPr lang="bg-BG" dirty="0" smtClean="0"/>
                  <a:t>върти, но и се плъзга вертикално, </a:t>
                </a:r>
                <a:r>
                  <a:rPr lang="bg-BG" dirty="0"/>
                  <a:t>краят му достига само до точките на </a:t>
                </a:r>
                <a:r>
                  <a:rPr lang="bg-BG" dirty="0" smtClean="0"/>
                  <a:t>повърхността на цилиндър</a:t>
                </a:r>
                <a:endParaRPr lang="bg-BG" dirty="0"/>
              </a:p>
              <a:p>
                <a:r>
                  <a:rPr lang="bg-BG" dirty="0"/>
                  <a:t>Достижимост</a:t>
                </a:r>
                <a:r>
                  <a:rPr lang="en-US" dirty="0"/>
                  <a:t> </a:t>
                </a:r>
                <a:r>
                  <a:rPr lang="bg-BG" dirty="0"/>
                  <a:t>при </a:t>
                </a:r>
                <a:r>
                  <a:rPr lang="en-US" sz="3200" dirty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sz="3200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3</m:t>
                    </m:r>
                  </m:oMath>
                </a14:m>
                <a:endParaRPr lang="bg-BG" sz="3200" dirty="0"/>
              </a:p>
              <a:p>
                <a:pPr lvl="1"/>
                <a:r>
                  <a:rPr lang="bg-BG" dirty="0" smtClean="0"/>
                  <a:t>Достижимост до точки от обем</a:t>
                </a:r>
              </a:p>
              <a:p>
                <a:pPr lvl="1"/>
                <a:r>
                  <a:rPr lang="bg-BG" dirty="0" smtClean="0"/>
                  <a:t>Пример </a:t>
                </a:r>
                <a:r>
                  <a:rPr lang="bg-BG" dirty="0"/>
                  <a:t>– обект, който се върти, </a:t>
                </a:r>
                <a:r>
                  <a:rPr lang="bg-BG" dirty="0" smtClean="0"/>
                  <a:t>плъзга се вертикално</a:t>
                </a:r>
                <a:r>
                  <a:rPr lang="bg-BG" dirty="0"/>
                  <a:t>, </a:t>
                </a:r>
                <a:r>
                  <a:rPr lang="bg-BG" dirty="0" smtClean="0"/>
                  <a:t>но може да се удължава или скъсява, краят </a:t>
                </a:r>
                <a:r>
                  <a:rPr lang="bg-BG" dirty="0"/>
                  <a:t>му достига </a:t>
                </a:r>
                <a:r>
                  <a:rPr lang="bg-BG" dirty="0" smtClean="0"/>
                  <a:t>до </a:t>
                </a:r>
                <a:r>
                  <a:rPr lang="bg-BG" dirty="0"/>
                  <a:t>точките на </a:t>
                </a:r>
                <a:r>
                  <a:rPr lang="bg-BG" dirty="0" smtClean="0"/>
                  <a:t>тръба с дебелина на стената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2179955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В това занятие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bg-BG" noProof="0" dirty="0" smtClean="0"/>
              <a:t>Вложени обекти</a:t>
            </a:r>
          </a:p>
          <a:p>
            <a:r>
              <a:rPr lang="bg-BG" noProof="0" dirty="0" smtClean="0"/>
              <a:t>Степени на свобода</a:t>
            </a:r>
          </a:p>
          <a:p>
            <a:r>
              <a:rPr lang="bg-BG" dirty="0" smtClean="0"/>
              <a:t>Изграждане на роботи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64121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Достижимост</a:t>
                </a:r>
                <a:r>
                  <a:rPr lang="en-US" dirty="0"/>
                  <a:t> </a:t>
                </a:r>
                <a:r>
                  <a:rPr lang="bg-BG" dirty="0"/>
                  <a:t>при </a:t>
                </a:r>
                <a:r>
                  <a:rPr lang="en-US" sz="3200" dirty="0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bg-BG" sz="3200" dirty="0" smtClean="0">
                        <a:solidFill>
                          <a:srgbClr val="FF388C"/>
                        </a:solidFill>
                        <a:latin typeface="Cambria Math"/>
                      </a:rPr>
                      <m:t>&gt;</m:t>
                    </m:r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3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 използване на основните трансформации се постига </a:t>
                </a:r>
                <a:r>
                  <a:rPr lang="en-US" dirty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</m:oMath>
                </a14:m>
                <a:r>
                  <a:rPr lang="bg-BG" dirty="0" smtClean="0"/>
                  <a:t> (транслация по 3 оси, мащабиране по 3 оси и ротация около 3 оси)</a:t>
                </a:r>
              </a:p>
              <a:p>
                <a:r>
                  <a:rPr lang="bg-BG" dirty="0" smtClean="0"/>
                  <a:t>Системи от вложени обекти</a:t>
                </a:r>
              </a:p>
              <a:p>
                <a:pPr lvl="1"/>
                <a:r>
                  <a:rPr lang="en-US" dirty="0" err="1" smtClean="0"/>
                  <a:t>DOF</a:t>
                </a:r>
                <a:r>
                  <a:rPr lang="bg-BG" dirty="0" smtClean="0"/>
                  <a:t> на цялата система е сумата от </a:t>
                </a:r>
                <a:r>
                  <a:rPr lang="en-US" dirty="0" err="1" smtClean="0"/>
                  <a:t>DOF</a:t>
                </a:r>
                <a:r>
                  <a:rPr lang="bg-BG" dirty="0" smtClean="0"/>
                  <a:t> на отделните елементи (ако параметрите им са независими)</a:t>
                </a:r>
              </a:p>
              <a:p>
                <a:pPr lvl="1"/>
                <a:r>
                  <a:rPr lang="bg-BG" dirty="0" smtClean="0"/>
                  <a:t>Висок </a:t>
                </a:r>
                <a:r>
                  <a:rPr lang="en-US" dirty="0" err="1" smtClean="0"/>
                  <a:t>DOF</a:t>
                </a:r>
                <a:r>
                  <a:rPr lang="bg-BG" dirty="0" smtClean="0"/>
                  <a:t> се </a:t>
                </a:r>
                <a:r>
                  <a:rPr lang="bg-BG" dirty="0" err="1" smtClean="0"/>
                  <a:t>постиг</a:t>
                </a:r>
                <a:r>
                  <a:rPr lang="en-US" dirty="0" smtClean="0"/>
                  <a:t>a</a:t>
                </a:r>
                <a:r>
                  <a:rPr lang="bg-BG" dirty="0" smtClean="0"/>
                  <a:t> с малък брой елементи с високи индивидуални </a:t>
                </a:r>
                <a:r>
                  <a:rPr lang="en-US" dirty="0" err="1" smtClean="0"/>
                  <a:t>DOF</a:t>
                </a:r>
                <a:r>
                  <a:rPr lang="en-US" dirty="0" smtClean="0"/>
                  <a:t> </a:t>
                </a:r>
                <a:r>
                  <a:rPr lang="bg-BG" dirty="0" smtClean="0"/>
                  <a:t>или с голям брой елементи с ниски индивидуални </a:t>
                </a:r>
                <a:r>
                  <a:rPr lang="en-US" dirty="0" err="1" smtClean="0"/>
                  <a:t>DOF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71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616031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Внимание</a:t>
                </a:r>
              </a:p>
              <a:p>
                <a:pPr lvl="1"/>
                <a:r>
                  <a:rPr lang="bg-BG" dirty="0" smtClean="0"/>
                  <a:t>Не винаги размерността на достижимата зона съвпада с </a:t>
                </a:r>
                <a:r>
                  <a:rPr lang="en-US" dirty="0" err="1" smtClean="0"/>
                  <a:t>DOF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Пример на механизъм с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=3</m:t>
                    </m:r>
                  </m:oMath>
                </a14:m>
                <a:r>
                  <a:rPr lang="bg-BG" dirty="0" smtClean="0"/>
                  <a:t>, при който достижимостта е 2</a:t>
                </a:r>
                <a:r>
                  <a:rPr lang="en-US" dirty="0" smtClean="0"/>
                  <a:t>D,</a:t>
                </a:r>
                <a:r>
                  <a:rPr lang="bg-BG" dirty="0" smtClean="0"/>
                  <a:t> а не </a:t>
                </a:r>
                <a:r>
                  <a:rPr lang="en-US" dirty="0" smtClean="0"/>
                  <a:t>3D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2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Isosceles Triangle 2"/>
          <p:cNvSpPr/>
          <p:nvPr/>
        </p:nvSpPr>
        <p:spPr>
          <a:xfrm>
            <a:off x="3727861" y="5701553"/>
            <a:ext cx="1651192" cy="4572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Oval 26"/>
          <p:cNvSpPr/>
          <p:nvPr/>
        </p:nvSpPr>
        <p:spPr>
          <a:xfrm rot="18900000">
            <a:off x="4147760" y="5001633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26"/>
          <p:cNvSpPr/>
          <p:nvPr/>
        </p:nvSpPr>
        <p:spPr>
          <a:xfrm rot="17760120">
            <a:off x="3535174" y="3846214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Arc 8"/>
          <p:cNvSpPr/>
          <p:nvPr/>
        </p:nvSpPr>
        <p:spPr>
          <a:xfrm>
            <a:off x="4253463" y="5367936"/>
            <a:ext cx="602819" cy="608350"/>
          </a:xfrm>
          <a:prstGeom prst="arc">
            <a:avLst>
              <a:gd name="adj1" fmla="val 8771488"/>
              <a:gd name="adj2" fmla="val 1673323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0" name="Arc 9"/>
          <p:cNvSpPr/>
          <p:nvPr/>
        </p:nvSpPr>
        <p:spPr>
          <a:xfrm>
            <a:off x="4794200" y="4570795"/>
            <a:ext cx="602819" cy="608350"/>
          </a:xfrm>
          <a:prstGeom prst="arc">
            <a:avLst>
              <a:gd name="adj1" fmla="val 8015398"/>
              <a:gd name="adj2" fmla="val 1078151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2" name="Arc 11"/>
          <p:cNvSpPr/>
          <p:nvPr/>
        </p:nvSpPr>
        <p:spPr>
          <a:xfrm flipH="1">
            <a:off x="3989530" y="4053943"/>
            <a:ext cx="881085" cy="876210"/>
          </a:xfrm>
          <a:prstGeom prst="arc">
            <a:avLst>
              <a:gd name="adj1" fmla="val 10834233"/>
              <a:gd name="adj2" fmla="val 1457944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30073" y="5578169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Oval 26"/>
          <p:cNvSpPr/>
          <p:nvPr/>
        </p:nvSpPr>
        <p:spPr>
          <a:xfrm>
            <a:off x="3935320" y="449204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5" name="Group 24"/>
          <p:cNvGrpSpPr/>
          <p:nvPr/>
        </p:nvGrpSpPr>
        <p:grpSpPr>
          <a:xfrm>
            <a:off x="4751294" y="3387388"/>
            <a:ext cx="3249706" cy="666555"/>
            <a:chOff x="-1011897" y="3809586"/>
            <a:chExt cx="3249706" cy="1177734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366345" y="3809586"/>
              <a:ext cx="1871464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Описва точки от равнина фигура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-1011897" y="3809586"/>
              <a:ext cx="259744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676003310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</a:t>
                </a:r>
                <a:r>
                  <a:rPr lang="en-US" sz="3200" dirty="0">
                    <a:solidFill>
                      <a:srgbClr val="FF388C"/>
                    </a:solidFill>
                  </a:rPr>
                  <a:t> DOF</a:t>
                </a:r>
                <a14:m>
                  <m:oMath xmlns:m="http://schemas.openxmlformats.org/officeDocument/2006/math"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endParaRPr lang="bg-BG" sz="3200" b="0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При транслация обект се плъзга по отсечка</a:t>
                </a:r>
              </a:p>
              <a:p>
                <a:pPr lvl="1"/>
                <a:r>
                  <a:rPr lang="bg-BG" dirty="0" smtClean="0"/>
                  <a:t>При ротация обект се плъзга по окръжност</a:t>
                </a:r>
              </a:p>
              <a:p>
                <a:pPr lvl="1"/>
                <a:r>
                  <a:rPr lang="bg-BG" dirty="0" smtClean="0"/>
                  <a:t>А как е при мащабиране?</a:t>
                </a:r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733800"/>
            <a:ext cx="3747406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3747407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60272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</a:t>
                </a:r>
                <a:r>
                  <a:rPr lang="en-US" sz="3200" dirty="0">
                    <a:solidFill>
                      <a:srgbClr val="FF388C"/>
                    </a:solidFill>
                  </a:rPr>
                  <a:t> DOF</a:t>
                </a:r>
                <a14:m>
                  <m:oMath xmlns:m="http://schemas.openxmlformats.org/officeDocument/2006/math">
                    <m:r>
                      <a:rPr lang="bg-BG" sz="3200" dirty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sz="3200" b="0" i="1" dirty="0">
                        <a:solidFill>
                          <a:srgbClr val="FF388C"/>
                        </a:solidFill>
                        <a:latin typeface="Cambria Math"/>
                      </a:rPr>
                      <m:t>=</m:t>
                    </m:r>
                    <m:r>
                      <a:rPr lang="bg-BG" sz="3200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</m:oMath>
                </a14:m>
                <a:endParaRPr lang="bg-BG" sz="3200" b="0" dirty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Много варианти, според това коя степен какво променя и как са свързани елементите</a:t>
                </a:r>
              </a:p>
              <a:p>
                <a:pPr lvl="1"/>
                <a:r>
                  <a:rPr lang="bg-BG" dirty="0" smtClean="0"/>
                  <a:t>Примери с транслации в перпендикулярни направления и с ротации като при сферична координатна система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429000"/>
            <a:ext cx="3657600" cy="24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442447"/>
            <a:ext cx="3657600" cy="24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829356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Смесен вариант с транслация и ротация</a:t>
            </a:r>
          </a:p>
          <a:p>
            <a:pPr lvl="1"/>
            <a:r>
              <a:rPr lang="bg-BG" dirty="0" smtClean="0"/>
              <a:t>С тази конфигурация на връзките се описва повърхността на цилиндър</a:t>
            </a: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050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095308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Изграждане на роботи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51306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на роботите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Части на роботите</a:t>
            </a:r>
          </a:p>
          <a:p>
            <a:pPr lvl="1"/>
            <a:r>
              <a:rPr lang="bg-BG" dirty="0" smtClean="0">
                <a:solidFill>
                  <a:srgbClr val="FF388C"/>
                </a:solidFill>
              </a:rPr>
              <a:t>Елемент</a:t>
            </a:r>
            <a:r>
              <a:rPr lang="bg-BG" dirty="0" smtClean="0"/>
              <a:t> – видима част от робота, свързана с връзка родител-дете с други елементи</a:t>
            </a:r>
          </a:p>
          <a:p>
            <a:pPr lvl="1"/>
            <a:r>
              <a:rPr lang="bg-BG" dirty="0" err="1" smtClean="0">
                <a:solidFill>
                  <a:srgbClr val="FF388C"/>
                </a:solidFill>
              </a:rPr>
              <a:t>Шарнир</a:t>
            </a:r>
            <a:r>
              <a:rPr lang="bg-BG" dirty="0" smtClean="0"/>
              <a:t> – невидими част, осъществяваща връзката между два елемента</a:t>
            </a:r>
            <a:br>
              <a:rPr lang="bg-BG" dirty="0" smtClean="0"/>
            </a:br>
            <a:r>
              <a:rPr lang="bg-BG" dirty="0" smtClean="0"/>
              <a:t>(от немски </a:t>
            </a:r>
            <a:r>
              <a:rPr lang="en-GB" dirty="0" err="1" smtClean="0">
                <a:solidFill>
                  <a:srgbClr val="FF388C"/>
                </a:solidFill>
              </a:rPr>
              <a:t>Scharnier</a:t>
            </a:r>
            <a:r>
              <a:rPr lang="bg-BG" dirty="0" smtClean="0"/>
              <a:t> – панта)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51751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/>
              <a:t>Свързване</a:t>
            </a:r>
          </a:p>
          <a:p>
            <a:pPr lvl="1"/>
            <a:r>
              <a:rPr lang="bg-BG" dirty="0" smtClean="0"/>
              <a:t>Всеки елемент се </a:t>
            </a:r>
            <a:r>
              <a:rPr lang="bg-BG" dirty="0"/>
              <a:t>свързва с </a:t>
            </a:r>
            <a:r>
              <a:rPr lang="bg-BG" dirty="0" smtClean="0"/>
              <a:t>друг елемент само чрез </a:t>
            </a:r>
            <a:r>
              <a:rPr lang="bg-BG" dirty="0" err="1" smtClean="0"/>
              <a:t>шарнир</a:t>
            </a:r>
            <a:endParaRPr lang="bg-BG" dirty="0" smtClean="0"/>
          </a:p>
          <a:p>
            <a:pPr lvl="1"/>
            <a:r>
              <a:rPr lang="bg-BG" dirty="0" smtClean="0"/>
              <a:t>Всеки </a:t>
            </a:r>
            <a:r>
              <a:rPr lang="bg-BG" dirty="0" err="1" smtClean="0"/>
              <a:t>шарнир</a:t>
            </a:r>
            <a:r>
              <a:rPr lang="bg-BG" dirty="0" smtClean="0"/>
              <a:t> свързва точно два елемента, единият от които е родител на другия</a:t>
            </a:r>
            <a:endParaRPr lang="bg-BG" dirty="0"/>
          </a:p>
          <a:p>
            <a:pPr lvl="1"/>
            <a:r>
              <a:rPr lang="bg-BG" dirty="0" err="1"/>
              <a:t>Шарнирите</a:t>
            </a:r>
            <a:r>
              <a:rPr lang="bg-BG" dirty="0"/>
              <a:t> поддържат до 3 степен на свобода </a:t>
            </a:r>
            <a:r>
              <a:rPr lang="bg-BG" dirty="0" smtClean="0"/>
              <a:t>(чрез въртене)</a:t>
            </a:r>
            <a:endParaRPr lang="bg-BG" dirty="0"/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31712161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Поза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Поза на робот</a:t>
                </a:r>
              </a:p>
              <a:p>
                <a:pPr lvl="1"/>
                <a:r>
                  <a:rPr lang="bg-BG" dirty="0" smtClean="0"/>
                  <a:t>Конкретно </a:t>
                </a:r>
                <a:r>
                  <a:rPr lang="bg-BG" dirty="0"/>
                  <a:t>положение и ориентация на всички елементи на робота</a:t>
                </a:r>
              </a:p>
              <a:p>
                <a:pPr lvl="1"/>
                <a:r>
                  <a:rPr lang="bg-BG" dirty="0" smtClean="0"/>
                  <a:t>При известна конструкция,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bg-BG" dirty="0" smtClean="0"/>
                  <a:t>позата се определя само</a:t>
                </a:r>
                <a:br>
                  <a:rPr lang="bg-BG" dirty="0" smtClean="0"/>
                </a:br>
                <a:r>
                  <a:rPr lang="bg-BG" dirty="0" smtClean="0"/>
                  <a:t>от </a:t>
                </a:r>
                <a:r>
                  <a:rPr lang="bg-BG" dirty="0"/>
                  <a:t>ъглите в </a:t>
                </a:r>
                <a:r>
                  <a:rPr lang="bg-BG" dirty="0" err="1" smtClean="0"/>
                  <a:t>шарнирите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За робота от картинката</a:t>
                </a:r>
                <a:br>
                  <a:rPr lang="bg-BG" dirty="0" smtClean="0"/>
                </a:br>
                <a:r>
                  <a:rPr lang="bg-BG" dirty="0" smtClean="0"/>
                  <a:t>позата се определя от</a:t>
                </a:r>
                <a:br>
                  <a:rPr lang="bg-BG" dirty="0" smtClean="0"/>
                </a:br>
                <a:r>
                  <a:rPr lang="bg-BG" dirty="0" smtClean="0"/>
                  <a:t>вектора от 4 ъгъла:</a:t>
                </a:r>
                <a:br>
                  <a:rPr lang="bg-BG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Isosceles Triangle 14"/>
          <p:cNvSpPr/>
          <p:nvPr/>
        </p:nvSpPr>
        <p:spPr>
          <a:xfrm>
            <a:off x="5643094" y="5257800"/>
            <a:ext cx="1651192" cy="914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Oval 26"/>
          <p:cNvSpPr/>
          <p:nvPr/>
        </p:nvSpPr>
        <p:spPr>
          <a:xfrm rot="18900000">
            <a:off x="6062993" y="4557880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Oval 26"/>
          <p:cNvSpPr/>
          <p:nvPr/>
        </p:nvSpPr>
        <p:spPr>
          <a:xfrm rot="20148301">
            <a:off x="7229002" y="3753334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Oval 26"/>
          <p:cNvSpPr/>
          <p:nvPr/>
        </p:nvSpPr>
        <p:spPr>
          <a:xfrm rot="1976174">
            <a:off x="5967983" y="365679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Arc 18"/>
          <p:cNvSpPr/>
          <p:nvPr/>
        </p:nvSpPr>
        <p:spPr>
          <a:xfrm>
            <a:off x="6168696" y="4924183"/>
            <a:ext cx="602819" cy="608350"/>
          </a:xfrm>
          <a:prstGeom prst="arc">
            <a:avLst>
              <a:gd name="adj1" fmla="val 7912548"/>
              <a:gd name="adj2" fmla="val 1673323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>
            <a:off x="6960313" y="3713574"/>
            <a:ext cx="1049480" cy="1059111"/>
          </a:xfrm>
          <a:prstGeom prst="arc">
            <a:avLst>
              <a:gd name="adj1" fmla="val 9407681"/>
              <a:gd name="adj2" fmla="val 11460486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1" name="Arc 20"/>
          <p:cNvSpPr/>
          <p:nvPr/>
        </p:nvSpPr>
        <p:spPr>
          <a:xfrm>
            <a:off x="6958710" y="3707366"/>
            <a:ext cx="1049480" cy="1059111"/>
          </a:xfrm>
          <a:prstGeom prst="arc">
            <a:avLst>
              <a:gd name="adj1" fmla="val 21500014"/>
              <a:gd name="adj2" fmla="val 6766791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2" name="Arc 21"/>
          <p:cNvSpPr/>
          <p:nvPr/>
        </p:nvSpPr>
        <p:spPr>
          <a:xfrm rot="2737426">
            <a:off x="6418573" y="4729831"/>
            <a:ext cx="876626" cy="285567"/>
          </a:xfrm>
          <a:prstGeom prst="arc">
            <a:avLst>
              <a:gd name="adj1" fmla="val 19949031"/>
              <a:gd name="adj2" fmla="val 1240677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345306" y="5134416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768854" y="4949750"/>
                <a:ext cx="482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854" y="4949750"/>
                <a:ext cx="482760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052906" y="5013363"/>
                <a:ext cx="482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2906" y="5013363"/>
                <a:ext cx="48276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570146" y="4052255"/>
                <a:ext cx="482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146" y="4052255"/>
                <a:ext cx="48276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758192" y="4499928"/>
                <a:ext cx="4827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bg-BG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8192" y="4499928"/>
                <a:ext cx="482760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41712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Движение на робот</a:t>
            </a:r>
            <a:endParaRPr lang="bg-BG" dirty="0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Пряко</a:t>
            </a:r>
          </a:p>
          <a:p>
            <a:pPr lvl="1"/>
            <a:r>
              <a:rPr lang="bg-BG" dirty="0" smtClean="0"/>
              <a:t>За всеки ъгъл за всеки </a:t>
            </a:r>
            <a:r>
              <a:rPr lang="bg-BG" dirty="0" err="1" smtClean="0"/>
              <a:t>шарнир</a:t>
            </a:r>
            <a:r>
              <a:rPr lang="bg-BG" dirty="0" smtClean="0"/>
              <a:t> се задава отделна функция спрямо времето</a:t>
            </a:r>
          </a:p>
          <a:p>
            <a:pPr lvl="1"/>
            <a:r>
              <a:rPr lang="bg-BG" dirty="0" smtClean="0"/>
              <a:t>Всички функции са синхронизирани</a:t>
            </a:r>
          </a:p>
          <a:p>
            <a:r>
              <a:rPr lang="bg-BG" dirty="0" smtClean="0"/>
              <a:t>Чрез интерполация</a:t>
            </a:r>
          </a:p>
          <a:p>
            <a:pPr lvl="1"/>
            <a:r>
              <a:rPr lang="bg-BG" dirty="0" smtClean="0"/>
              <a:t>Задават се само основните пози, а междинните се </a:t>
            </a:r>
            <a:r>
              <a:rPr lang="bg-BG" dirty="0" err="1" smtClean="0"/>
              <a:t>интерполират</a:t>
            </a:r>
            <a:r>
              <a:rPr lang="bg-BG" dirty="0" smtClean="0"/>
              <a:t> от тях</a:t>
            </a:r>
          </a:p>
          <a:p>
            <a:pPr lvl="1"/>
            <a:r>
              <a:rPr lang="bg-BG" dirty="0" smtClean="0"/>
              <a:t>Спестява ръчното описание на движение</a:t>
            </a:r>
          </a:p>
          <a:p>
            <a:pPr lvl="1"/>
            <a:r>
              <a:rPr lang="bg-BG" dirty="0" smtClean="0"/>
              <a:t>Лесно се контролира скоростта</a:t>
            </a:r>
          </a:p>
          <a:p>
            <a:pPr lvl="1"/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9008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Вложени обекти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8271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Елемент на робот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/>
              <a:t>Свойства на базовия </a:t>
            </a:r>
            <a:r>
              <a:rPr lang="bg-BG" dirty="0" smtClean="0"/>
              <a:t>елемент</a:t>
            </a:r>
            <a:endParaRPr lang="bg-BG" dirty="0"/>
          </a:p>
          <a:p>
            <a:pPr lvl="1"/>
            <a:r>
              <a:rPr lang="bg-BG" dirty="0" smtClean="0"/>
              <a:t>Изглежда като паралелепипед с център в средата на основата</a:t>
            </a:r>
          </a:p>
          <a:p>
            <a:pPr lvl="1"/>
            <a:r>
              <a:rPr lang="bg-BG" dirty="0" smtClean="0"/>
              <a:t>Използва локалната координатна система на графичен обект, наследник на </a:t>
            </a:r>
            <a:r>
              <a:rPr lang="en-US" dirty="0" smtClean="0"/>
              <a:t>Object3D</a:t>
            </a:r>
            <a:endParaRPr lang="bg-BG" dirty="0"/>
          </a:p>
          <a:p>
            <a:pPr lvl="1"/>
            <a:r>
              <a:rPr lang="bg-BG" dirty="0"/>
              <a:t>В основата си има </a:t>
            </a:r>
            <a:r>
              <a:rPr lang="bg-BG" dirty="0" smtClean="0"/>
              <a:t>виртуален </a:t>
            </a:r>
            <a:r>
              <a:rPr lang="bg-BG" dirty="0" err="1" smtClean="0"/>
              <a:t>шарнир</a:t>
            </a:r>
            <a:r>
              <a:rPr lang="bg-BG" dirty="0" smtClean="0"/>
              <a:t> за ротация по трите оси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4874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 7"/>
          <p:cNvSpPr/>
          <p:nvPr/>
        </p:nvSpPr>
        <p:spPr>
          <a:xfrm>
            <a:off x="4294321" y="3734650"/>
            <a:ext cx="568243" cy="226780"/>
          </a:xfrm>
          <a:prstGeom prst="arc">
            <a:avLst>
              <a:gd name="adj1" fmla="val 18609716"/>
              <a:gd name="adj2" fmla="val 1328101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78443" y="4412397"/>
            <a:ext cx="1457326" cy="0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368769" y="4412397"/>
            <a:ext cx="1207510" cy="623887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576278" y="3283684"/>
            <a:ext cx="2165" cy="1128713"/>
          </a:xfrm>
          <a:prstGeom prst="straightConnector1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572000" y="4412397"/>
            <a:ext cx="1026821" cy="1607403"/>
            <a:chOff x="366345" y="1642657"/>
            <a:chExt cx="1026821" cy="2840119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366345" y="3809588"/>
              <a:ext cx="1026821" cy="673188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Шарнир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366345" y="1642657"/>
              <a:ext cx="0" cy="284011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5" name="Arc 24"/>
          <p:cNvSpPr/>
          <p:nvPr/>
        </p:nvSpPr>
        <p:spPr>
          <a:xfrm rot="16200000" flipV="1">
            <a:off x="5468068" y="4297185"/>
            <a:ext cx="568243" cy="230421"/>
          </a:xfrm>
          <a:prstGeom prst="arc">
            <a:avLst>
              <a:gd name="adj1" fmla="val 18609716"/>
              <a:gd name="adj2" fmla="val 1328101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6" name="Arc 25"/>
          <p:cNvSpPr/>
          <p:nvPr/>
        </p:nvSpPr>
        <p:spPr>
          <a:xfrm rot="3687499">
            <a:off x="3353174" y="4768086"/>
            <a:ext cx="568243" cy="226780"/>
          </a:xfrm>
          <a:prstGeom prst="arc">
            <a:avLst>
              <a:gd name="adj1" fmla="val 18609716"/>
              <a:gd name="adj2" fmla="val 13281010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35769" y="420837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anose="020E0502030303020204" pitchFamily="34" charset="0"/>
              </a:rPr>
              <a:t>X</a:t>
            </a:r>
            <a:endParaRPr lang="bg-BG" dirty="0"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89027" y="48814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anose="020E0502030303020204" pitchFamily="34" charset="0"/>
              </a:rPr>
              <a:t>Z</a:t>
            </a:r>
            <a:endParaRPr lang="bg-BG" dirty="0">
              <a:latin typeface="Candara" panose="020E0502030303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21990" y="29228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ndara" panose="020E0502030303020204" pitchFamily="34" charset="0"/>
              </a:rPr>
              <a:t>Y</a:t>
            </a:r>
            <a:endParaRPr lang="bg-BG" dirty="0">
              <a:latin typeface="Candara" panose="020E050203030302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04800" y="4109543"/>
            <a:ext cx="3164126" cy="666555"/>
            <a:chOff x="-21297" y="3809586"/>
            <a:chExt cx="3164126" cy="1177734"/>
          </a:xfrm>
        </p:grpSpPr>
        <p:sp>
          <p:nvSpPr>
            <p:cNvPr id="31" name="Text Placeholder 2"/>
            <p:cNvSpPr txBox="1">
              <a:spLocks/>
            </p:cNvSpPr>
            <p:nvPr/>
          </p:nvSpPr>
          <p:spPr>
            <a:xfrm>
              <a:off x="-21297" y="3809586"/>
              <a:ext cx="20305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Въртене около трите локални оси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-21297" y="4987320"/>
              <a:ext cx="3164126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6" name="Cube 45"/>
          <p:cNvSpPr/>
          <p:nvPr/>
        </p:nvSpPr>
        <p:spPr>
          <a:xfrm>
            <a:off x="3213847" y="943446"/>
            <a:ext cx="2474101" cy="3605155"/>
          </a:xfrm>
          <a:prstGeom prst="cube">
            <a:avLst>
              <a:gd name="adj" fmla="val 10325"/>
            </a:avLst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7" name="Group 46"/>
          <p:cNvGrpSpPr/>
          <p:nvPr/>
        </p:nvGrpSpPr>
        <p:grpSpPr>
          <a:xfrm>
            <a:off x="4572000" y="1038891"/>
            <a:ext cx="4053499" cy="666555"/>
            <a:chOff x="-2040223" y="3809586"/>
            <a:chExt cx="4053499" cy="1177734"/>
          </a:xfrm>
        </p:grpSpPr>
        <p:sp>
          <p:nvSpPr>
            <p:cNvPr id="48" name="Text Placeholder 2"/>
            <p:cNvSpPr txBox="1">
              <a:spLocks/>
            </p:cNvSpPr>
            <p:nvPr/>
          </p:nvSpPr>
          <p:spPr>
            <a:xfrm>
              <a:off x="-21297" y="3809586"/>
              <a:ext cx="20305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Тук ще се закачат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поделементите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-2040223" y="3823101"/>
              <a:ext cx="405349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5697228" y="2589799"/>
            <a:ext cx="3008953" cy="639647"/>
            <a:chOff x="-995677" y="3809586"/>
            <a:chExt cx="3008953" cy="1130190"/>
          </a:xfrm>
        </p:grpSpPr>
        <p:sp>
          <p:nvSpPr>
            <p:cNvPr id="53" name="Text Placeholder 2"/>
            <p:cNvSpPr txBox="1">
              <a:spLocks/>
            </p:cNvSpPr>
            <p:nvPr/>
          </p:nvSpPr>
          <p:spPr>
            <a:xfrm>
              <a:off x="-250101" y="3809586"/>
              <a:ext cx="2259310" cy="1130190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Образът на елемент е паралелепипед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>
              <a:off x="-995677" y="3809586"/>
              <a:ext cx="3008953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2895600" y="714846"/>
            <a:ext cx="3453075" cy="4535962"/>
          </a:xfrm>
          <a:prstGeom prst="rect">
            <a:avLst/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766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</a:t>
                </a:r>
              </a:p>
              <a:p>
                <a:pPr lvl="1"/>
                <a:r>
                  <a:rPr lang="bg-BG" dirty="0" smtClean="0"/>
                  <a:t>Подготвяме една геометрия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robotGeometry</a:t>
                </a:r>
                <a:r>
                  <a:rPr lang="bg-BG" dirty="0" smtClean="0"/>
                  <a:t> –  куб с размери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bg-BG" dirty="0" smtClean="0"/>
                  <a:t>, ще се ползва от всички елементи на робота</a:t>
                </a:r>
              </a:p>
              <a:p>
                <a:pPr lvl="1"/>
                <a:r>
                  <a:rPr lang="bg-BG" dirty="0" smtClean="0"/>
                  <a:t>Преместваме геометрията нагоре с </a:t>
                </a:r>
                <a:r>
                  <a:rPr lang="en-GB" dirty="0" smtClean="0">
                    <a:solidFill>
                      <a:srgbClr val="FF388C"/>
                    </a:solidFill>
                  </a:rPr>
                  <a:t>translate</a:t>
                </a:r>
                <a:r>
                  <a:rPr lang="bg-BG" dirty="0" smtClean="0"/>
                  <a:t>, за да бъде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0,</m:t>
                        </m:r>
                        <m:r>
                          <a:rPr lang="bg-BG" i="1" dirty="0" err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b="0" i="1" dirty="0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bg-BG" i="1" dirty="0" err="1" smtClean="0">
                            <a:solidFill>
                              <a:srgbClr val="FF388C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bg-BG" dirty="0" smtClean="0"/>
                  <a:t> в основата на куба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Функция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robotElement</a:t>
                </a:r>
                <a:r>
                  <a:rPr lang="bg-BG" dirty="0" smtClean="0"/>
                  <a:t> създава елемент, мащабира го според размера и ако има родител, го включва като подчинен обект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59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1243304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Проба на </a:t>
            </a:r>
            <a:r>
              <a:rPr lang="en-GB" dirty="0" err="1" smtClean="0">
                <a:solidFill>
                  <a:srgbClr val="FF388C"/>
                </a:solidFill>
              </a:rPr>
              <a:t>robotElement</a:t>
            </a:r>
            <a:endParaRPr lang="bg-BG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Създаване на елемент и клатене около оста </a:t>
            </a:r>
            <a:r>
              <a:rPr lang="en-US" dirty="0" smtClean="0">
                <a:solidFill>
                  <a:srgbClr val="FF388C"/>
                </a:solidFill>
              </a:rPr>
              <a:t>X</a:t>
            </a:r>
            <a:endParaRPr lang="bg-BG" dirty="0">
              <a:solidFill>
                <a:srgbClr val="FF388C"/>
              </a:solidFill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742270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Интерактивна промяна</a:t>
            </a:r>
          </a:p>
          <a:p>
            <a:pPr lvl="1"/>
            <a:r>
              <a:rPr lang="bg-BG" dirty="0" smtClean="0"/>
              <a:t>Добавяме интерактивност, но става странно движение, ако въртим и по трите ъгъла</a:t>
            </a:r>
          </a:p>
          <a:p>
            <a:pPr lvl="1"/>
            <a:r>
              <a:rPr lang="bg-BG" dirty="0" smtClean="0"/>
              <a:t>Това е принципен проблем (игнорираме го)</a:t>
            </a:r>
            <a:endParaRPr lang="bg-BG" dirty="0"/>
          </a:p>
        </p:txBody>
      </p:sp>
      <p:pic>
        <p:nvPicPr>
          <p:cNvPr id="3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2362200"/>
            <a:ext cx="5943760" cy="39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030897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Опит с втори елемент</a:t>
            </a:r>
          </a:p>
          <a:p>
            <a:pPr lvl="1"/>
            <a:r>
              <a:rPr lang="bg-BG" dirty="0" smtClean="0"/>
              <a:t>Създаваме втори елемент, дете на първия</a:t>
            </a:r>
          </a:p>
          <a:p>
            <a:pPr lvl="1"/>
            <a:r>
              <a:rPr lang="bg-BG" dirty="0" smtClean="0"/>
              <a:t>За съжаление става пак нещо странно</a:t>
            </a:r>
            <a:endParaRPr lang="bg-BG" dirty="0"/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9636032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Защо става така?</a:t>
                </a:r>
              </a:p>
              <a:p>
                <a:pPr lvl="1"/>
                <a:r>
                  <a:rPr lang="bg-BG" dirty="0" smtClean="0"/>
                  <a:t>Размерът на елемент се определя чрез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scale</a:t>
                </a:r>
              </a:p>
              <a:p>
                <a:pPr lvl="1"/>
                <a:r>
                  <a:rPr lang="bg-BG" dirty="0" smtClean="0"/>
                  <a:t>Този размер мащабира не само елемента, но и всички деца в елемента</a:t>
                </a:r>
              </a:p>
              <a:p>
                <a:pPr lvl="1"/>
                <a:r>
                  <a:rPr lang="bg-BG" dirty="0" smtClean="0"/>
                  <a:t>Ако се закачат един за друг два елемента с размери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3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bg-BG" dirty="0" smtClean="0"/>
                  <a:t>, то вторият ще бъде в реалност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4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9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5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/>
                  <a:t>Ако се закачат </a:t>
                </a:r>
                <a:r>
                  <a:rPr lang="bg-BG" dirty="0" smtClean="0"/>
                  <a:t>и трети елемент с този размер, той ще е голям 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8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27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×</m:t>
                    </m:r>
                    <m:r>
                      <a:rPr lang="bg-BG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25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  <a:p>
                <a:pPr lvl="1"/>
                <a:endParaRPr lang="bg-BG" dirty="0" smtClean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216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8540242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 №1</a:t>
                </a:r>
                <a:endParaRPr lang="bg-BG" dirty="0"/>
              </a:p>
              <a:p>
                <a:pPr lvl="1"/>
                <a:r>
                  <a:rPr lang="bg-BG" dirty="0"/>
                  <a:t>Групов обект с две деца – едното е образа на елемента, другото е свързаният елемент</a:t>
                </a:r>
              </a:p>
              <a:p>
                <a:pPr lvl="1"/>
                <a:r>
                  <a:rPr lang="bg-BG" dirty="0"/>
                  <a:t>Така мащабите няма да се </a:t>
                </a:r>
                <a:r>
                  <a:rPr lang="bg-BG" dirty="0" smtClean="0"/>
                  <a:t>смесват</a:t>
                </a:r>
              </a:p>
              <a:p>
                <a:r>
                  <a:rPr lang="bg-BG" dirty="0" smtClean="0"/>
                  <a:t>Решение №2</a:t>
                </a:r>
              </a:p>
              <a:p>
                <a:pPr lvl="1"/>
                <a:r>
                  <a:rPr lang="bg-BG" dirty="0" smtClean="0"/>
                  <a:t>Образът на елемент е с мащаб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×1×1</m:t>
                    </m:r>
                  </m:oMath>
                </a14:m>
                <a:endParaRPr lang="bg-BG" dirty="0" smtClean="0">
                  <a:solidFill>
                    <a:srgbClr val="FF388C"/>
                  </a:solidFill>
                </a:endParaRPr>
              </a:p>
              <a:p>
                <a:pPr lvl="1"/>
                <a:r>
                  <a:rPr lang="bg-BG" dirty="0" smtClean="0"/>
                  <a:t>Това изисква отделна геометрия за всеки елемент, ако те са с различни размери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89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2839681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на №2</a:t>
                </a:r>
              </a:p>
              <a:p>
                <a:pPr lvl="1"/>
                <a:r>
                  <a:rPr lang="bg-BG" dirty="0" smtClean="0"/>
                  <a:t>Създава се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robotGeometry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bg-BG" dirty="0" smtClean="0"/>
                  <a:t>вътре в обекта с нужните размери</a:t>
                </a:r>
              </a:p>
              <a:p>
                <a:pPr lvl="1"/>
                <a:r>
                  <a:rPr lang="bg-BG" dirty="0" smtClean="0"/>
                  <a:t>Транслацията по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Y</a:t>
                </a:r>
                <a:r>
                  <a:rPr lang="bg-BG" dirty="0" smtClean="0"/>
                  <a:t> не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0.5</m:t>
                    </m:r>
                  </m:oMath>
                </a14:m>
                <a:r>
                  <a:rPr lang="bg-BG" dirty="0" smtClean="0"/>
                  <a:t>, а половината от височината на елемента</a:t>
                </a:r>
              </a:p>
              <a:p>
                <a:pPr lvl="1"/>
                <a:r>
                  <a:rPr lang="bg-BG" dirty="0" smtClean="0"/>
                  <a:t>При закачането на елемент, той се позиционира автоматично в края на родителя си (използва неговата височина в </a:t>
                </a:r>
                <a:r>
                  <a:rPr lang="en-GB" dirty="0" smtClean="0">
                    <a:solidFill>
                      <a:srgbClr val="FF388C"/>
                    </a:solidFill>
                  </a:rPr>
                  <a:t>geometry.</a:t>
                </a:r>
                <a:r>
                  <a:rPr lang="bg-BG" dirty="0" smtClean="0">
                    <a:solidFill>
                      <a:srgbClr val="FF388C"/>
                    </a:solidFill>
                  </a:rPr>
                  <a:t> </a:t>
                </a:r>
                <a:r>
                  <a:rPr lang="en-GB" dirty="0" err="1" smtClean="0">
                    <a:solidFill>
                      <a:srgbClr val="FF388C"/>
                    </a:solidFill>
                  </a:rPr>
                  <a:t>parameters.height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 smtClean="0"/>
                  <a:t>И само за удобство – панелът за контрол е отворен по подразбиране с </a:t>
                </a:r>
                <a:r>
                  <a:rPr lang="en-US" dirty="0" smtClean="0">
                    <a:solidFill>
                      <a:srgbClr val="FF388C"/>
                    </a:solidFill>
                  </a:rPr>
                  <a:t>open</a:t>
                </a:r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86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4256786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Робот от два елемента</a:t>
                </a:r>
              </a:p>
              <a:p>
                <a:pPr lvl="1"/>
                <a:r>
                  <a:rPr lang="bg-BG" dirty="0" smtClean="0"/>
                  <a:t>Първият има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rgbClr val="FF388C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=2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а вторият – </a:t>
                </a:r>
                <a:r>
                  <a:rPr lang="en-US" dirty="0" err="1" smtClean="0">
                    <a:solidFill>
                      <a:srgbClr val="FF388C"/>
                    </a:solidFill>
                  </a:rPr>
                  <a:t>DOF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388C"/>
                        </a:solidFill>
                        <a:latin typeface="Cambria Math"/>
                      </a:rPr>
                      <m:t> =1</m:t>
                    </m:r>
                  </m:oMath>
                </a14:m>
                <a:endParaRPr lang="bg-BG" dirty="0">
                  <a:solidFill>
                    <a:srgbClr val="FF388C"/>
                  </a:solidFill>
                </a:endParaRP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600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503552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Вложени обекти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Какво е това?</a:t>
            </a:r>
          </a:p>
          <a:p>
            <a:pPr lvl="1"/>
            <a:r>
              <a:rPr lang="bg-BG" dirty="0" smtClean="0"/>
              <a:t>Обект, който е закачен за друг обект и приема част от неговите свойства</a:t>
            </a:r>
          </a:p>
          <a:p>
            <a:pPr lvl="1"/>
            <a:r>
              <a:rPr lang="bg-BG" dirty="0" smtClean="0"/>
              <a:t>Външният обект е </a:t>
            </a:r>
            <a:r>
              <a:rPr lang="bg-BG" dirty="0" smtClean="0">
                <a:solidFill>
                  <a:srgbClr val="FF388C"/>
                </a:solidFill>
              </a:rPr>
              <a:t>главен обект</a:t>
            </a:r>
            <a:r>
              <a:rPr lang="bg-BG" dirty="0" smtClean="0"/>
              <a:t> или </a:t>
            </a:r>
            <a:r>
              <a:rPr lang="bg-BG" dirty="0" smtClean="0">
                <a:solidFill>
                  <a:srgbClr val="FF388C"/>
                </a:solidFill>
              </a:rPr>
              <a:t>родител</a:t>
            </a:r>
            <a:r>
              <a:rPr lang="bg-BG" dirty="0" smtClean="0"/>
              <a:t>, вложеният обект е </a:t>
            </a:r>
            <a:r>
              <a:rPr lang="bg-BG" dirty="0" smtClean="0">
                <a:solidFill>
                  <a:srgbClr val="FF388C"/>
                </a:solidFill>
              </a:rPr>
              <a:t>подобект</a:t>
            </a:r>
            <a:r>
              <a:rPr lang="bg-BG" dirty="0" smtClean="0"/>
              <a:t> или </a:t>
            </a:r>
            <a:r>
              <a:rPr lang="bg-BG" dirty="0" smtClean="0">
                <a:solidFill>
                  <a:srgbClr val="FF388C"/>
                </a:solidFill>
              </a:rPr>
              <a:t>дете</a:t>
            </a:r>
          </a:p>
          <a:p>
            <a:pPr lvl="1"/>
            <a:r>
              <a:rPr lang="bg-BG" dirty="0" smtClean="0"/>
              <a:t>Не се изисква геометрично вложеният обект да е вътре в родителя</a:t>
            </a:r>
          </a:p>
        </p:txBody>
      </p:sp>
    </p:spTree>
    <p:extLst>
      <p:ext uri="{BB962C8B-B14F-4D97-AF65-F5344CB8AC3E}">
        <p14:creationId xmlns:p14="http://schemas.microsoft.com/office/powerpoint/2010/main" val="41561303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Четири елемента</a:t>
            </a:r>
          </a:p>
          <a:p>
            <a:pPr lvl="1"/>
            <a:r>
              <a:rPr lang="bg-BG" dirty="0" smtClean="0"/>
              <a:t>Добавянето на нови елементи вече е механична дейност</a:t>
            </a:r>
            <a:endParaRPr lang="bg-BG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616271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Плавност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В момента</a:t>
            </a:r>
          </a:p>
          <a:p>
            <a:pPr lvl="1"/>
            <a:r>
              <a:rPr lang="bg-BG" dirty="0" smtClean="0"/>
              <a:t>Промяна на ъгъл в </a:t>
            </a:r>
            <a:r>
              <a:rPr lang="bg-BG" dirty="0" err="1" smtClean="0"/>
              <a:t>шарнир</a:t>
            </a:r>
            <a:r>
              <a:rPr lang="bg-BG" dirty="0" smtClean="0"/>
              <a:t> променя рязко  ориентацията на свързаните елементи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Постигане на плавност в движенията</a:t>
            </a:r>
          </a:p>
          <a:p>
            <a:pPr lvl="1"/>
            <a:r>
              <a:rPr lang="bg-BG" dirty="0" smtClean="0"/>
              <a:t>Промяната на ъгъл да активира движение в робота, с което да заеме постепенно желаното положение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87381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Без плавност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С плавност</a:t>
            </a:r>
            <a:endParaRPr lang="bg-BG" dirty="0"/>
          </a:p>
        </p:txBody>
      </p:sp>
      <p:sp>
        <p:nvSpPr>
          <p:cNvPr id="4" name="Isosceles Triangle 3"/>
          <p:cNvSpPr/>
          <p:nvPr/>
        </p:nvSpPr>
        <p:spPr>
          <a:xfrm>
            <a:off x="2240996" y="2469361"/>
            <a:ext cx="932055" cy="533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26"/>
          <p:cNvSpPr/>
          <p:nvPr/>
        </p:nvSpPr>
        <p:spPr>
          <a:xfrm rot="16200000">
            <a:off x="1793204" y="1559597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2583639" y="2345977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17" name="Group 16"/>
          <p:cNvGrpSpPr/>
          <p:nvPr/>
        </p:nvGrpSpPr>
        <p:grpSpPr>
          <a:xfrm>
            <a:off x="605755" y="1418741"/>
            <a:ext cx="1908845" cy="666555"/>
            <a:chOff x="664503" y="3809586"/>
            <a:chExt cx="1908845" cy="1177734"/>
          </a:xfrm>
        </p:grpSpPr>
        <p:sp>
          <p:nvSpPr>
            <p:cNvPr id="18" name="Text Placeholder 2"/>
            <p:cNvSpPr txBox="1">
              <a:spLocks/>
            </p:cNvSpPr>
            <p:nvPr/>
          </p:nvSpPr>
          <p:spPr>
            <a:xfrm>
              <a:off x="664503" y="3809586"/>
              <a:ext cx="13447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Начално положение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664503" y="4987320"/>
              <a:ext cx="190884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2" name="Isosceles Triangle 21"/>
          <p:cNvSpPr/>
          <p:nvPr/>
        </p:nvSpPr>
        <p:spPr>
          <a:xfrm>
            <a:off x="5410200" y="2469361"/>
            <a:ext cx="932055" cy="533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3" name="Oval 26"/>
          <p:cNvSpPr/>
          <p:nvPr/>
        </p:nvSpPr>
        <p:spPr>
          <a:xfrm>
            <a:off x="5684544" y="2284202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4" name="Oval 23"/>
          <p:cNvSpPr/>
          <p:nvPr/>
        </p:nvSpPr>
        <p:spPr>
          <a:xfrm>
            <a:off x="5752843" y="2345977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25" name="Group 24"/>
          <p:cNvGrpSpPr/>
          <p:nvPr/>
        </p:nvGrpSpPr>
        <p:grpSpPr>
          <a:xfrm>
            <a:off x="6764483" y="1089945"/>
            <a:ext cx="1344706" cy="1194257"/>
            <a:chOff x="664503" y="3809586"/>
            <a:chExt cx="1344706" cy="2110129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664503" y="3809586"/>
              <a:ext cx="13447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Крайно положение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664503" y="3809586"/>
              <a:ext cx="0" cy="211012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2" name="Straight Arrow Connector 31"/>
          <p:cNvCxnSpPr/>
          <p:nvPr/>
        </p:nvCxnSpPr>
        <p:spPr>
          <a:xfrm>
            <a:off x="3048000" y="2476624"/>
            <a:ext cx="2362200" cy="0"/>
          </a:xfrm>
          <a:prstGeom prst="straightConnector1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3" name="TextBox 32"/>
          <p:cNvSpPr txBox="1"/>
          <p:nvPr/>
        </p:nvSpPr>
        <p:spPr>
          <a:xfrm>
            <a:off x="3523618" y="2142552"/>
            <a:ext cx="1410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accent1"/>
                </a:solidFill>
                <a:latin typeface="Candara" panose="020E0502030303020204" pitchFamily="34" charset="0"/>
              </a:rPr>
              <a:t>Рязък преход</a:t>
            </a:r>
            <a:endParaRPr lang="bg-BG" sz="1600" dirty="0">
              <a:solidFill>
                <a:schemeClr val="accent1"/>
              </a:solidFill>
              <a:latin typeface="Candara" panose="020E0502030303020204" pitchFamily="34" charset="0"/>
            </a:endParaRPr>
          </a:p>
        </p:txBody>
      </p:sp>
      <p:sp>
        <p:nvSpPr>
          <p:cNvPr id="34" name="Isosceles Triangle 33"/>
          <p:cNvSpPr/>
          <p:nvPr/>
        </p:nvSpPr>
        <p:spPr>
          <a:xfrm>
            <a:off x="2244841" y="5638800"/>
            <a:ext cx="932055" cy="533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5" name="Oval 26"/>
          <p:cNvSpPr/>
          <p:nvPr/>
        </p:nvSpPr>
        <p:spPr>
          <a:xfrm rot="16200000">
            <a:off x="1797049" y="472903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6" name="Oval 35"/>
          <p:cNvSpPr/>
          <p:nvPr/>
        </p:nvSpPr>
        <p:spPr>
          <a:xfrm>
            <a:off x="2587484" y="5515416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37" name="Group 36"/>
          <p:cNvGrpSpPr/>
          <p:nvPr/>
        </p:nvGrpSpPr>
        <p:grpSpPr>
          <a:xfrm>
            <a:off x="609600" y="4588180"/>
            <a:ext cx="1908845" cy="666555"/>
            <a:chOff x="664503" y="3809586"/>
            <a:chExt cx="1908845" cy="1177734"/>
          </a:xfrm>
        </p:grpSpPr>
        <p:sp>
          <p:nvSpPr>
            <p:cNvPr id="38" name="Text Placeholder 2"/>
            <p:cNvSpPr txBox="1">
              <a:spLocks/>
            </p:cNvSpPr>
            <p:nvPr/>
          </p:nvSpPr>
          <p:spPr>
            <a:xfrm>
              <a:off x="664503" y="3809586"/>
              <a:ext cx="13447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Начално положение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664503" y="4987320"/>
              <a:ext cx="190884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0" name="Isosceles Triangle 39"/>
          <p:cNvSpPr/>
          <p:nvPr/>
        </p:nvSpPr>
        <p:spPr>
          <a:xfrm>
            <a:off x="5414045" y="5638800"/>
            <a:ext cx="932055" cy="533400"/>
          </a:xfrm>
          <a:prstGeom prst="triangle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26"/>
          <p:cNvSpPr/>
          <p:nvPr/>
        </p:nvSpPr>
        <p:spPr>
          <a:xfrm>
            <a:off x="5688389" y="5453641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Oval 41"/>
          <p:cNvSpPr/>
          <p:nvPr/>
        </p:nvSpPr>
        <p:spPr>
          <a:xfrm>
            <a:off x="5756688" y="5515416"/>
            <a:ext cx="246767" cy="246767"/>
          </a:xfrm>
          <a:prstGeom prst="ellipse">
            <a:avLst/>
          </a:pr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3" name="Group 42"/>
          <p:cNvGrpSpPr/>
          <p:nvPr/>
        </p:nvGrpSpPr>
        <p:grpSpPr>
          <a:xfrm>
            <a:off x="6768328" y="4259384"/>
            <a:ext cx="1344706" cy="1194257"/>
            <a:chOff x="664503" y="3809586"/>
            <a:chExt cx="1344706" cy="2110129"/>
          </a:xfrm>
        </p:grpSpPr>
        <p:sp>
          <p:nvSpPr>
            <p:cNvPr id="44" name="Text Placeholder 2"/>
            <p:cNvSpPr txBox="1">
              <a:spLocks/>
            </p:cNvSpPr>
            <p:nvPr/>
          </p:nvSpPr>
          <p:spPr>
            <a:xfrm>
              <a:off x="664503" y="3809586"/>
              <a:ext cx="13447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Крайно положение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664503" y="3809586"/>
              <a:ext cx="0" cy="211012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8" name="Isosceles Triangle 47"/>
          <p:cNvSpPr/>
          <p:nvPr/>
        </p:nvSpPr>
        <p:spPr>
          <a:xfrm>
            <a:off x="3291608" y="5638801"/>
            <a:ext cx="932055" cy="533400"/>
          </a:xfrm>
          <a:prstGeom prst="triangle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9" name="Oval 26"/>
          <p:cNvSpPr/>
          <p:nvPr/>
        </p:nvSpPr>
        <p:spPr>
          <a:xfrm rot="18000000">
            <a:off x="3206081" y="4830243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0" name="Oval 49"/>
          <p:cNvSpPr/>
          <p:nvPr/>
        </p:nvSpPr>
        <p:spPr>
          <a:xfrm>
            <a:off x="3634250" y="5513952"/>
            <a:ext cx="246767" cy="246767"/>
          </a:xfrm>
          <a:prstGeom prst="ellipse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Isosceles Triangle 50"/>
          <p:cNvSpPr/>
          <p:nvPr/>
        </p:nvSpPr>
        <p:spPr>
          <a:xfrm>
            <a:off x="4335271" y="5638800"/>
            <a:ext cx="932055" cy="533400"/>
          </a:xfrm>
          <a:prstGeom prst="triangle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2" name="Oval 26"/>
          <p:cNvSpPr/>
          <p:nvPr/>
        </p:nvSpPr>
        <p:spPr>
          <a:xfrm rot="19800000">
            <a:off x="4508883" y="5089530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Oval 52"/>
          <p:cNvSpPr/>
          <p:nvPr/>
        </p:nvSpPr>
        <p:spPr>
          <a:xfrm>
            <a:off x="4677913" y="5513951"/>
            <a:ext cx="246767" cy="246767"/>
          </a:xfrm>
          <a:prstGeom prst="ellipse">
            <a:avLst/>
          </a:prstGeom>
          <a:grpFill/>
          <a:ln w="3175">
            <a:solidFill>
              <a:srgbClr val="0070C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3" name="Straight Connector 62"/>
          <p:cNvCxnSpPr/>
          <p:nvPr/>
        </p:nvCxnSpPr>
        <p:spPr>
          <a:xfrm>
            <a:off x="6019800" y="4135063"/>
            <a:ext cx="0" cy="589337"/>
          </a:xfrm>
          <a:prstGeom prst="line">
            <a:avLst/>
          </a:prstGeom>
          <a:noFill/>
          <a:ln w="3175">
            <a:solidFill>
              <a:srgbClr val="FF388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7" name="Group 56"/>
          <p:cNvGrpSpPr/>
          <p:nvPr/>
        </p:nvGrpSpPr>
        <p:grpSpPr>
          <a:xfrm>
            <a:off x="4653288" y="3799604"/>
            <a:ext cx="1711379" cy="670920"/>
            <a:chOff x="297830" y="3809586"/>
            <a:chExt cx="1711379" cy="1185446"/>
          </a:xfrm>
        </p:grpSpPr>
        <p:sp>
          <p:nvSpPr>
            <p:cNvPr id="58" name="Text Placeholder 2"/>
            <p:cNvSpPr txBox="1">
              <a:spLocks/>
            </p:cNvSpPr>
            <p:nvPr/>
          </p:nvSpPr>
          <p:spPr>
            <a:xfrm>
              <a:off x="664503" y="3809586"/>
              <a:ext cx="134470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Междинни положения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>
            <a:xfrm flipH="1">
              <a:off x="297830" y="4995032"/>
              <a:ext cx="1711379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281007213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Промяната на ъгъл само заявява, че това е новата му желана стойност</a:t>
            </a:r>
          </a:p>
          <a:p>
            <a:pPr lvl="1"/>
            <a:r>
              <a:rPr lang="bg-BG" dirty="0" smtClean="0"/>
              <a:t>На всяка стъпка от анимацията текущото положение се премества малко в посока на желаното положение</a:t>
            </a:r>
          </a:p>
          <a:p>
            <a:pPr lvl="1"/>
            <a:r>
              <a:rPr lang="bg-BG" dirty="0" smtClean="0"/>
              <a:t>За забавяне при приближаване на крайното положение, се ползва линейна комбинация</a:t>
            </a:r>
          </a:p>
          <a:p>
            <a:r>
              <a:rPr lang="bg-BG" dirty="0" smtClean="0"/>
              <a:t>Следствие</a:t>
            </a:r>
          </a:p>
          <a:p>
            <a:pPr lvl="1"/>
            <a:r>
              <a:rPr lang="bg-BG" dirty="0" smtClean="0"/>
              <a:t>Винаги се прави стъпка, просто към края тя става прекалено малка, за да се вижда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6852755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Движението в </a:t>
            </a:r>
            <a:r>
              <a:rPr lang="bg-BG" dirty="0" err="1" smtClean="0"/>
              <a:t>шарнирите</a:t>
            </a:r>
            <a:r>
              <a:rPr lang="bg-BG" dirty="0" smtClean="0"/>
              <a:t> е плавно и създава илюзия за инерция</a:t>
            </a:r>
            <a:endParaRPr lang="bg-BG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69107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Синхронизирани елементи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Добавяне на щипци</a:t>
            </a:r>
          </a:p>
          <a:p>
            <a:pPr lvl="1"/>
            <a:r>
              <a:rPr lang="bg-BG" dirty="0" smtClean="0"/>
              <a:t>Последният елемент на робота ще заменим с щипци – две двойки елементи</a:t>
            </a:r>
          </a:p>
          <a:p>
            <a:pPr lvl="1"/>
            <a:r>
              <a:rPr lang="bg-BG" dirty="0" smtClean="0"/>
              <a:t>Те ще се контролират синхронно </a:t>
            </a:r>
            <a:endParaRPr lang="bg-BG" dirty="0"/>
          </a:p>
        </p:txBody>
      </p:sp>
      <p:sp>
        <p:nvSpPr>
          <p:cNvPr id="5" name="Oval 26"/>
          <p:cNvSpPr/>
          <p:nvPr/>
        </p:nvSpPr>
        <p:spPr>
          <a:xfrm rot="16200000">
            <a:off x="4224628" y="5658411"/>
            <a:ext cx="685218" cy="288572"/>
          </a:xfrm>
          <a:custGeom>
            <a:avLst/>
            <a:gdLst/>
            <a:ahLst/>
            <a:cxnLst/>
            <a:rect l="l" t="t" r="r" b="b"/>
            <a:pathLst>
              <a:path w="685218" h="288572">
                <a:moveTo>
                  <a:pt x="575633" y="143678"/>
                </a:moveTo>
                <a:cubicBezTo>
                  <a:pt x="575633" y="123504"/>
                  <a:pt x="559278" y="107150"/>
                  <a:pt x="539104" y="107150"/>
                </a:cubicBezTo>
                <a:cubicBezTo>
                  <a:pt x="518930" y="107150"/>
                  <a:pt x="502576" y="123504"/>
                  <a:pt x="502576" y="143678"/>
                </a:cubicBezTo>
                <a:cubicBezTo>
                  <a:pt x="502576" y="163852"/>
                  <a:pt x="518930" y="180207"/>
                  <a:pt x="539104" y="180207"/>
                </a:cubicBezTo>
                <a:cubicBezTo>
                  <a:pt x="559278" y="180207"/>
                  <a:pt x="575633" y="163852"/>
                  <a:pt x="575633" y="143678"/>
                </a:cubicBezTo>
                <a:close/>
                <a:moveTo>
                  <a:pt x="685218" y="144189"/>
                </a:moveTo>
                <a:cubicBezTo>
                  <a:pt x="685218" y="223822"/>
                  <a:pt x="619801" y="288377"/>
                  <a:pt x="539104" y="288377"/>
                </a:cubicBezTo>
                <a:lnTo>
                  <a:pt x="539104" y="288572"/>
                </a:lnTo>
                <a:lnTo>
                  <a:pt x="0" y="288572"/>
                </a:lnTo>
                <a:lnTo>
                  <a:pt x="0" y="0"/>
                </a:lnTo>
                <a:lnTo>
                  <a:pt x="539104" y="0"/>
                </a:lnTo>
                <a:cubicBezTo>
                  <a:pt x="619801" y="0"/>
                  <a:pt x="685218" y="64556"/>
                  <a:pt x="685218" y="144189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/>
        </p:nvGrpSpPr>
        <p:grpSpPr>
          <a:xfrm>
            <a:off x="1641968" y="5755372"/>
            <a:ext cx="2438400" cy="376485"/>
            <a:chOff x="512103" y="3809586"/>
            <a:chExt cx="2438400" cy="665211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512103" y="3809588"/>
              <a:ext cx="1497106" cy="665209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err="1" smtClean="0">
                  <a:solidFill>
                    <a:schemeClr val="bg1"/>
                  </a:solidFill>
                </a:rPr>
                <a:t>Завъртяност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512103" y="3809586"/>
              <a:ext cx="2438400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0" name="Oval 26"/>
          <p:cNvSpPr/>
          <p:nvPr/>
        </p:nvSpPr>
        <p:spPr>
          <a:xfrm rot="20700000">
            <a:off x="4407304" y="5325327"/>
            <a:ext cx="1370438" cy="288572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26"/>
          <p:cNvSpPr/>
          <p:nvPr/>
        </p:nvSpPr>
        <p:spPr>
          <a:xfrm rot="900000">
            <a:off x="3363773" y="5322957"/>
            <a:ext cx="1370438" cy="288572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26"/>
          <p:cNvSpPr/>
          <p:nvPr/>
        </p:nvSpPr>
        <p:spPr>
          <a:xfrm rot="18000000">
            <a:off x="5197309" y="4718095"/>
            <a:ext cx="1370438" cy="288572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26"/>
          <p:cNvSpPr/>
          <p:nvPr/>
        </p:nvSpPr>
        <p:spPr>
          <a:xfrm rot="3600000">
            <a:off x="2573167" y="4718095"/>
            <a:ext cx="1370438" cy="288572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Arc 13"/>
          <p:cNvSpPr/>
          <p:nvPr/>
        </p:nvSpPr>
        <p:spPr>
          <a:xfrm>
            <a:off x="4202531" y="5088211"/>
            <a:ext cx="729411" cy="736104"/>
          </a:xfrm>
          <a:prstGeom prst="arc">
            <a:avLst>
              <a:gd name="adj1" fmla="val 11695474"/>
              <a:gd name="adj2" fmla="val 20697267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6" name="Arc 15"/>
          <p:cNvSpPr/>
          <p:nvPr/>
        </p:nvSpPr>
        <p:spPr>
          <a:xfrm>
            <a:off x="5149673" y="4834861"/>
            <a:ext cx="729411" cy="736104"/>
          </a:xfrm>
          <a:prstGeom prst="arc">
            <a:avLst>
              <a:gd name="adj1" fmla="val 9920898"/>
              <a:gd name="adj2" fmla="val 18025509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7" name="Arc 16"/>
          <p:cNvSpPr/>
          <p:nvPr/>
        </p:nvSpPr>
        <p:spPr>
          <a:xfrm>
            <a:off x="3252787" y="4829696"/>
            <a:ext cx="729411" cy="736104"/>
          </a:xfrm>
          <a:prstGeom prst="arc">
            <a:avLst>
              <a:gd name="adj1" fmla="val 14374963"/>
              <a:gd name="adj2" fmla="val 924594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18" name="Arc 17"/>
          <p:cNvSpPr/>
          <p:nvPr/>
        </p:nvSpPr>
        <p:spPr>
          <a:xfrm>
            <a:off x="4081812" y="5655371"/>
            <a:ext cx="970846" cy="200006"/>
          </a:xfrm>
          <a:prstGeom prst="arc">
            <a:avLst>
              <a:gd name="adj1" fmla="val 20924988"/>
              <a:gd name="adj2" fmla="val 11541074"/>
            </a:avLst>
          </a:prstGeom>
          <a:grpFill/>
          <a:ln w="3175">
            <a:solidFill>
              <a:srgbClr val="0070C0"/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567235" y="3708876"/>
            <a:ext cx="1497106" cy="1379334"/>
            <a:chOff x="512103" y="3809588"/>
            <a:chExt cx="1497106" cy="2437143"/>
          </a:xfrm>
        </p:grpSpPr>
        <p:sp>
          <p:nvSpPr>
            <p:cNvPr id="24" name="Text Placeholder 2"/>
            <p:cNvSpPr txBox="1">
              <a:spLocks/>
            </p:cNvSpPr>
            <p:nvPr/>
          </p:nvSpPr>
          <p:spPr>
            <a:xfrm>
              <a:off x="512103" y="3809588"/>
              <a:ext cx="1497106" cy="64940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err="1" smtClean="0">
                  <a:solidFill>
                    <a:schemeClr val="bg1"/>
                  </a:solidFill>
                </a:rPr>
                <a:t>Разпереност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16868" y="3809590"/>
              <a:ext cx="0" cy="2437141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228844" y="3708874"/>
            <a:ext cx="1497108" cy="1125986"/>
            <a:chOff x="512103" y="3809588"/>
            <a:chExt cx="1497108" cy="1989504"/>
          </a:xfrm>
        </p:grpSpPr>
        <p:sp>
          <p:nvSpPr>
            <p:cNvPr id="30" name="Text Placeholder 2"/>
            <p:cNvSpPr txBox="1">
              <a:spLocks/>
            </p:cNvSpPr>
            <p:nvPr/>
          </p:nvSpPr>
          <p:spPr>
            <a:xfrm>
              <a:off x="512103" y="3809588"/>
              <a:ext cx="1497106" cy="64940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Отвореност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2009209" y="3809590"/>
              <a:ext cx="2" cy="198950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5287210" y="4935374"/>
            <a:ext cx="3032873" cy="631707"/>
            <a:chOff x="-615769" y="3849350"/>
            <a:chExt cx="3032873" cy="1116163"/>
          </a:xfrm>
        </p:grpSpPr>
        <p:sp>
          <p:nvSpPr>
            <p:cNvPr id="38" name="Text Placeholder 2"/>
            <p:cNvSpPr txBox="1">
              <a:spLocks/>
            </p:cNvSpPr>
            <p:nvPr/>
          </p:nvSpPr>
          <p:spPr>
            <a:xfrm>
              <a:off x="512103" y="3854476"/>
              <a:ext cx="1905000" cy="111103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Тази отвореност е като другата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 flipV="1">
              <a:off x="-615769" y="3849350"/>
              <a:ext cx="3032873" cy="2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6627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0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Особености на </a:t>
                </a:r>
                <a:r>
                  <a:rPr lang="bg-BG" dirty="0" err="1" smtClean="0"/>
                  <a:t>реализаицята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Първите елементи на двата клона на щипците ще имат един и същ родител</a:t>
                </a:r>
              </a:p>
              <a:p>
                <a:pPr lvl="1"/>
                <a:r>
                  <a:rPr lang="bg-BG" dirty="0" smtClean="0"/>
                  <a:t>Ъгълът на отваряне на единия клон ще се ползва с обратен знак за отваряне на другия</a:t>
                </a:r>
              </a:p>
              <a:p>
                <a:pPr lvl="1"/>
                <a:r>
                  <a:rPr lang="bg-BG" dirty="0" smtClean="0"/>
                  <a:t>Ъгълът на отвореност е допълнение до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FF388C"/>
                        </a:solidFill>
                        <a:latin typeface="Cambria Math"/>
                      </a:rPr>
                      <m:t>180</m:t>
                    </m:r>
                    <m:r>
                      <a:rPr lang="en-US" b="0" i="1" dirty="0" smtClean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 –ако 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1</m:t>
                    </m:r>
                    <m:r>
                      <a:rPr lang="bg-BG" b="0" i="1" dirty="0" smtClean="0">
                        <a:latin typeface="Cambria Math"/>
                      </a:rPr>
                      <m:t>8</m:t>
                    </m:r>
                    <m:r>
                      <a:rPr lang="bg-BG" i="1" dirty="0">
                        <a:latin typeface="Cambria Math"/>
                      </a:rPr>
                      <m:t>0</m:t>
                    </m:r>
                    <m:r>
                      <a:rPr lang="en-US" i="1" dirty="0">
                        <a:latin typeface="Cambria Math"/>
                      </a:rPr>
                      <m:t>°</m:t>
                    </m:r>
                  </m:oMath>
                </a14:m>
                <a:r>
                  <a:rPr lang="bg-BG" dirty="0" smtClean="0"/>
                  <a:t> последните елементи са изцяло отворени, т.е. ъгълът им е </a:t>
                </a:r>
                <a14:m>
                  <m:oMath xmlns:m="http://schemas.openxmlformats.org/officeDocument/2006/math">
                    <m:r>
                      <a:rPr lang="bg-BG" i="1" dirty="0">
                        <a:solidFill>
                          <a:srgbClr val="FF388C"/>
                        </a:solidFill>
                        <a:latin typeface="Cambria Math"/>
                      </a:rPr>
                      <m:t>0</m:t>
                    </m:r>
                    <m:r>
                      <a:rPr lang="en-US" i="1" dirty="0">
                        <a:solidFill>
                          <a:srgbClr val="FF388C"/>
                        </a:solidFill>
                        <a:latin typeface="Cambria Math"/>
                      </a:rPr>
                      <m:t>°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Ъгълът на </a:t>
                </a:r>
                <a:r>
                  <a:rPr lang="bg-BG" dirty="0" err="1" smtClean="0"/>
                  <a:t>разпереност</a:t>
                </a:r>
                <a:r>
                  <a:rPr lang="bg-BG" dirty="0" smtClean="0"/>
                  <a:t> ще се дели на две – всяка половина е за съответния клон</a:t>
                </a:r>
                <a:endParaRPr lang="bg-BG" dirty="0"/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blipFill rotWithShape="1">
                <a:blip r:embed="rId2"/>
                <a:stretch>
                  <a:fillRect l="-2242" t="-1395" r="-171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236014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bg-BG" dirty="0" smtClean="0"/>
              <a:t>Пълно контролиране на робота със седем степени на свобода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3716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538072" y="4191000"/>
            <a:ext cx="1767728" cy="1850908"/>
            <a:chOff x="512103" y="1695145"/>
            <a:chExt cx="1767728" cy="3270368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512103" y="3854476"/>
              <a:ext cx="1767728" cy="111103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Броят степени си личи и от тук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 flipV="1">
              <a:off x="512103" y="1695145"/>
              <a:ext cx="1" cy="3270368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259531177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Поза на робот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Нова задача</a:t>
            </a:r>
          </a:p>
          <a:p>
            <a:pPr lvl="1"/>
            <a:r>
              <a:rPr lang="bg-BG" dirty="0" smtClean="0"/>
              <a:t>Четири обекта около робота</a:t>
            </a:r>
          </a:p>
          <a:p>
            <a:pPr lvl="1"/>
            <a:r>
              <a:rPr lang="bg-BG" dirty="0" smtClean="0"/>
              <a:t>Роботът има запомнени пози – при всяка от тях се хваща съответния обект</a:t>
            </a:r>
          </a:p>
          <a:p>
            <a:r>
              <a:rPr lang="bg-BG" dirty="0" smtClean="0"/>
              <a:t>Идея за реализация</a:t>
            </a:r>
          </a:p>
          <a:p>
            <a:pPr lvl="1"/>
            <a:r>
              <a:rPr lang="bg-BG" dirty="0" smtClean="0"/>
              <a:t>Позата е масив от ъглите в </a:t>
            </a:r>
            <a:r>
              <a:rPr lang="bg-BG" dirty="0" err="1" smtClean="0"/>
              <a:t>шарнирите</a:t>
            </a:r>
            <a:endParaRPr lang="bg-BG" dirty="0" smtClean="0"/>
          </a:p>
          <a:p>
            <a:pPr lvl="1"/>
            <a:r>
              <a:rPr lang="bg-BG" dirty="0" smtClean="0"/>
              <a:t>За създаване на четирите пози избираме подходящи ъгли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8433563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Стъпка №1</a:t>
            </a:r>
          </a:p>
          <a:p>
            <a:pPr lvl="1"/>
            <a:r>
              <a:rPr lang="bg-BG" dirty="0" smtClean="0"/>
              <a:t>Създаване сцената с робота</a:t>
            </a:r>
          </a:p>
          <a:p>
            <a:pPr lvl="1"/>
            <a:r>
              <a:rPr lang="bg-BG" dirty="0" smtClean="0"/>
              <a:t>Обектите ще са пилони с различна височина</a:t>
            </a:r>
            <a:endParaRPr lang="bg-BG" dirty="0"/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981200"/>
            <a:ext cx="6477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729420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</a:p>
          <a:p>
            <a:pPr lvl="1"/>
            <a:r>
              <a:rPr lang="bg-BG" dirty="0" smtClean="0"/>
              <a:t>Обект има най-много един родител</a:t>
            </a:r>
          </a:p>
          <a:p>
            <a:pPr lvl="1"/>
            <a:r>
              <a:rPr lang="bg-BG" dirty="0" smtClean="0"/>
              <a:t>Един родител може да има много деца</a:t>
            </a:r>
          </a:p>
          <a:p>
            <a:pPr lvl="1"/>
            <a:r>
              <a:rPr lang="bg-BG" dirty="0" smtClean="0"/>
              <a:t>Обект може да е дете на един обект, но да е родител на други обекти</a:t>
            </a:r>
          </a:p>
          <a:p>
            <a:pPr lvl="1"/>
            <a:r>
              <a:rPr lang="bg-BG" dirty="0" smtClean="0"/>
              <a:t>Връзките родител-дете не образуват цикли, всички свързани обекти могат да се представят като дърво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643481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Стъпка №2</a:t>
            </a:r>
          </a:p>
          <a:p>
            <a:pPr lvl="1"/>
            <a:r>
              <a:rPr lang="bg-BG" dirty="0" smtClean="0"/>
              <a:t>Определяне на позите, при които роботът захваща всеки връх на пилон</a:t>
            </a:r>
          </a:p>
          <a:p>
            <a:pPr lvl="1"/>
            <a:r>
              <a:rPr lang="bg-BG" dirty="0" smtClean="0"/>
              <a:t>Това може да се получи експериментално или да се изчислява</a:t>
            </a:r>
          </a:p>
          <a:p>
            <a:pPr lvl="1"/>
            <a:r>
              <a:rPr lang="bg-BG" dirty="0" smtClean="0"/>
              <a:t>Важно: голямата степен на свобода често означава повече възможни решения</a:t>
            </a:r>
          </a:p>
          <a:p>
            <a:pPr lvl="1"/>
            <a:r>
              <a:rPr lang="bg-BG" dirty="0" smtClean="0"/>
              <a:t>Избираме такива пози, които се различават в доста от ъглите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49671776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1694"/>
            <a:ext cx="3200400" cy="29307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1695"/>
            <a:ext cx="3200400" cy="29307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88" y="3581399"/>
            <a:ext cx="3200400" cy="29307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581400"/>
            <a:ext cx="3200400" cy="29307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92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Стъпка №3</a:t>
            </a:r>
          </a:p>
          <a:p>
            <a:pPr lvl="1"/>
            <a:r>
              <a:rPr lang="bg-BG" dirty="0" smtClean="0"/>
              <a:t>Заменяме ръчния контрол на робота с автоматичен</a:t>
            </a:r>
          </a:p>
          <a:p>
            <a:pPr lvl="1"/>
            <a:r>
              <a:rPr lang="bg-BG" dirty="0" smtClean="0"/>
              <a:t>Премахваме ъглите от </a:t>
            </a:r>
            <a:r>
              <a:rPr lang="en-US" dirty="0" err="1" smtClean="0">
                <a:solidFill>
                  <a:srgbClr val="FF388C"/>
                </a:solidFill>
              </a:rPr>
              <a:t>dat.gui</a:t>
            </a:r>
            <a:r>
              <a:rPr lang="bg-BG" dirty="0" smtClean="0"/>
              <a:t> в масиви за началната поза и за 4-те запомнени пози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 smtClean="0">
                <a:solidFill>
                  <a:srgbClr val="FF388C"/>
                </a:solidFill>
              </a:rPr>
              <a:t>dat.gui</a:t>
            </a:r>
            <a:r>
              <a:rPr lang="bg-BG" dirty="0" smtClean="0"/>
              <a:t> запазваме ъгъла на въртене на цялата сцена и добавяме 4 функции, които копират избраната поза в текущата поза</a:t>
            </a:r>
          </a:p>
          <a:p>
            <a:pPr lvl="1"/>
            <a:r>
              <a:rPr lang="bg-BG" dirty="0" smtClean="0"/>
              <a:t>Внимание: копирането на масив не трябва да се прави само с „</a:t>
            </a:r>
            <a:r>
              <a:rPr lang="bg-BG" dirty="0" smtClean="0">
                <a:solidFill>
                  <a:srgbClr val="FF388C"/>
                </a:solidFill>
              </a:rPr>
              <a:t>=</a:t>
            </a:r>
            <a:r>
              <a:rPr lang="bg-BG" dirty="0" smtClean="0"/>
              <a:t>“ на целия масив</a:t>
            </a:r>
          </a:p>
        </p:txBody>
      </p:sp>
    </p:spTree>
    <p:extLst>
      <p:ext uri="{BB962C8B-B14F-4D97-AF65-F5344CB8AC3E}">
        <p14:creationId xmlns:p14="http://schemas.microsoft.com/office/powerpoint/2010/main" val="2379822675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Четири запомнени пози на робота</a:t>
            </a:r>
            <a:endParaRPr lang="bg-BG" dirty="0"/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600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4302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Проблем</a:t>
            </a:r>
          </a:p>
          <a:p>
            <a:pPr lvl="1"/>
            <a:r>
              <a:rPr lang="bg-BG" dirty="0" smtClean="0"/>
              <a:t>Превключването от поза в поза кара робота да премине през самите пилони</a:t>
            </a:r>
            <a:endParaRPr lang="bg-BG" dirty="0"/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108200"/>
            <a:ext cx="5653106" cy="383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235388" y="3330388"/>
            <a:ext cx="3200402" cy="628806"/>
            <a:chOff x="-2139769" y="3854476"/>
            <a:chExt cx="3200402" cy="1111037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512103" y="3854476"/>
              <a:ext cx="548528" cy="1111037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Ето тук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 flipH="1">
              <a:off x="-2139769" y="3854476"/>
              <a:ext cx="3200402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35509124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Друг подход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Пълен контрол над позата</a:t>
            </a:r>
          </a:p>
          <a:p>
            <a:pPr lvl="1"/>
            <a:r>
              <a:rPr lang="bg-BG" dirty="0" smtClean="0"/>
              <a:t>Ще искаме пълен контрол над позата</a:t>
            </a:r>
          </a:p>
          <a:p>
            <a:pPr lvl="1"/>
            <a:r>
              <a:rPr lang="bg-BG" dirty="0" smtClean="0"/>
              <a:t>Това включва времето за движение, началната и крайната скорост</a:t>
            </a:r>
          </a:p>
          <a:p>
            <a:pPr lvl="1"/>
            <a:r>
              <a:rPr lang="bg-BG" dirty="0" smtClean="0"/>
              <a:t>При смяна на позите роботът ще отваря щипците си и ще се изправя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77214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Променена задача</a:t>
            </a:r>
          </a:p>
          <a:p>
            <a:pPr lvl="1"/>
            <a:r>
              <a:rPr lang="bg-BG" dirty="0" smtClean="0"/>
              <a:t>Плавен </a:t>
            </a:r>
            <a:r>
              <a:rPr lang="bg-BG" dirty="0"/>
              <a:t>преход между позите със случаен избор на следваща поза</a:t>
            </a:r>
          </a:p>
          <a:p>
            <a:pPr lvl="1"/>
            <a:r>
              <a:rPr lang="bg-BG" dirty="0"/>
              <a:t>Между всеки две пози </a:t>
            </a:r>
            <a:r>
              <a:rPr lang="bg-BG" dirty="0" smtClean="0"/>
              <a:t>роботът </a:t>
            </a:r>
            <a:r>
              <a:rPr lang="bg-BG" dirty="0"/>
              <a:t>временно се изправя и отваря щипците си</a:t>
            </a:r>
          </a:p>
          <a:p>
            <a:pPr lvl="1"/>
            <a:r>
              <a:rPr lang="bg-BG" dirty="0"/>
              <a:t>При заемането на поза изчаква за малко</a:t>
            </a:r>
          </a:p>
          <a:p>
            <a:endParaRPr lang="bg-BG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990600" y="4773706"/>
            <a:ext cx="7696200" cy="0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1004047" y="4621306"/>
            <a:ext cx="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733800" y="4621306"/>
            <a:ext cx="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661647" y="4621306"/>
            <a:ext cx="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7391400" y="4594412"/>
            <a:ext cx="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/>
          <p:cNvSpPr/>
          <p:nvPr/>
        </p:nvSpPr>
        <p:spPr>
          <a:xfrm rot="16200000">
            <a:off x="2247901" y="3757149"/>
            <a:ext cx="228600" cy="2743197"/>
          </a:xfrm>
          <a:prstGeom prst="leftBrace">
            <a:avLst>
              <a:gd name="adj1" fmla="val 3031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4047" y="5179531"/>
            <a:ext cx="2729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Плавен преход</a:t>
            </a:r>
          </a:p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 поза </a:t>
            </a: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А</a:t>
            </a:r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до поза </a:t>
            </a: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799" y="3965540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Поза </a:t>
            </a: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1" name="Left Brace 10"/>
          <p:cNvSpPr/>
          <p:nvPr/>
        </p:nvSpPr>
        <p:spPr>
          <a:xfrm rot="5400000">
            <a:off x="4076699" y="3961194"/>
            <a:ext cx="228600" cy="914400"/>
          </a:xfrm>
          <a:prstGeom prst="leftBrace">
            <a:avLst>
              <a:gd name="adj1" fmla="val 3031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 rot="16200000">
            <a:off x="5905501" y="3757149"/>
            <a:ext cx="228600" cy="2743197"/>
          </a:xfrm>
          <a:prstGeom prst="leftBrace">
            <a:avLst>
              <a:gd name="adj1" fmla="val 3031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53224" y="5179531"/>
            <a:ext cx="2729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Плавен преход</a:t>
            </a:r>
          </a:p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 поза </a:t>
            </a:r>
            <a:r>
              <a:rPr lang="bg-BG" sz="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Б</a:t>
            </a:r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до поза </a:t>
            </a:r>
            <a:r>
              <a:rPr lang="bg-BG" sz="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" y="4282752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Поза </a:t>
            </a:r>
            <a:r>
              <a:rPr lang="bg-BG" sz="1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А</a:t>
            </a:r>
            <a:endParaRPr lang="en-US" sz="1600" b="1" baseline="-25000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1399" y="3964505"/>
            <a:ext cx="914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Поза </a:t>
            </a:r>
            <a:r>
              <a:rPr lang="bg-BG" sz="16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</a:t>
            </a:r>
            <a:endParaRPr lang="en-US" sz="1600" b="1" dirty="0">
              <a:solidFill>
                <a:schemeClr val="accent1">
                  <a:lumMod val="75000"/>
                </a:schemeClr>
              </a:solidFill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6" name="Left Brace 15"/>
          <p:cNvSpPr/>
          <p:nvPr/>
        </p:nvSpPr>
        <p:spPr>
          <a:xfrm rot="5400000">
            <a:off x="7734299" y="3960159"/>
            <a:ext cx="228600" cy="914400"/>
          </a:xfrm>
          <a:prstGeom prst="leftBrace">
            <a:avLst>
              <a:gd name="adj1" fmla="val 30311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>
              <a:latin typeface="Candara" panose="020E0502030303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8305800" y="4621306"/>
            <a:ext cx="0" cy="3048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90599" y="3582435"/>
            <a:ext cx="2729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Изправена поза,</a:t>
            </a:r>
            <a:b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отворени щипци</a:t>
            </a:r>
            <a:endParaRPr lang="en-US" sz="1600" baseline="-25000" dirty="0"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8200" y="3581400"/>
            <a:ext cx="2729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Изправена поза,</a:t>
            </a:r>
            <a:b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effectLst>
                  <a:outerShdw blurRad="63500" algn="ctr" rotWithShape="0">
                    <a:schemeClr val="tx1">
                      <a:lumMod val="50000"/>
                      <a:lumOff val="50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отворени щипци</a:t>
            </a:r>
            <a:endParaRPr lang="en-US" sz="1600" baseline="-25000" dirty="0">
              <a:effectLst>
                <a:outerShdw blurRad="63500" algn="ctr" rotWithShape="0">
                  <a:schemeClr val="tx1">
                    <a:lumMod val="50000"/>
                    <a:lumOff val="50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355475" y="4112355"/>
            <a:ext cx="3657602" cy="339589"/>
            <a:chOff x="2355475" y="4115897"/>
            <a:chExt cx="3657602" cy="656800"/>
          </a:xfrm>
        </p:grpSpPr>
        <p:cxnSp>
          <p:nvCxnSpPr>
            <p:cNvPr id="23" name="Straight Arrow Connector 22"/>
            <p:cNvCxnSpPr>
              <a:stCxn id="21" idx="2"/>
            </p:cNvCxnSpPr>
            <p:nvPr/>
          </p:nvCxnSpPr>
          <p:spPr>
            <a:xfrm flipH="1">
              <a:off x="2355475" y="4116932"/>
              <a:ext cx="1" cy="655765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Arrow Connector 23"/>
            <p:cNvCxnSpPr>
              <a:stCxn id="22" idx="2"/>
            </p:cNvCxnSpPr>
            <p:nvPr/>
          </p:nvCxnSpPr>
          <p:spPr>
            <a:xfrm flipH="1">
              <a:off x="6013076" y="4115897"/>
              <a:ext cx="1" cy="656800"/>
            </a:xfrm>
            <a:prstGeom prst="straightConnector1">
              <a:avLst/>
            </a:prstGeom>
            <a:noFill/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320491460"/>
      </p:ext>
    </p:extLst>
  </p:cSld>
  <p:clrMapOvr>
    <a:masterClrMapping/>
  </p:clrMapOvr>
  <p:transition>
    <p:push dir="u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Детайли по реализацията</a:t>
            </a:r>
          </a:p>
          <a:p>
            <a:pPr lvl="1"/>
            <a:r>
              <a:rPr lang="bg-BG" dirty="0" smtClean="0"/>
              <a:t>Движението е във времето от </a:t>
            </a:r>
            <a:r>
              <a:rPr lang="en-US" dirty="0" err="1" smtClean="0">
                <a:solidFill>
                  <a:srgbClr val="FF388C"/>
                </a:solidFill>
              </a:rPr>
              <a:t>fromTime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до </a:t>
            </a:r>
            <a:r>
              <a:rPr lang="en-US" dirty="0" err="1" smtClean="0">
                <a:solidFill>
                  <a:srgbClr val="FF388C"/>
                </a:solidFill>
              </a:rPr>
              <a:t>toTime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и от поза </a:t>
            </a:r>
            <a:r>
              <a:rPr lang="en-US" dirty="0" err="1" smtClean="0">
                <a:solidFill>
                  <a:srgbClr val="FF388C"/>
                </a:solidFill>
              </a:rPr>
              <a:t>fromIndex</a:t>
            </a:r>
            <a:r>
              <a:rPr lang="bg-BG" dirty="0" smtClean="0">
                <a:solidFill>
                  <a:srgbClr val="FF388C"/>
                </a:solidFill>
              </a:rPr>
              <a:t> </a:t>
            </a:r>
            <a:r>
              <a:rPr lang="bg-BG" dirty="0" smtClean="0"/>
              <a:t>до </a:t>
            </a:r>
            <a:r>
              <a:rPr lang="en-US" dirty="0" err="1" smtClean="0">
                <a:solidFill>
                  <a:srgbClr val="FF388C"/>
                </a:solidFill>
              </a:rPr>
              <a:t>toIndex</a:t>
            </a:r>
            <a:endParaRPr lang="en-US" dirty="0" smtClean="0">
              <a:solidFill>
                <a:srgbClr val="FF388C"/>
              </a:solidFill>
            </a:endParaRPr>
          </a:p>
          <a:p>
            <a:pPr lvl="1"/>
            <a:r>
              <a:rPr lang="bg-BG" dirty="0" smtClean="0"/>
              <a:t>Има нулева поза </a:t>
            </a:r>
            <a:r>
              <a:rPr lang="en-US" dirty="0" smtClean="0">
                <a:solidFill>
                  <a:srgbClr val="FF388C"/>
                </a:solidFill>
              </a:rPr>
              <a:t>pose0</a:t>
            </a:r>
            <a:r>
              <a:rPr lang="en-US" dirty="0" smtClean="0"/>
              <a:t>,</a:t>
            </a:r>
            <a:r>
              <a:rPr lang="bg-BG" dirty="0" smtClean="0"/>
              <a:t> а „официалните“ пози са в масива </a:t>
            </a:r>
            <a:r>
              <a:rPr lang="en-US" dirty="0" smtClean="0">
                <a:solidFill>
                  <a:srgbClr val="FF388C"/>
                </a:solidFill>
              </a:rPr>
              <a:t>poses</a:t>
            </a:r>
          </a:p>
          <a:p>
            <a:pPr lvl="1"/>
            <a:r>
              <a:rPr lang="bg-BG" dirty="0" smtClean="0"/>
              <a:t>Коефициентът </a:t>
            </a:r>
            <a:r>
              <a:rPr lang="en-US" dirty="0" smtClean="0">
                <a:solidFill>
                  <a:srgbClr val="FF388C"/>
                </a:solidFill>
              </a:rPr>
              <a:t>k</a:t>
            </a:r>
            <a:r>
              <a:rPr lang="en-US" dirty="0" smtClean="0"/>
              <a:t> </a:t>
            </a:r>
            <a:r>
              <a:rPr lang="bg-BG" dirty="0" smtClean="0"/>
              <a:t>е за линейна комбинация между началната и крайната поза и се определя от времевия интервал</a:t>
            </a:r>
          </a:p>
          <a:p>
            <a:pPr lvl="1"/>
            <a:r>
              <a:rPr lang="bg-BG" dirty="0" smtClean="0"/>
              <a:t>Коефициентът </a:t>
            </a:r>
            <a:r>
              <a:rPr lang="en-US" dirty="0" smtClean="0">
                <a:solidFill>
                  <a:srgbClr val="FF388C"/>
                </a:solidFill>
              </a:rPr>
              <a:t>k2</a:t>
            </a:r>
            <a:r>
              <a:rPr lang="bg-BG" dirty="0" smtClean="0"/>
              <a:t> е за втора линейна комбинация, която придърпва първата към междинната поза.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9627922"/>
      </p:ext>
    </p:extLst>
  </p:cSld>
  <p:clrMapOvr>
    <a:masterClrMapping/>
  </p:clrMapOvr>
  <p:transition>
    <p:push dir="u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Резултат</a:t>
            </a:r>
          </a:p>
          <a:p>
            <a:pPr lvl="1"/>
            <a:r>
              <a:rPr lang="bg-BG" dirty="0" smtClean="0"/>
              <a:t>Движението от една поза към друга минава през междинно изправено положение</a:t>
            </a:r>
            <a:endParaRPr lang="bg-BG" dirty="0"/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3" y="1981200"/>
            <a:ext cx="67722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490960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smtClean="0"/>
              <a:t>Въпроси и коментари</a:t>
            </a:r>
            <a:endParaRPr lang="bg-BG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012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Цели на влагането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Пакетиране</a:t>
            </a:r>
          </a:p>
          <a:p>
            <a:pPr lvl="1"/>
            <a:r>
              <a:rPr lang="bg-BG" dirty="0" smtClean="0"/>
              <a:t>Група от обекти се пакетират, за да се манипулират като един общ обект</a:t>
            </a:r>
          </a:p>
          <a:p>
            <a:pPr lvl="1"/>
            <a:r>
              <a:rPr lang="bg-BG" dirty="0" smtClean="0"/>
              <a:t>Например, в тема №2 пакетирахме стълба</a:t>
            </a:r>
            <a:endParaRPr lang="bg-BG" dirty="0"/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3" r="12599"/>
          <a:stretch/>
        </p:blipFill>
        <p:spPr bwMode="auto">
          <a:xfrm>
            <a:off x="1371600" y="3886200"/>
            <a:ext cx="3048000" cy="22892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3469821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659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568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err="1" smtClean="0"/>
              <a:t>Локалност</a:t>
            </a:r>
            <a:endParaRPr lang="bg-BG" dirty="0" smtClean="0"/>
          </a:p>
          <a:p>
            <a:pPr lvl="1"/>
            <a:r>
              <a:rPr lang="bg-BG" dirty="0" smtClean="0"/>
              <a:t>Улесняване на анимация, когато дете се движи само движещ се родител</a:t>
            </a:r>
          </a:p>
          <a:p>
            <a:pPr lvl="1"/>
            <a:r>
              <a:rPr lang="bg-BG" dirty="0" smtClean="0"/>
              <a:t>Например, движение на обект в сцена, докато сцената се върти – сцената е обект родител, в който подвижният обект е дете</a:t>
            </a:r>
            <a:endParaRPr lang="bg-BG" dirty="0"/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059" y="3310666"/>
            <a:ext cx="4343400" cy="2861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6187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Управление</a:t>
            </a:r>
          </a:p>
          <a:p>
            <a:pPr lvl="1"/>
            <a:r>
              <a:rPr lang="bg-BG" dirty="0" smtClean="0"/>
              <a:t>Създаване на обекти от много на брой свързани, но подвижни подобекти</a:t>
            </a:r>
          </a:p>
          <a:p>
            <a:pPr lvl="1"/>
            <a:r>
              <a:rPr lang="bg-BG" dirty="0" smtClean="0"/>
              <a:t>Контролирането на движението на целия обект се улеснява</a:t>
            </a:r>
          </a:p>
          <a:p>
            <a:pPr lvl="1"/>
            <a:r>
              <a:rPr lang="bg-BG" dirty="0" smtClean="0"/>
              <a:t>Например, създаването на робот от няколко подвижни елемента – това е в тази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4131829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Несвързани обекти, само визуално изглеждат като свързани</a:t>
            </a:r>
          </a:p>
          <a:p>
            <a:pPr lvl="1"/>
            <a:r>
              <a:rPr lang="bg-BG" dirty="0"/>
              <a:t>З</a:t>
            </a:r>
            <a:r>
              <a:rPr lang="bg-BG" dirty="0" smtClean="0"/>
              <a:t>авъртане на единия, не променя другите</a:t>
            </a:r>
            <a:endParaRPr lang="bg-BG" dirty="0"/>
          </a:p>
        </p:txBody>
      </p:sp>
      <p:sp>
        <p:nvSpPr>
          <p:cNvPr id="34" name="Oval 26"/>
          <p:cNvSpPr/>
          <p:nvPr/>
        </p:nvSpPr>
        <p:spPr>
          <a:xfrm rot="16200000">
            <a:off x="1793204" y="357351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7" name="Oval 26"/>
          <p:cNvSpPr/>
          <p:nvPr/>
        </p:nvSpPr>
        <p:spPr>
          <a:xfrm rot="16200000">
            <a:off x="1793204" y="5009235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8" name="Oval 26"/>
          <p:cNvSpPr/>
          <p:nvPr/>
        </p:nvSpPr>
        <p:spPr>
          <a:xfrm rot="18900000">
            <a:off x="1286038" y="3363578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39" name="Oval 26"/>
          <p:cNvSpPr/>
          <p:nvPr/>
        </p:nvSpPr>
        <p:spPr>
          <a:xfrm rot="2436277">
            <a:off x="2337474" y="3324011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0" name="Oval 26"/>
          <p:cNvSpPr/>
          <p:nvPr/>
        </p:nvSpPr>
        <p:spPr>
          <a:xfrm rot="16200000">
            <a:off x="5450804" y="354294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26"/>
          <p:cNvSpPr/>
          <p:nvPr/>
        </p:nvSpPr>
        <p:spPr>
          <a:xfrm rot="16200000">
            <a:off x="5450804" y="4978666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grpFill/>
          <a:ln w="3175">
            <a:solidFill>
              <a:srgbClr val="FF38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2" name="Oval 26"/>
          <p:cNvSpPr/>
          <p:nvPr/>
        </p:nvSpPr>
        <p:spPr>
          <a:xfrm rot="18900000">
            <a:off x="4943638" y="3333009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3" name="Oval 26"/>
          <p:cNvSpPr/>
          <p:nvPr/>
        </p:nvSpPr>
        <p:spPr>
          <a:xfrm rot="2436277">
            <a:off x="5995074" y="3293442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4F81BD">
              <a:alpha val="50196"/>
            </a:srgb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Oval 26"/>
          <p:cNvSpPr/>
          <p:nvPr/>
        </p:nvSpPr>
        <p:spPr>
          <a:xfrm rot="18900000">
            <a:off x="5958281" y="5197852"/>
            <a:ext cx="1827637" cy="384844"/>
          </a:xfrm>
          <a:custGeom>
            <a:avLst/>
            <a:gdLst/>
            <a:ahLst/>
            <a:cxnLst/>
            <a:rect l="l" t="t" r="r" b="b"/>
            <a:pathLst>
              <a:path w="4317963" h="909230">
                <a:moveTo>
                  <a:pt x="3857589" y="337607"/>
                </a:moveTo>
                <a:cubicBezTo>
                  <a:pt x="3794025" y="337607"/>
                  <a:pt x="3742497" y="389136"/>
                  <a:pt x="3742497" y="452700"/>
                </a:cubicBezTo>
                <a:cubicBezTo>
                  <a:pt x="3742497" y="516264"/>
                  <a:pt x="3794025" y="567793"/>
                  <a:pt x="3857589" y="567793"/>
                </a:cubicBezTo>
                <a:cubicBezTo>
                  <a:pt x="3921153" y="567793"/>
                  <a:pt x="3972683" y="516264"/>
                  <a:pt x="3972683" y="452700"/>
                </a:cubicBezTo>
                <a:cubicBezTo>
                  <a:pt x="3972683" y="389136"/>
                  <a:pt x="3921153" y="337607"/>
                  <a:pt x="3857589" y="337607"/>
                </a:cubicBezTo>
                <a:close/>
                <a:moveTo>
                  <a:pt x="460373" y="337607"/>
                </a:moveTo>
                <a:cubicBezTo>
                  <a:pt x="396809" y="337607"/>
                  <a:pt x="345280" y="389136"/>
                  <a:pt x="345280" y="452700"/>
                </a:cubicBezTo>
                <a:cubicBezTo>
                  <a:pt x="345280" y="516264"/>
                  <a:pt x="396809" y="567793"/>
                  <a:pt x="460373" y="567793"/>
                </a:cubicBezTo>
                <a:cubicBezTo>
                  <a:pt x="523937" y="567793"/>
                  <a:pt x="575466" y="516264"/>
                  <a:pt x="575466" y="452700"/>
                </a:cubicBezTo>
                <a:cubicBezTo>
                  <a:pt x="575466" y="389136"/>
                  <a:pt x="523937" y="337607"/>
                  <a:pt x="460373" y="337607"/>
                </a:cubicBezTo>
                <a:close/>
                <a:moveTo>
                  <a:pt x="460373" y="0"/>
                </a:moveTo>
                <a:lnTo>
                  <a:pt x="1522837" y="0"/>
                </a:lnTo>
                <a:lnTo>
                  <a:pt x="1827637" y="0"/>
                </a:lnTo>
                <a:lnTo>
                  <a:pt x="3857589" y="0"/>
                </a:lnTo>
                <a:cubicBezTo>
                  <a:pt x="4111847" y="0"/>
                  <a:pt x="4317963" y="203401"/>
                  <a:pt x="4317963" y="454308"/>
                </a:cubicBezTo>
                <a:cubicBezTo>
                  <a:pt x="4317963" y="705215"/>
                  <a:pt x="4111847" y="908616"/>
                  <a:pt x="3857589" y="908616"/>
                </a:cubicBezTo>
                <a:lnTo>
                  <a:pt x="3857589" y="909230"/>
                </a:lnTo>
                <a:lnTo>
                  <a:pt x="1827637" y="909230"/>
                </a:lnTo>
                <a:lnTo>
                  <a:pt x="1522837" y="909230"/>
                </a:lnTo>
                <a:lnTo>
                  <a:pt x="460373" y="909230"/>
                </a:lnTo>
                <a:lnTo>
                  <a:pt x="460373" y="908616"/>
                </a:lnTo>
                <a:cubicBezTo>
                  <a:pt x="206116" y="908616"/>
                  <a:pt x="0" y="705215"/>
                  <a:pt x="0" y="454308"/>
                </a:cubicBezTo>
                <a:cubicBezTo>
                  <a:pt x="0" y="203401"/>
                  <a:pt x="206116" y="0"/>
                  <a:pt x="460373" y="0"/>
                </a:cubicBezTo>
                <a:close/>
              </a:path>
            </a:pathLst>
          </a:custGeom>
          <a:solidFill>
            <a:srgbClr val="FF388C">
              <a:alpha val="50196"/>
            </a:srgbClr>
          </a:solidFill>
          <a:ln w="3175">
            <a:solidFill>
              <a:srgbClr val="FF38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45" name="Group 44"/>
          <p:cNvGrpSpPr/>
          <p:nvPr/>
        </p:nvGrpSpPr>
        <p:grpSpPr>
          <a:xfrm>
            <a:off x="1064971" y="4497115"/>
            <a:ext cx="1464905" cy="666555"/>
            <a:chOff x="260801" y="4990728"/>
            <a:chExt cx="1464905" cy="1177734"/>
          </a:xfrm>
        </p:grpSpPr>
        <p:sp>
          <p:nvSpPr>
            <p:cNvPr id="46" name="Text Placeholder 2"/>
            <p:cNvSpPr txBox="1">
              <a:spLocks/>
            </p:cNvSpPr>
            <p:nvPr/>
          </p:nvSpPr>
          <p:spPr>
            <a:xfrm>
              <a:off x="260801" y="4990728"/>
              <a:ext cx="895646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Няма връзка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60801" y="4991101"/>
              <a:ext cx="1464905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4267200" y="4465052"/>
            <a:ext cx="1899538" cy="666555"/>
            <a:chOff x="-173832" y="4990728"/>
            <a:chExt cx="1899538" cy="1177734"/>
          </a:xfrm>
        </p:grpSpPr>
        <p:sp>
          <p:nvSpPr>
            <p:cNvPr id="49" name="Text Placeholder 2"/>
            <p:cNvSpPr txBox="1">
              <a:spLocks/>
            </p:cNvSpPr>
            <p:nvPr/>
          </p:nvSpPr>
          <p:spPr>
            <a:xfrm>
              <a:off x="-173832" y="4990728"/>
              <a:ext cx="1330279" cy="117773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bg-BG" sz="1800" b="0" dirty="0" smtClean="0">
                  <a:solidFill>
                    <a:schemeClr val="bg1"/>
                  </a:solidFill>
                </a:rPr>
                <a:t>Обектът е </a:t>
              </a:r>
              <a:r>
                <a:rPr lang="bg-BG" sz="1800" b="0" dirty="0" err="1" smtClean="0">
                  <a:solidFill>
                    <a:schemeClr val="bg1"/>
                  </a:solidFill>
                </a:rPr>
                <a:t>разкачен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V="1">
              <a:off x="-173832" y="4991101"/>
              <a:ext cx="1899538" cy="56279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2899445" y="5661561"/>
            <a:ext cx="1965677" cy="654862"/>
            <a:chOff x="-450307" y="5011388"/>
            <a:chExt cx="1965677" cy="1157074"/>
          </a:xfrm>
        </p:grpSpPr>
        <p:sp>
          <p:nvSpPr>
            <p:cNvPr id="54" name="Text Placeholder 2"/>
            <p:cNvSpPr txBox="1">
              <a:spLocks/>
            </p:cNvSpPr>
            <p:nvPr/>
          </p:nvSpPr>
          <p:spPr>
            <a:xfrm>
              <a:off x="260800" y="5011388"/>
              <a:ext cx="1254569" cy="1157074"/>
            </a:xfrm>
            <a:prstGeom prst="rect">
              <a:avLst/>
            </a:prstGeom>
            <a:solidFill>
              <a:srgbClr val="FF388C"/>
            </a:solidFill>
            <a:ln w="3175">
              <a:solidFill>
                <a:srgbClr val="FF388C"/>
              </a:solidFill>
            </a:ln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3600" b="1" kern="1200" spc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Verdana" panose="020B0604030504040204" pitchFamily="34" charset="0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SzPct val="70000"/>
                <a:buFont typeface="Arial" panose="020B0604020202020204" pitchFamily="34" charset="0"/>
                <a:buChar char="•"/>
                <a:defRPr lang="en-US" sz="3200" kern="1200" dirty="0" smtClean="0">
                  <a:ln w="3175">
                    <a:noFill/>
                    <a:prstDash val="solid"/>
                  </a:ln>
                  <a:solidFill>
                    <a:schemeClr val="accent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en-US" sz="2400" kern="12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lang="bg-BG" sz="2400" kern="12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ndara" panose="020E0502030303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bg-BG" sz="1800" b="0" dirty="0" smtClean="0">
                  <a:solidFill>
                    <a:schemeClr val="bg1"/>
                  </a:solidFill>
                </a:rPr>
                <a:t>Подвижен обект</a:t>
              </a:r>
              <a:endParaRPr lang="bg-BG" sz="1800" b="0" dirty="0">
                <a:solidFill>
                  <a:schemeClr val="bg1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-450307" y="5011388"/>
              <a:ext cx="1965677" cy="0"/>
            </a:xfrm>
            <a:prstGeom prst="line">
              <a:avLst/>
            </a:prstGeom>
            <a:noFill/>
            <a:ln w="3175">
              <a:solidFill>
                <a:srgbClr val="FF388C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42502506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ARV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8062</TotalTime>
  <Words>1873</Words>
  <Application>Microsoft Office PowerPoint</Application>
  <PresentationFormat>On-screen Show (4:3)</PresentationFormat>
  <Paragraphs>267</Paragraphs>
  <Slides>60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Custom Design</vt:lpstr>
      <vt:lpstr>доц. д-р Павел Бойчев    КИТ-ФМИ-СУ    2020</vt:lpstr>
      <vt:lpstr>PowerPoint Presentation</vt:lpstr>
      <vt:lpstr>PowerPoint Presentation</vt:lpstr>
      <vt:lpstr>Вложени обекти</vt:lpstr>
      <vt:lpstr>PowerPoint Presentation</vt:lpstr>
      <vt:lpstr>Цели на влагането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 1</vt:lpstr>
      <vt:lpstr>PowerPoint Presentation</vt:lpstr>
      <vt:lpstr>PowerPoint Presentation</vt:lpstr>
      <vt:lpstr>PowerPoint Presentation</vt:lpstr>
      <vt:lpstr>PowerPoint Presentation</vt:lpstr>
      <vt:lpstr>Движения на обекти</vt:lpstr>
      <vt:lpstr>PowerPoint Presentation</vt:lpstr>
      <vt:lpstr>PowerPoint Presentation</vt:lpstr>
      <vt:lpstr>PowerPoint Presentation</vt:lpstr>
      <vt:lpstr>PowerPoint Presentation</vt:lpstr>
      <vt:lpstr>Примери</vt:lpstr>
      <vt:lpstr>PowerPoint Presentation</vt:lpstr>
      <vt:lpstr>PowerPoint Presentation</vt:lpstr>
      <vt:lpstr>PowerPoint Presentation</vt:lpstr>
      <vt:lpstr>Структура на роботите</vt:lpstr>
      <vt:lpstr>PowerPoint Presentation</vt:lpstr>
      <vt:lpstr>Поза</vt:lpstr>
      <vt:lpstr>Движение на робот</vt:lpstr>
      <vt:lpstr>Елемент на робот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Плавност</vt:lpstr>
      <vt:lpstr>PowerPoint Presentation</vt:lpstr>
      <vt:lpstr>PowerPoint Presentation</vt:lpstr>
      <vt:lpstr>PowerPoint Presentation</vt:lpstr>
      <vt:lpstr>Синхронизирани елементи</vt:lpstr>
      <vt:lpstr>PowerPoint Presentation</vt:lpstr>
      <vt:lpstr>PowerPoint Presentation</vt:lpstr>
      <vt:lpstr>Поза на робот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Друг подход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WebGL-01. Introduction and history</dc:title>
  <dc:creator>Pavel Boytchev</dc:creator>
  <cp:lastModifiedBy>Anon</cp:lastModifiedBy>
  <cp:revision>556</cp:revision>
  <dcterms:created xsi:type="dcterms:W3CDTF">2013-12-13T09:03:57Z</dcterms:created>
  <dcterms:modified xsi:type="dcterms:W3CDTF">2020-05-17T19:21:32Z</dcterms:modified>
</cp:coreProperties>
</file>