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321" r:id="rId4"/>
    <p:sldId id="329" r:id="rId5"/>
    <p:sldId id="330" r:id="rId6"/>
    <p:sldId id="331" r:id="rId7"/>
    <p:sldId id="333" r:id="rId8"/>
    <p:sldId id="334" r:id="rId9"/>
    <p:sldId id="341" r:id="rId10"/>
    <p:sldId id="322" r:id="rId11"/>
    <p:sldId id="324" r:id="rId12"/>
    <p:sldId id="326" r:id="rId13"/>
    <p:sldId id="327" r:id="rId14"/>
    <p:sldId id="328" r:id="rId15"/>
    <p:sldId id="325" r:id="rId16"/>
    <p:sldId id="335" r:id="rId17"/>
    <p:sldId id="340" r:id="rId18"/>
    <p:sldId id="336" r:id="rId19"/>
    <p:sldId id="337" r:id="rId20"/>
    <p:sldId id="338" r:id="rId21"/>
    <p:sldId id="339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69" r:id="rId33"/>
    <p:sldId id="352" r:id="rId34"/>
    <p:sldId id="353" r:id="rId35"/>
    <p:sldId id="354" r:id="rId36"/>
    <p:sldId id="356" r:id="rId37"/>
    <p:sldId id="357" r:id="rId38"/>
    <p:sldId id="358" r:id="rId39"/>
    <p:sldId id="355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70" r:id="rId51"/>
    <p:sldId id="371" r:id="rId52"/>
    <p:sldId id="372" r:id="rId53"/>
    <p:sldId id="319" r:id="rId54"/>
    <p:sldId id="320" r:id="rId5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C9C9C9"/>
    <a:srgbClr val="E8E8E8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avel\Courses\Materials\Course.ALG%202019\Alg-05%20Complexity\Lecture\Sources\Example%20X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t</c:v>
                </c:pt>
              </c:strCache>
            </c:strRef>
          </c:tx>
          <c:spPr>
            <a:ln w="63500">
              <a:solidFill>
                <a:srgbClr val="0070C0"/>
              </a:solidFill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bg1"/>
                </a:solidFill>
              </a:ln>
            </c:spPr>
          </c:marker>
          <c:val>
            <c:numRef>
              <c:f>Sheet1!$C$3:$C$22</c:f>
              <c:numCache>
                <c:formatCode>General</c:formatCode>
                <c:ptCount val="20"/>
                <c:pt idx="0">
                  <c:v>0.10199999999999999</c:v>
                </c:pt>
                <c:pt idx="1">
                  <c:v>0.372</c:v>
                </c:pt>
                <c:pt idx="2">
                  <c:v>0.78400000000000003</c:v>
                </c:pt>
                <c:pt idx="3">
                  <c:v>1.393</c:v>
                </c:pt>
                <c:pt idx="4">
                  <c:v>2.1840000000000002</c:v>
                </c:pt>
                <c:pt idx="5">
                  <c:v>3.13</c:v>
                </c:pt>
                <c:pt idx="6">
                  <c:v>4.4509999999999996</c:v>
                </c:pt>
                <c:pt idx="7">
                  <c:v>5.5659999999999998</c:v>
                </c:pt>
                <c:pt idx="8">
                  <c:v>7.0590000000000002</c:v>
                </c:pt>
                <c:pt idx="9">
                  <c:v>8.7140000000000004</c:v>
                </c:pt>
                <c:pt idx="10">
                  <c:v>10.577999999999999</c:v>
                </c:pt>
                <c:pt idx="11">
                  <c:v>12.576000000000001</c:v>
                </c:pt>
                <c:pt idx="12">
                  <c:v>15.2</c:v>
                </c:pt>
                <c:pt idx="13">
                  <c:v>18.817</c:v>
                </c:pt>
                <c:pt idx="14">
                  <c:v>22.585000000000001</c:v>
                </c:pt>
                <c:pt idx="15">
                  <c:v>25.741</c:v>
                </c:pt>
                <c:pt idx="16">
                  <c:v>28.364000000000001</c:v>
                </c:pt>
                <c:pt idx="17">
                  <c:v>30.157</c:v>
                </c:pt>
                <c:pt idx="18">
                  <c:v>32.674999999999997</c:v>
                </c:pt>
                <c:pt idx="19">
                  <c:v>36.176000000000002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marker val="1"/>
        <c:smooth val="0"/>
        <c:axId val="88220672"/>
        <c:axId val="64670528"/>
      </c:lineChart>
      <c:catAx>
        <c:axId val="88220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r">
                  <a:defRPr sz="1800">
                    <a:latin typeface="Cambria" panose="02040503050406030204" pitchFamily="18" charset="0"/>
                  </a:defRPr>
                </a:pPr>
                <a:r>
                  <a:rPr lang="en-GB" sz="1800" i="1" dirty="0" smtClean="0">
                    <a:latin typeface="Cambria" panose="02040503050406030204" pitchFamily="18" charset="0"/>
                  </a:rPr>
                  <a:t>n</a:t>
                </a:r>
                <a:r>
                  <a:rPr lang="bg-BG" sz="1800" b="0" dirty="0" smtClean="0">
                    <a:latin typeface="Cambria" panose="02040503050406030204" pitchFamily="18" charset="0"/>
                  </a:rPr>
                  <a:t/>
                </a:r>
                <a:br>
                  <a:rPr lang="bg-BG" sz="1800" b="0" dirty="0" smtClean="0">
                    <a:latin typeface="Cambria" panose="02040503050406030204" pitchFamily="18" charset="0"/>
                  </a:rPr>
                </a:br>
                <a:r>
                  <a:rPr lang="en-GB" sz="1200" b="0" dirty="0" smtClean="0">
                    <a:latin typeface="Cambria" panose="02040503050406030204" pitchFamily="18" charset="0"/>
                  </a:rPr>
                  <a:t>(</a:t>
                </a:r>
                <a:r>
                  <a:rPr lang="en-GB" sz="1200" b="0" dirty="0">
                    <a:latin typeface="Cambria" panose="02040503050406030204" pitchFamily="18" charset="0"/>
                  </a:rPr>
                  <a:t>x</a:t>
                </a:r>
                <a:r>
                  <a:rPr lang="en-GB" sz="1200" b="0" baseline="0" dirty="0">
                    <a:latin typeface="Cambria" panose="02040503050406030204" pitchFamily="18" charset="0"/>
                  </a:rPr>
                  <a:t> 10000)</a:t>
                </a:r>
                <a:endParaRPr lang="en-GB" sz="1200" b="0" dirty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0.88877020997375333"/>
              <c:y val="0.88849537037037041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Cambria" panose="02040503050406030204" pitchFamily="18" charset="0"/>
              </a:defRPr>
            </a:pPr>
            <a:endParaRPr lang="bg-BG"/>
          </a:p>
        </c:txPr>
        <c:crossAx val="64670528"/>
        <c:crosses val="autoZero"/>
        <c:auto val="1"/>
        <c:lblAlgn val="ctr"/>
        <c:lblOffset val="100"/>
        <c:noMultiLvlLbl val="0"/>
      </c:catAx>
      <c:valAx>
        <c:axId val="6467052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 algn="r">
                  <a:defRPr sz="1800">
                    <a:latin typeface="Cambria" panose="02040503050406030204" pitchFamily="18" charset="0"/>
                  </a:defRPr>
                </a:pPr>
                <a:r>
                  <a:rPr lang="en-US" sz="1800" i="1" dirty="0" smtClean="0">
                    <a:latin typeface="Cambria" panose="02040503050406030204" pitchFamily="18" charset="0"/>
                  </a:rPr>
                  <a:t>t</a:t>
                </a:r>
                <a:r>
                  <a:rPr lang="bg-BG" sz="1800" b="0" baseline="0" dirty="0" smtClean="0">
                    <a:latin typeface="Cambria" panose="02040503050406030204" pitchFamily="18" charset="0"/>
                  </a:rPr>
                  <a:t/>
                </a:r>
                <a:br>
                  <a:rPr lang="bg-BG" sz="1800" b="0" baseline="0" dirty="0" smtClean="0">
                    <a:latin typeface="Cambria" panose="02040503050406030204" pitchFamily="18" charset="0"/>
                  </a:rPr>
                </a:br>
                <a:r>
                  <a:rPr lang="en-US" sz="1200" b="0" baseline="0" dirty="0" smtClean="0">
                    <a:latin typeface="Cambria" panose="02040503050406030204" pitchFamily="18" charset="0"/>
                  </a:rPr>
                  <a:t>(</a:t>
                </a:r>
                <a:r>
                  <a:rPr lang="bg-BG" sz="1200" b="0" baseline="0" dirty="0">
                    <a:latin typeface="Cambria" panose="02040503050406030204" pitchFamily="18" charset="0"/>
                  </a:rPr>
                  <a:t>секунди)</a:t>
                </a:r>
                <a:endParaRPr lang="en-GB" sz="1200" b="0" dirty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9.2957130358705816E-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ambria" panose="02040503050406030204" pitchFamily="18" charset="0"/>
              </a:defRPr>
            </a:pPr>
            <a:endParaRPr lang="bg-BG"/>
          </a:p>
        </c:txPr>
        <c:crossAx val="88220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A1</c:v>
                </c:pt>
              </c:strCache>
            </c:strRef>
          </c:tx>
          <c:spPr>
            <a:ln w="635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Sheet1!$C$3:$C$37</c:f>
              <c:numCache>
                <c:formatCode>General</c:formatCode>
                <c:ptCount val="35"/>
                <c:pt idx="0">
                  <c:v>1</c:v>
                </c:pt>
                <c:pt idx="1">
                  <c:v>12</c:v>
                </c:pt>
                <c:pt idx="2">
                  <c:v>45</c:v>
                </c:pt>
                <c:pt idx="3">
                  <c:v>112</c:v>
                </c:pt>
                <c:pt idx="4">
                  <c:v>225</c:v>
                </c:pt>
                <c:pt idx="5">
                  <c:v>396</c:v>
                </c:pt>
                <c:pt idx="6">
                  <c:v>637</c:v>
                </c:pt>
                <c:pt idx="7">
                  <c:v>960</c:v>
                </c:pt>
                <c:pt idx="8">
                  <c:v>1377</c:v>
                </c:pt>
                <c:pt idx="9">
                  <c:v>1900</c:v>
                </c:pt>
                <c:pt idx="10">
                  <c:v>2541</c:v>
                </c:pt>
                <c:pt idx="11">
                  <c:v>3312</c:v>
                </c:pt>
                <c:pt idx="12">
                  <c:v>4225</c:v>
                </c:pt>
                <c:pt idx="13">
                  <c:v>5292</c:v>
                </c:pt>
                <c:pt idx="14">
                  <c:v>6525</c:v>
                </c:pt>
                <c:pt idx="15">
                  <c:v>7936</c:v>
                </c:pt>
                <c:pt idx="16">
                  <c:v>9537</c:v>
                </c:pt>
                <c:pt idx="17">
                  <c:v>11340</c:v>
                </c:pt>
                <c:pt idx="18">
                  <c:v>13357</c:v>
                </c:pt>
                <c:pt idx="19">
                  <c:v>15600</c:v>
                </c:pt>
                <c:pt idx="20">
                  <c:v>18081</c:v>
                </c:pt>
                <c:pt idx="21">
                  <c:v>20812</c:v>
                </c:pt>
                <c:pt idx="22">
                  <c:v>23805</c:v>
                </c:pt>
                <c:pt idx="23">
                  <c:v>27072</c:v>
                </c:pt>
                <c:pt idx="24">
                  <c:v>30625</c:v>
                </c:pt>
                <c:pt idx="25">
                  <c:v>34476</c:v>
                </c:pt>
                <c:pt idx="26">
                  <c:v>38637</c:v>
                </c:pt>
                <c:pt idx="27">
                  <c:v>43120</c:v>
                </c:pt>
                <c:pt idx="28">
                  <c:v>47937</c:v>
                </c:pt>
                <c:pt idx="29">
                  <c:v>53100</c:v>
                </c:pt>
                <c:pt idx="30">
                  <c:v>58621</c:v>
                </c:pt>
                <c:pt idx="31">
                  <c:v>64512</c:v>
                </c:pt>
                <c:pt idx="32">
                  <c:v>70785</c:v>
                </c:pt>
                <c:pt idx="33">
                  <c:v>77452</c:v>
                </c:pt>
                <c:pt idx="34">
                  <c:v>84525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Sheet1!$D$2</c:f>
              <c:strCache>
                <c:ptCount val="1"/>
                <c:pt idx="0">
                  <c:v>A2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ymbol val="none"/>
          </c:marker>
          <c:val>
            <c:numRef>
              <c:f>Sheet1!$D$3:$D$37</c:f>
              <c:numCache>
                <c:formatCode>General</c:formatCode>
                <c:ptCount val="35"/>
                <c:pt idx="0">
                  <c:v>70</c:v>
                </c:pt>
                <c:pt idx="1">
                  <c:v>220</c:v>
                </c:pt>
                <c:pt idx="2">
                  <c:v>470</c:v>
                </c:pt>
                <c:pt idx="3">
                  <c:v>820</c:v>
                </c:pt>
                <c:pt idx="4">
                  <c:v>1270</c:v>
                </c:pt>
                <c:pt idx="5">
                  <c:v>1820</c:v>
                </c:pt>
                <c:pt idx="6">
                  <c:v>2470</c:v>
                </c:pt>
                <c:pt idx="7">
                  <c:v>3220</c:v>
                </c:pt>
                <c:pt idx="8">
                  <c:v>4070</c:v>
                </c:pt>
                <c:pt idx="9">
                  <c:v>5020</c:v>
                </c:pt>
                <c:pt idx="10">
                  <c:v>6070</c:v>
                </c:pt>
                <c:pt idx="11">
                  <c:v>7220</c:v>
                </c:pt>
                <c:pt idx="12">
                  <c:v>8470</c:v>
                </c:pt>
                <c:pt idx="13">
                  <c:v>9820</c:v>
                </c:pt>
                <c:pt idx="14">
                  <c:v>11270</c:v>
                </c:pt>
                <c:pt idx="15">
                  <c:v>12820</c:v>
                </c:pt>
                <c:pt idx="16">
                  <c:v>14470</c:v>
                </c:pt>
                <c:pt idx="17">
                  <c:v>16220</c:v>
                </c:pt>
                <c:pt idx="18">
                  <c:v>18070</c:v>
                </c:pt>
                <c:pt idx="19">
                  <c:v>20020</c:v>
                </c:pt>
                <c:pt idx="20">
                  <c:v>22070</c:v>
                </c:pt>
                <c:pt idx="21">
                  <c:v>24220</c:v>
                </c:pt>
                <c:pt idx="22">
                  <c:v>26470</c:v>
                </c:pt>
                <c:pt idx="23">
                  <c:v>28820</c:v>
                </c:pt>
                <c:pt idx="24">
                  <c:v>31270</c:v>
                </c:pt>
                <c:pt idx="25">
                  <c:v>33820</c:v>
                </c:pt>
                <c:pt idx="26">
                  <c:v>36470</c:v>
                </c:pt>
                <c:pt idx="27">
                  <c:v>39220</c:v>
                </c:pt>
                <c:pt idx="28">
                  <c:v>42070</c:v>
                </c:pt>
                <c:pt idx="29">
                  <c:v>45020</c:v>
                </c:pt>
                <c:pt idx="30">
                  <c:v>48070</c:v>
                </c:pt>
                <c:pt idx="31">
                  <c:v>51220</c:v>
                </c:pt>
                <c:pt idx="32">
                  <c:v>54470</c:v>
                </c:pt>
                <c:pt idx="33">
                  <c:v>57820</c:v>
                </c:pt>
                <c:pt idx="34">
                  <c:v>61270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>
              <a:noFill/>
            </a:ln>
          </c:spPr>
        </c:dropLines>
        <c:marker val="1"/>
        <c:smooth val="0"/>
        <c:axId val="88222208"/>
        <c:axId val="64675136"/>
      </c:lineChart>
      <c:catAx>
        <c:axId val="8822220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>
                    <a:latin typeface="Cambria" panose="02040503050406030204" pitchFamily="18" charset="0"/>
                  </a:defRPr>
                </a:pPr>
                <a:r>
                  <a:rPr lang="en-GB" sz="1600" i="1">
                    <a:latin typeface="Cambria" panose="02040503050406030204" pitchFamily="18" charset="0"/>
                  </a:rPr>
                  <a:t>n</a:t>
                </a:r>
                <a:endParaRPr lang="en-GB" sz="1400" b="0">
                  <a:latin typeface="Cambria" panose="02040503050406030204" pitchFamily="18" charset="0"/>
                </a:endParaRPr>
              </a:p>
            </c:rich>
          </c:tx>
          <c:overlay val="0"/>
        </c:title>
        <c:majorTickMark val="cross"/>
        <c:minorTickMark val="none"/>
        <c:tickLblPos val="nextTo"/>
        <c:txPr>
          <a:bodyPr/>
          <a:lstStyle/>
          <a:p>
            <a:pPr>
              <a:defRPr sz="1100">
                <a:latin typeface="Cambria" panose="02040503050406030204" pitchFamily="18" charset="0"/>
              </a:defRPr>
            </a:pPr>
            <a:endParaRPr lang="bg-BG"/>
          </a:p>
        </c:txPr>
        <c:crossAx val="64675136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646751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>
                    <a:latin typeface="Cambria" panose="02040503050406030204" pitchFamily="18" charset="0"/>
                  </a:defRPr>
                </a:pPr>
                <a:r>
                  <a:rPr lang="en-US" sz="1600" b="1" i="1" baseline="0">
                    <a:latin typeface="Cambria" panose="02040503050406030204" pitchFamily="18" charset="0"/>
                  </a:rPr>
                  <a:t>t</a:t>
                </a:r>
                <a:r>
                  <a:rPr lang="en-US" sz="1600" b="0" i="1" baseline="0">
                    <a:latin typeface="Cambria" panose="02040503050406030204" pitchFamily="18" charset="0"/>
                  </a:rPr>
                  <a:t>(n)</a:t>
                </a:r>
                <a:endParaRPr lang="en-GB" sz="1600" b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6.1174005035084897E-2"/>
              <c:y val="0.388074377399161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  <a:latin typeface="+mj-lt"/>
              </a:defRPr>
            </a:pPr>
            <a:endParaRPr lang="bg-BG"/>
          </a:p>
        </c:txPr>
        <c:crossAx val="88222208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Cambria" panose="02040503050406030204" pitchFamily="18" charset="0"/>
              </a:defRPr>
            </a:pPr>
            <a:endParaRPr lang="bg-BG"/>
          </a:p>
        </c:txPr>
      </c:legendEntry>
      <c:legendEntry>
        <c:idx val="1"/>
        <c:txPr>
          <a:bodyPr/>
          <a:lstStyle/>
          <a:p>
            <a:pPr>
              <a:defRPr sz="1600">
                <a:latin typeface="Cambria" panose="02040503050406030204" pitchFamily="18" charset="0"/>
              </a:defRPr>
            </a:pPr>
            <a:endParaRPr lang="bg-BG"/>
          </a:p>
        </c:txPr>
      </c:legendEntry>
      <c:overlay val="0"/>
      <c:txPr>
        <a:bodyPr/>
        <a:lstStyle/>
        <a:p>
          <a:pPr>
            <a:defRPr sz="1600">
              <a:latin typeface="Cambria" panose="02040503050406030204" pitchFamily="18" charset="0"/>
            </a:defRPr>
          </a:pPr>
          <a:endParaRPr lang="bg-BG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%20Time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2%20Time%20100.html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hyperlink" Target="Sources/Example%203%20Time%2010000.html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Сложност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Оценяване на алгоритми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Данни и алгоритми</a:t>
            </a:r>
          </a:p>
          <a:p>
            <a:pPr lvl="1"/>
            <a:r>
              <a:rPr lang="bg-BG" dirty="0" smtClean="0"/>
              <a:t>Желанието е да опростим данните и алгоритмите</a:t>
            </a:r>
          </a:p>
          <a:p>
            <a:pPr lvl="1"/>
            <a:r>
              <a:rPr lang="bg-BG" dirty="0" smtClean="0"/>
              <a:t>Но по-прости данни изискват по-сложни алгоритми</a:t>
            </a:r>
          </a:p>
          <a:p>
            <a:pPr lvl="1"/>
            <a:r>
              <a:rPr lang="bg-BG" dirty="0" smtClean="0"/>
              <a:t>А по-прости алгоритми изискват по-сложни данни</a:t>
            </a:r>
            <a:endParaRPr lang="en-US" dirty="0" smtClean="0"/>
          </a:p>
          <a:p>
            <a:r>
              <a:rPr lang="bg-BG" dirty="0"/>
              <a:t>Критерии за оценяване</a:t>
            </a:r>
          </a:p>
          <a:p>
            <a:pPr lvl="1"/>
            <a:r>
              <a:rPr lang="bg-BG" dirty="0"/>
              <a:t>Използвана памет – пространствена сложност</a:t>
            </a:r>
          </a:p>
          <a:p>
            <a:pPr lvl="1"/>
            <a:r>
              <a:rPr lang="bg-BG" dirty="0"/>
              <a:t>Необходимо време – времева сложност</a:t>
            </a:r>
          </a:p>
          <a:p>
            <a:pPr lvl="1"/>
            <a:r>
              <a:rPr lang="bg-BG" dirty="0" smtClean="0"/>
              <a:t>Днес </a:t>
            </a:r>
            <a:r>
              <a:rPr lang="bg-BG" dirty="0"/>
              <a:t>паметта е по-евтина от </a:t>
            </a:r>
            <a:r>
              <a:rPr lang="bg-BG" dirty="0" smtClean="0"/>
              <a:t>времето и по-често се оценява времето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1755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Ск</a:t>
            </a:r>
            <a:r>
              <a:rPr lang="en-GB" dirty="0" smtClean="0"/>
              <a:t>à</a:t>
            </a:r>
            <a:r>
              <a:rPr lang="bg-BG" dirty="0" smtClean="0"/>
              <a:t>ла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Параметри на оценяване</a:t>
                </a:r>
              </a:p>
              <a:p>
                <a:pPr lvl="1"/>
                <a:r>
                  <a:rPr lang="bg-BG" dirty="0" smtClean="0"/>
                  <a:t>Оценява се порядъка, а не точната скорост</a:t>
                </a:r>
              </a:p>
              <a:p>
                <a:pPr lvl="1"/>
                <a:r>
                  <a:rPr lang="bg-BG" dirty="0" smtClean="0"/>
                  <a:t>Параметър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данни</a:t>
                </a:r>
              </a:p>
              <a:p>
                <a:r>
                  <a:rPr lang="bg-BG" dirty="0" smtClean="0"/>
                  <a:t>Представяне на сложността</a:t>
                </a:r>
              </a:p>
              <a:p>
                <a:pPr lvl="1"/>
                <a:r>
                  <a:rPr lang="bg-BG" dirty="0" smtClean="0"/>
                  <a:t>Чрез математически израз, който посочва порядъка на сложността спрямо параметъра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120332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Таблица със </a:t>
                </a:r>
                <a:r>
                  <a:rPr lang="bg-BG" dirty="0" err="1" smtClean="0"/>
                  <a:t>ск</a:t>
                </a:r>
                <a:r>
                  <a:rPr lang="en-GB" dirty="0" smtClean="0"/>
                  <a:t>à</a:t>
                </a:r>
                <a:r>
                  <a:rPr lang="bg-BG" dirty="0" err="1" smtClean="0"/>
                  <a:t>лата</a:t>
                </a:r>
                <a:endParaRPr lang="bg-BG" dirty="0"/>
              </a:p>
              <a:p>
                <a:pPr lvl="1"/>
                <a:r>
                  <a:rPr lang="bg-BG" dirty="0" smtClean="0"/>
                  <a:t>Коефициентът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зависи от алгоритъма</a:t>
                </a:r>
                <a:r>
                  <a:rPr lang="en-US" dirty="0"/>
                  <a:t>, </a:t>
                </a:r>
                <a:r>
                  <a:rPr lang="bg-BG" dirty="0"/>
                  <a:t>но често се пропуска, ако не влияе на порядъка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051436"/>
                  </p:ext>
                </p:extLst>
              </p:nvPr>
            </p:nvGraphicFramePr>
            <p:xfrm>
              <a:off x="914400" y="1828800"/>
              <a:ext cx="7315201" cy="381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/>
                    <a:gridCol w="1124990"/>
                    <a:gridCol w="4056611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Сложност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Израз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Примерен</a:t>
                          </a:r>
                          <a:r>
                            <a:rPr lang="bg-BG" sz="2000" baseline="0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Константна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събиране на две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линейно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двоично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Линейно-логаритмична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 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бързо сортиране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Полиномиална </a:t>
                          </a:r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(квадратична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bg-BG" sz="1400" i="1" dirty="0" smtClean="0">
                                  <a:latin typeface="Cambria Math"/>
                                </a:rPr>
                                <m:t>=2</m:t>
                              </m:r>
                            </m:oMath>
                          </a14:m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 и кубична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bg-BG" sz="1400" i="1" dirty="0" smtClean="0">
                                  <a:latin typeface="Cambria Math"/>
                                </a:rPr>
                                <m:t>=3</m:t>
                              </m:r>
                            </m:oMath>
                          </a14:m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, …)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latin typeface="Cambria Math"/>
                                      </a:rPr>
                                      <m:t>𝑘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сортиране чрез вмъкване 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=2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)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Експоненциална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с груба сила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err="1" smtClean="0">
                              <a:latin typeface="Cambria" panose="02040503050406030204" pitchFamily="18" charset="0"/>
                            </a:rPr>
                            <a:t>Факториелна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!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от комбинаториката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051436"/>
                  </p:ext>
                </p:extLst>
              </p:nvPr>
            </p:nvGraphicFramePr>
            <p:xfrm>
              <a:off x="914400" y="1828800"/>
              <a:ext cx="7315201" cy="381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/>
                    <a:gridCol w="1124990"/>
                    <a:gridCol w="4056611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Сложност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Израз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Примерен</a:t>
                          </a:r>
                          <a:r>
                            <a:rPr lang="bg-BG" sz="2000" baseline="0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Константна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събиране на две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07692" r="-359459" b="-6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линейно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307692" r="-359459" b="-5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двоично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Линейно-логаритмична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52381" r="-359459" b="-25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бързо сортиране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79248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84615" r="-242857" b="-1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84615" r="-359459" b="-1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0451" t="-284615" b="-109231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Експоненциална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769231" r="-359459" b="-1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с груба сила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err="1" smtClean="0">
                              <a:latin typeface="Cambria" panose="02040503050406030204" pitchFamily="18" charset="0"/>
                            </a:rPr>
                            <a:t>Факториелна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869231" r="-359459" b="-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от комбинаториката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2645907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Сравнение</a:t>
                </a:r>
              </a:p>
              <a:p>
                <a:pPr lvl="1"/>
                <a:r>
                  <a:rPr lang="bg-BG" dirty="0" smtClean="0"/>
                  <a:t>Константна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&lt;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л</a:t>
                </a:r>
                <a:r>
                  <a:rPr lang="bg-BG" dirty="0" smtClean="0"/>
                  <a:t>инейна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&lt;</m:t>
                    </m:r>
                  </m:oMath>
                </a14:m>
                <a:r>
                  <a:rPr lang="bg-BG" dirty="0" smtClean="0"/>
                  <a:t> …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&lt;</m:t>
                    </m:r>
                    <m:r>
                      <a:rPr lang="bg-BG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факториелна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bg-BG" b="0" i="1" dirty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r>
                      <a:rPr lang="bg-BG" b="0" i="0" smtClean="0"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bg-BG" b="0" i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func>
                    <m:r>
                      <a:rPr lang="bg-BG" b="0" i="0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bg-BG" b="0" i="0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bg-BG" b="0" i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r>
                      <a:rPr lang="en-US">
                        <a:latin typeface="Cambria Math"/>
                      </a:rPr>
                      <m:t>!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Сравнението се прави при достатъчно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Измереното сортиране по-рано</a:t>
                </a:r>
              </a:p>
              <a:p>
                <a:pPr lvl="1"/>
                <a:r>
                  <a:rPr lang="bg-BG" dirty="0" smtClean="0"/>
                  <a:t>Поведението на времето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^2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4068100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Видове сложности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1648062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Нотации</a:t>
            </a:r>
            <a:r>
              <a:rPr lang="en-US" dirty="0"/>
              <a:t> </a:t>
            </a:r>
            <a:r>
              <a:rPr lang="bg-BG" dirty="0"/>
              <a:t>на класове </a:t>
            </a:r>
            <a:r>
              <a:rPr lang="bg-BG" dirty="0" smtClean="0"/>
              <a:t>функции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Имаме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е функция за време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r>
                      <a:rPr lang="en-US" b="0" i="1" dirty="0" smtClean="0">
                        <a:latin typeface="Cambria Math"/>
                      </a:rPr>
                      <m:t>ℕ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Физически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&gt;0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Чете се „о-главно“ или „о-голямо“</a:t>
                </a:r>
              </a:p>
              <a:p>
                <a:pPr lvl="1"/>
                <a:r>
                  <a:rPr lang="bg-BG" dirty="0" smtClean="0"/>
                  <a:t>Ако алгоритъм има 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тогава необходимото време за работа е от порядъка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Сложността на сортирането чрез вмъкване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3653177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Други нотации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bg-BG" dirty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 smtClean="0"/>
                  <a:t> – </a:t>
                </a:r>
                <a:r>
                  <a:rPr lang="bg-BG" altLang="bg-BG" dirty="0" smtClean="0"/>
                  <a:t>„омега-главно“ или „омега-главно“</a:t>
                </a:r>
                <a:endParaRPr lang="en-US" alt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 smtClean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GB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/>
                  <a:t> </a:t>
                </a:r>
                <a:r>
                  <a:rPr lang="bg-BG" dirty="0" smtClean="0"/>
                  <a:t>– „</a:t>
                </a:r>
                <a:r>
                  <a:rPr lang="bg-BG" dirty="0" err="1" smtClean="0"/>
                  <a:t>тета</a:t>
                </a:r>
                <a:r>
                  <a:rPr lang="bg-BG" dirty="0" smtClean="0"/>
                  <a:t>“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bg-BG" dirty="0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/>
                  <a:t> – </a:t>
                </a:r>
                <a:r>
                  <a:rPr lang="bg-BG" altLang="bg-BG" dirty="0"/>
                  <a:t>„</a:t>
                </a:r>
                <a:r>
                  <a:rPr lang="bg-BG" altLang="bg-BG" dirty="0" smtClean="0"/>
                  <a:t>о-малко“</a:t>
                </a:r>
                <a:endParaRPr lang="en-US" alt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bg-BG" altLang="bg-BG" dirty="0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/>
                  <a:t> – </a:t>
                </a:r>
                <a:r>
                  <a:rPr lang="bg-BG" altLang="bg-BG" dirty="0"/>
                  <a:t>„</a:t>
                </a:r>
                <a:r>
                  <a:rPr lang="bg-BG" altLang="bg-BG" dirty="0" smtClean="0"/>
                  <a:t>омега-малко“</a:t>
                </a:r>
              </a:p>
              <a:p>
                <a:r>
                  <a:rPr lang="bg-BG" altLang="bg-BG" dirty="0" smtClean="0"/>
                  <a:t>Примерни формални дефиниции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/>
                  <a:t> е множеството от функции </a:t>
                </a:r>
                <a14:m>
                  <m:oMath xmlns:m="http://schemas.openxmlformats.org/officeDocument/2006/math"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alt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altLang="bg-BG" dirty="0" smtClean="0"/>
                  <a:t>, за които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  <a:ea typeface="Cambria Math"/>
                      </a:rPr>
                      <m:t>∃</m:t>
                    </m:r>
                    <m:r>
                      <a:rPr lang="bg-BG" altLang="bg-BG" i="1" dirty="0" smtClean="0">
                        <a:latin typeface="Cambria Math"/>
                      </a:rPr>
                      <m:t>𝑐</m:t>
                    </m:r>
                    <m:r>
                      <a:rPr lang="bg-BG" altLang="bg-BG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alt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alt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altLang="bg-BG" b="0" i="1" dirty="0" smtClean="0">
                            <a:latin typeface="Cambria Math"/>
                            <a:ea typeface="Cambria Math"/>
                          </a:rPr>
                          <m:t>∃</m:t>
                        </m:r>
                        <m:r>
                          <a:rPr lang="bg-BG" altLang="bg-BG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alt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bg-BG" b="0" i="1" dirty="0" smtClean="0">
                        <a:latin typeface="Cambria Math"/>
                      </a:rPr>
                      <m:t>∈</m:t>
                    </m:r>
                    <m:r>
                      <a:rPr lang="en-US" altLang="bg-BG" b="0" i="1" dirty="0" smtClean="0">
                        <a:latin typeface="Cambria Math"/>
                      </a:rPr>
                      <m:t>ℕ</m:t>
                    </m:r>
                  </m:oMath>
                </a14:m>
                <a:r>
                  <a:rPr lang="bg-BG" altLang="bg-BG" dirty="0" smtClean="0"/>
                  <a:t>, такива че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bg-BG" b="0" i="1" dirty="0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altLang="bg-BG" b="0" i="1" dirty="0" smtClean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bg-BG" b="0" i="1" dirty="0" smtClean="0">
                    <a:latin typeface="Cambria Math"/>
                    <a:ea typeface="Cambria Math"/>
                  </a:rPr>
                  <a:t> </a:t>
                </a:r>
                <a:r>
                  <a:rPr lang="bg-BG" altLang="bg-BG" b="0" dirty="0" smtClean="0">
                    <a:latin typeface="Cambria Math"/>
                    <a:ea typeface="Cambria Math"/>
                  </a:rPr>
                  <a:t>имаме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</a:rPr>
                      <m:t>0≤</m:t>
                    </m:r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r>
                      <a:rPr lang="bg-BG" altLang="bg-BG" i="1" dirty="0" smtClean="0">
                        <a:latin typeface="Cambria Math"/>
                      </a:rPr>
                      <m:t>(</m:t>
                    </m:r>
                    <m:r>
                      <a:rPr lang="bg-BG" altLang="bg-BG" i="1" dirty="0" smtClean="0">
                        <a:latin typeface="Cambria Math"/>
                      </a:rPr>
                      <m:t>𝑛</m:t>
                    </m:r>
                    <m:r>
                      <a:rPr lang="bg-BG" altLang="bg-BG" i="1" dirty="0" smtClean="0">
                        <a:latin typeface="Cambria Math"/>
                      </a:rPr>
                      <m:t>)≤</m:t>
                    </m:r>
                    <m:r>
                      <a:rPr lang="bg-BG" altLang="bg-BG" i="1" dirty="0" smtClean="0">
                        <a:latin typeface="Cambria Math"/>
                      </a:rPr>
                      <m:t>𝑐𝑇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alt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bg-BG" altLang="bg-BG" i="0" dirty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/>
                  <a:t> е множеството </a:t>
                </a:r>
                <a:r>
                  <a:rPr lang="bg-BG" altLang="bg-BG" dirty="0"/>
                  <a:t>от функции </a:t>
                </a:r>
                <a14:m>
                  <m:oMath xmlns:m="http://schemas.openxmlformats.org/officeDocument/2006/math">
                    <m:r>
                      <a:rPr lang="en-US" altLang="bg-BG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alt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altLang="bg-BG" dirty="0" smtClean="0"/>
                  <a:t>, </a:t>
                </a:r>
                <a:r>
                  <a:rPr lang="bg-BG" altLang="bg-BG" dirty="0"/>
                  <a:t>за които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  <a:ea typeface="Cambria Math"/>
                      </a:rPr>
                      <m:t>∃</m:t>
                    </m:r>
                    <m:r>
                      <a:rPr lang="bg-BG" altLang="bg-BG" i="1" dirty="0">
                        <a:latin typeface="Cambria Math"/>
                      </a:rPr>
                      <m:t>𝑐</m:t>
                    </m:r>
                    <m:r>
                      <a:rPr lang="bg-BG" altLang="bg-BG" i="1" dirty="0">
                        <a:latin typeface="Cambria Math"/>
                      </a:rPr>
                      <m:t>&gt;0</m:t>
                    </m:r>
                  </m:oMath>
                </a14:m>
                <a:r>
                  <a:rPr lang="bg-BG" altLang="bg-BG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alt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altLang="bg-BG" i="1" dirty="0">
                            <a:latin typeface="Cambria Math"/>
                            <a:ea typeface="Cambria Math"/>
                          </a:rPr>
                          <m:t>∃</m:t>
                        </m:r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altLang="bg-BG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∈</m:t>
                    </m:r>
                    <m:r>
                      <a:rPr lang="en-US" altLang="bg-BG" i="1" dirty="0">
                        <a:latin typeface="Cambria Math"/>
                      </a:rPr>
                      <m:t>ℕ</m:t>
                    </m:r>
                  </m:oMath>
                </a14:m>
                <a:r>
                  <a:rPr lang="bg-BG" altLang="bg-BG" dirty="0"/>
                  <a:t>, такива че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bg-BG" i="1" dirty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altLang="bg-BG" i="1" dirty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bg-BG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altLang="bg-BG" i="1" dirty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bg-BG" i="1" dirty="0">
                    <a:latin typeface="Cambria Math"/>
                    <a:ea typeface="Cambria Math"/>
                  </a:rPr>
                  <a:t> </a:t>
                </a:r>
                <a:r>
                  <a:rPr lang="bg-BG" altLang="bg-BG" dirty="0">
                    <a:latin typeface="Cambria Math"/>
                    <a:ea typeface="Cambria Math"/>
                  </a:rPr>
                  <a:t>имаме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</a:rPr>
                      <m:t>0≤</m:t>
                    </m:r>
                    <m:r>
                      <a:rPr lang="en-US" altLang="bg-BG" b="0" i="1" dirty="0" smtClean="0">
                        <a:latin typeface="Cambria Math"/>
                      </a:rPr>
                      <m:t>𝑐𝑇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)≤</m:t>
                    </m:r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altLang="bg-BG" dirty="0" smtClean="0">
                  <a:latin typeface="Cambria Math"/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Т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bg-BG" altLang="bg-BG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altLang="bg-BG" i="1" dirty="0" smtClean="0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bg-BG" altLang="bg-BG" dirty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>
                    <a:latin typeface="Cambria Math"/>
                    <a:ea typeface="Cambria Math"/>
                  </a:rPr>
                  <a:t> имаме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</a:rPr>
                      <m:t>0≤</m:t>
                    </m:r>
                    <m:sSub>
                      <m:sSubPr>
                        <m:ctrlPr>
                          <a:rPr lang="bg-BG" alt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bg-BG" altLang="bg-BG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)≤</m:t>
                    </m:r>
                    <m:r>
                      <a:rPr lang="en-US" altLang="bg-BG" i="1" dirty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bg-BG" altLang="bg-BG" i="1" dirty="0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bg-BG" alt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bg-BG" altLang="bg-BG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</m:t>
                    </m:r>
                  </m:oMath>
                </a14:m>
                <a:endParaRPr lang="en-US" altLang="bg-BG" dirty="0" smtClean="0">
                  <a:latin typeface="Cambria Math"/>
                  <a:ea typeface="Cambria Math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8587688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Аналогия</a:t>
                </a:r>
              </a:p>
              <a:p>
                <a:pPr lvl="1"/>
                <a:r>
                  <a:rPr lang="bg-BG" dirty="0" smtClean="0"/>
                  <a:t>Аналогия между нотациите за сложност и операциите за сравнение: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Например,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се „разчита“ така:</a:t>
                </a:r>
                <a:r>
                  <a:rPr lang="en-US" dirty="0" smtClean="0"/>
                  <a:t> </a:t>
                </a:r>
                <a:r>
                  <a:rPr lang="bg-BG" dirty="0" smtClean="0"/>
                  <a:t>времето на работа на алгоритъма не е по-зле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.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6830511"/>
                  </p:ext>
                </p:extLst>
              </p:nvPr>
            </p:nvGraphicFramePr>
            <p:xfrm>
              <a:off x="2590800" y="1828800"/>
              <a:ext cx="3733800" cy="25736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1200"/>
                    <a:gridCol w="1752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Нотация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Аналогия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bg-BG" sz="2000" b="0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altLang="bg-BG" sz="2000" dirty="0" smtClean="0">
                                    <a:latin typeface="Cambria Math"/>
                                  </a:rPr>
                                  <m:t>Ω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≥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2000" dirty="0" smtClean="0">
                                  <a:latin typeface="Cambria Math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el-GR" sz="20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dirty="0" smtClean="0">
                                      <a:latin typeface="Cambria Math"/>
                                    </a:rPr>
                                    <m:t>𝑡</m:t>
                                  </m:r>
                                  <m:d>
                                    <m:dPr>
                                      <m:ctrlPr>
                                        <a:rPr lang="en-GB" sz="20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dirty="0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d>
                            </m:oMath>
                          </a14:m>
                          <a:r>
                            <a:rPr lang="en-GB" sz="2000" dirty="0"/>
                            <a:t> 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bg-BG" sz="2000" dirty="0" smtClean="0">
                                    <a:latin typeface="Cambria Math"/>
                                  </a:rPr>
                                  <m:t>𝑜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&lt;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altLang="bg-BG" sz="2000" dirty="0" smtClean="0">
                                    <a:latin typeface="Cambria Math"/>
                                  </a:rPr>
                                  <m:t>𝜔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&gt;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6830511"/>
                  </p:ext>
                </p:extLst>
              </p:nvPr>
            </p:nvGraphicFramePr>
            <p:xfrm>
              <a:off x="2590800" y="1828800"/>
              <a:ext cx="3733800" cy="25736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1200"/>
                    <a:gridCol w="1752600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Нотация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Аналогия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98592" r="-88615" b="-404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98592" b="-404225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95833" r="-88615" b="-298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195833" b="-298611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00000" r="-88615" b="-20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300000" b="-202817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94444" r="-8861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394444" b="-100000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501408" r="-88615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501408" b="-140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0260156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Свойства на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𝑂</m:t>
                    </m:r>
                    <m:r>
                      <a:rPr lang="en-US" dirty="0" smtClean="0">
                        <a:latin typeface="Cambria Math"/>
                      </a:rPr>
                      <m:t>(…)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Свойства на нотацията „О-голямо“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О(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) = 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𝑘𝑓</m:t>
                        </m:r>
                        <m:r>
                          <a:rPr lang="en-US" i="1" dirty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𝑓</m:t>
                                </m:r>
                              </m:e>
                            </m:d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𝑔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Подредба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bg-BG" dirty="0">
                        <a:latin typeface="Cambria Math"/>
                      </a:rPr>
                      <m:t>&lt;</m:t>
                    </m:r>
                    <m:r>
                      <a:rPr lang="bg-BG" b="0" i="0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  <m:r>
                              <a:rPr lang="en-US"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b="0" i="0" dirty="0" smtClean="0">
                        <a:latin typeface="Cambria Math"/>
                      </a:rPr>
                      <m:t>…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&lt;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/>
                </a:r>
                <a:br>
                  <a:rPr lang="en-US" b="0" i="0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bg-BG">
                        <a:latin typeface="Cambria Math"/>
                      </a:rPr>
                      <m:t>&lt;О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bg-BG">
                        <a:latin typeface="Cambria Math"/>
                      </a:rPr>
                      <m:t>&lt;О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en-US" b="0" i="1" dirty="0" smtClean="0">
                    <a:latin typeface="Cambria Math"/>
                  </a:rPr>
                  <a:t> &lt;</a:t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!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&lt;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O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800" dirty="0" smtClean="0"/>
                  <a:t> </a:t>
                </a:r>
                <a:endParaRPr lang="bg-BG" sz="28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1297193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1</a:t>
                </a:r>
              </a:p>
              <a:p>
                <a:pPr lvl="1"/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извършва 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операции</a:t>
                </a:r>
              </a:p>
              <a:p>
                <a:pPr lvl="1"/>
                <a:r>
                  <a:rPr lang="bg-BG" dirty="0" smtClean="0"/>
                  <a:t>С каква сложност е?</a:t>
                </a:r>
              </a:p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bg-BG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bg-BG" i="1" dirty="0">
                                <a:latin typeface="Cambria Math"/>
                              </a:rPr>
                              <m:t>2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/>
                  <a:t>Пример 2</a:t>
                </a:r>
              </a:p>
              <a:p>
                <a:pPr lvl="1"/>
                <a:r>
                  <a:rPr lang="bg-BG" dirty="0"/>
                  <a:t>По-бърз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ли </a:t>
                </a:r>
                <a:r>
                  <a:rPr lang="bg-BG" dirty="0"/>
                  <a:t>е 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с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50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+20</m:t>
                    </m:r>
                  </m:oMath>
                </a14:m>
                <a:r>
                  <a:rPr lang="bg-BG" dirty="0" smtClean="0"/>
                  <a:t>?</a:t>
                </a:r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50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dirty="0">
                            <a:latin typeface="Cambria Math"/>
                          </a:rPr>
                          <m:t>+20</m:t>
                        </m:r>
                      </m:e>
                    </m:d>
                    <m:r>
                      <a:rPr lang="en-US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50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dirty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20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по-бърз </a:t>
                </a:r>
                <a:r>
                  <a:rPr lang="bg-BG" dirty="0"/>
                  <a:t>е!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005759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Производителност и сложност</a:t>
                </a:r>
              </a:p>
              <a:p>
                <a:pPr lvl="1"/>
                <a:r>
                  <a:rPr lang="bg-BG" dirty="0" smtClean="0"/>
                  <a:t>Измерване на производителността и сложността на алгоритми. Критерии за оценяване. Скала.</a:t>
                </a:r>
              </a:p>
              <a:p>
                <a:r>
                  <a:rPr lang="bg-BG" dirty="0" smtClean="0"/>
                  <a:t>Видове сложност</a:t>
                </a:r>
              </a:p>
              <a:p>
                <a:pPr lvl="1"/>
                <a:r>
                  <a:rPr lang="bg-BG" dirty="0" smtClean="0"/>
                  <a:t>Нотации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bg-BG" dirty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en-US" altLang="bg-BG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bg-BG" dirty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bg-BG" alt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altLang="bg-BG" dirty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bg-BG" dirty="0" smtClean="0"/>
                  <a:t>. Свойства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(…)</m:t>
                    </m:r>
                  </m:oMath>
                </a14:m>
                <a:r>
                  <a:rPr lang="bg-BG" dirty="0" smtClean="0"/>
                  <a:t> и примери.</a:t>
                </a:r>
                <a:endParaRPr lang="en-US" dirty="0" smtClean="0"/>
              </a:p>
              <a:p>
                <a:r>
                  <a:rPr lang="bg-BG" dirty="0" smtClean="0"/>
                  <a:t>Оценяване на сложност</a:t>
                </a:r>
              </a:p>
              <a:p>
                <a:pPr lvl="1"/>
                <a:r>
                  <a:rPr lang="bg-BG" dirty="0" smtClean="0"/>
                  <a:t>Оценяване на последователни инструкции, цикли, вложени цикли, условно изпълнение, функции. Оценяване на алгоритми за числа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, прости числа и операции с масиви.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745" b="-152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Нека проверим</a:t>
                </a:r>
              </a:p>
              <a:p>
                <a:pPr lvl="1"/>
                <a:r>
                  <a:rPr lang="bg-BG" dirty="0" smtClean="0"/>
                  <a:t>За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извършва</a:t>
                </a:r>
                <a:r>
                  <a:rPr lang="en-US" dirty="0" smtClean="0"/>
                  <a:t> 1900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/>
                  <a:t>За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извършва</a:t>
                </a:r>
                <a:r>
                  <a:rPr lang="en-US" dirty="0"/>
                  <a:t> 5020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 smtClean="0"/>
                  <a:t>Т.е.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по-бърз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!!!</a:t>
                </a:r>
                <a:endParaRPr lang="bg-BG" dirty="0" smtClean="0"/>
              </a:p>
              <a:p>
                <a:r>
                  <a:rPr lang="bg-BG" dirty="0" smtClean="0"/>
                  <a:t>Защо така?!</a:t>
                </a:r>
              </a:p>
              <a:p>
                <a:pPr lvl="1"/>
                <a:r>
                  <a:rPr lang="bg-BG" dirty="0" smtClean="0"/>
                  <a:t>Алгоритъм е по-бърз от друг, ако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такова </a:t>
                </a:r>
                <a:r>
                  <a:rPr lang="bg-BG" dirty="0" err="1" smtClean="0"/>
                  <a:t>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∀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bg-BG" dirty="0" smtClean="0"/>
                  <a:t> е по-бърз</a:t>
                </a:r>
              </a:p>
              <a:p>
                <a:pPr lvl="1"/>
                <a:r>
                  <a:rPr lang="bg-BG" dirty="0" smtClean="0"/>
                  <a:t>За стойности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bg-BG" dirty="0" smtClean="0"/>
                  <a:t> няма значение кой е по-бърз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9881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Нека проверим отново</a:t>
                </a:r>
              </a:p>
              <a:p>
                <a:pPr lvl="1"/>
                <a:r>
                  <a:rPr lang="bg-BG" dirty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операции и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с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50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+20</m:t>
                    </m:r>
                  </m:oMath>
                </a14:m>
                <a:r>
                  <a:rPr lang="bg-BG" dirty="0" smtClean="0"/>
                  <a:t> операции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=26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т.е. при 26 или повече елемента, 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е по-бърз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602783"/>
              </p:ext>
            </p:extLst>
          </p:nvPr>
        </p:nvGraphicFramePr>
        <p:xfrm>
          <a:off x="685800" y="2667000"/>
          <a:ext cx="7467600" cy="3746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20662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 на сложност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64746960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Прости инструкции</a:t>
            </a:r>
          </a:p>
          <a:p>
            <a:pPr lvl="1"/>
            <a:r>
              <a:rPr lang="bg-BG" dirty="0" smtClean="0"/>
              <a:t>Инструкции, които са достатъчно базови и се изпълняват достатъчно бързо</a:t>
            </a:r>
          </a:p>
          <a:p>
            <a:pPr lvl="1"/>
            <a:r>
              <a:rPr lang="bg-BG" dirty="0" smtClean="0"/>
              <a:t>Приема се, че имат сложност </a:t>
            </a:r>
            <a:r>
              <a:rPr lang="en-US" dirty="0" smtClean="0"/>
              <a:t>O(1)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99709918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Алгоритмите съдържат</a:t>
            </a:r>
          </a:p>
          <a:p>
            <a:pPr lvl="1"/>
            <a:r>
              <a:rPr lang="bg-BG" dirty="0" smtClean="0"/>
              <a:t>Инструкции, които описват дейности</a:t>
            </a:r>
          </a:p>
          <a:p>
            <a:pPr lvl="1"/>
            <a:r>
              <a:rPr lang="bg-BG" dirty="0" smtClean="0"/>
              <a:t>Връзки между инструкциите – коя след коя следва</a:t>
            </a:r>
          </a:p>
          <a:p>
            <a:r>
              <a:rPr lang="bg-BG" dirty="0" smtClean="0"/>
              <a:t>Оценяването отчита</a:t>
            </a:r>
          </a:p>
          <a:p>
            <a:pPr lvl="1"/>
            <a:r>
              <a:rPr lang="bg-BG" dirty="0" smtClean="0"/>
              <a:t>Сложността на всяка инструкция</a:t>
            </a:r>
          </a:p>
          <a:p>
            <a:pPr lvl="1"/>
            <a:r>
              <a:rPr lang="bg-BG" dirty="0" smtClean="0"/>
              <a:t>Сложността на връзките между инструкциите</a:t>
            </a:r>
          </a:p>
          <a:p>
            <a:pPr lvl="1"/>
            <a:r>
              <a:rPr lang="bg-BG" dirty="0" smtClean="0"/>
              <a:t>Ниво на детайлност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6525619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Базови инструкции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Йерархия на алгоритмите</a:t>
            </a:r>
          </a:p>
          <a:p>
            <a:pPr lvl="1"/>
            <a:r>
              <a:rPr lang="bg-BG" dirty="0" smtClean="0"/>
              <a:t>Изчисленията следват алгоритми на различни нива (на приложния софтуер, </a:t>
            </a:r>
            <a:r>
              <a:rPr lang="bg-BG" dirty="0"/>
              <a:t>на ОС, </a:t>
            </a:r>
            <a:r>
              <a:rPr lang="bg-BG" dirty="0" smtClean="0"/>
              <a:t>на процесора, …)</a:t>
            </a:r>
          </a:p>
          <a:p>
            <a:pPr lvl="1"/>
            <a:r>
              <a:rPr lang="bg-BG" dirty="0" smtClean="0"/>
              <a:t>Пълното отчитане на всички нива е безсмислено и не носи практическа полза</a:t>
            </a:r>
          </a:p>
          <a:p>
            <a:r>
              <a:rPr lang="bg-BG" dirty="0"/>
              <a:t>Ниво на детайлност</a:t>
            </a:r>
          </a:p>
          <a:p>
            <a:pPr lvl="1"/>
            <a:r>
              <a:rPr lang="bg-BG" dirty="0" smtClean="0"/>
              <a:t>Това е граница при оценяването, като алгоритмите на по-ниско ниво не се оценяват</a:t>
            </a:r>
          </a:p>
          <a:p>
            <a:pPr lvl="1"/>
            <a:r>
              <a:rPr lang="bg-BG" dirty="0" smtClean="0"/>
              <a:t>Инструкциите под това ниво са </a:t>
            </a:r>
            <a:r>
              <a:rPr lang="bg-BG" i="1" dirty="0" smtClean="0"/>
              <a:t>базови инструкции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482688847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Оценяване на базови инструкции</a:t>
                </a:r>
              </a:p>
              <a:p>
                <a:pPr lvl="1"/>
                <a:r>
                  <a:rPr lang="bg-BG" dirty="0" smtClean="0"/>
                  <a:t>Приема се, че алгоритмите, които ги реализират, имат константна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Пример с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Ако изчисляването на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базова инструкция, т</a:t>
                </a:r>
                <a:r>
                  <a:rPr lang="en-US" dirty="0" smtClean="0"/>
                  <a:t>o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, който прави това 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Ако не е базова инструкция, то той вече има друга сложност, според използвания метод</a:t>
                </a:r>
              </a:p>
              <a:p>
                <a:r>
                  <a:rPr lang="bg-BG" dirty="0" smtClean="0"/>
                  <a:t>Примери за базови инструкции</a:t>
                </a:r>
              </a:p>
              <a:p>
                <a:pPr lvl="1"/>
                <a:r>
                  <a:rPr lang="bg-BG" dirty="0" smtClean="0"/>
                  <a:t>Фиксираме нивото на детайлност</a:t>
                </a:r>
              </a:p>
              <a:p>
                <a:pPr lvl="1"/>
                <a:r>
                  <a:rPr lang="bg-BG" dirty="0" smtClean="0"/>
                  <a:t>Приемаме за базови инструкции: изчисляване на числов израз, присвояване, сравнение на стойности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709612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алгоритъм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Базова инструкция</a:t>
                </a:r>
              </a:p>
              <a:p>
                <a:pPr lvl="1"/>
                <a:r>
                  <a:rPr lang="bg-BG" dirty="0" smtClean="0"/>
                  <a:t>Има сложност О(1) – по дефиниция и наш избор</a:t>
                </a:r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  <a:endParaRPr lang="bg-BG" dirty="0"/>
              </a:p>
              <a:p>
                <a:pPr marL="12033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>
                        <a:latin typeface="Cambria Math"/>
                      </a:rPr>
                      <m:t>𝑏</m:t>
                    </m:r>
                    <m:r>
                      <a:rPr lang="en-US" i="1" dirty="0" err="1">
                        <a:latin typeface="Cambria Math"/>
                      </a:rPr>
                      <m:t>+</m:t>
                    </m:r>
                    <m:r>
                      <a:rPr lang="en-US" i="1" dirty="0" err="1">
                        <a:latin typeface="Cambria Math"/>
                      </a:rPr>
                      <m:t>𝑐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203325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6282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Последователни инструкции</a:t>
                </a:r>
              </a:p>
              <a:p>
                <a:pPr lvl="1"/>
                <a:r>
                  <a:rPr lang="bg-BG" dirty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инструкции се изпълняват последователно и имат сложности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/>
                  <a:t>общата сложност </a:t>
                </a:r>
                <a:r>
                  <a:rPr lang="bg-BG" dirty="0" smtClean="0"/>
                  <a:t>е:</a:t>
                </a:r>
                <a:br>
                  <a:rPr lang="bg-BG" dirty="0" smtClean="0"/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…+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max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⁡</m:t>
                        </m:r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Броят инструкции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фиксиран и не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Въведи </a:t>
                </a:r>
                <a:r>
                  <a:rPr lang="bg-BG" dirty="0"/>
                  <a:t>с</a:t>
                </a:r>
                <a:r>
                  <a:rPr lang="bg-BG" dirty="0" smtClean="0"/>
                  <a:t>тойността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i="1" dirty="0" smtClean="0">
                  <a:latin typeface="Cambria Math"/>
                </a:endParaRPr>
              </a:p>
              <a:p>
                <a:pPr marL="12033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 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−3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1203325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Сложност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(1)+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(1)+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(1)=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595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Не-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цикъл</a:t>
                </a:r>
              </a:p>
              <a:p>
                <a:pPr lvl="1"/>
                <a:r>
                  <a:rPr lang="bg-BG" dirty="0" smtClean="0"/>
                  <a:t>Ако броят повторения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константа или не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сложността на тялото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тогава общата сложност е пак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r>
                  <a:rPr lang="bg-BG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1 до 10:</a:t>
                </a:r>
              </a:p>
              <a:p>
                <a:pPr marL="1654175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+1/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65417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10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 =</m:t>
                    </m:r>
                    <m:r>
                      <a:rPr lang="en-US" b="0" i="1" dirty="0" smtClean="0">
                        <a:latin typeface="Cambria Math"/>
                      </a:rPr>
                      <m:t>10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05000" y="3377475"/>
            <a:ext cx="381000" cy="965925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42637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Производителност и сложност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06379564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цикъл</a:t>
                </a:r>
              </a:p>
              <a:p>
                <a:pPr lvl="1"/>
                <a:r>
                  <a:rPr lang="bg-BG" dirty="0" smtClean="0"/>
                  <a:t>Ако броят повторения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или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сложността на тялото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тогава общата сложност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𝑘𝑓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</a:t>
                </a:r>
                <a:r>
                  <a:rPr lang="en-US" dirty="0" smtClean="0"/>
                  <a:t>0</a:t>
                </a:r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7700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+1/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7700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 smtClean="0"/>
                  <a:t> </a:t>
                </a:r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 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  <a:blipFill rotWithShape="1">
                <a:blip r:embed="rId2"/>
                <a:stretch>
                  <a:fillRect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3389086"/>
            <a:ext cx="381000" cy="878114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09725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bg-BG" dirty="0" smtClean="0"/>
                  <a:t>По-сложен пример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от </a:t>
                </a:r>
                <a:r>
                  <a:rPr lang="en-US" dirty="0"/>
                  <a:t>0</a:t>
                </a:r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i="1" dirty="0" smtClean="0">
                  <a:latin typeface="Cambria Math"/>
                </a:endParaRP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случайно число</a:t>
                </a:r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случайно число</a:t>
                </a:r>
                <a:endParaRPr lang="en-US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от </a:t>
                </a:r>
                <a:r>
                  <a:rPr lang="en-US" dirty="0" smtClean="0"/>
                  <a:t>0</a:t>
                </a:r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bg-BG" dirty="0"/>
                  <a:t> от </a:t>
                </a:r>
                <a:r>
                  <a:rPr lang="en-US" dirty="0"/>
                  <a:t>0</a:t>
                </a:r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/>
                      </a:rPr>
                      <m:t>s</m:t>
                    </m:r>
                    <m:r>
                      <a:rPr lang="en-US" b="0" i="1" dirty="0" smtClean="0">
                        <a:latin typeface="Cambria Math"/>
                      </a:rPr>
                      <m:t>𝑢𝑚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𝑠𝑢𝑚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∗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1770364"/>
            <a:ext cx="381000" cy="799084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524000" y="2975812"/>
            <a:ext cx="381000" cy="96689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57400" y="3476554"/>
            <a:ext cx="381000" cy="410056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ight Brace 12"/>
          <p:cNvSpPr/>
          <p:nvPr/>
        </p:nvSpPr>
        <p:spPr>
          <a:xfrm>
            <a:off x="4849056" y="1832812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ight Brace 13"/>
          <p:cNvSpPr/>
          <p:nvPr/>
        </p:nvSpPr>
        <p:spPr>
          <a:xfrm>
            <a:off x="4849056" y="2213812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ight Brace 14"/>
          <p:cNvSpPr/>
          <p:nvPr/>
        </p:nvSpPr>
        <p:spPr>
          <a:xfrm>
            <a:off x="6324600" y="3150032"/>
            <a:ext cx="108751" cy="7457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ight Brace 16"/>
          <p:cNvSpPr/>
          <p:nvPr/>
        </p:nvSpPr>
        <p:spPr>
          <a:xfrm>
            <a:off x="5584424" y="1804112"/>
            <a:ext cx="108751" cy="7457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ight Brace 17"/>
          <p:cNvSpPr/>
          <p:nvPr/>
        </p:nvSpPr>
        <p:spPr>
          <a:xfrm>
            <a:off x="6185995" y="1375042"/>
            <a:ext cx="108751" cy="125404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ight Brace 18"/>
          <p:cNvSpPr/>
          <p:nvPr/>
        </p:nvSpPr>
        <p:spPr>
          <a:xfrm>
            <a:off x="6859108" y="2689118"/>
            <a:ext cx="108751" cy="122178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ight Brace 19"/>
          <p:cNvSpPr/>
          <p:nvPr/>
        </p:nvSpPr>
        <p:spPr>
          <a:xfrm>
            <a:off x="7579353" y="1280716"/>
            <a:ext cx="108751" cy="275788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918840" y="184574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840" y="1845749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918840" y="2237822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840" y="2237822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ight Brace 22"/>
          <p:cNvSpPr/>
          <p:nvPr/>
        </p:nvSpPr>
        <p:spPr>
          <a:xfrm>
            <a:off x="5611055" y="3558924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680839" y="358293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839" y="3582934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656742" y="202308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742" y="2023085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58760" y="336358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760" y="3363583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244373" y="185305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373" y="1853055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15808" y="3146121"/>
                <a:ext cx="6303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808" y="3146121"/>
                <a:ext cx="630317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633728" y="2505769"/>
                <a:ext cx="6303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28" y="2505769"/>
                <a:ext cx="630317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4688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Вложени </a:t>
                </a:r>
                <a:r>
                  <a:rPr lang="bg-BG" dirty="0" err="1" smtClean="0"/>
                  <a:t>цикъли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…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:</a:t>
                </a:r>
              </a:p>
              <a:p>
                <a:pPr marL="16541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bg-BG" dirty="0">
                          <a:solidFill>
                            <a:srgbClr val="0070C0"/>
                          </a:solidFill>
                        </a:rPr>
                        <m:t>Цикъл </m:t>
                      </m:r>
                      <m:r>
                        <m:rPr>
                          <m:nor/>
                        </m:rPr>
                        <a:rPr lang="bg-BG" dirty="0"/>
                        <m:t>за </m:t>
                      </m:r>
                      <m:r>
                        <a:rPr lang="en-US" b="0" i="1" dirty="0" smtClean="0">
                          <a:latin typeface="Cambria Math"/>
                        </a:rPr>
                        <m:t>𝑦</m:t>
                      </m:r>
                      <m:r>
                        <m:rPr>
                          <m:nor/>
                        </m:rPr>
                        <a:rPr lang="bg-BG" dirty="0"/>
                        <m:t> от 1 до </m:t>
                      </m:r>
                      <m:r>
                        <m:rPr>
                          <m:nor/>
                        </m:rPr>
                        <a:rPr lang="en-US" b="0" i="0" dirty="0" smtClean="0"/>
                        <m:t>10</m:t>
                      </m:r>
                      <m:r>
                        <m:rPr>
                          <m:nor/>
                        </m:rPr>
                        <a:rPr lang="bg-BG" dirty="0"/>
                        <m:t>:</m:t>
                      </m:r>
                    </m:oMath>
                  </m:oMathPara>
                </a14:m>
                <a:endParaRPr lang="bg-BG" dirty="0"/>
              </a:p>
              <a:p>
                <a:pPr marL="21113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256857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10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819400" y="3429000"/>
            <a:ext cx="381000" cy="584925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ight Brace 6"/>
          <p:cNvSpPr/>
          <p:nvPr/>
        </p:nvSpPr>
        <p:spPr>
          <a:xfrm>
            <a:off x="6026216" y="3543563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ight Brace 7"/>
          <p:cNvSpPr/>
          <p:nvPr/>
        </p:nvSpPr>
        <p:spPr>
          <a:xfrm>
            <a:off x="6652260" y="3060074"/>
            <a:ext cx="108751" cy="90232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96000" y="356757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567573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16900" y="334982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900" y="3349823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/>
          <p:cNvSpPr/>
          <p:nvPr/>
        </p:nvSpPr>
        <p:spPr>
          <a:xfrm>
            <a:off x="5798483" y="3097213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68340" y="3032760"/>
                <a:ext cx="761133" cy="45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340" y="3032760"/>
                <a:ext cx="761133" cy="4598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Brace 12"/>
          <p:cNvSpPr/>
          <p:nvPr/>
        </p:nvSpPr>
        <p:spPr>
          <a:xfrm>
            <a:off x="5195299" y="2642990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65083" y="26670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5083" y="2667000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 r="-3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/>
          <p:cNvSpPr/>
          <p:nvPr/>
        </p:nvSpPr>
        <p:spPr>
          <a:xfrm>
            <a:off x="4592115" y="2283700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61899" y="230771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899" y="2307710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/>
          <p:cNvSpPr/>
          <p:nvPr/>
        </p:nvSpPr>
        <p:spPr>
          <a:xfrm>
            <a:off x="7250300" y="2617352"/>
            <a:ext cx="97451" cy="135583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309651" y="312308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9651" y="3123088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/>
          <p:cNvSpPr/>
          <p:nvPr/>
        </p:nvSpPr>
        <p:spPr>
          <a:xfrm>
            <a:off x="7924800" y="2283700"/>
            <a:ext cx="97451" cy="17151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984151" y="299466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4151" y="2994660"/>
                <a:ext cx="533400" cy="307777"/>
              </a:xfrm>
              <a:prstGeom prst="rect">
                <a:avLst/>
              </a:prstGeom>
              <a:blipFill rotWithShape="1">
                <a:blip r:embed="rId9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342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Условен оператор</a:t>
                </a:r>
              </a:p>
              <a:p>
                <a:pPr lvl="1"/>
                <a:r>
                  <a:rPr lang="bg-BG" dirty="0" smtClean="0"/>
                  <a:t>Ако сложността на условието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сложностите на двата под-клона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общата сложност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 dirty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 dirty="0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/>
                  <a:t>0</a:t>
                </a:r>
                <a:endParaRPr lang="bg-BG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цикъл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𝑐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−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0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3429000"/>
            <a:ext cx="381000" cy="878992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9354532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</p:spPr>
            <p:txBody>
              <a:bodyPr/>
              <a:lstStyle/>
              <a:p>
                <a:r>
                  <a:rPr lang="bg-BG" dirty="0" smtClean="0"/>
                  <a:t>Използване на процедури и функции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Ако процедура/функция 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 командата, в която се използва се включва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lvl="2"/>
                <a:r>
                  <a:rPr lang="bg-BG" dirty="0" smtClean="0"/>
                  <a:t>Имаме функция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sum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bg-BG" dirty="0" smtClean="0"/>
                  <a:t>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2"/>
                <a:r>
                  <a:rPr lang="bg-BG" dirty="0" smtClean="0"/>
                  <a:t>Имаме функции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max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)&gt;0</m:t>
                    </m:r>
                  </m:oMath>
                </a14:m>
                <a:endParaRPr lang="bg-BG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max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739775" lvl="1" indent="0">
                  <a:buNone/>
                </a:pPr>
                <a:endParaRPr lang="en-US" dirty="0" smtClean="0"/>
              </a:p>
              <a:p>
                <a:pPr marL="733425" lvl="1" indent="-342900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  <a:p>
                <a:pPr marL="739775"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24000" y="4038600"/>
            <a:ext cx="381000" cy="878992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3249256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памет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 същия начин</a:t>
                </a:r>
              </a:p>
              <a:p>
                <a:pPr lvl="1"/>
                <a:r>
                  <a:rPr lang="bg-BG" dirty="0" smtClean="0"/>
                  <a:t>Същите правила</a:t>
                </a:r>
              </a:p>
              <a:p>
                <a:pPr lvl="1"/>
                <a:r>
                  <a:rPr lang="bg-BG" dirty="0" smtClean="0"/>
                  <a:t>Същите нотации на функции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:r>
                  <a:rPr lang="bg-BG" dirty="0" smtClean="0"/>
                  <a:t>Използването на краен брой променливи води до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Използването на масив с фиксиран, независещ от </a:t>
                </a:r>
                <a:r>
                  <a:rPr lang="en-US" dirty="0" smtClean="0"/>
                  <a:t>n</a:t>
                </a:r>
                <a:r>
                  <a:rPr lang="bg-BG" dirty="0" smtClean="0"/>
                  <a:t> размер също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Обаче, масив с размер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вече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4318271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от практиката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Курс „Компютърна графика с </a:t>
            </a:r>
            <a:r>
              <a:rPr lang="en-US" dirty="0" smtClean="0"/>
              <a:t>WebGL”</a:t>
            </a:r>
          </a:p>
          <a:p>
            <a:pPr lvl="1"/>
            <a:r>
              <a:rPr lang="bg-BG" dirty="0" smtClean="0"/>
              <a:t>Рисуването на повърхнина очаква тя да е раздробена на триъгълници, описани с координати на върховете</a:t>
            </a:r>
          </a:p>
          <a:p>
            <a:pPr lvl="1"/>
            <a:r>
              <a:rPr lang="bg-BG" dirty="0" smtClean="0"/>
              <a:t>Скоростта на графиката зависи от размера на данните и от броя команди за рисуване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Основна цел – да се намали броят команди – те имат по-голям дял в изразходваното време)</a:t>
            </a:r>
          </a:p>
          <a:p>
            <a:pPr lvl="1"/>
            <a:r>
              <a:rPr lang="bg-BG" dirty="0" smtClean="0"/>
              <a:t>Вторична цел – да се намали обемът на данните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201064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Контролен пример</a:t>
                </a:r>
              </a:p>
              <a:p>
                <a:pPr lvl="1"/>
                <a:r>
                  <a:rPr lang="bg-BG" dirty="0"/>
                  <a:t>Квадрат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четириъгълника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Важно е да измерваме не само порядъка на сложността, но и да не потриваме константите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696041" y="2511939"/>
            <a:ext cx="3657600" cy="2992581"/>
            <a:chOff x="1828800" y="1600200"/>
            <a:chExt cx="5029200" cy="4114800"/>
          </a:xfrm>
        </p:grpSpPr>
        <p:grpSp>
          <p:nvGrpSpPr>
            <p:cNvPr id="5" name="Group 4"/>
            <p:cNvGrpSpPr/>
            <p:nvPr/>
          </p:nvGrpSpPr>
          <p:grpSpPr>
            <a:xfrm>
              <a:off x="1828800" y="4800600"/>
              <a:ext cx="914400" cy="914400"/>
              <a:chOff x="1828800" y="5257799"/>
              <a:chExt cx="914400" cy="914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2740550" y="4800600"/>
              <a:ext cx="914400" cy="914400"/>
              <a:chOff x="1828800" y="5257799"/>
              <a:chExt cx="914400" cy="91440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3654950" y="4800600"/>
              <a:ext cx="914400" cy="914400"/>
              <a:chOff x="1828800" y="5257799"/>
              <a:chExt cx="914400" cy="9144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4569350" y="4800600"/>
              <a:ext cx="914400" cy="914400"/>
              <a:chOff x="1828800" y="5257799"/>
              <a:chExt cx="914400" cy="914400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5943600" y="4800600"/>
              <a:ext cx="914400" cy="914400"/>
              <a:chOff x="1828800" y="5257799"/>
              <a:chExt cx="914400" cy="914400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828800" y="3429000"/>
              <a:ext cx="914400" cy="914400"/>
              <a:chOff x="1828800" y="5257799"/>
              <a:chExt cx="914400" cy="9144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2740550" y="3429000"/>
              <a:ext cx="914400" cy="914400"/>
              <a:chOff x="1828800" y="5257799"/>
              <a:chExt cx="914400" cy="914400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654950" y="3429000"/>
              <a:ext cx="914400" cy="914400"/>
              <a:chOff x="1828800" y="5257799"/>
              <a:chExt cx="914400" cy="914400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828800" y="1600200"/>
              <a:ext cx="5029200" cy="4114800"/>
              <a:chOff x="-911750" y="3428999"/>
              <a:chExt cx="5029200" cy="411480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-91175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65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91440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82880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42317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3203051" y="6172198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2743200" y="3428999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746000" y="4347228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2745999" y="52577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48800" y="6176028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4117450" y="6176028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748800" y="66293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2748800" y="75437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5943600" y="3429000"/>
              <a:ext cx="914400" cy="914400"/>
              <a:chOff x="1828800" y="5257799"/>
              <a:chExt cx="914400" cy="914400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828800" y="2514600"/>
              <a:ext cx="914400" cy="914400"/>
              <a:chOff x="1828800" y="5257799"/>
              <a:chExt cx="914400" cy="9144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2740550" y="2514600"/>
              <a:ext cx="914400" cy="914400"/>
              <a:chOff x="1828800" y="5257799"/>
              <a:chExt cx="914400" cy="9144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3654950" y="2514600"/>
              <a:ext cx="914400" cy="914400"/>
              <a:chOff x="1828800" y="5257799"/>
              <a:chExt cx="914400" cy="91440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4569350" y="2514600"/>
              <a:ext cx="914400" cy="914400"/>
              <a:chOff x="1828800" y="5257799"/>
              <a:chExt cx="914400" cy="9144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5943600" y="2514600"/>
              <a:ext cx="914400" cy="914400"/>
              <a:chOff x="1828800" y="5257799"/>
              <a:chExt cx="914400" cy="9144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1828800" y="1600200"/>
              <a:ext cx="914400" cy="914400"/>
              <a:chOff x="1828800" y="5257799"/>
              <a:chExt cx="914400" cy="91440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2740550" y="1600200"/>
              <a:ext cx="914400" cy="914400"/>
              <a:chOff x="1828800" y="5257799"/>
              <a:chExt cx="914400" cy="91440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3654950" y="1600200"/>
              <a:ext cx="914400" cy="914400"/>
              <a:chOff x="1828800" y="5257799"/>
              <a:chExt cx="914400" cy="9144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4569350" y="1600200"/>
              <a:ext cx="914400" cy="914400"/>
              <a:chOff x="1828800" y="5257799"/>
              <a:chExt cx="914400" cy="9144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5943600" y="1600200"/>
              <a:ext cx="914400" cy="914400"/>
              <a:chOff x="1828800" y="5257799"/>
              <a:chExt cx="914400" cy="91440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8" name="Right Brace 77"/>
          <p:cNvSpPr/>
          <p:nvPr/>
        </p:nvSpPr>
        <p:spPr>
          <a:xfrm>
            <a:off x="6506041" y="2546672"/>
            <a:ext cx="144285" cy="2957848"/>
          </a:xfrm>
          <a:prstGeom prst="rightBrace">
            <a:avLst>
              <a:gd name="adj1" fmla="val 46381"/>
              <a:gd name="adj2" fmla="val 50000"/>
            </a:avLst>
          </a:prstGeom>
          <a:noFill/>
          <a:ln w="952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6587627" y="3801226"/>
                <a:ext cx="447331" cy="39495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r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bg-BG" sz="2400" baseline="-25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627" y="3801226"/>
                <a:ext cx="447331" cy="3949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ight Brace 79"/>
          <p:cNvSpPr/>
          <p:nvPr/>
        </p:nvSpPr>
        <p:spPr>
          <a:xfrm rot="5400000">
            <a:off x="4432638" y="3829856"/>
            <a:ext cx="184405" cy="3657600"/>
          </a:xfrm>
          <a:prstGeom prst="rightBrace">
            <a:avLst>
              <a:gd name="adj1" fmla="val 46381"/>
              <a:gd name="adj2" fmla="val 50000"/>
            </a:avLst>
          </a:prstGeom>
          <a:noFill/>
          <a:ln w="952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4301174" y="5777248"/>
                <a:ext cx="447331" cy="39495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r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bg-BG" sz="2400" baseline="-25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174" y="5777248"/>
                <a:ext cx="447331" cy="3949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307549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</a:p>
              <a:p>
                <a:pPr lvl="1"/>
                <a:r>
                  <a:rPr lang="bg-BG" dirty="0" smtClean="0"/>
                  <a:t>Обем на данните (в байтове)</a:t>
                </a:r>
              </a:p>
              <a:p>
                <a:pPr lvl="1"/>
                <a:r>
                  <a:rPr lang="bg-BG" dirty="0" smtClean="0"/>
                  <a:t>Брой команди за рисуване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Изискваната памет е винаги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но </a:t>
                </a:r>
                <a:r>
                  <a:rPr lang="bg-BG" dirty="0"/>
                  <a:t>разликата </a:t>
                </a:r>
                <a:r>
                  <a:rPr lang="bg-BG" dirty="0" smtClean="0"/>
                  <a:t>между първият и последният метод е 5 пъти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495501"/>
              </p:ext>
            </p:extLst>
          </p:nvPr>
        </p:nvGraphicFramePr>
        <p:xfrm>
          <a:off x="1556385" y="1905000"/>
          <a:ext cx="5987415" cy="2865120"/>
        </p:xfrm>
        <a:graphic>
          <a:graphicData uri="http://schemas.openxmlformats.org/drawingml/2006/table">
            <a:tbl>
              <a:tblPr bandCol="1">
                <a:tableStyleId>{2D5ABB26-0587-4C30-8999-92F81FD0307C}</a:tableStyleId>
              </a:tblPr>
              <a:tblGrid>
                <a:gridCol w="3334068"/>
                <a:gridCol w="1414780"/>
                <a:gridCol w="1238567"/>
              </a:tblGrid>
              <a:tr h="370840">
                <a:tc>
                  <a:txBody>
                    <a:bodyPr/>
                    <a:lstStyle/>
                    <a:p>
                      <a:endParaRPr lang="bg-BG" sz="1800" b="0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Байтове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Функции</a:t>
                      </a:r>
                      <a:endParaRPr lang="bg-BG" sz="18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Отделни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 триъгълници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effectLst/>
                          <a:latin typeface="Cambria" panose="02040503050406030204" pitchFamily="18" charset="0"/>
                        </a:rPr>
                        <a:t>72</a:t>
                      </a:r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Отделни ленти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bg-BG" sz="1800" b="0" i="1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Слепени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ленти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dirty="0" smtClean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триъгълници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18-24n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ленти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kern="1200" dirty="0" smtClean="0">
                          <a:effectLst/>
                          <a:latin typeface="Cambria" panose="02040503050406030204" pitchFamily="18" charset="0"/>
                        </a:rPr>
                        <a:t>14-</a:t>
                      </a:r>
                      <a:r>
                        <a:rPr lang="en-US" sz="1800" kern="1200" dirty="0" smtClean="0">
                          <a:effectLst/>
                          <a:latin typeface="Cambria" panose="02040503050406030204" pitchFamily="18" charset="0"/>
                        </a:rPr>
                        <a:t>16n</a:t>
                      </a:r>
                      <a:r>
                        <a:rPr lang="en-US" sz="1800" kern="12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baseline="300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слепени ленти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800" kern="1200" dirty="0" smtClean="0">
                          <a:effectLst/>
                          <a:latin typeface="Cambria" panose="02040503050406030204" pitchFamily="18" charset="0"/>
                        </a:rPr>
                        <a:t>14-</a:t>
                      </a:r>
                      <a:r>
                        <a:rPr lang="en-US" sz="1800" kern="1200" dirty="0" smtClean="0">
                          <a:effectLst/>
                          <a:latin typeface="Cambria" panose="02040503050406030204" pitchFamily="18" charset="0"/>
                        </a:rPr>
                        <a:t>16n</a:t>
                      </a:r>
                      <a:r>
                        <a:rPr lang="en-US" sz="1800" kern="12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baseline="300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93627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 за сложността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 вида сложности</a:t>
                </a:r>
              </a:p>
              <a:p>
                <a:pPr lvl="1"/>
                <a:r>
                  <a:rPr lang="bg-BG" dirty="0" smtClean="0"/>
                  <a:t>Средна сложност (статистически получена)</a:t>
                </a:r>
              </a:p>
              <a:p>
                <a:pPr lvl="1"/>
                <a:r>
                  <a:rPr lang="bg-BG" dirty="0" smtClean="0"/>
                  <a:t>Сложност при най-лошата ситуация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Сложност при най-добрата ситуация</a:t>
                </a:r>
              </a:p>
              <a:p>
                <a:r>
                  <a:rPr lang="bg-BG" dirty="0" smtClean="0"/>
                  <a:t>За какво се използва това?</a:t>
                </a:r>
              </a:p>
              <a:p>
                <a:pPr lvl="1"/>
                <a:r>
                  <a:rPr lang="bg-BG" dirty="0" smtClean="0"/>
                  <a:t>Има алгоритми, които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, но в частни случаи, при подходяща подредба на данните (напр. сортиран масив), сложността спада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89433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Полева дейност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измерим скоростта на сортиране</a:t>
                </a:r>
              </a:p>
              <a:p>
                <a:pPr lvl="1"/>
                <a:r>
                  <a:rPr lang="bg-BG" dirty="0" smtClean="0"/>
                  <a:t>Разглеждаме алгоритъма чрез вмъкване</a:t>
                </a:r>
              </a:p>
              <a:p>
                <a:pPr lvl="1"/>
                <a:r>
                  <a:rPr lang="bg-BG" dirty="0" smtClean="0"/>
                  <a:t>Измерваме за различни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Показваме как се променя времето за сортиране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Технически подробности</a:t>
                </a:r>
              </a:p>
              <a:p>
                <a:pPr lvl="1"/>
                <a:r>
                  <a:rPr lang="bg-BG" dirty="0" smtClean="0"/>
                  <a:t>Използваме масиви със случайни числа</a:t>
                </a:r>
              </a:p>
              <a:p>
                <a:pPr lvl="1"/>
                <a:r>
                  <a:rPr lang="bg-BG" dirty="0" smtClean="0"/>
                  <a:t>Правим тестовете няколко пъти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79382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Използваните до момента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9237861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bg-BG" b="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със събиране</a:t>
                </a:r>
              </a:p>
              <a:p>
                <a:pPr lvl="2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bg-BG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𝐶</m:t>
                      </m:r>
                      <m:r>
                        <a:rPr lang="en-US" i="1" dirty="0">
                          <a:latin typeface="Cambria Math"/>
                        </a:rPr>
                        <m:t> = </m:t>
                      </m:r>
                      <m:r>
                        <a:rPr lang="en-US" i="1" dirty="0" err="1">
                          <a:latin typeface="Cambria Math"/>
                        </a:rPr>
                        <m:t>𝐴</m:t>
                      </m:r>
                      <m:r>
                        <a:rPr lang="en-US" i="1" dirty="0" err="1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𝐴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bg-BG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𝐵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bg-BG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Времева сложност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Сложност на данните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497106" y="2590800"/>
            <a:ext cx="381000" cy="1143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9537728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 рекурсия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−1)+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−2)</m:t>
                    </m:r>
                  </m:oMath>
                </a14:m>
                <a:endParaRPr lang="en-US" dirty="0"/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/>
                  <a:t>Времева </a:t>
                </a:r>
                <a:r>
                  <a:rPr lang="bg-BG" dirty="0" smtClean="0"/>
                  <a:t>сложност 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ще трябва да </a:t>
                </a:r>
                <a:r>
                  <a:rPr lang="bg-BG" dirty="0" err="1" smtClean="0"/>
                  <a:t>посмятаме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𝐹</m:t>
                        </m:r>
                        <m:d>
                          <m:d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Синята сложност е без значение, така получаваме, че времевата сложност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понеже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2541494" y="1837765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4191000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5728447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4863353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3330388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3632947" y="2671483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5132294" y="2671483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0211363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Сложност на данните – константен брой променливи, локални за всяко извикване на функцията</a:t>
                </a:r>
              </a:p>
              <a:p>
                <a:pPr lvl="1"/>
                <a:r>
                  <a:rPr lang="bg-BG" dirty="0" smtClean="0"/>
                  <a:t>Във всеки момент „активните“ функции са не повече от максималната дълбочина на рекурсията</a:t>
                </a:r>
              </a:p>
              <a:p>
                <a:pPr lvl="1"/>
                <a:r>
                  <a:rPr lang="bg-BG" dirty="0" smtClean="0"/>
                  <a:t>Тя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Окончателно, сложността на данните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539539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пряко изчисление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/>
                              </a:rPr>
                              <m:t>𝜑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/>
                                  </a:rPr>
                                  <m:t>𝜑</m:t>
                                </m:r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−</m:t>
                            </m:r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–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bg-BG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Сложност на данните –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Сравнение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8296180"/>
                  </p:ext>
                </p:extLst>
              </p:nvPr>
            </p:nvGraphicFramePr>
            <p:xfrm>
              <a:off x="1447800" y="3810000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Време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Данни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итерация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рекурсия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i="1" dirty="0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 dirty="0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i="1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изчисление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8296180"/>
                  </p:ext>
                </p:extLst>
              </p:nvPr>
            </p:nvGraphicFramePr>
            <p:xfrm>
              <a:off x="1447800" y="3810000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Време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Данни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итерация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109836" r="-9970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109836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рекурсия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213333" r="-99701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213333" b="-12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изчисление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308197" r="-9970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308197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3542155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Рекурсията</a:t>
                </a:r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 е твърде неприятна</a:t>
                </a:r>
              </a:p>
              <a:p>
                <a:pPr lvl="1"/>
                <a:r>
                  <a:rPr lang="bg-BG" dirty="0" smtClean="0"/>
                  <a:t>Ако се използва динамично програмиране (запомнят се вече изчислените по-малки числа), сложността ще стане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колкото е итерацията</a:t>
                </a:r>
              </a:p>
              <a:p>
                <a:pPr lvl="1"/>
                <a:r>
                  <a:rPr lang="bg-BG" dirty="0" smtClean="0"/>
                  <a:t>Но това изисква запомнянето на по-малките числа, т.е. паметта ще стане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Затова казахме</a:t>
                </a:r>
              </a:p>
              <a:p>
                <a:pPr lvl="1"/>
                <a:r>
                  <a:rPr lang="bg-BG" dirty="0" smtClean="0"/>
                  <a:t>По-простите </a:t>
                </a:r>
                <a:r>
                  <a:rPr lang="bg-BG" dirty="0"/>
                  <a:t>данни изискват по-сложни алгоритми</a:t>
                </a:r>
              </a:p>
              <a:p>
                <a:pPr lvl="1"/>
                <a:r>
                  <a:rPr lang="bg-BG" dirty="0" smtClean="0"/>
                  <a:t>По-простите </a:t>
                </a:r>
                <a:r>
                  <a:rPr lang="bg-BG" dirty="0"/>
                  <a:t>алгоритми изискват по-сложни данни</a:t>
                </a:r>
                <a:endParaRPr lang="en-US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2690248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Прости числа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[1,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]</m:t>
                    </m:r>
                  </m:oMath>
                </a14:m>
                <a:endParaRPr lang="bg-BG" b="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 пълна проверка за делимост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Всяко делим на всяко число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bg-BG" dirty="0" smtClean="0"/>
              </a:p>
              <a:p>
                <a:r>
                  <a:rPr lang="bg-BG" dirty="0" smtClean="0"/>
                  <a:t>При проверка до първи делител</a:t>
                </a:r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Всяко делим на всяко число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до първи делител</a:t>
                </a:r>
              </a:p>
              <a:p>
                <a:pPr lvl="1"/>
                <a:r>
                  <a:rPr lang="bg-BG" dirty="0"/>
                  <a:t>Средният брой делители на </a:t>
                </a:r>
                <a:r>
                  <a:rPr lang="en-US" dirty="0"/>
                  <a:t>n</a:t>
                </a:r>
                <a:r>
                  <a:rPr lang="bg-BG" dirty="0"/>
                  <a:t> е от порядъка на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5584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 проверка до корен квадратен</a:t>
                </a:r>
                <a:endParaRPr lang="bg-BG" dirty="0"/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Всяко делим на всяко число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bg-BG" dirty="0"/>
                  <a:t>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Същата като в предния алгоритъм, но е с по-добри константи (тук не се виждат)</a:t>
                </a:r>
                <a:endParaRPr lang="en-US" dirty="0" smtClean="0"/>
              </a:p>
              <a:p>
                <a:r>
                  <a:rPr lang="bg-BG" dirty="0" smtClean="0"/>
                  <a:t>При проверка с прости числа до корен квадратен</a:t>
                </a:r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Всяко делим на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Порядъкът на прости числа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func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num>
                      <m:den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den>
                    </m:f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539745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Някои операции с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Сумиране</a:t>
                </a:r>
              </a:p>
              <a:p>
                <a:pPr lvl="1"/>
                <a:r>
                  <a:rPr lang="bg-BG" dirty="0" smtClean="0"/>
                  <a:t>Константна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bg-BG" dirty="0"/>
                  <a:t> при </a:t>
                </a:r>
                <a:r>
                  <a:rPr lang="bg-BG" dirty="0" smtClean="0"/>
                  <a:t>поредни </a:t>
                </a:r>
                <a:r>
                  <a:rPr lang="bg-BG" dirty="0"/>
                  <a:t>стойности</a:t>
                </a:r>
                <a:endParaRPr lang="en-US" dirty="0"/>
              </a:p>
              <a:p>
                <a:pPr lvl="1"/>
                <a:r>
                  <a:rPr lang="bg-BG" dirty="0" smtClean="0"/>
                  <a:t>Линейна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„шарени“ стойности</a:t>
                </a:r>
                <a:endParaRPr lang="en-US" dirty="0" smtClean="0"/>
              </a:p>
              <a:p>
                <a:r>
                  <a:rPr lang="bg-BG" dirty="0" smtClean="0"/>
                  <a:t>Минимално и максимално число</a:t>
                </a:r>
              </a:p>
              <a:p>
                <a:pPr lvl="1"/>
                <a:r>
                  <a:rPr lang="bg-BG" dirty="0"/>
                  <a:t>Константна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bg-BG" dirty="0" smtClean="0"/>
                  <a:t> при сортиран масив</a:t>
                </a:r>
              </a:p>
              <a:p>
                <a:pPr lvl="1"/>
                <a:r>
                  <a:rPr lang="bg-BG" dirty="0"/>
                  <a:t>Линейна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несортиран масив</a:t>
                </a:r>
              </a:p>
              <a:p>
                <a:r>
                  <a:rPr lang="bg-BG" dirty="0" smtClean="0"/>
                  <a:t>Търсене</a:t>
                </a:r>
              </a:p>
              <a:p>
                <a:pPr lvl="1"/>
                <a:r>
                  <a:rPr lang="bg-BG" dirty="0"/>
                  <a:t>Линейна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линейно търсене</a:t>
                </a:r>
              </a:p>
              <a:p>
                <a:pPr lvl="1"/>
                <a:r>
                  <a:rPr lang="bg-BG" dirty="0" smtClean="0"/>
                  <a:t>Логаритмична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 dirty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двоично търсене</a:t>
                </a:r>
                <a:endParaRPr lang="en-US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086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на байтове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сортиранеПоБайтове</a:t>
                </a:r>
                <a:r>
                  <a:rPr lang="bg-BG" dirty="0"/>
                  <a:t>()</a:t>
                </a:r>
              </a:p>
              <a:p>
                <a:pPr marL="1314450" lvl="1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– </a:t>
                </a:r>
                <a:r>
                  <a:rPr lang="bg-BG" dirty="0"/>
                  <a:t>работен масив за брой байтове</a:t>
                </a:r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255</a:t>
                </a:r>
                <a:r>
                  <a:rPr lang="en-GB" dirty="0"/>
                  <a:t>:</a:t>
                </a:r>
                <a14:m>
                  <m:oMath xmlns:m="http://schemas.openxmlformats.org/officeDocument/2006/math"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]=0</m:t>
                    </m:r>
                  </m:oMath>
                </a14:m>
                <a:endParaRPr lang="en-GB" dirty="0"/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: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]]=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]]+1</m:t>
                    </m:r>
                  </m:oMath>
                </a14:m>
                <a:endParaRPr lang="en-GB" dirty="0"/>
              </a:p>
              <a:p>
                <a:pPr marL="13144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255:</a:t>
                </a:r>
              </a:p>
              <a:p>
                <a:pPr marL="17716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/>
                  <a:t>:</a:t>
                </a:r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]=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bg-BG" dirty="0" smtClean="0"/>
              </a:p>
              <a:p>
                <a:pPr marL="222885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Масивът се обхожда еднократно</a:t>
                </a:r>
                <a:r>
                  <a:rPr lang="en-US" dirty="0" smtClean="0"/>
                  <a:t>, </a:t>
                </a:r>
                <a:r>
                  <a:rPr lang="bg-BG" dirty="0" smtClean="0"/>
                  <a:t>очакваме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255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+256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295400"/>
            <a:ext cx="381000" cy="3352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590800" y="3962400"/>
            <a:ext cx="381000" cy="657224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Brace 9"/>
          <p:cNvSpPr/>
          <p:nvPr/>
        </p:nvSpPr>
        <p:spPr>
          <a:xfrm>
            <a:off x="4119850" y="3899596"/>
            <a:ext cx="108751" cy="68123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67466" y="408632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7466" y="4086324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/>
          <p:cNvSpPr/>
          <p:nvPr/>
        </p:nvSpPr>
        <p:spPr>
          <a:xfrm>
            <a:off x="5591184" y="3482901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638800" y="393243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3932435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/>
          <p:cNvSpPr/>
          <p:nvPr/>
        </p:nvSpPr>
        <p:spPr>
          <a:xfrm>
            <a:off x="6200784" y="3101462"/>
            <a:ext cx="108751" cy="160631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59484" y="375596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484" y="3755968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/>
          <p:cNvSpPr/>
          <p:nvPr/>
        </p:nvSpPr>
        <p:spPr>
          <a:xfrm>
            <a:off x="7543800" y="2262720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591416" y="232032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416" y="2320328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/>
          <p:cNvSpPr/>
          <p:nvPr/>
        </p:nvSpPr>
        <p:spPr>
          <a:xfrm>
            <a:off x="6227619" y="1795548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275235" y="185315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235" y="1853156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Brace 19"/>
          <p:cNvSpPr/>
          <p:nvPr/>
        </p:nvSpPr>
        <p:spPr>
          <a:xfrm>
            <a:off x="8229600" y="1680882"/>
            <a:ext cx="121024" cy="3054709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290112" y="3054347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112" y="3054347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0266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Тест №1</a:t>
                </a:r>
              </a:p>
              <a:p>
                <a:pPr lvl="1"/>
                <a:r>
                  <a:rPr lang="bg-BG" dirty="0" smtClean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1, 2, 3, …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Измерените времена (&lt; 1 мс)  са толкова малки, че не са годни за сравнение</a:t>
                </a:r>
              </a:p>
              <a:p>
                <a:pPr lvl="1"/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  <a:p>
                <a:r>
                  <a:rPr lang="bg-BG" dirty="0"/>
                  <a:t>Тест </a:t>
                </a:r>
                <a:r>
                  <a:rPr lang="bg-BG" dirty="0" smtClean="0"/>
                  <a:t>№2 –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𝟏𝟎𝟎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</m:t>
                        </m:r>
                        <m:r>
                          <a:rPr lang="en-US" i="1" dirty="0">
                            <a:latin typeface="Cambria Math"/>
                          </a:rPr>
                          <m:t>, 2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bg-BG" i="1" dirty="0" smtClean="0">
                            <a:latin typeface="Cambria Math"/>
                          </a:rPr>
                          <m:t>3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00, …</m:t>
                        </m:r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Измерените времена </a:t>
                </a:r>
                <a:r>
                  <a:rPr lang="bg-BG" dirty="0" smtClean="0"/>
                  <a:t>(&lt; 10 мс) са пак твърде малки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25146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4" action="ppaction://hlinkfile"/>
          </p:cNvPr>
          <p:cNvSpPr/>
          <p:nvPr/>
        </p:nvSpPr>
        <p:spPr>
          <a:xfrm>
            <a:off x="3657600" y="5036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1028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чрез вмъкване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сортиранеЧрезВмъкване</a:t>
                </a:r>
                <a:r>
                  <a:rPr lang="bg-BG" dirty="0"/>
                  <a:t>()</a:t>
                </a:r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41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  <a:p>
                <a:pPr marL="16541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r>
                  <a:rPr lang="en-GB" dirty="0"/>
                  <a:t>:</a:t>
                </a:r>
              </a:p>
              <a:p>
                <a:pPr marL="2232025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/>
              </a:p>
              <a:p>
                <a:pPr marL="22320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bg-BG" b="0" i="1" dirty="0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bg-BG" dirty="0" smtClean="0"/>
              </a:p>
              <a:p>
                <a:pPr marL="131445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Когато е трудно да се определи повторяемостта на цикъл, се избира някаква по-голяма стойност </a:t>
                </a:r>
                <a:r>
                  <a:rPr lang="en-US" dirty="0" smtClean="0"/>
                  <a:t>– </a:t>
                </a:r>
                <a:r>
                  <a:rPr lang="bg-BG" dirty="0" smtClean="0"/>
                  <a:t>като за най-лошия случай</a:t>
                </a:r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)×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</m:oMath>
                </a14:m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marL="131445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99320" y="1295399"/>
            <a:ext cx="381000" cy="229076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398059" y="2589096"/>
            <a:ext cx="381000" cy="84296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46541" y="1746133"/>
            <a:ext cx="381000" cy="175181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ight Brace 12"/>
          <p:cNvSpPr/>
          <p:nvPr/>
        </p:nvSpPr>
        <p:spPr>
          <a:xfrm>
            <a:off x="5943600" y="2640106"/>
            <a:ext cx="108751" cy="749357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991216" y="286089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216" y="2860895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/>
          <p:cNvSpPr/>
          <p:nvPr/>
        </p:nvSpPr>
        <p:spPr>
          <a:xfrm>
            <a:off x="7267584" y="2190572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315200" y="264010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200" y="2640106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/>
          <p:cNvSpPr/>
          <p:nvPr/>
        </p:nvSpPr>
        <p:spPr>
          <a:xfrm>
            <a:off x="8105784" y="1425388"/>
            <a:ext cx="150710" cy="199620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181139" y="226959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139" y="2269599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/>
          <p:cNvSpPr/>
          <p:nvPr/>
        </p:nvSpPr>
        <p:spPr>
          <a:xfrm>
            <a:off x="2924184" y="1728866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971800" y="178647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786474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/>
          <p:cNvCxnSpPr/>
          <p:nvPr/>
        </p:nvCxnSpPr>
        <p:spPr>
          <a:xfrm>
            <a:off x="5133154" y="1411941"/>
            <a:ext cx="2902258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26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по метода на мехурчето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сортиранеНаМехурчето</a:t>
                </a:r>
                <a:r>
                  <a:rPr lang="bg-BG" dirty="0"/>
                  <a:t>()</a:t>
                </a:r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/>
              </a:p>
              <a:p>
                <a:pPr marL="21113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/>
              </a:p>
              <a:p>
                <a:pPr marL="25685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bg-BG" dirty="0" smtClean="0"/>
              </a:p>
              <a:p>
                <a:pPr marL="2228850" lvl="1" indent="0">
                  <a:buNone/>
                </a:pPr>
                <a:endParaRPr lang="bg-BG" dirty="0"/>
              </a:p>
              <a:p>
                <a:pPr lvl="1" indent="-342900"/>
                <a:r>
                  <a:rPr lang="bg-BG" dirty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)×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  <a:endParaRPr lang="bg-BG" dirty="0"/>
              </a:p>
              <a:p>
                <a:pPr marL="2228850" lvl="1" indent="0">
                  <a:buNone/>
                </a:pPr>
                <a:endParaRPr lang="en-GB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1295399"/>
            <a:ext cx="381000" cy="1828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ight Brace 6"/>
          <p:cNvSpPr/>
          <p:nvPr/>
        </p:nvSpPr>
        <p:spPr>
          <a:xfrm>
            <a:off x="7239000" y="2275426"/>
            <a:ext cx="108751" cy="824293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86616" y="253368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616" y="2533683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7820016" y="1811220"/>
            <a:ext cx="108751" cy="1312980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94526" y="232634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526" y="2326341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/>
          <p:cNvSpPr/>
          <p:nvPr/>
        </p:nvSpPr>
        <p:spPr>
          <a:xfrm>
            <a:off x="8427926" y="1398494"/>
            <a:ext cx="124403" cy="173822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502436" y="2113717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436" y="2113717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5189516" y="1398494"/>
            <a:ext cx="3192484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89516" y="1801906"/>
            <a:ext cx="2582884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89516" y="2267606"/>
            <a:ext cx="1982281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8691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чрез избор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сортиранеЧрезИзбор</a:t>
                </a:r>
                <a:r>
                  <a:rPr lang="bg-BG" dirty="0"/>
                  <a:t>()</a:t>
                </a:r>
              </a:p>
              <a:p>
                <a:pPr marL="1193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10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bg-BG" dirty="0"/>
              </a:p>
              <a:p>
                <a:pPr marL="16510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/>
              </a:p>
              <a:p>
                <a:pPr marL="2108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  <a:p>
                <a:pPr marL="25654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endParaRPr lang="en-US" dirty="0"/>
              </a:p>
              <a:p>
                <a:pPr marL="1651000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b="0" i="1" dirty="0" smtClean="0">
                    <a:latin typeface="Cambria Math"/>
                    <a:ea typeface="Cambria Math"/>
                  </a:rPr>
                  <a:t/>
                </a:r>
                <a:br>
                  <a:rPr lang="en-US" b="0" i="1" dirty="0" smtClean="0">
                    <a:latin typeface="Cambria Math"/>
                    <a:ea typeface="Cambria Math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295399"/>
            <a:ext cx="381000" cy="2590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514600" y="2590799"/>
            <a:ext cx="381000" cy="91440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Brace 9"/>
          <p:cNvSpPr/>
          <p:nvPr/>
        </p:nvSpPr>
        <p:spPr>
          <a:xfrm>
            <a:off x="5257800" y="2650223"/>
            <a:ext cx="108751" cy="749357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05416" y="2871012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416" y="2871012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/>
          <p:cNvSpPr/>
          <p:nvPr/>
        </p:nvSpPr>
        <p:spPr>
          <a:xfrm>
            <a:off x="5257800" y="3504491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05416" y="356209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416" y="3562099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/>
          <p:cNvSpPr/>
          <p:nvPr/>
        </p:nvSpPr>
        <p:spPr>
          <a:xfrm>
            <a:off x="3305184" y="1771192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52800" y="18288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828800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/>
          <p:cNvSpPr/>
          <p:nvPr/>
        </p:nvSpPr>
        <p:spPr>
          <a:xfrm>
            <a:off x="6096000" y="2258013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143616" y="265022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616" y="2650221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/>
          <p:cNvSpPr/>
          <p:nvPr/>
        </p:nvSpPr>
        <p:spPr>
          <a:xfrm>
            <a:off x="6732494" y="1792436"/>
            <a:ext cx="108751" cy="213800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80110" y="265022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110" y="2650221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Brace 19"/>
          <p:cNvSpPr/>
          <p:nvPr/>
        </p:nvSpPr>
        <p:spPr>
          <a:xfrm>
            <a:off x="7431741" y="1451910"/>
            <a:ext cx="108751" cy="258698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479357" y="262747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357" y="2627475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>
          <a:xfrm>
            <a:off x="4038600" y="1788459"/>
            <a:ext cx="2638416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92967" y="1451910"/>
            <a:ext cx="3398433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38600" y="3464859"/>
            <a:ext cx="1982281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7397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Тест №3 </a:t>
                </a:r>
                <a:r>
                  <a:rPr lang="bg-BG" dirty="0"/>
                  <a:t>–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𝟏𝟎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𝟎𝟎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en-US" i="1" dirty="0">
                            <a:latin typeface="Cambria Math"/>
                          </a:rPr>
                          <m:t>, 2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bg-BG" i="1" dirty="0">
                            <a:latin typeface="Cambria Math"/>
                          </a:rPr>
                          <m:t>30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0, …</m:t>
                        </m:r>
                      </m:e>
                    </m:d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229514"/>
                  </p:ext>
                </p:extLst>
              </p:nvPr>
            </p:nvGraphicFramePr>
            <p:xfrm>
              <a:off x="13716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n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10000)</a:t>
                          </a:r>
                          <a:endParaRPr lang="bg-BG" sz="16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8.7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229514"/>
                  </p:ext>
                </p:extLst>
              </p:nvPr>
            </p:nvGraphicFramePr>
            <p:xfrm>
              <a:off x="13716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7692" r="-100000" b="-95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8.7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0559470"/>
                  </p:ext>
                </p:extLst>
              </p:nvPr>
            </p:nvGraphicFramePr>
            <p:xfrm>
              <a:off x="48768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n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10000)</a:t>
                          </a:r>
                          <a:endParaRPr lang="bg-BG" sz="16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15.2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.8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28.3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36.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0559470"/>
                  </p:ext>
                </p:extLst>
              </p:nvPr>
            </p:nvGraphicFramePr>
            <p:xfrm>
              <a:off x="48768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7692" r="-100000" b="-95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15.2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.8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28.3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36.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hlinkClick r:id="rId5" action="ppaction://hlinkfile"/>
          </p:cNvPr>
          <p:cNvSpPr/>
          <p:nvPr/>
        </p:nvSpPr>
        <p:spPr>
          <a:xfrm>
            <a:off x="3657600" y="5874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6679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Графично представяне</a:t>
            </a:r>
          </a:p>
          <a:p>
            <a:endParaRPr lang="bg-BG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376981"/>
              </p:ext>
            </p:extLst>
          </p:nvPr>
        </p:nvGraphicFramePr>
        <p:xfrm>
          <a:off x="609600" y="990600"/>
          <a:ext cx="7620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73361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Наблюдения</a:t>
                </a:r>
              </a:p>
              <a:p>
                <a:pPr lvl="1"/>
                <a:r>
                  <a:rPr lang="bg-BG" dirty="0" smtClean="0"/>
                  <a:t>Времето за работа не е правилна крива</a:t>
                </a:r>
              </a:p>
              <a:p>
                <a:pPr lvl="2"/>
                <a:r>
                  <a:rPr lang="bg-BG" dirty="0" smtClean="0"/>
                  <a:t>Масивите за сортиране са със случайни числа</a:t>
                </a:r>
              </a:p>
              <a:p>
                <a:pPr lvl="2"/>
                <a:r>
                  <a:rPr lang="bg-BG" dirty="0" smtClean="0"/>
                  <a:t>Моментната натовареност на компютъра е променлива</a:t>
                </a:r>
              </a:p>
              <a:p>
                <a:pPr lvl="1"/>
                <a:r>
                  <a:rPr lang="bg-BG" dirty="0" smtClean="0"/>
                  <a:t>Времето за работа е парабола</a:t>
                </a:r>
              </a:p>
              <a:p>
                <a:pPr lvl="1"/>
                <a:r>
                  <a:rPr lang="bg-BG" dirty="0" smtClean="0"/>
                  <a:t>Двойно повече елементи изискват четворно време</a:t>
                </a:r>
              </a:p>
              <a:p>
                <a:r>
                  <a:rPr lang="bg-BG" dirty="0" smtClean="0"/>
                  <a:t>Извадка</a:t>
                </a:r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=20000</m:t>
                    </m:r>
                  </m:oMath>
                </a14:m>
                <a:r>
                  <a:rPr lang="en-US" dirty="0" smtClean="0"/>
                  <a:t> – 0.37 </a:t>
                </a:r>
                <a:r>
                  <a:rPr lang="bg-BG" dirty="0" smtClean="0"/>
                  <a:t>секунди</a:t>
                </a:r>
              </a:p>
              <a:p>
                <a:pPr lvl="1"/>
                <a:r>
                  <a:rPr lang="bg-BG" dirty="0" smtClean="0"/>
                  <a:t>За </a:t>
                </a:r>
                <a:r>
                  <a:rPr lang="bg-BG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dirty="0" smtClean="0"/>
                  <a:t>n</a:t>
                </a:r>
                <a:r>
                  <a:rPr lang="bg-BG" dirty="0" smtClean="0"/>
                  <a:t> – </a:t>
                </a:r>
                <a:r>
                  <a:rPr lang="en-US" dirty="0" smtClean="0"/>
                  <a:t>1</a:t>
                </a:r>
                <a:r>
                  <a:rPr lang="bg-BG" dirty="0" smtClean="0"/>
                  <a:t>.3</a:t>
                </a:r>
                <a:r>
                  <a:rPr lang="en-US" dirty="0" smtClean="0"/>
                  <a:t>9</a:t>
                </a:r>
                <a:r>
                  <a:rPr lang="bg-BG" dirty="0" smtClean="0"/>
                  <a:t> секунди (</a:t>
                </a:r>
                <a:r>
                  <a:rPr lang="en-US" dirty="0" smtClean="0"/>
                  <a:t>`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3.8≈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bg-BG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bg-BG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bg-BG" b="0" dirty="0" smtClean="0">
                    <a:ea typeface="Cambria Math"/>
                  </a:rPr>
                  <a:t> </a:t>
                </a:r>
                <a:r>
                  <a:rPr lang="en-US" b="0" dirty="0" smtClean="0">
                    <a:ea typeface="Cambria Math"/>
                  </a:rPr>
                  <a:t>)</a:t>
                </a:r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3</a:t>
                </a:r>
                <a:r>
                  <a:rPr lang="bg-BG" dirty="0" smtClean="0"/>
                  <a:t>.</a:t>
                </a:r>
                <a:r>
                  <a:rPr lang="en-US" dirty="0" smtClean="0"/>
                  <a:t>13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8.5≈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4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5</a:t>
                </a:r>
                <a:r>
                  <a:rPr lang="bg-BG" dirty="0" smtClean="0"/>
                  <a:t>.</a:t>
                </a:r>
                <a:r>
                  <a:rPr lang="en-US" dirty="0" smtClean="0"/>
                  <a:t>57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15≈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5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8</a:t>
                </a:r>
                <a:r>
                  <a:rPr lang="bg-BG" dirty="0" smtClean="0"/>
                  <a:t>.</a:t>
                </a:r>
                <a:r>
                  <a:rPr lang="en-US" dirty="0" smtClean="0"/>
                  <a:t>71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75874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Производителност и сложност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Производителност</a:t>
                </a:r>
              </a:p>
              <a:p>
                <a:pPr lvl="1"/>
                <a:r>
                  <a:rPr lang="bg-BG" dirty="0" smtClean="0"/>
                  <a:t>Времето на работа, обемът памет и т.н. нужни на алгоритъм при неговата работа</a:t>
                </a:r>
              </a:p>
              <a:p>
                <a:pPr lvl="1"/>
                <a:r>
                  <a:rPr lang="bg-BG" dirty="0" smtClean="0"/>
                  <a:t>Зависи от алгоритъма, от софтуера, от хардуера…</a:t>
                </a:r>
              </a:p>
              <a:p>
                <a:r>
                  <a:rPr lang="bg-BG" dirty="0" smtClean="0"/>
                  <a:t>Сложност</a:t>
                </a:r>
              </a:p>
              <a:p>
                <a:pPr lvl="1"/>
                <a:r>
                  <a:rPr lang="bg-BG" dirty="0" smtClean="0"/>
                  <a:t>Порядъкът на нужното време, памет и т.н.</a:t>
                </a:r>
              </a:p>
              <a:p>
                <a:pPr lvl="1"/>
                <a:r>
                  <a:rPr lang="bg-BG" dirty="0" smtClean="0"/>
                  <a:t>Как се променят нужните ресурси при промяна на мащаба на задачата</a:t>
                </a:r>
              </a:p>
              <a:p>
                <a:pPr lvl="1"/>
                <a:r>
                  <a:rPr lang="bg-BG" dirty="0" smtClean="0"/>
                  <a:t>Затова резултатът от 0.37 секунди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и 1.39 за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измерена производителност, но промяната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→</m:t>
                    </m:r>
                    <m:r>
                      <a:rPr lang="bg-BG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bg-BG" dirty="0" smtClean="0"/>
                  <a:t> показва сложността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11371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8396</TotalTime>
  <Words>3723</Words>
  <Application>Microsoft Office PowerPoint</Application>
  <PresentationFormat>On-screen Show (4:3)</PresentationFormat>
  <Paragraphs>590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Сложност на алгоритми</vt:lpstr>
      <vt:lpstr>Съдържание</vt:lpstr>
      <vt:lpstr>Производителност и сложност</vt:lpstr>
      <vt:lpstr>Полева дейност</vt:lpstr>
      <vt:lpstr>PowerPoint Presentation</vt:lpstr>
      <vt:lpstr>PowerPoint Presentation</vt:lpstr>
      <vt:lpstr>PowerPoint Presentation</vt:lpstr>
      <vt:lpstr>PowerPoint Presentation</vt:lpstr>
      <vt:lpstr>Производителност и сложност</vt:lpstr>
      <vt:lpstr>Оценяване на алгоритми</vt:lpstr>
      <vt:lpstr>Скàла</vt:lpstr>
      <vt:lpstr>PowerPoint Presentation</vt:lpstr>
      <vt:lpstr>PowerPoint Presentation</vt:lpstr>
      <vt:lpstr>Видове сложности</vt:lpstr>
      <vt:lpstr>Нотации на класове функции</vt:lpstr>
      <vt:lpstr>PowerPoint Presentation</vt:lpstr>
      <vt:lpstr>PowerPoint Presentation</vt:lpstr>
      <vt:lpstr>Свойства на O(…)</vt:lpstr>
      <vt:lpstr>PowerPoint Presentation</vt:lpstr>
      <vt:lpstr>PowerPoint Presentation</vt:lpstr>
      <vt:lpstr>PowerPoint Presentation</vt:lpstr>
      <vt:lpstr>Оценяване на сложност</vt:lpstr>
      <vt:lpstr>Оценяване на алгоритми</vt:lpstr>
      <vt:lpstr>Оценяване на алгоритми</vt:lpstr>
      <vt:lpstr>Базови инструкции</vt:lpstr>
      <vt:lpstr>PowerPoint Presentation</vt:lpstr>
      <vt:lpstr>Оценяване на алгоритъм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Оценяване на памет</vt:lpstr>
      <vt:lpstr>Пример от практиката</vt:lpstr>
      <vt:lpstr>PowerPoint Presentation</vt:lpstr>
      <vt:lpstr>PowerPoint Presentation</vt:lpstr>
      <vt:lpstr>Още за сложността</vt:lpstr>
      <vt:lpstr>Оценяване на алгоритми</vt:lpstr>
      <vt:lpstr>Числа на Фибоначи F_n</vt:lpstr>
      <vt:lpstr>PowerPoint Presentation</vt:lpstr>
      <vt:lpstr>PowerPoint Presentation</vt:lpstr>
      <vt:lpstr>PowerPoint Presentation</vt:lpstr>
      <vt:lpstr>PowerPoint Presentation</vt:lpstr>
      <vt:lpstr>Прости числа в [1,n]</vt:lpstr>
      <vt:lpstr>PowerPoint Presentation</vt:lpstr>
      <vt:lpstr>Някои операции с масиви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316</cp:revision>
  <dcterms:created xsi:type="dcterms:W3CDTF">2019-06-21T13:37:43Z</dcterms:created>
  <dcterms:modified xsi:type="dcterms:W3CDTF">2019-08-01T13:48:43Z</dcterms:modified>
</cp:coreProperties>
</file>