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321" r:id="rId4"/>
    <p:sldId id="322" r:id="rId5"/>
    <p:sldId id="326" r:id="rId6"/>
    <p:sldId id="324" r:id="rId7"/>
    <p:sldId id="325" r:id="rId8"/>
    <p:sldId id="330" r:id="rId9"/>
    <p:sldId id="328" r:id="rId10"/>
    <p:sldId id="329" r:id="rId11"/>
    <p:sldId id="331" r:id="rId12"/>
    <p:sldId id="332" r:id="rId13"/>
    <p:sldId id="333" r:id="rId14"/>
    <p:sldId id="351" r:id="rId15"/>
    <p:sldId id="352" r:id="rId16"/>
    <p:sldId id="334" r:id="rId17"/>
    <p:sldId id="336" r:id="rId18"/>
    <p:sldId id="354" r:id="rId19"/>
    <p:sldId id="353" r:id="rId20"/>
    <p:sldId id="355" r:id="rId21"/>
    <p:sldId id="337" r:id="rId22"/>
    <p:sldId id="338" r:id="rId23"/>
    <p:sldId id="357" r:id="rId24"/>
    <p:sldId id="356" r:id="rId25"/>
    <p:sldId id="359" r:id="rId26"/>
    <p:sldId id="358" r:id="rId27"/>
    <p:sldId id="339" r:id="rId28"/>
    <p:sldId id="360" r:id="rId29"/>
    <p:sldId id="361" r:id="rId30"/>
    <p:sldId id="362" r:id="rId31"/>
    <p:sldId id="363" r:id="rId32"/>
    <p:sldId id="335" r:id="rId33"/>
    <p:sldId id="364" r:id="rId34"/>
    <p:sldId id="365" r:id="rId35"/>
    <p:sldId id="340" r:id="rId36"/>
    <p:sldId id="341" r:id="rId37"/>
    <p:sldId id="366" r:id="rId38"/>
    <p:sldId id="367" r:id="rId39"/>
    <p:sldId id="378" r:id="rId40"/>
    <p:sldId id="343" r:id="rId41"/>
    <p:sldId id="368" r:id="rId42"/>
    <p:sldId id="369" r:id="rId43"/>
    <p:sldId id="370" r:id="rId44"/>
    <p:sldId id="372" r:id="rId45"/>
    <p:sldId id="373" r:id="rId46"/>
    <p:sldId id="374" r:id="rId47"/>
    <p:sldId id="375" r:id="rId48"/>
    <p:sldId id="371" r:id="rId49"/>
    <p:sldId id="376" r:id="rId50"/>
    <p:sldId id="377" r:id="rId51"/>
    <p:sldId id="379" r:id="rId52"/>
    <p:sldId id="350" r:id="rId53"/>
    <p:sldId id="380" r:id="rId54"/>
    <p:sldId id="381" r:id="rId55"/>
    <p:sldId id="383" r:id="rId56"/>
    <p:sldId id="384" r:id="rId57"/>
    <p:sldId id="385" r:id="rId58"/>
    <p:sldId id="386" r:id="rId59"/>
    <p:sldId id="387" r:id="rId60"/>
    <p:sldId id="382" r:id="rId61"/>
    <p:sldId id="388" r:id="rId62"/>
    <p:sldId id="389" r:id="rId63"/>
    <p:sldId id="391" r:id="rId64"/>
    <p:sldId id="392" r:id="rId65"/>
    <p:sldId id="393" r:id="rId66"/>
    <p:sldId id="394" r:id="rId67"/>
    <p:sldId id="390" r:id="rId68"/>
    <p:sldId id="319" r:id="rId69"/>
    <p:sldId id="320" r:id="rId7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4.4.2020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01%202D-1D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2D-1D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Transp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Add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05%20Sub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Mul%20K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Mul%20V.html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Mul%20M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Mul%20AB-BA.html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Demos/m19461.html" TargetMode="External"/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hyperlink" Target="Demos/m1921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Demos/m19313.html" TargetMode="External"/><Relationship Id="rId11" Type="http://schemas.openxmlformats.org/officeDocument/2006/relationships/image" Target="../media/image53.png"/><Relationship Id="rId5" Type="http://schemas.openxmlformats.org/officeDocument/2006/relationships/image" Target="../media/image50.png"/><Relationship Id="rId10" Type="http://schemas.openxmlformats.org/officeDocument/2006/relationships/hyperlink" Target="Demos/m19571.html" TargetMode="External"/><Relationship Id="rId4" Type="http://schemas.openxmlformats.org/officeDocument/2006/relationships/hyperlink" Target="Demos/m19312.html" TargetMode="External"/><Relationship Id="rId9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Demos/m20131.html" TargetMode="External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hyperlink" Target="Demos/m2044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Demos/m20501.html" TargetMode="External"/><Relationship Id="rId11" Type="http://schemas.openxmlformats.org/officeDocument/2006/relationships/image" Target="../media/image76.png"/><Relationship Id="rId5" Type="http://schemas.openxmlformats.org/officeDocument/2006/relationships/image" Target="../media/image72.png"/><Relationship Id="rId10" Type="http://schemas.openxmlformats.org/officeDocument/2006/relationships/hyperlink" Target="Demos/m20241.html" TargetMode="External"/><Relationship Id="rId4" Type="http://schemas.openxmlformats.org/officeDocument/2006/relationships/hyperlink" Target="Demos/m20491.html" TargetMode="External"/><Relationship Id="rId9" Type="http://schemas.openxmlformats.org/officeDocument/2006/relationships/image" Target="../media/image75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94.png"/><Relationship Id="rId2" Type="http://schemas.openxmlformats.org/officeDocument/2006/relationships/hyperlink" Target="Demos/m2546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Demos/m25251.html" TargetMode="External"/><Relationship Id="rId5" Type="http://schemas.openxmlformats.org/officeDocument/2006/relationships/image" Target="../media/image93.png"/><Relationship Id="rId4" Type="http://schemas.openxmlformats.org/officeDocument/2006/relationships/hyperlink" Target="Demos/m25371.html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Преобразуване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Матрица в масив</a:t>
            </a:r>
          </a:p>
          <a:p>
            <a:pPr lvl="1"/>
            <a:r>
              <a:rPr lang="bg-BG" dirty="0" smtClean="0"/>
              <a:t>Представянето на матрица като масив от вектори е начин матрица да се съхранява в едномерен масив</a:t>
            </a:r>
          </a:p>
          <a:p>
            <a:pPr lvl="1"/>
            <a:r>
              <a:rPr lang="bg-BG" dirty="0" smtClean="0"/>
              <a:t>Това се прави автоматично при записване на матрица в паметта, която е като едномерен масив</a:t>
            </a:r>
          </a:p>
          <a:p>
            <a:r>
              <a:rPr lang="bg-BG" dirty="0" smtClean="0"/>
              <a:t>Задача</a:t>
            </a:r>
            <a:endParaRPr lang="en-US" dirty="0" smtClean="0"/>
          </a:p>
          <a:p>
            <a:pPr lvl="1"/>
            <a:r>
              <a:rPr lang="bg-BG" dirty="0" smtClean="0"/>
              <a:t>Матрица е преобразувана в едномерен масив</a:t>
            </a:r>
          </a:p>
          <a:p>
            <a:pPr lvl="1"/>
            <a:r>
              <a:rPr lang="bg-BG" dirty="0" smtClean="0"/>
              <a:t>Да се предложи алгоритъм за пресмятане на индекса на едномерния масив по реда и колоната в матрицата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925437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т.е.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стълба </a:t>
                </a:r>
                <a:r>
                  <a:rPr lang="bg-BG" dirty="0" smtClean="0"/>
                  <a:t>и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реда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Индекси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 smtClean="0"/>
                  <a:t> на клетка в матрица</a:t>
                </a:r>
              </a:p>
              <a:p>
                <a:pPr lvl="1"/>
                <a:r>
                  <a:rPr lang="bg-BG" dirty="0" smtClean="0"/>
                  <a:t>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на съответната клетка в масив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 descr="D:\Pavel\Courses\Materials\Course.ALG 2019\Alg-07 Matrices\Lecture\Figures\intro-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24125"/>
            <a:ext cx="694372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4318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bg-BG" dirty="0" smtClean="0"/>
              </a:p>
              <a:p>
                <a:endParaRPr lang="bg-BG" dirty="0"/>
              </a:p>
              <a:p>
                <a:endParaRPr lang="bg-BG" dirty="0" smtClean="0"/>
              </a:p>
              <a:p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2</a:t>
                </a:r>
                <a:r>
                  <a:rPr lang="en-US" dirty="0" smtClean="0"/>
                  <a:t>D</a:t>
                </a:r>
                <a:r>
                  <a:rPr lang="bg-BG" dirty="0" smtClean="0"/>
                  <a:t>-към-</a:t>
                </a:r>
                <a:r>
                  <a:rPr lang="en-US" dirty="0" smtClean="0"/>
                  <a:t>1D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𝑚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𝑚𝑖</m:t>
                    </m:r>
                    <m:r>
                      <a:rPr lang="en-US" b="0" i="0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endParaRPr lang="bg-BG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600200" y="3505200"/>
            <a:ext cx="381000" cy="4572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9" name="Picture 5" descr="D:\Pavel\Courses\Materials\Course.ALG 2019\Alg-07 Matrices\Lecture\Figures\intro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05726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hlinkClick r:id="rId4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3019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Обратно преобразуване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Масив в матрица</a:t>
                </a:r>
                <a:endParaRPr lang="bg-BG" dirty="0"/>
              </a:p>
              <a:p>
                <a:pPr lvl="1"/>
                <a:r>
                  <a:rPr lang="bg-BG" dirty="0" smtClean="0"/>
                  <a:t>Използваме представянето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𝑚𝑖</m:t>
                    </m:r>
                    <m:r>
                      <a:rPr lang="en-US" i="1" dirty="0" err="1" smtClean="0">
                        <a:latin typeface="Cambria Math"/>
                      </a:rPr>
                      <m:t>+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остатъка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/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цялата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/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084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матрици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Според размера</a:t>
                </a:r>
              </a:p>
              <a:p>
                <a:pPr lvl="1"/>
                <a:r>
                  <a:rPr lang="bg-BG" dirty="0" smtClean="0"/>
                  <a:t>Квадратни –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ще </a:t>
                </a:r>
                <a:r>
                  <a:rPr lang="bg-BG" dirty="0"/>
                  <a:t>използваме </a:t>
                </a:r>
                <a:r>
                  <a:rPr lang="bg-BG" dirty="0" smtClean="0"/>
                  <a:t>такива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Матрица вектор</a:t>
                </a:r>
                <a:r>
                  <a:rPr lang="bg-BG" dirty="0"/>
                  <a:t> – при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×1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Според съдържанието</a:t>
                </a:r>
              </a:p>
              <a:p>
                <a:pPr lvl="1"/>
                <a:r>
                  <a:rPr lang="bg-BG" dirty="0" smtClean="0"/>
                  <a:t>Нулева – има само 0 във всички клетки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r>
                  <a:rPr lang="bg-BG" dirty="0" smtClean="0"/>
                  <a:t>Единична – навсякъде 0, само по главния диагонал 1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bg-BG" sz="20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2601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Диагонална – навсякъде без главния диагонал е 0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lvl="1"/>
                <a:r>
                  <a:rPr lang="bg-BG" dirty="0"/>
                  <a:t>Триъгълна – само под или над главния диагонал е </a:t>
                </a:r>
                <a:r>
                  <a:rPr lang="bg-BG" dirty="0" smtClean="0"/>
                  <a:t>0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lvl="1"/>
                <a:r>
                  <a:rPr lang="bg-BG" dirty="0"/>
                  <a:t>Симетрична – ако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𝑗𝑖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42524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280966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Транспониране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Транспониране на матрица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Размяна на редове и колони</a:t>
                </a:r>
              </a:p>
              <a:p>
                <a:pPr lvl="1"/>
                <a:r>
                  <a:rPr lang="bg-BG" dirty="0" smtClean="0"/>
                  <a:t>Главният диагонал остава непроменен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Pavel\Courses\Materials\Course.ALG 2019\Alg-07 Matrices\Lecture\Figures\operatio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886" y="3486150"/>
            <a:ext cx="50863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7827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транспониране</a:t>
                </a:r>
              </a:p>
              <a:p>
                <a:pPr lvl="1"/>
                <a:r>
                  <a:rPr lang="bg-BG" dirty="0" smtClean="0"/>
                  <a:t>Трябва да обходим половината матрица и то без главния диагонал</a:t>
                </a:r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GB" i="1" dirty="0" err="1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GB" i="1" dirty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bg-BG" dirty="0" smtClean="0"/>
                  <a:t>с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557462"/>
            <a:ext cx="381000" cy="1023938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014662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482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Pavel\Courses\Materials\Course.ALG 2019\Alg-07 Matrices\Lecture\Figures\operation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5" b="9781"/>
          <a:stretch/>
        </p:blipFill>
        <p:spPr bwMode="auto">
          <a:xfrm>
            <a:off x="1371600" y="3048000"/>
            <a:ext cx="6375400" cy="311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Събиране и изваждане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Събиране и изваждане на матрици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i="1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Само за матрици с еднакви размери</a:t>
                </a:r>
                <a:endParaRPr lang="bg-BG" dirty="0"/>
              </a:p>
              <a:p>
                <a:pPr lvl="1"/>
                <a:r>
                  <a:rPr lang="bg-BG" dirty="0" smtClean="0"/>
                  <a:t>Събират/изваждат се </a:t>
                </a:r>
                <a:r>
                  <a:rPr lang="bg-BG" dirty="0" err="1" smtClean="0"/>
                  <a:t>поелементно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93545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bg-BG" dirty="0" smtClean="0"/>
              <a:t>За матриците</a:t>
            </a:r>
          </a:p>
          <a:p>
            <a:pPr lvl="1"/>
            <a:r>
              <a:rPr lang="bg-BG" dirty="0" smtClean="0"/>
              <a:t>Етимология. Използване. Термини. Представяне. Адресиране. Преобразуване до масив и от масив.</a:t>
            </a:r>
          </a:p>
          <a:p>
            <a:r>
              <a:rPr lang="bg-BG" dirty="0" smtClean="0"/>
              <a:t>Операции с матрици</a:t>
            </a:r>
          </a:p>
          <a:p>
            <a:pPr lvl="1"/>
            <a:r>
              <a:rPr lang="bg-BG" dirty="0" smtClean="0"/>
              <a:t>Транспониране. Събиране и изваждане. Умножение със скалар, с вектор и с матрица. Детерминанта на матрица.</a:t>
            </a:r>
          </a:p>
          <a:p>
            <a:r>
              <a:rPr lang="bg-BG" dirty="0" smtClean="0"/>
              <a:t>Използване на матрици</a:t>
            </a:r>
          </a:p>
          <a:p>
            <a:pPr lvl="1"/>
            <a:r>
              <a:rPr lang="bg-BG" dirty="0" smtClean="0"/>
              <a:t>Решаване на система от линейни уравнения. Геометрични трансформации. Коо</a:t>
            </a:r>
            <a:r>
              <a:rPr lang="bg-BG" dirty="0"/>
              <a:t>р</a:t>
            </a:r>
            <a:r>
              <a:rPr lang="bg-BG" dirty="0" smtClean="0"/>
              <a:t>динатни </a:t>
            </a:r>
            <a:r>
              <a:rPr lang="bg-BG" dirty="0"/>
              <a:t>системи. </a:t>
            </a:r>
            <a:r>
              <a:rPr lang="bg-BG" dirty="0" smtClean="0"/>
              <a:t>Гледна точка. Свързани обекти.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събиране и изваждане</a:t>
                </a:r>
              </a:p>
              <a:p>
                <a:pPr lvl="1"/>
                <a:r>
                  <a:rPr lang="bg-BG" dirty="0" smtClean="0"/>
                  <a:t>Трябва да обходим цялата матрица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Последния ред има нужда да обхождаме (защо?)</a:t>
                </a:r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bg-BG" b="0" i="1" dirty="0" smtClean="0">
                        <a:latin typeface="Cambria Math"/>
                      </a:rPr>
                      <m:t>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  <m:r>
                      <a:rPr lang="en-GB" i="1" dirty="0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590800"/>
            <a:ext cx="381000" cy="1023938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090862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25908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>
            <a:hlinkClick r:id="rId4" action="ppaction://hlinkfile"/>
          </p:cNvPr>
          <p:cNvSpPr/>
          <p:nvPr/>
        </p:nvSpPr>
        <p:spPr>
          <a:xfrm>
            <a:off x="47244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6799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Умножение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/>
              <a:t>Умножение на </a:t>
            </a:r>
            <a:r>
              <a:rPr lang="bg-BG" dirty="0" smtClean="0"/>
              <a:t>матрици</a:t>
            </a:r>
            <a:endParaRPr lang="en-US" dirty="0" smtClean="0"/>
          </a:p>
          <a:p>
            <a:pPr lvl="1"/>
            <a:r>
              <a:rPr lang="bg-BG" dirty="0" smtClean="0"/>
              <a:t>Три вида умножения – с число, с вектор, с матрица</a:t>
            </a:r>
          </a:p>
          <a:p>
            <a:pPr lvl="1"/>
            <a:r>
              <a:rPr lang="bg-BG" dirty="0" smtClean="0"/>
              <a:t>Всяко от тях се използва съществено в математиката</a:t>
            </a:r>
          </a:p>
          <a:p>
            <a:r>
              <a:rPr lang="bg-BG" dirty="0" smtClean="0"/>
              <a:t>Свойства</a:t>
            </a:r>
          </a:p>
          <a:p>
            <a:pPr lvl="1"/>
            <a:r>
              <a:rPr lang="bg-BG" dirty="0" smtClean="0"/>
              <a:t>В някои случаи свойствата на числовото умножение спират да важат при умножение с матрици</a:t>
            </a:r>
          </a:p>
          <a:p>
            <a:pPr lvl="1"/>
            <a:r>
              <a:rPr lang="bg-BG" dirty="0" smtClean="0"/>
              <a:t>Не могат да се умножават помежду си матрици с произволни размери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14070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Умножение със скалар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i="1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Всеки елемент на матрицата се умножава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D:\Pavel\Courses\Materials\Course.ALG 2019\Alg-07 Matrices\Lecture\Figures\operation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9" b="9597"/>
          <a:stretch/>
        </p:blipFill>
        <p:spPr bwMode="auto">
          <a:xfrm>
            <a:off x="1447800" y="2057400"/>
            <a:ext cx="6248400" cy="388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1065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умножение със скалар</a:t>
                </a:r>
                <a:endParaRPr lang="bg-BG" dirty="0"/>
              </a:p>
              <a:p>
                <a:pPr lvl="1"/>
                <a:r>
                  <a:rPr lang="bg-BG" dirty="0"/>
                  <a:t>Трябва да обходим цялата </a:t>
                </a:r>
                <a:r>
                  <a:rPr lang="bg-BG" dirty="0" smtClean="0"/>
                  <a:t>матрица</a:t>
                </a:r>
              </a:p>
              <a:p>
                <a:pPr lvl="1"/>
                <a:r>
                  <a:rPr lang="bg-BG" dirty="0" smtClean="0"/>
                  <a:t>Допустимо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– получаваме нулева матрица</a:t>
                </a:r>
                <a:endParaRPr lang="en-US" dirty="0"/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GB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641600"/>
            <a:ext cx="381000" cy="939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090862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251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Умножение с вектор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→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Резултатът е вектор – всеки елемент е сума на произведенията на съответния ред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целия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07 Matrices\Lecture\Figures\operation-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4"/>
          <a:stretch/>
        </p:blipFill>
        <p:spPr bwMode="auto">
          <a:xfrm>
            <a:off x="2514600" y="2167586"/>
            <a:ext cx="4144962" cy="418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4134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Формално изписване</a:t>
                </a:r>
              </a:p>
              <a:p>
                <a:pPr lvl="1"/>
                <a:r>
                  <a:rPr lang="bg-BG" dirty="0" smtClean="0"/>
                  <a:t>За краткост ползваме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bg-BG" sz="2000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bg-BG" sz="2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bg-BG" sz="2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+…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+…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bg-BG" sz="2000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+…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746125" lvl="1"/>
                <a:endParaRPr lang="en-US" dirty="0" smtClean="0"/>
              </a:p>
              <a:p>
                <a:pPr marL="746125" lvl="1"/>
                <a:r>
                  <a:rPr lang="bg-BG" dirty="0" smtClean="0"/>
                  <a:t>При неквадратна матрица умножението с вектор изисква броят колони в матрицата да съответства на броя елементи във вектора</a:t>
                </a:r>
                <a:r>
                  <a:rPr lang="en-US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1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3065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умножение с вектор</a:t>
                </a:r>
                <a:endParaRPr lang="bg-BG" dirty="0"/>
              </a:p>
              <a:p>
                <a:pPr lvl="1"/>
                <a:r>
                  <a:rPr lang="bg-BG" dirty="0" smtClean="0"/>
                  <a:t>Квадратна матрица</a:t>
                </a:r>
              </a:p>
              <a:p>
                <a:pPr lvl="1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 smtClean="0"/>
                  <a:t> – за всеки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те елемента на резултатния вектор се извършват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операции</a:t>
                </a:r>
                <a:endParaRPr lang="en-US" dirty="0"/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 smtClean="0"/>
              </a:p>
              <a:p>
                <a:pPr marL="119221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]=0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𝑤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𝑤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GB" b="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b="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𝑣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GB" dirty="0" smtClean="0"/>
                  <a:t> 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</m:t>
                    </m:r>
                  </m:oMath>
                </a14:m>
                <a:endParaRPr lang="en-GB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3015342"/>
            <a:ext cx="381000" cy="136606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848878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523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Умножение с матрица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i="1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Извършва се аналогично на умножението с вектор</a:t>
                </a:r>
              </a:p>
              <a:p>
                <a:pPr lvl="1"/>
                <a:r>
                  <a:rPr lang="bg-BG" dirty="0" smtClean="0"/>
                  <a:t>Резултатът </a:t>
                </a:r>
                <a:r>
                  <a:rPr lang="bg-BG" dirty="0"/>
                  <a:t>е </a:t>
                </a:r>
                <a:r>
                  <a:rPr lang="bg-BG" dirty="0" smtClean="0"/>
                  <a:t>матрица </a:t>
                </a:r>
                <a:r>
                  <a:rPr lang="bg-BG" dirty="0"/>
                  <a:t>– всеки елемент е сума на произведенията на </a:t>
                </a:r>
                <a:r>
                  <a:rPr lang="bg-BG" dirty="0" smtClean="0"/>
                  <a:t>елементите от съответния </a:t>
                </a:r>
                <a:r>
                  <a:rPr lang="bg-BG" dirty="0"/>
                  <a:t>ред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/>
                  <a:t> и </a:t>
                </a:r>
                <a:r>
                  <a:rPr lang="bg-BG" dirty="0" smtClean="0"/>
                  <a:t>елементите от съответния стълб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 descr="D:\Pavel\Courses\Materials\Course.ALG 2019\Alg-07 Matrices\Lecture\Figures\operation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429000"/>
            <a:ext cx="7962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756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Формално изписване</a:t>
                </a:r>
              </a:p>
              <a:p>
                <a:pPr lvl="1"/>
                <a:r>
                  <a:rPr lang="bg-BG" dirty="0" smtClean="0"/>
                  <a:t>За краткост пак ползваме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Нямам нерви за пълното изписване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63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b="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/>
                              <m:e/>
                              <m:e/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/>
                              <m:e/>
                              <m:e/>
                            </m:mr>
                          </m:m>
                        </m:e>
                      </m:d>
                      <m:r>
                        <a:rPr lang="bg-BG" sz="2000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bg-BG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/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0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/>
                            </m:mr>
                            <m:mr>
                              <m:e/>
                              <m:e>
                                <m:r>
                                  <a:rPr lang="bg-BG" sz="2000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/>
                            </m:mr>
                            <m:mr>
                              <m:e/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/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bg-BG" sz="2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⋰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0</m:t>
                                        </m:r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+…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</m:acc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</m:acc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⋰</m:t>
                                </m:r>
                              </m:e>
                              <m:e>
                                <m:r>
                                  <a:rPr lang="bg-BG" sz="2000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⋱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746125" lvl="1"/>
                <a:endParaRPr lang="en-US" dirty="0" smtClean="0"/>
              </a:p>
              <a:p>
                <a:pPr marL="746125" lvl="1"/>
                <a:r>
                  <a:rPr lang="bg-BG" dirty="0" smtClean="0"/>
                  <a:t>При неквадратни матрица се изисква броят колони в първата матрицата да съответства на броя редове във втората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6137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умножение с матрица</a:t>
                </a:r>
                <a:endParaRPr lang="bg-BG" dirty="0"/>
              </a:p>
              <a:p>
                <a:pPr lvl="1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bg-BG" b="0" i="1" dirty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/>
                  <a:t> – за всеки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-</a:t>
                </a:r>
                <a:r>
                  <a:rPr lang="bg-BG" dirty="0"/>
                  <a:t>те елемента на резултатния вектор се извършват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/>
                  <a:t> операции</a:t>
                </a:r>
                <a:endParaRPr lang="en-US" dirty="0"/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US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]=0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16573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210661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]=</m:t>
                    </m:r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]+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GB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  <a:endParaRPr lang="en-GB" dirty="0" smtClean="0"/>
              </a:p>
              <a:p>
                <a:pPr marL="7413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endParaRPr lang="en-GB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600200" y="2514600"/>
            <a:ext cx="381000" cy="1866802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057400" y="3004458"/>
            <a:ext cx="381000" cy="1347916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514600" y="3817258"/>
            <a:ext cx="381000" cy="506088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8648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 матриците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473396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Свойство на умножението</a:t>
                </a:r>
              </a:p>
              <a:p>
                <a:pPr lvl="1"/>
                <a:r>
                  <a:rPr lang="bg-BG" dirty="0" smtClean="0"/>
                  <a:t>Редът е важен за резултата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≠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Това се използва съществено (напр. в графиката)</a:t>
                </a:r>
                <a:endParaRPr lang="en-US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bg-BG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i="1" dirty="0" smtClean="0">
                    <a:latin typeface="Cambria Math"/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bg-BG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46572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Оценяване на умножението</a:t>
                </a:r>
              </a:p>
              <a:p>
                <a:pPr lvl="1"/>
                <a:r>
                  <a:rPr lang="bg-BG" dirty="0" smtClean="0"/>
                  <a:t>Сложността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^3)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Пример с умножение на матрици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2×2</m:t>
                    </m:r>
                  </m:oMath>
                </a14:m>
                <a:endParaRPr lang="en-US" dirty="0" smtClean="0"/>
              </a:p>
              <a:p>
                <a:pPr marL="75565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b="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𝑏𝑔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𝑎𝑓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𝑏h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𝑐𝑒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𝑑𝑔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𝑐𝑓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𝑑h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754063" lvl="1" indent="-342900"/>
                <a:r>
                  <a:rPr lang="bg-BG" dirty="0" smtClean="0"/>
                  <a:t>Използва 8 умножения и 4 събирания</a:t>
                </a:r>
              </a:p>
              <a:p>
                <a:pPr marL="11113" indent="-342900"/>
                <a:r>
                  <a:rPr lang="bg-BG" dirty="0" smtClean="0"/>
                  <a:t>Алтернативно изчисляване</a:t>
                </a:r>
              </a:p>
              <a:p>
                <a:pPr marL="754063" lvl="1" indent="-342900"/>
                <a:r>
                  <a:rPr lang="bg-BG" dirty="0" smtClean="0"/>
                  <a:t>Със </a:t>
                </a:r>
                <a:r>
                  <a:rPr lang="bg-BG" dirty="0"/>
                  <a:t>7 умножения, но 18 събирания</a:t>
                </a:r>
                <a:endParaRPr lang="en-US" dirty="0"/>
              </a:p>
              <a:p>
                <a:pPr marL="744538" lvl="1" indent="0">
                  <a:buNone/>
                  <a:tabLst>
                    <a:tab pos="3657600" algn="l"/>
                    <a:tab pos="5943600" algn="l"/>
                  </a:tabLst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𝑏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𝑑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𝑔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e>
                    </m:d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𝐷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𝐺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  <a:p>
                <a:pPr marL="74453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𝑑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e>
                    </m:d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𝑓</m:t>
                    </m:r>
                    <m:r>
                      <a:rPr lang="en-US" i="1" dirty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h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marL="74453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𝑐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𝑔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744538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dirty="0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𝐹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𝐺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𝐺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6072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Детерминанта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Детерминанта на матрица</a:t>
                </a:r>
              </a:p>
              <a:p>
                <a:pPr lvl="1"/>
                <a:r>
                  <a:rPr lang="bg-BG" dirty="0" smtClean="0"/>
                  <a:t>Често числата от квадратна матрица участват в кон</a:t>
                </a:r>
                <a:r>
                  <a:rPr lang="bg-BG" dirty="0"/>
                  <a:t>к</a:t>
                </a:r>
                <a:r>
                  <a:rPr lang="bg-BG" dirty="0" smtClean="0"/>
                  <a:t>ретен израз</a:t>
                </a:r>
              </a:p>
              <a:p>
                <a:pPr lvl="1"/>
                <a:r>
                  <a:rPr lang="bg-BG" dirty="0" smtClean="0"/>
                  <a:t>Толкова често, че числото има име – </a:t>
                </a:r>
                <a:r>
                  <a:rPr lang="bg-BG" i="1" dirty="0" smtClean="0"/>
                  <a:t>детерминанта</a:t>
                </a:r>
              </a:p>
              <a:p>
                <a:pPr lvl="1"/>
                <a:r>
                  <a:rPr lang="bg-BG" dirty="0" smtClean="0"/>
                  <a:t>Отбелязва се като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det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lvl="1"/>
                <a:r>
                  <a:rPr lang="bg-BG" dirty="0"/>
                  <a:t>В много от изчисленията е важно дали тя е 0 или </a:t>
                </a:r>
                <a:r>
                  <a:rPr lang="bg-BG" dirty="0" smtClean="0"/>
                  <a:t>не</a:t>
                </a:r>
              </a:p>
              <a:p>
                <a:pPr lvl="1"/>
                <a:r>
                  <a:rPr lang="bg-BG" dirty="0" smtClean="0"/>
                  <a:t>Исторически детерминанти (като изрази) са използвани преди въвеждането на матриците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5755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</a:t>
            </a:r>
            <a:r>
              <a:rPr lang="bg-BG" dirty="0" smtClean="0"/>
              <a:t>зчисляване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b="1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2</m:t>
                    </m:r>
                  </m:oMath>
                </a14:m>
                <a:endParaRPr lang="en-US" b="0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𝑎𝑑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𝑏𝑐</m:t>
                    </m:r>
                  </m:oMath>
                </a14:m>
                <a:r>
                  <a:rPr lang="en-US" b="0" dirty="0" smtClean="0"/>
                  <a:t> </a:t>
                </a:r>
              </a:p>
              <a:p>
                <a:pPr marL="3175"/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3×3</m:t>
                    </m:r>
                  </m:oMath>
                </a14:m>
                <a:endParaRPr lang="en-US" b="0" dirty="0" smtClean="0"/>
              </a:p>
              <a:p>
                <a:pPr marL="73501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  <m:r>
                        <a:rPr lang="bg-BG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𝑏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𝑐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𝑎𝑒𝑖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𝑎𝑓h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𝑏𝑑𝑖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𝑏𝑓𝑔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𝑐𝑑h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𝑐𝑒𝑔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lvl="1" indent="-342900"/>
                <a:r>
                  <a:rPr lang="bg-BG" dirty="0"/>
                  <a:t>Ш</a:t>
                </a:r>
                <a:r>
                  <a:rPr lang="bg-BG" dirty="0" smtClean="0"/>
                  <a:t>аблони: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bg-BG" b="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5729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4</m:t>
                    </m:r>
                    <m:r>
                      <a:rPr lang="en-US" b="1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4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bg-BG" b="0" dirty="0" smtClean="0"/>
                  <a:t>Използваме същите шаблони</a:t>
                </a:r>
                <a:endParaRPr lang="en-US" b="0" dirty="0" smtClean="0"/>
              </a:p>
              <a:p>
                <a:pPr lvl="1"/>
                <a:r>
                  <a:rPr lang="bg-BG" dirty="0" smtClean="0"/>
                  <a:t>Знаците се редуват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+</m:t>
                    </m:r>
                    <m:r>
                      <a:rPr lang="bg-BG" b="0" i="1" dirty="0" smtClean="0">
                        <a:latin typeface="Cambria Math"/>
                      </a:rPr>
                      <m:t>,−,+,−</m:t>
                    </m:r>
                  </m:oMath>
                </a14:m>
                <a:endParaRPr lang="bg-BG" b="0" dirty="0" smtClean="0"/>
              </a:p>
              <a:p>
                <a:pPr marL="7334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bg-BG" b="0" dirty="0" smtClean="0"/>
              </a:p>
              <a:p>
                <a:r>
                  <a:rPr lang="bg-BG" b="0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Показаната </a:t>
                </a:r>
                <a:r>
                  <a:rPr lang="bg-BG" dirty="0"/>
                  <a:t>схема е </a:t>
                </a:r>
                <a:r>
                  <a:rPr lang="bg-BG" dirty="0" smtClean="0"/>
                  <a:t>само з</a:t>
                </a:r>
                <a:r>
                  <a:rPr lang="bg-BG" b="0" dirty="0" smtClean="0"/>
                  <a:t>а малки матрици</a:t>
                </a:r>
              </a:p>
              <a:p>
                <a:pPr lvl="1"/>
                <a:r>
                  <a:rPr lang="bg-BG" dirty="0" smtClean="0"/>
                  <a:t>Има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!</m:t>
                        </m:r>
                      </m:e>
                    </m:d>
                  </m:oMath>
                </a14:m>
                <a:r>
                  <a:rPr lang="bg-BG" dirty="0" smtClean="0"/>
                  <a:t> и за големи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не се прилага</a:t>
                </a:r>
                <a:endParaRPr lang="bg-BG" b="0" dirty="0" smtClean="0"/>
              </a:p>
              <a:p>
                <a:endParaRPr lang="bg-BG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17272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 алгебрата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148190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Матрици в алгебрата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Решаване на система </a:t>
                </a:r>
                <a:r>
                  <a:rPr lang="bg-BG" dirty="0"/>
                  <a:t>линейни </a:t>
                </a:r>
                <a:r>
                  <a:rPr lang="bg-BG" dirty="0" smtClean="0"/>
                  <a:t>уравнения</a:t>
                </a:r>
              </a:p>
              <a:p>
                <a:pPr lvl="1"/>
                <a:r>
                  <a:rPr lang="bg-BG" dirty="0" smtClean="0"/>
                  <a:t>Да си припомним системата от Тема №3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 smtClean="0"/>
                  <a:t> с решение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bg-BG" dirty="0" smtClean="0"/>
              </a:p>
              <a:p>
                <a:r>
                  <a:rPr lang="bg-BG" dirty="0" smtClean="0"/>
                  <a:t>В решението няма матрици</a:t>
                </a:r>
              </a:p>
              <a:p>
                <a:pPr lvl="1"/>
                <a:r>
                  <a:rPr lang="bg-BG" dirty="0" smtClean="0"/>
                  <a:t>Но изглежда да има неща като детерминанти: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bg-BG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den>
                    </m:f>
                  </m:oMath>
                </a14:m>
                <a:r>
                  <a:rPr lang="bg-BG" dirty="0" smtClean="0"/>
                  <a:t> 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den>
                    </m:f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47577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Формули на </a:t>
                </a:r>
                <a:r>
                  <a:rPr lang="bg-BG" dirty="0" err="1" smtClean="0"/>
                  <a:t>Крамер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Нека коефициентите пред променливите са матрица с детерминанта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Нека ако заменим коефициентите пред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със свободните коефициенти да стане детерминанта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bg-BG" i="1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Аналогично и за останалите променливи</a:t>
                </a:r>
              </a:p>
              <a:p>
                <a:pPr lvl="1"/>
                <a:r>
                  <a:rPr lang="bg-BG" dirty="0" smtClean="0"/>
                  <a:t>Тогава решението на системата е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…</a:t>
                </a:r>
              </a:p>
              <a:p>
                <a:pPr lvl="1"/>
                <a:r>
                  <a:rPr lang="bg-BG" dirty="0" smtClean="0"/>
                  <a:t>Наричат се формули на </a:t>
                </a:r>
                <a:r>
                  <a:rPr lang="bg-BG" dirty="0" err="1" smtClean="0"/>
                  <a:t>Крамер</a:t>
                </a:r>
                <a:r>
                  <a:rPr lang="bg-BG" dirty="0" smtClean="0"/>
                  <a:t> и изискват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Формулите на </a:t>
                </a:r>
                <a:r>
                  <a:rPr lang="bg-BG" dirty="0" err="1" smtClean="0"/>
                  <a:t>Крамер</a:t>
                </a:r>
                <a:r>
                  <a:rPr lang="bg-BG" dirty="0" smtClean="0"/>
                  <a:t> са валидни и за големи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71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3</m:t>
                    </m:r>
                    <m:r>
                      <a:rPr lang="en-US" b="1" i="1" dirty="0" smtClean="0">
                        <a:latin typeface="Cambria Math"/>
                      </a:rPr>
                      <m:t>×</m:t>
                    </m:r>
                    <m:r>
                      <a:rPr lang="en-US" i="1" dirty="0" smtClean="0">
                        <a:latin typeface="Cambria Math"/>
                      </a:rPr>
                      <m:t>3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Уравнения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eqArr>
                              <m:eqArr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bg-BG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dirty="0">
                                    <a:solidFill>
                                      <a:srgbClr val="FF0000"/>
                                    </a:solidFill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eqArr>
                          </m:e>
                          <m:e>
                            <m:sSub>
                              <m:sSubPr>
                                <m:ctrlPr>
                                  <a:rPr lang="bg-BG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Детерминанти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x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y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z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Решения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𝑧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7400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 геометрията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050578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Думата „Матрица“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Латински произход</a:t>
            </a:r>
          </a:p>
          <a:p>
            <a:pPr lvl="1"/>
            <a:r>
              <a:rPr lang="bg-BG" dirty="0" smtClean="0"/>
              <a:t>От </a:t>
            </a:r>
            <a:r>
              <a:rPr lang="en-US" i="1" dirty="0" err="1"/>
              <a:t>mātris</a:t>
            </a:r>
            <a:r>
              <a:rPr lang="en-US" i="1" dirty="0"/>
              <a:t> </a:t>
            </a:r>
            <a:r>
              <a:rPr lang="bg-BG" dirty="0" smtClean="0"/>
              <a:t> (родителен падеж на </a:t>
            </a:r>
            <a:r>
              <a:rPr lang="en-US" i="1" dirty="0" err="1" smtClean="0"/>
              <a:t>māter</a:t>
            </a:r>
            <a:r>
              <a:rPr lang="bg-BG" dirty="0" smtClean="0"/>
              <a:t>, майка)</a:t>
            </a:r>
          </a:p>
          <a:p>
            <a:pPr lvl="1"/>
            <a:r>
              <a:rPr lang="bg-BG" dirty="0" smtClean="0"/>
              <a:t>После </a:t>
            </a:r>
            <a:r>
              <a:rPr lang="en-US" i="1" dirty="0" err="1" smtClean="0"/>
              <a:t>mātrix</a:t>
            </a:r>
            <a:r>
              <a:rPr lang="en-US" dirty="0"/>
              <a:t> </a:t>
            </a:r>
            <a:r>
              <a:rPr lang="en-US" dirty="0" smtClean="0"/>
              <a:t>(</a:t>
            </a:r>
            <a:r>
              <a:rPr lang="bg-BG" dirty="0" smtClean="0"/>
              <a:t>бременно животно, пазва, произход)</a:t>
            </a:r>
          </a:p>
          <a:p>
            <a:r>
              <a:rPr lang="bg-BG" dirty="0" smtClean="0"/>
              <a:t>В средновековието</a:t>
            </a:r>
          </a:p>
          <a:p>
            <a:pPr lvl="1"/>
            <a:r>
              <a:rPr lang="bg-BG" dirty="0" smtClean="0"/>
              <a:t>Място или среда, където се ражда/развива нещо</a:t>
            </a:r>
          </a:p>
          <a:p>
            <a:pPr lvl="1"/>
            <a:r>
              <a:rPr lang="bg-BG" dirty="0" smtClean="0"/>
              <a:t>От там </a:t>
            </a:r>
            <a:r>
              <a:rPr lang="bg-BG" i="1" dirty="0" smtClean="0"/>
              <a:t>матрица</a:t>
            </a:r>
            <a:r>
              <a:rPr lang="bg-BG" dirty="0" smtClean="0"/>
              <a:t> е ф</a:t>
            </a:r>
            <a:r>
              <a:rPr lang="en-GB" dirty="0" smtClean="0"/>
              <a:t>ò</a:t>
            </a:r>
            <a:r>
              <a:rPr lang="bg-BG" dirty="0" err="1" smtClean="0"/>
              <a:t>рмата</a:t>
            </a:r>
            <a:r>
              <a:rPr lang="bg-BG" dirty="0" smtClean="0"/>
              <a:t>, в която се излива смола или стопен метал, за да придобие дадена форма</a:t>
            </a:r>
          </a:p>
          <a:p>
            <a:r>
              <a:rPr lang="bg-BG" dirty="0" smtClean="0"/>
              <a:t>В природонаучните дисциплини</a:t>
            </a:r>
          </a:p>
          <a:p>
            <a:pPr lvl="1"/>
            <a:r>
              <a:rPr lang="bg-BG" dirty="0" smtClean="0"/>
              <a:t>Нещо, в което могат да се поставят и подреждат числови стойности</a:t>
            </a:r>
          </a:p>
        </p:txBody>
      </p:sp>
    </p:spTree>
    <p:extLst>
      <p:ext uri="{BB962C8B-B14F-4D97-AF65-F5344CB8AC3E}">
        <p14:creationId xmlns:p14="http://schemas.microsoft.com/office/powerpoint/2010/main" val="2095468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Матрици в геометрията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Матрици в геометрията</a:t>
                </a:r>
              </a:p>
              <a:p>
                <a:pPr lvl="1"/>
                <a:r>
                  <a:rPr lang="bg-BG" dirty="0" smtClean="0"/>
                  <a:t>Трансформации: </a:t>
                </a:r>
                <a:r>
                  <a:rPr lang="bg-BG" dirty="0"/>
                  <a:t>т</a:t>
                </a:r>
                <a:r>
                  <a:rPr lang="bg-BG" dirty="0" smtClean="0"/>
                  <a:t>ранслация, мащабиране, ротация</a:t>
                </a:r>
              </a:p>
              <a:p>
                <a:pPr lvl="1"/>
                <a:r>
                  <a:rPr lang="bg-BG" dirty="0" smtClean="0"/>
                  <a:t>Различни видове проекции</a:t>
                </a:r>
              </a:p>
              <a:p>
                <a:pPr lvl="1"/>
                <a:r>
                  <a:rPr lang="bg-BG" dirty="0" smtClean="0"/>
                  <a:t>Координатни системи преходи между тях</a:t>
                </a:r>
              </a:p>
              <a:p>
                <a:pPr lvl="1"/>
                <a:r>
                  <a:rPr lang="bg-BG" dirty="0" smtClean="0"/>
                  <a:t>Ще използваме хомогенни координати (т.е.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4</m:t>
                    </m:r>
                    <m:r>
                      <a:rPr lang="en-US" b="0" i="1" dirty="0" smtClean="0">
                        <a:latin typeface="Cambria Math"/>
                      </a:rPr>
                      <m:t>×4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r>
                  <a:rPr lang="bg-BG" dirty="0"/>
                  <a:t>Преимущества</a:t>
                </a:r>
              </a:p>
              <a:p>
                <a:pPr lvl="1"/>
                <a:r>
                  <a:rPr lang="bg-BG" dirty="0" smtClean="0"/>
                  <a:t>Лесно </a:t>
                </a:r>
                <a:r>
                  <a:rPr lang="bg-BG" dirty="0"/>
                  <a:t>и еднотипно изчисляване</a:t>
                </a:r>
              </a:p>
              <a:p>
                <a:pPr lvl="1"/>
                <a:r>
                  <a:rPr lang="bg-BG" dirty="0"/>
                  <a:t>Вместо няколко базисни матрици се ползва направо съставната им</a:t>
                </a:r>
              </a:p>
              <a:p>
                <a:pPr lvl="1"/>
                <a:r>
                  <a:rPr lang="bg-BG" dirty="0"/>
                  <a:t>Налични са в много графични системи</a:t>
                </a:r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700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Базисни матрици</a:t>
                </a:r>
              </a:p>
              <a:p>
                <a:pPr lvl="1"/>
                <a:r>
                  <a:rPr lang="bg-BG" dirty="0"/>
                  <a:t>Трансформациите се моделират с базисни матрици</a:t>
                </a:r>
              </a:p>
              <a:p>
                <a:pPr lvl="1"/>
                <a:r>
                  <a:rPr lang="bg-BG" dirty="0"/>
                  <a:t>Сложните трансформации се моделират чрез умножение на базисни матрици</a:t>
                </a:r>
              </a:p>
              <a:p>
                <a:r>
                  <a:rPr lang="bg-BG" dirty="0" smtClean="0"/>
                  <a:t>Единична матрица</a:t>
                </a:r>
                <a:endParaRPr lang="en-US" dirty="0" smtClean="0"/>
              </a:p>
              <a:p>
                <a:pPr lvl="1"/>
                <a:r>
                  <a:rPr lang="bg-BG" dirty="0"/>
                  <a:t>Запазва непроменен </a:t>
                </a:r>
                <a:r>
                  <a:rPr lang="bg-BG" dirty="0" smtClean="0"/>
                  <a:t>обекта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r>
                  <a:rPr lang="bg-BG" dirty="0" smtClean="0"/>
                  <a:t>Всички </a:t>
                </a:r>
                <a:r>
                  <a:rPr lang="bg-BG" dirty="0"/>
                  <a:t>базисни матрици са леко изменени единични матрици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3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41032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Транслация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Матрици за транслация</a:t>
                </a:r>
              </a:p>
              <a:p>
                <a:pPr lvl="1"/>
                <a:r>
                  <a:rPr lang="bg-BG" dirty="0"/>
                  <a:t>Транслация по осите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𝑍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Базисни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при </a:t>
                </a:r>
                <a:r>
                  <a:rPr lang="bg-BG" dirty="0"/>
                  <a:t>транслация на разстояние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FF0000"/>
                        </a:solidFill>
                        <a:latin typeface="Cambria Math"/>
                      </a:rPr>
                      <m:t>𝑑</m:t>
                    </m:r>
                  </m:oMath>
                </a14:m>
                <a:endParaRPr lang="bg-BG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bg-BG" dirty="0" smtClean="0"/>
                  <a:t>При транслация </a:t>
                </a:r>
                <a:r>
                  <a:rPr lang="bg-BG" dirty="0"/>
                  <a:t>с вектор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>
                  <a:solidFill>
                    <a:schemeClr val="tx1"/>
                  </a:solidFill>
                </a:endParaRPr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  <m:r>
                        <a:rPr lang="bg-BG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018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Използване</a:t>
                </a:r>
              </a:p>
              <a:p>
                <a:pPr lvl="1"/>
                <a:r>
                  <a:rPr lang="bg-BG" dirty="0" smtClean="0"/>
                  <a:t>Принципно трансформациите с матрица се ползват чрез умножение с вектор или точка</a:t>
                </a:r>
              </a:p>
              <a:p>
                <a:pPr lvl="1"/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×</m:t>
                    </m:r>
                  </m:oMath>
                </a14:m>
                <a:r>
                  <a:rPr lang="bg-BG" dirty="0" smtClean="0"/>
                  <a:t> вектор = трансформиран вектор</a:t>
                </a:r>
              </a:p>
              <a:p>
                <a:pPr lvl="1"/>
                <a:r>
                  <a:rPr lang="bg-BG" dirty="0"/>
                  <a:t>Матрица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точка </a:t>
                </a:r>
                <a:r>
                  <a:rPr lang="bg-BG" dirty="0"/>
                  <a:t>= </a:t>
                </a:r>
                <a:r>
                  <a:rPr lang="bg-BG" dirty="0" smtClean="0"/>
                  <a:t>трансформирана точка</a:t>
                </a:r>
                <a:endParaRPr lang="bg-BG" dirty="0"/>
              </a:p>
              <a:p>
                <a:r>
                  <a:rPr lang="bg-BG" dirty="0" smtClean="0"/>
                  <a:t>Пример на използване</a:t>
                </a:r>
              </a:p>
              <a:p>
                <a:pPr lvl="1"/>
                <a:r>
                  <a:rPr lang="bg-BG" dirty="0"/>
                  <a:t>Точка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(4,−2,0)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Преместваме с вектор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2,3,−1</m:t>
                        </m:r>
                      </m:e>
                    </m:d>
                  </m:oMath>
                </a14:m>
                <a:endParaRPr lang="en-US" dirty="0"/>
              </a:p>
              <a:p>
                <a:pPr marL="73977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>
                                  <a:latin typeface="Cambria Math"/>
                                </a:rPr>
                                <m:t>6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6,1,−1</m:t>
                        </m: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94578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Мащабиране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bg-BG" dirty="0" smtClean="0"/>
                  <a:t>Матрици за мащабиране</a:t>
                </a:r>
                <a:endParaRPr lang="en-US" dirty="0" smtClean="0"/>
              </a:p>
              <a:p>
                <a:pPr lvl="1"/>
                <a:r>
                  <a:rPr lang="bg-BG" dirty="0"/>
                  <a:t>Мащабирания по осите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спрямо (0,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)</a:t>
                </a:r>
                <a:endParaRPr lang="en-US" dirty="0"/>
              </a:p>
              <a:p>
                <a:pPr lvl="1"/>
                <a:r>
                  <a:rPr lang="bg-BG" dirty="0"/>
                  <a:t>Базисни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bg-BG" dirty="0"/>
                  <a:t> при мащаб с коефициент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𝑚</m:t>
                    </m:r>
                  </m:oMath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bg-BG" dirty="0" smtClean="0"/>
                  <a:t>При мащабиране </a:t>
                </a:r>
                <a:r>
                  <a:rPr lang="bg-BG" dirty="0"/>
                  <a:t>с </a:t>
                </a:r>
                <a:r>
                  <a:rPr lang="bg-BG" dirty="0" smtClean="0"/>
                  <a:t>вектор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2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31420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Съставно мащабиране</a:t>
                </a:r>
              </a:p>
              <a:p>
                <a:pPr lvl="1"/>
                <a:r>
                  <a:rPr lang="bg-BG" dirty="0"/>
                  <a:t>Мащабиране спрямо 3</a:t>
                </a:r>
                <a:r>
                  <a:rPr lang="en-US" dirty="0"/>
                  <a:t>D </a:t>
                </a:r>
                <a:r>
                  <a:rPr lang="bg-BG" dirty="0"/>
                  <a:t>точка</a:t>
                </a:r>
                <a:endParaRPr lang="en-US" dirty="0"/>
              </a:p>
              <a:p>
                <a:pPr lvl="1"/>
                <a:r>
                  <a:rPr lang="bg-BG" dirty="0"/>
                  <a:t>Базисното мащабиране е винаги спрямо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r>
                  <a:rPr lang="bg-BG" dirty="0"/>
                  <a:t>Алгоритъм</a:t>
                </a:r>
                <a:endParaRPr lang="en-US" dirty="0"/>
              </a:p>
              <a:p>
                <a:pPr lvl="1"/>
                <a:r>
                  <a:rPr lang="bg-BG" dirty="0"/>
                  <a:t>Транслираме така, че </a:t>
                </a:r>
                <a:r>
                  <a:rPr lang="bg-BG" dirty="0" smtClean="0"/>
                  <a:t>точката, </a:t>
                </a:r>
                <a:r>
                  <a:rPr lang="bg-BG" dirty="0"/>
                  <a:t>спрямо която </a:t>
                </a:r>
                <a:r>
                  <a:rPr lang="bg-BG" dirty="0" smtClean="0"/>
                  <a:t>мащабираме, </a:t>
                </a:r>
                <a:r>
                  <a:rPr lang="bg-BG" dirty="0"/>
                  <a:t>да попадне в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en-US" i="1" dirty="0">
                        <a:latin typeface="Cambria Math"/>
                      </a:rPr>
                      <m:t>,0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Мащабираме</a:t>
                </a:r>
              </a:p>
              <a:p>
                <a:pPr lvl="1"/>
                <a:r>
                  <a:rPr lang="bg-BG" dirty="0"/>
                  <a:t>Връщаме точката с обратна </a:t>
                </a:r>
                <a:r>
                  <a:rPr lang="bg-BG" dirty="0" smtClean="0"/>
                  <a:t>транслация</a:t>
                </a:r>
              </a:p>
              <a:p>
                <a:pPr lvl="1"/>
                <a:r>
                  <a:rPr lang="bg-BG" dirty="0" smtClean="0"/>
                  <a:t>Умножаваме тези 3 матрици и получаваме общата матрица за мащабиране спрямо точка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𝑀</m:t>
                      </m:r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45247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Въртене (ротация)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Матрици за въртене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в </a:t>
                </a:r>
                <a:r>
                  <a:rPr lang="en-US" dirty="0" smtClean="0"/>
                  <a:t>2D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Основна техника на въртене на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</m:oMath>
                </a14:m>
                <a:r>
                  <a:rPr lang="bg-BG" dirty="0" smtClean="0"/>
                  <a:t> на 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Въртенето е около точката (0,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Не знаем колко е ъгъл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но и не ни трябва</a:t>
                </a:r>
              </a:p>
              <a:p>
                <a:r>
                  <a:rPr lang="bg-BG" dirty="0" smtClean="0"/>
                  <a:t>Намиране на матрицата на въртене</a:t>
                </a:r>
              </a:p>
              <a:p>
                <a:pPr lvl="1"/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smtClean="0"/>
                  <a:t>намираме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𝑄</m:t>
                    </m:r>
                  </m:oMath>
                </a14:m>
                <a:endParaRPr lang="en-US" dirty="0"/>
              </a:p>
              <a:p>
                <a:pPr marL="747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s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in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r>
                  <a:rPr lang="bg-BG" dirty="0" smtClean="0"/>
                  <a:t>Записваме с </a:t>
                </a:r>
                <a:r>
                  <a:rPr lang="bg-BG" dirty="0"/>
                  <a:t>матрица</a:t>
                </a:r>
              </a:p>
              <a:p>
                <a:pPr marL="747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𝑄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</m:mr>
                          </m:m>
                        </m:e>
                      </m:d>
                      <m:r>
                        <a:rPr lang="en-US" sz="2000" i="1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en-US" sz="2000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c 3"/>
          <p:cNvSpPr/>
          <p:nvPr/>
        </p:nvSpPr>
        <p:spPr>
          <a:xfrm>
            <a:off x="5486400" y="5124450"/>
            <a:ext cx="1200150" cy="1200150"/>
          </a:xfrm>
          <a:prstGeom prst="arc">
            <a:avLst>
              <a:gd name="adj1" fmla="val 19559646"/>
              <a:gd name="adj2" fmla="val 21533384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 w="9525">
            <a:solidFill>
              <a:srgbClr val="0070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087941" y="4905375"/>
            <a:ext cx="1208210" cy="813289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6093803" y="4314825"/>
            <a:ext cx="411773" cy="1424354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086475" y="5724525"/>
            <a:ext cx="22288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086475" y="4124325"/>
            <a:ext cx="0" cy="160020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43875" y="578167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800725" y="4295775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400925" y="481012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46333" y="4781550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α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8733" y="53149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β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24575" y="4010025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9620569">
                <a:off x="6898383" y="5059067"/>
                <a:ext cx="368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0569">
                <a:off x="6898383" y="5059067"/>
                <a:ext cx="368627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190" t="-24706" r="-154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/>
          <p:cNvSpPr/>
          <p:nvPr/>
        </p:nvSpPr>
        <p:spPr>
          <a:xfrm>
            <a:off x="6438366" y="430320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67575" y="4843272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598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Матрици за въртене в </a:t>
                </a:r>
                <a:r>
                  <a:rPr lang="en-US" dirty="0" smtClean="0"/>
                  <a:t>3D</a:t>
                </a:r>
              </a:p>
              <a:p>
                <a:pPr lvl="1"/>
                <a:r>
                  <a:rPr lang="bg-BG" dirty="0"/>
                  <a:t>Около </a:t>
                </a:r>
                <a:r>
                  <a:rPr lang="bg-BG" dirty="0" smtClean="0"/>
                  <a:t>осите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и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на 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33920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Демонстрации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Транслация и мащабиране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bg-BG" dirty="0" smtClean="0"/>
              <a:t>Въртене около ос и около произволна права</a:t>
            </a:r>
            <a:endParaRPr lang="bg-BG" dirty="0"/>
          </a:p>
        </p:txBody>
      </p:sp>
      <p:pic>
        <p:nvPicPr>
          <p:cNvPr id="4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739"/>
          <a:stretch/>
        </p:blipFill>
        <p:spPr bwMode="auto">
          <a:xfrm>
            <a:off x="1828800" y="1905000"/>
            <a:ext cx="2057084" cy="170893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7642" y="1905000"/>
            <a:ext cx="2057084" cy="171898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>
            <a:hlinkClick r:id="rId6" action="ppaction://hlinkfile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6484" y="1905000"/>
            <a:ext cx="2064856" cy="17213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99" r="12499"/>
          <a:stretch/>
        </p:blipFill>
        <p:spPr bwMode="auto">
          <a:xfrm>
            <a:off x="1836057" y="4495800"/>
            <a:ext cx="2057084" cy="171117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>
            <a:hlinkClick r:id="rId10" action="ppaction://hlinkfile"/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78" r="8572"/>
          <a:stretch/>
        </p:blipFill>
        <p:spPr bwMode="auto">
          <a:xfrm>
            <a:off x="3994899" y="4490729"/>
            <a:ext cx="2064341" cy="17213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7227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Ред на операциите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Ред на операциите</a:t>
                </a:r>
              </a:p>
              <a:p>
                <a:pPr lvl="1"/>
                <a:r>
                  <a:rPr lang="bg-BG" dirty="0" smtClean="0"/>
                  <a:t>Редът на умножение на матрици и на прилагането </a:t>
                </a:r>
                <a:r>
                  <a:rPr lang="bg-BG" dirty="0"/>
                  <a:t>на трансформации </a:t>
                </a:r>
                <a:r>
                  <a:rPr lang="bg-BG" dirty="0" smtClean="0"/>
                  <a:t>е важен</a:t>
                </a:r>
              </a:p>
              <a:p>
                <a:pPr lvl="1"/>
                <a:r>
                  <a:rPr lang="bg-BG" dirty="0"/>
                  <a:t>Пример с въртене </a:t>
                </a:r>
                <a:r>
                  <a:rPr lang="bg-BG" dirty="0" smtClean="0"/>
                  <a:t>на точка (0,1,0) на </a:t>
                </a:r>
                <a:r>
                  <a:rPr lang="bg-BG" dirty="0"/>
                  <a:t>90 градуса</a:t>
                </a:r>
              </a:p>
              <a:p>
                <a:pPr lvl="2"/>
                <a:r>
                  <a:rPr lang="bg-BG" dirty="0"/>
                  <a:t>Вариант 1: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endParaRPr lang="en-US" dirty="0"/>
              </a:p>
              <a:p>
                <a:pPr lvl="2"/>
                <a:r>
                  <a:rPr lang="bg-BG" dirty="0"/>
                  <a:t>Вариант </a:t>
                </a:r>
                <a:r>
                  <a:rPr lang="en-US" dirty="0"/>
                  <a:t>2</a:t>
                </a:r>
                <a:r>
                  <a:rPr lang="bg-BG" dirty="0"/>
                  <a:t>: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23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c 3"/>
          <p:cNvSpPr/>
          <p:nvPr/>
        </p:nvSpPr>
        <p:spPr>
          <a:xfrm rot="5400000" flipH="1" flipV="1">
            <a:off x="5773646" y="4519568"/>
            <a:ext cx="400050" cy="397119"/>
          </a:xfrm>
          <a:prstGeom prst="arc">
            <a:avLst>
              <a:gd name="adj1" fmla="val 6113293"/>
              <a:gd name="adj2" fmla="val 3890151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flipH="1">
            <a:off x="5162581" y="4716566"/>
            <a:ext cx="2057400" cy="2057400"/>
          </a:xfrm>
          <a:prstGeom prst="arc">
            <a:avLst>
              <a:gd name="adj1" fmla="val 10818644"/>
              <a:gd name="adj2" fmla="val 15981229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6200000" flipH="1">
            <a:off x="2515154" y="4667251"/>
            <a:ext cx="1257299" cy="2057400"/>
          </a:xfrm>
          <a:prstGeom prst="arc">
            <a:avLst>
              <a:gd name="adj1" fmla="val 18509313"/>
              <a:gd name="adj2" fmla="val 4964511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flipH="1">
            <a:off x="2419380" y="4724400"/>
            <a:ext cx="1381125" cy="2057400"/>
          </a:xfrm>
          <a:prstGeom prst="arc">
            <a:avLst>
              <a:gd name="adj1" fmla="val 16232921"/>
              <a:gd name="adj2" fmla="val 1670361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flipH="1">
            <a:off x="2105055" y="4724400"/>
            <a:ext cx="2057400" cy="2057400"/>
          </a:xfrm>
          <a:prstGeom prst="arc">
            <a:avLst>
              <a:gd name="adj1" fmla="val 10818644"/>
              <a:gd name="adj2" fmla="val 15959595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057430" y="5742544"/>
            <a:ext cx="1077686" cy="702128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35116" y="5758873"/>
            <a:ext cx="1665515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135116" y="3897416"/>
            <a:ext cx="0" cy="1861457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86305" y="5784801"/>
            <a:ext cx="285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057400" y="6373856"/>
            <a:ext cx="293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800381" y="3838607"/>
            <a:ext cx="280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</a:t>
            </a:r>
            <a:endParaRPr lang="en-US" sz="2000" dirty="0"/>
          </a:p>
        </p:txBody>
      </p:sp>
      <p:sp>
        <p:nvSpPr>
          <p:cNvPr id="15" name="Arc 14"/>
          <p:cNvSpPr/>
          <p:nvPr/>
        </p:nvSpPr>
        <p:spPr>
          <a:xfrm flipH="1" flipV="1">
            <a:off x="7010431" y="5767038"/>
            <a:ext cx="400050" cy="397119"/>
          </a:xfrm>
          <a:prstGeom prst="arc">
            <a:avLst>
              <a:gd name="adj1" fmla="val 6113293"/>
              <a:gd name="adj2" fmla="val 4033694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105431" y="5742544"/>
            <a:ext cx="1077686" cy="702128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183117" y="5758873"/>
            <a:ext cx="1665515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183117" y="3897416"/>
            <a:ext cx="0" cy="1861457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083455" y="5667375"/>
            <a:ext cx="193551" cy="193551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8299" y="5800696"/>
            <a:ext cx="285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173839" y="6321527"/>
            <a:ext cx="293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810284" y="3876695"/>
            <a:ext cx="280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 rot="2700000">
                <a:off x="3646950" y="4743022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1. 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3646950" y="4743022"/>
                <a:ext cx="674719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 rot="18000000">
                <a:off x="2068024" y="4851201"/>
                <a:ext cx="674719" cy="35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2. 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000000">
                <a:off x="2068024" y="4851201"/>
                <a:ext cx="674719" cy="3579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 rot="20820000">
                <a:off x="3181404" y="6294271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smtClean="0">
                          <a:latin typeface="Cambria Math"/>
                        </a:rPr>
                        <m:t>3. 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20000">
                <a:off x="3181404" y="6294271"/>
                <a:ext cx="674719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/>
          <p:cNvSpPr/>
          <p:nvPr/>
        </p:nvSpPr>
        <p:spPr>
          <a:xfrm>
            <a:off x="4108755" y="5704009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080054" y="4671227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38430" y="609928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217808" y="3833423"/>
                <a:ext cx="1362552" cy="782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1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808" y="3833423"/>
                <a:ext cx="1362552" cy="7821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/>
          <p:cNvSpPr/>
          <p:nvPr/>
        </p:nvSpPr>
        <p:spPr>
          <a:xfrm>
            <a:off x="7157590" y="570107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128889" y="4668296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87265" y="6096357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897488" y="6155025"/>
                <a:ext cx="674719" cy="35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1. 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7488" y="6155025"/>
                <a:ext cx="674719" cy="357983"/>
              </a:xfrm>
              <a:prstGeom prst="rect">
                <a:avLst/>
              </a:prstGeom>
              <a:blipFill rotWithShape="1"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 rot="2700000">
                <a:off x="6714876" y="4754290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2. 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6714876" y="4754290"/>
                <a:ext cx="674719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176469" y="4521760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smtClean="0">
                          <a:latin typeface="Cambria Math"/>
                        </a:rPr>
                        <m:t>3. 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6469" y="4521760"/>
                <a:ext cx="674719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333679" y="3833422"/>
                <a:ext cx="1362552" cy="782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1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sz="1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3679" y="3833422"/>
                <a:ext cx="1362552" cy="78213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72761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е това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е матрицата</a:t>
            </a:r>
          </a:p>
          <a:p>
            <a:pPr lvl="1"/>
            <a:r>
              <a:rPr lang="bg-BG" dirty="0" smtClean="0"/>
              <a:t>Подредба на стойности в редове и колони</a:t>
            </a:r>
          </a:p>
          <a:p>
            <a:pPr lvl="1"/>
            <a:r>
              <a:rPr lang="bg-BG" dirty="0" smtClean="0"/>
              <a:t>Всяка стойност има координати – номер на ред и номер на стълб</a:t>
            </a:r>
          </a:p>
          <a:p>
            <a:r>
              <a:rPr lang="bg-BG" dirty="0" smtClean="0"/>
              <a:t>За какво се използва</a:t>
            </a:r>
          </a:p>
          <a:p>
            <a:pPr lvl="1"/>
            <a:r>
              <a:rPr lang="bg-BG" dirty="0" smtClean="0"/>
              <a:t>Групиране на данни, които се използват „в комплект“ за дадена цел</a:t>
            </a:r>
          </a:p>
          <a:p>
            <a:pPr lvl="1"/>
            <a:r>
              <a:rPr lang="bg-BG" dirty="0" smtClean="0"/>
              <a:t>Съкратен запис на сложни връзки</a:t>
            </a:r>
          </a:p>
          <a:p>
            <a:pPr lvl="1"/>
            <a:r>
              <a:rPr lang="bg-BG" dirty="0" smtClean="0"/>
              <a:t>Коефициенти в система от линейни уравнения</a:t>
            </a:r>
          </a:p>
          <a:p>
            <a:pPr lvl="1"/>
            <a:r>
              <a:rPr lang="bg-BG" dirty="0" smtClean="0"/>
              <a:t>Геометрични и графични трансформации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9231040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Записване на реда</a:t>
                </a:r>
              </a:p>
              <a:p>
                <a:pPr lvl="1"/>
                <a:r>
                  <a:rPr lang="bg-BG" dirty="0" smtClean="0"/>
                  <a:t>Нека прилагаме </a:t>
                </a:r>
                <a:r>
                  <a:rPr lang="bg-BG" dirty="0"/>
                  <a:t>първо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  <a:r>
                  <a:rPr lang="bg-BG" dirty="0"/>
                  <a:t> после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и накрая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bg-BG" dirty="0"/>
                  <a:t>:</a:t>
                </a:r>
              </a:p>
              <a:p>
                <a:pPr lvl="1"/>
                <a:r>
                  <a:rPr lang="bg-BG" dirty="0"/>
                  <a:t>Общата матрица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𝑀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– първата приложена </a:t>
                </a:r>
                <a:r>
                  <a:rPr lang="bg-BG" dirty="0" smtClean="0"/>
                  <a:t>трансформация </a:t>
                </a:r>
                <a:r>
                  <a:rPr lang="bg-BG" dirty="0"/>
                  <a:t>записваме последна</a:t>
                </a:r>
              </a:p>
              <a:p>
                <a:pPr lvl="1"/>
                <a:r>
                  <a:rPr lang="bg-BG" dirty="0"/>
                  <a:t>Помни се, като че 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bg-BG" dirty="0"/>
                  <a:t> са функции</a:t>
                </a:r>
                <a:r>
                  <a:rPr lang="bg-BG" dirty="0" smtClean="0"/>
                  <a:t>:</a:t>
                </a:r>
              </a:p>
              <a:p>
                <a:pPr lvl="1"/>
                <a:endParaRPr lang="en-US" dirty="0"/>
              </a:p>
              <a:p>
                <a:pPr lvl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𝑀</m:t>
                      </m:r>
                      <m:r>
                        <a:rPr lang="bg-BG" b="0" i="1" smtClean="0">
                          <a:latin typeface="Cambria Math"/>
                        </a:rPr>
                        <m:t>обект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bg-BG" i="1">
                          <a:latin typeface="Cambria Math"/>
                        </a:rPr>
                        <m:t>обект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bg-BG" i="1">
                                      <a:latin typeface="Cambria Math"/>
                                    </a:rPr>
                                    <m:t>обект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1628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 графиката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7892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Проекции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bg-BG" dirty="0"/>
              <a:t>Основна цел</a:t>
            </a:r>
          </a:p>
          <a:p>
            <a:pPr lvl="1"/>
            <a:r>
              <a:rPr lang="bg-BG" dirty="0"/>
              <a:t>Създаване на </a:t>
            </a:r>
            <a:r>
              <a:rPr lang="en-US" dirty="0"/>
              <a:t>2D</a:t>
            </a:r>
            <a:r>
              <a:rPr lang="bg-BG" dirty="0"/>
              <a:t> модел на </a:t>
            </a:r>
            <a:r>
              <a:rPr lang="en-US" dirty="0"/>
              <a:t>3D </a:t>
            </a:r>
            <a:r>
              <a:rPr lang="bg-BG" dirty="0"/>
              <a:t>обект</a:t>
            </a:r>
          </a:p>
          <a:p>
            <a:pPr lvl="1"/>
            <a:r>
              <a:rPr lang="bg-BG" dirty="0"/>
              <a:t>Възпроизвеждане как човек възприема 3</a:t>
            </a:r>
            <a:r>
              <a:rPr lang="en-US" dirty="0"/>
              <a:t>D</a:t>
            </a:r>
            <a:r>
              <a:rPr lang="bg-BG" dirty="0"/>
              <a:t> </a:t>
            </a:r>
            <a:r>
              <a:rPr lang="bg-BG" dirty="0" smtClean="0"/>
              <a:t>обекти</a:t>
            </a:r>
          </a:p>
          <a:p>
            <a:r>
              <a:rPr lang="bg-BG" dirty="0"/>
              <a:t>Основни </a:t>
            </a:r>
            <a:r>
              <a:rPr lang="bg-BG" dirty="0" smtClean="0"/>
              <a:t>термини</a:t>
            </a:r>
          </a:p>
          <a:p>
            <a:pPr lvl="1"/>
            <a:r>
              <a:rPr lang="bg-BG" dirty="0"/>
              <a:t>Център на </a:t>
            </a:r>
            <a:r>
              <a:rPr lang="bg-BG" dirty="0" smtClean="0"/>
              <a:t>проекция, спрямо който </a:t>
            </a:r>
            <a:r>
              <a:rPr lang="bg-BG" dirty="0"/>
              <a:t>се проектира</a:t>
            </a:r>
          </a:p>
          <a:p>
            <a:pPr lvl="1"/>
            <a:r>
              <a:rPr lang="bg-BG" dirty="0"/>
              <a:t>Проекционна </a:t>
            </a:r>
            <a:r>
              <a:rPr lang="bg-BG" dirty="0" smtClean="0"/>
              <a:t>равнина, в </a:t>
            </a:r>
            <a:r>
              <a:rPr lang="bg-BG" dirty="0"/>
              <a:t>която </a:t>
            </a:r>
            <a:r>
              <a:rPr lang="bg-BG" dirty="0" smtClean="0"/>
              <a:t>е проекцията</a:t>
            </a:r>
          </a:p>
          <a:p>
            <a:pPr lvl="1"/>
            <a:r>
              <a:rPr lang="bg-BG" dirty="0"/>
              <a:t>Проекционни </a:t>
            </a:r>
            <a:r>
              <a:rPr lang="bg-BG" dirty="0" smtClean="0"/>
              <a:t>прави, които </a:t>
            </a:r>
            <a:r>
              <a:rPr lang="bg-BG" dirty="0"/>
              <a:t>свързват центъра с </a:t>
            </a:r>
            <a:r>
              <a:rPr lang="bg-BG" dirty="0" smtClean="0"/>
              <a:t>обект</a:t>
            </a:r>
            <a:endParaRPr lang="en-US" dirty="0"/>
          </a:p>
          <a:p>
            <a:pPr lvl="1"/>
            <a:r>
              <a:rPr lang="bg-BG" dirty="0" err="1"/>
              <a:t>Убежна</a:t>
            </a:r>
            <a:r>
              <a:rPr lang="bg-BG" dirty="0"/>
              <a:t> </a:t>
            </a:r>
            <a:r>
              <a:rPr lang="bg-BG" dirty="0" smtClean="0"/>
              <a:t>точка, в </a:t>
            </a:r>
            <a:r>
              <a:rPr lang="bg-BG" dirty="0"/>
              <a:t>която успоредни прави се събират след проектирането си</a:t>
            </a:r>
            <a:endParaRPr lang="en-US" dirty="0"/>
          </a:p>
          <a:p>
            <a:pPr lvl="1"/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560172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Ортогонална проекция</a:t>
                </a:r>
                <a:endParaRPr lang="bg-BG" dirty="0"/>
              </a:p>
              <a:p>
                <a:pPr lvl="1"/>
                <a:r>
                  <a:rPr lang="bg-BG" dirty="0" smtClean="0"/>
                  <a:t>Проекционните </a:t>
                </a:r>
                <a:r>
                  <a:rPr lang="bg-BG" dirty="0"/>
                  <a:t>прави </a:t>
                </a:r>
                <a:r>
                  <a:rPr lang="bg-BG" dirty="0" smtClean="0"/>
                  <a:t>са перпендикулярни </a:t>
                </a:r>
                <a:r>
                  <a:rPr lang="bg-BG" dirty="0"/>
                  <a:t>на проекционната равнина</a:t>
                </a:r>
                <a:endParaRPr lang="en-US" dirty="0"/>
              </a:p>
              <a:p>
                <a:pPr lvl="1"/>
                <a:r>
                  <a:rPr lang="bg-BG" dirty="0" smtClean="0"/>
                  <a:t>Проекционната равнина </a:t>
                </a:r>
                <a:r>
                  <a:rPr lang="bg-BG" dirty="0"/>
                  <a:t>е успоредна на равнината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𝑋𝑌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на разстояние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</m:oMath>
                </a14:m>
                <a:r>
                  <a:rPr lang="bg-BG" dirty="0"/>
                  <a:t> от нея</a:t>
                </a:r>
              </a:p>
              <a:p>
                <a:pPr lvl="1"/>
                <a:r>
                  <a:rPr lang="bg-BG" dirty="0" smtClean="0"/>
                  <a:t>Проекционните лъчи </a:t>
                </a:r>
                <a:r>
                  <a:rPr lang="bg-BG" dirty="0"/>
                  <a:t>са успоредни на оста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𝑍</m:t>
                    </m:r>
                  </m:oMath>
                </a14:m>
                <a:endParaRPr lang="bg-BG" dirty="0" smtClean="0"/>
              </a:p>
              <a:p>
                <a:r>
                  <a:rPr lang="bg-BG" dirty="0"/>
                  <a:t>Проектиране на точка</a:t>
                </a:r>
              </a:p>
              <a:p>
                <a:pPr lvl="1"/>
                <a:r>
                  <a:rPr lang="bg-BG" dirty="0"/>
                  <a:t>Проектирането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lvl="1"/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89029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Централна проекция</a:t>
                </a:r>
              </a:p>
              <a:p>
                <a:pPr lvl="1"/>
                <a:r>
                  <a:rPr lang="bg-BG" dirty="0" smtClean="0"/>
                  <a:t>Центърът е крайна точка</a:t>
                </a:r>
              </a:p>
              <a:p>
                <a:pPr lvl="1"/>
                <a:r>
                  <a:rPr lang="bg-BG" dirty="0"/>
                  <a:t>Проекционната </a:t>
                </a:r>
                <a:r>
                  <a:rPr lang="bg-BG" dirty="0" smtClean="0"/>
                  <a:t>равнина </a:t>
                </a:r>
                <a:r>
                  <a:rPr lang="bg-BG" dirty="0"/>
                  <a:t>е успоредна на равнината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𝑋𝑌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на разстояние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</m:oMath>
                </a14:m>
                <a:r>
                  <a:rPr lang="bg-BG" dirty="0"/>
                  <a:t> от нея</a:t>
                </a:r>
              </a:p>
              <a:p>
                <a:pPr lvl="1"/>
                <a:r>
                  <a:rPr lang="bg-BG" dirty="0"/>
                  <a:t>Центърът на проекцията 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r>
                  <a:rPr lang="bg-BG" dirty="0"/>
                  <a:t>Проектиране на точка</a:t>
                </a:r>
              </a:p>
              <a:p>
                <a:pPr lvl="1"/>
                <a:r>
                  <a:rPr lang="bg-BG" dirty="0"/>
                  <a:t>Проектирането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bg-BG" dirty="0"/>
                  <a:t> в хомогенни координати става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dirty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𝑧</m:t>
                            </m:r>
                          </m:den>
                        </m:f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𝑧</m:t>
                            </m:r>
                          </m:den>
                        </m:f>
                        <m:r>
                          <a:rPr lang="en-US" i="1" dirty="0">
                            <a:latin typeface="Cambria Math"/>
                          </a:rPr>
                          <m:t>𝑦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</a:rPr>
                          <m:t>,1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en-US" i="1" dirty="0">
                            <a:latin typeface="Cambria Math"/>
                          </a:rPr>
                          <m:t>𝑦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𝑧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</m:num>
                          <m:den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160207" y="5455357"/>
            <a:ext cx="1371600" cy="0"/>
          </a:xfrm>
          <a:prstGeom prst="line">
            <a:avLst/>
          </a:prstGeom>
          <a:ln w="9525"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195376" y="5070860"/>
            <a:ext cx="2451798" cy="854109"/>
          </a:xfrm>
          <a:prstGeom prst="line">
            <a:avLst/>
          </a:prstGeom>
          <a:ln w="12700">
            <a:solidFill>
              <a:srgbClr val="0070C0"/>
            </a:solidFill>
            <a:prstDash val="sysDot"/>
            <a:headEnd type="triangle" w="med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160207" y="5969707"/>
            <a:ext cx="34861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6303457" y="6026857"/>
            <a:ext cx="3395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Z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160207" y="4664782"/>
            <a:ext cx="0" cy="131445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2820051" y="4556346"/>
            <a:ext cx="3395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X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636707" y="5055307"/>
            <a:ext cx="0" cy="914400"/>
          </a:xfrm>
          <a:prstGeom prst="line">
            <a:avLst/>
          </a:prstGeom>
          <a:ln w="9525"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60207" y="5074357"/>
            <a:ext cx="2457450" cy="0"/>
          </a:xfrm>
          <a:prstGeom prst="line">
            <a:avLst/>
          </a:prstGeom>
          <a:ln w="9525"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5619355" y="5055307"/>
            <a:ext cx="3395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P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531807" y="4826707"/>
            <a:ext cx="0" cy="125730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473217" y="5398207"/>
            <a:ext cx="531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P'</a:t>
            </a:r>
            <a:endParaRPr lang="en-US" sz="2000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2"/>
              <p:cNvSpPr txBox="1">
                <a:spLocks noChangeArrowheads="1"/>
              </p:cNvSpPr>
              <p:nvPr/>
            </p:nvSpPr>
            <p:spPr bwMode="auto">
              <a:xfrm>
                <a:off x="5514580" y="5893507"/>
                <a:ext cx="33950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bg-BG" sz="20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7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4580" y="5893507"/>
                <a:ext cx="339505" cy="392993"/>
              </a:xfrm>
              <a:prstGeom prst="rect">
                <a:avLst/>
              </a:prstGeom>
              <a:blipFill rotWithShape="1">
                <a:blip r:embed="rId3"/>
                <a:stretch>
                  <a:fillRect l="-18182" b="-1093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2"/>
              <p:cNvSpPr txBox="1">
                <a:spLocks noChangeArrowheads="1"/>
              </p:cNvSpPr>
              <p:nvPr/>
            </p:nvSpPr>
            <p:spPr bwMode="auto">
              <a:xfrm>
                <a:off x="3999050" y="6084007"/>
                <a:ext cx="106551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000" b="0" i="1" dirty="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𝑧</m:t>
                          </m:r>
                        </m:sub>
                        <m:sup>
                          <m:r>
                            <a:rPr lang="en-US" sz="2000" b="0" i="1" dirty="0" smtClean="0">
                              <a:latin typeface="Cambria Math"/>
                            </a:rPr>
                            <m:t>′</m:t>
                          </m:r>
                        </m:sup>
                      </m:sSubSup>
                      <m:r>
                        <a:rPr lang="en-US" sz="2000" b="0" i="1" dirty="0" smtClean="0">
                          <a:latin typeface="Cambria Math"/>
                        </a:rPr>
                        <m:t>=</m:t>
                      </m:r>
                      <m:r>
                        <a:rPr lang="en-US" sz="2000" b="0" i="1" dirty="0" smtClean="0">
                          <a:latin typeface="Cambria Math"/>
                        </a:rPr>
                        <m:t>𝑓</m:t>
                      </m:r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8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9050" y="6084007"/>
                <a:ext cx="1065515" cy="392993"/>
              </a:xfrm>
              <a:prstGeom prst="rect">
                <a:avLst/>
              </a:prstGeom>
              <a:blipFill rotWithShape="1">
                <a:blip r:embed="rId4"/>
                <a:stretch>
                  <a:fillRect b="-1692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2799955" y="4887385"/>
                <a:ext cx="33950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bg-BG" sz="20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99955" y="4887385"/>
                <a:ext cx="339505" cy="392993"/>
              </a:xfrm>
              <a:prstGeom prst="rect">
                <a:avLst/>
              </a:prstGeom>
              <a:blipFill rotWithShape="1">
                <a:blip r:embed="rId5"/>
                <a:stretch>
                  <a:fillRect l="-17857" b="-1093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22"/>
              <p:cNvSpPr txBox="1">
                <a:spLocks noChangeArrowheads="1"/>
              </p:cNvSpPr>
              <p:nvPr/>
            </p:nvSpPr>
            <p:spPr bwMode="auto">
              <a:xfrm>
                <a:off x="2799954" y="5280378"/>
                <a:ext cx="33950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000" i="1" dirty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𝑥</m:t>
                          </m:r>
                        </m:sub>
                        <m:sup>
                          <m:r>
                            <a:rPr lang="en-US" sz="2000" i="1" dirty="0">
                              <a:latin typeface="Cambria Math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20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99954" y="5280378"/>
                <a:ext cx="339505" cy="392993"/>
              </a:xfrm>
              <a:prstGeom prst="rect">
                <a:avLst/>
              </a:prstGeom>
              <a:blipFill rotWithShape="1">
                <a:blip r:embed="rId6"/>
                <a:stretch>
                  <a:fillRect l="-17857" b="-923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/>
          <p:cNvSpPr/>
          <p:nvPr/>
        </p:nvSpPr>
        <p:spPr>
          <a:xfrm>
            <a:off x="5595798" y="5019493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484695" y="539220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409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Матрица</a:t>
                </a:r>
              </a:p>
              <a:p>
                <a:pPr lvl="1"/>
                <a:r>
                  <a:rPr lang="bg-BG" dirty="0" smtClean="0"/>
                  <a:t>На пръв поглед е такава, но е напълно негодна</a:t>
                </a:r>
              </a:p>
              <a:p>
                <a:pPr lvl="1"/>
                <a:r>
                  <a:rPr lang="bg-BG" dirty="0" smtClean="0"/>
                  <a:t>Координати на точката не могат да са в матрицата</a:t>
                </a:r>
              </a:p>
              <a:p>
                <a:pPr marL="739775" lvl="1" indent="0">
                  <a:spcBef>
                    <a:spcPts val="2400"/>
                  </a:spcBef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  <m:r>
                      <a:rPr lang="bg-BG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/>
                  <a:t> </a:t>
                </a:r>
                <a:endParaRPr lang="bg-BG" dirty="0" smtClean="0"/>
              </a:p>
              <a:p>
                <a:pPr marL="735013" lvl="1" indent="-342900">
                  <a:spcBef>
                    <a:spcPts val="2400"/>
                  </a:spcBef>
                </a:pPr>
                <a:r>
                  <a:rPr lang="bg-BG" dirty="0" smtClean="0"/>
                  <a:t>Алтернативна матрица</a:t>
                </a:r>
              </a:p>
              <a:p>
                <a:pPr marL="739775" lvl="1" indent="0">
                  <a:spcBef>
                    <a:spcPts val="2400"/>
                  </a:spcBef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1/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  <m:r>
                      <a:rPr lang="bg-BG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marL="0" lvl="1" indent="0">
                  <a:spcBef>
                    <a:spcPts val="2400"/>
                  </a:spcBef>
                  <a:buNone/>
                </a:pPr>
                <a:endParaRPr lang="bg-BG" sz="2000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2239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Всяка сцена я включва</a:t>
            </a:r>
          </a:p>
          <a:p>
            <a:pPr lvl="1"/>
            <a:r>
              <a:rPr lang="bg-BG" dirty="0"/>
              <a:t>Явна или неявна, винаги я има</a:t>
            </a:r>
          </a:p>
          <a:p>
            <a:pPr lvl="1"/>
            <a:r>
              <a:rPr lang="bg-BG" dirty="0" smtClean="0"/>
              <a:t>Определя </a:t>
            </a:r>
            <a:r>
              <a:rPr lang="bg-BG" dirty="0"/>
              <a:t>как се вижда </a:t>
            </a:r>
            <a:r>
              <a:rPr lang="bg-BG" dirty="0" smtClean="0"/>
              <a:t>сцената и как се движим в нея</a:t>
            </a:r>
          </a:p>
          <a:p>
            <a:r>
              <a:rPr lang="bg-BG" dirty="0" smtClean="0"/>
              <a:t>Неразличимост на движенията</a:t>
            </a:r>
          </a:p>
          <a:p>
            <a:pPr lvl="1"/>
            <a:r>
              <a:rPr lang="bg-BG" dirty="0" smtClean="0"/>
              <a:t>Сцената </a:t>
            </a:r>
            <a:r>
              <a:rPr lang="bg-BG" dirty="0"/>
              <a:t>се върти заедно с обектите ѝ</a:t>
            </a:r>
          </a:p>
          <a:p>
            <a:pPr lvl="1"/>
            <a:r>
              <a:rPr lang="bg-BG" dirty="0" smtClean="0"/>
              <a:t>Сцената </a:t>
            </a:r>
            <a:r>
              <a:rPr lang="bg-BG" dirty="0"/>
              <a:t>е неподвижна, а ние се въртим около нея</a:t>
            </a:r>
          </a:p>
          <a:p>
            <a:pPr lvl="1"/>
            <a:r>
              <a:rPr lang="bg-BG" dirty="0" smtClean="0"/>
              <a:t>Теоретично </a:t>
            </a:r>
            <a:r>
              <a:rPr lang="bg-BG" dirty="0"/>
              <a:t>двете </a:t>
            </a:r>
            <a:r>
              <a:rPr lang="bg-BG" dirty="0" smtClean="0"/>
              <a:t>движения са </a:t>
            </a:r>
            <a:r>
              <a:rPr lang="bg-BG" dirty="0"/>
              <a:t>неразличими</a:t>
            </a:r>
          </a:p>
          <a:p>
            <a:pPr lvl="1"/>
            <a:r>
              <a:rPr lang="bg-BG" dirty="0"/>
              <a:t>Практически, при статична сцена нещата са по-прости и </a:t>
            </a:r>
            <a:r>
              <a:rPr lang="bg-BG" dirty="0" smtClean="0"/>
              <a:t>по-бързи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0032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pc="-50" dirty="0"/>
              <a:t>Това какво е и на какво е?</a:t>
            </a:r>
            <a:endParaRPr lang="bg-BG" dirty="0"/>
          </a:p>
        </p:txBody>
      </p:sp>
      <p:pic>
        <p:nvPicPr>
          <p:cNvPr id="4" name="Picture 2" descr="C:\Pavel\Courses\Materials\Course.OKG 2012-13\20. Projections\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195287" y="1200149"/>
            <a:ext cx="4749421" cy="49720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40318288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какво</a:t>
            </a:r>
            <a:endParaRPr lang="bg-BG" dirty="0"/>
          </a:p>
        </p:txBody>
      </p:sp>
      <p:pic>
        <p:nvPicPr>
          <p:cNvPr id="4" name="Picture 2" descr="C:\Pavel\Courses\Materials\Course.OKG 2012-13\20. Projections\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9"/>
          <a:stretch/>
        </p:blipFill>
        <p:spPr bwMode="auto">
          <a:xfrm>
            <a:off x="2195286" y="1200150"/>
            <a:ext cx="4747096" cy="49720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2763275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Гледната точка не е точка</a:t>
                </a:r>
              </a:p>
              <a:p>
                <a:pPr lvl="1"/>
                <a:r>
                  <a:rPr lang="bg-BG" dirty="0" smtClean="0"/>
                  <a:t>3 числа определят </a:t>
                </a:r>
                <a:r>
                  <a:rPr lang="bg-BG" dirty="0"/>
                  <a:t>местоположението на зрителя спрямо </a:t>
                </a:r>
                <a:r>
                  <a:rPr lang="bg-BG" dirty="0" smtClean="0"/>
                  <a:t>сцената</a:t>
                </a:r>
                <a:endParaRPr lang="bg-BG" dirty="0"/>
              </a:p>
              <a:p>
                <a:pPr lvl="1"/>
                <a:r>
                  <a:rPr lang="bg-BG" dirty="0" smtClean="0"/>
                  <a:t>Други 3 числа определят </a:t>
                </a:r>
                <a:r>
                  <a:rPr lang="bg-BG" dirty="0"/>
                  <a:t>посоката на </a:t>
                </a:r>
                <a:r>
                  <a:rPr lang="bg-BG" dirty="0" smtClean="0"/>
                  <a:t>гледане</a:t>
                </a:r>
                <a:endParaRPr lang="bg-BG" dirty="0"/>
              </a:p>
              <a:p>
                <a:pPr lvl="1"/>
                <a:r>
                  <a:rPr lang="bg-BG" dirty="0" smtClean="0"/>
                  <a:t>Трети 3 числа определят </a:t>
                </a:r>
                <a:r>
                  <a:rPr lang="bg-BG" dirty="0"/>
                  <a:t>ориентацията на </a:t>
                </a:r>
                <a:r>
                  <a:rPr lang="bg-BG" dirty="0" smtClean="0"/>
                  <a:t>образа</a:t>
                </a:r>
              </a:p>
              <a:p>
                <a:r>
                  <a:rPr lang="bg-BG" dirty="0" smtClean="0"/>
                  <a:t>Гледната точка е … </a:t>
                </a:r>
                <a:r>
                  <a:rPr lang="bg-BG" dirty="0"/>
                  <a:t>матрица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Тези общо 9 числа се организират в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latin typeface="Cambria Math"/>
                      </a:rPr>
                      <m:t>×3</m:t>
                    </m:r>
                  </m:oMath>
                </a14:m>
                <a:endParaRPr lang="bg-BG" b="0" dirty="0" smtClean="0"/>
              </a:p>
              <a:p>
                <a:pPr lvl="1"/>
                <a:r>
                  <a:rPr lang="bg-BG" dirty="0" smtClean="0"/>
                  <a:t>Детерминантата ѝ трябва да не е 0 – иначе гледната точка „смачква“ образа в точката (0,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)</a:t>
                </a:r>
              </a:p>
              <a:p>
                <a:r>
                  <a:rPr lang="bg-BG" dirty="0" smtClean="0"/>
                  <a:t>Използване</a:t>
                </a:r>
              </a:p>
              <a:p>
                <a:pPr lvl="1"/>
                <a:r>
                  <a:rPr lang="bg-BG" dirty="0" smtClean="0"/>
                  <a:t>Матрицата се умножава по точка и тази точка е с положение, както се вижда спрямо гледната точка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68246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Термини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Различни контексти</a:t>
            </a:r>
          </a:p>
          <a:p>
            <a:pPr lvl="1"/>
            <a:r>
              <a:rPr lang="bg-BG" dirty="0" smtClean="0"/>
              <a:t>Според организацията на данните, начинът на употреба или целта на използване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80034"/>
              </p:ext>
            </p:extLst>
          </p:nvPr>
        </p:nvGraphicFramePr>
        <p:xfrm>
          <a:off x="914400" y="2819400"/>
          <a:ext cx="7315200" cy="3124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929716">
                <a:tc>
                  <a:txBody>
                    <a:bodyPr/>
                    <a:lstStyle/>
                    <a:p>
                      <a:pPr algn="ctr"/>
                      <a:r>
                        <a:rPr lang="bg-BG" sz="2000" baseline="0" dirty="0" smtClean="0">
                          <a:latin typeface="Cambria" panose="02040503050406030204" pitchFamily="18" charset="0"/>
                        </a:rPr>
                        <a:t>Като </a:t>
                      </a:r>
                      <a:r>
                        <a:rPr lang="bg-BG" sz="2000" baseline="0" dirty="0" err="1" smtClean="0">
                          <a:latin typeface="Cambria" panose="02040503050406030204" pitchFamily="18" charset="0"/>
                        </a:rPr>
                        <a:t>информатични</a:t>
                      </a:r>
                      <a:r>
                        <a:rPr lang="bg-BG" sz="2000" baseline="0" dirty="0" smtClean="0">
                          <a:latin typeface="Cambria" panose="02040503050406030204" pitchFamily="18" charset="0"/>
                        </a:rPr>
                        <a:t> понятия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Като геометрични понятия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Като</a:t>
                      </a:r>
                    </a:p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тензори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Променлива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Скалар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Масив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Вектор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Двумерен масив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Матрица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Тримерен масив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Триад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5552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Демонстрации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Ортогонална и централна проекция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bg-BG" dirty="0" smtClean="0"/>
              <a:t>Гледна точка</a:t>
            </a:r>
            <a:endParaRPr lang="bg-BG" dirty="0"/>
          </a:p>
        </p:txBody>
      </p:sp>
      <p:pic>
        <p:nvPicPr>
          <p:cNvPr id="11" name="Picture 21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27" t="17353" r="28233" b="9530"/>
          <a:stretch/>
        </p:blipFill>
        <p:spPr bwMode="auto">
          <a:xfrm>
            <a:off x="1836057" y="1971160"/>
            <a:ext cx="2057084" cy="171449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1">
            <a:hlinkClick r:id="rId4" action="ppaction://hlinkfil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99" t="23593" r="29435" b="15379"/>
          <a:stretch/>
        </p:blipFill>
        <p:spPr bwMode="auto">
          <a:xfrm>
            <a:off x="4004128" y="1971160"/>
            <a:ext cx="2057084" cy="173457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7">
            <a:hlinkClick r:id="rId6" action="ppaction://hlinkfile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72" r="12570"/>
          <a:stretch/>
        </p:blipFill>
        <p:spPr bwMode="auto">
          <a:xfrm>
            <a:off x="6172200" y="1971160"/>
            <a:ext cx="2057085" cy="17100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46" r="12446"/>
          <a:stretch/>
        </p:blipFill>
        <p:spPr bwMode="auto">
          <a:xfrm>
            <a:off x="1839686" y="4343400"/>
            <a:ext cx="2057084" cy="17192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Picture 2">
            <a:hlinkClick r:id="rId10" action="ppaction://hlinkfile"/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46" r="12446"/>
          <a:stretch/>
        </p:blipFill>
        <p:spPr bwMode="auto">
          <a:xfrm>
            <a:off x="4004128" y="4332514"/>
            <a:ext cx="2057084" cy="171464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374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Координатни системи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Глобална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𝑂𝑥𝑦𝑧</m:t>
                    </m:r>
                  </m:oMath>
                </a14:m>
                <a:r>
                  <a:rPr lang="bg-BG" dirty="0"/>
                  <a:t> и локална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𝑇</m:t>
                    </m:r>
                    <m:r>
                      <a:rPr lang="el-GR" i="1" dirty="0">
                        <a:latin typeface="Cambria Math"/>
                      </a:rPr>
                      <m:t>𝜒𝜐𝜁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Три оси-вектори и едно начало</a:t>
                </a:r>
              </a:p>
              <a:p>
                <a:pPr lvl="1"/>
                <a:r>
                  <a:rPr lang="bg-BG" dirty="0" smtClean="0"/>
                  <a:t>Тези 4 елемента образуват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4</m:t>
                    </m:r>
                    <m:r>
                      <a:rPr lang="en-US" b="0" i="1" dirty="0" smtClean="0">
                        <a:latin typeface="Cambria Math"/>
                      </a:rPr>
                      <m:t>×4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V="1">
            <a:off x="2762619" y="4393714"/>
            <a:ext cx="2700337" cy="1156355"/>
          </a:xfrm>
          <a:prstGeom prst="straightConnector1">
            <a:avLst/>
          </a:prstGeom>
          <a:ln w="19050">
            <a:solidFill>
              <a:srgbClr val="0070C0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772144" y="5569119"/>
            <a:ext cx="171450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086344" y="5569119"/>
            <a:ext cx="685800" cy="6858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772144" y="3911769"/>
            <a:ext cx="0" cy="165735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9726" y="6138446"/>
            <a:ext cx="290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X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292271" y="5569119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43646" y="3828217"/>
            <a:ext cx="280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Z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286744" y="4368969"/>
            <a:ext cx="228600" cy="85725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058144" y="3626019"/>
            <a:ext cx="457200" cy="74295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515344" y="3854619"/>
            <a:ext cx="1143000" cy="514350"/>
          </a:xfrm>
          <a:prstGeom prst="straightConnector1">
            <a:avLst/>
          </a:prstGeom>
          <a:ln w="38100">
            <a:solidFill>
              <a:srgbClr val="0070C0"/>
            </a:solidFill>
            <a:headEnd type="oval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772739" y="3559510"/>
                <a:ext cx="3517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𝜒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739" y="3559510"/>
                <a:ext cx="351763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993285" y="4976506"/>
                <a:ext cx="33887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𝜐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285" y="4976506"/>
                <a:ext cx="338874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339495" y="3511719"/>
                <a:ext cx="3369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𝜁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495" y="3511719"/>
                <a:ext cx="336952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 rot="3434768">
                <a:off x="5032554" y="3983626"/>
                <a:ext cx="322204" cy="360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⃖"/>
                              <m:ctrlPr>
                                <a:rPr lang="en-US" sz="16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434768">
                <a:off x="5032554" y="3983626"/>
                <a:ext cx="322204" cy="360291"/>
              </a:xfrm>
              <a:prstGeom prst="rect">
                <a:avLst/>
              </a:prstGeom>
              <a:blipFill rotWithShape="1">
                <a:blip r:embed="rId6"/>
                <a:stretch>
                  <a:fillRect t="-1282" r="-10000" b="-12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 rot="17099150">
                <a:off x="5404910" y="4571532"/>
                <a:ext cx="322204" cy="338554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⃖"/>
                              <m:ctrlPr>
                                <a:rPr lang="el-GR" sz="160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𝜐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099150">
                <a:off x="5404910" y="4571532"/>
                <a:ext cx="322204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13235" t="-40299" b="-447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 rot="20167072">
                <a:off x="5841255" y="3765175"/>
                <a:ext cx="322204" cy="360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𝜁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167072">
                <a:off x="5841255" y="3765175"/>
                <a:ext cx="322204" cy="360291"/>
              </a:xfrm>
              <a:prstGeom prst="rect">
                <a:avLst/>
              </a:prstGeom>
              <a:blipFill rotWithShape="1">
                <a:blip r:embed="rId8"/>
                <a:stretch>
                  <a:fillRect t="-11842" r="-411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rot="20199996">
                <a:off x="4109179" y="4600041"/>
                <a:ext cx="322204" cy="332912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acc>
                    </m:oMath>
                  </m:oMathPara>
                </a14:m>
                <a:endParaRPr lang="en-US" sz="1600" baseline="-25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199996">
                <a:off x="4109179" y="4600041"/>
                <a:ext cx="322204" cy="332912"/>
              </a:xfrm>
              <a:prstGeom prst="rect">
                <a:avLst/>
              </a:prstGeom>
              <a:blipFill rotWithShape="1">
                <a:blip r:embed="rId9"/>
                <a:stretch>
                  <a:fillRect t="-27778" r="-4225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195988" y="2768769"/>
            <a:ext cx="1235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хи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3" name="Freeform 22"/>
          <p:cNvSpPr/>
          <p:nvPr/>
        </p:nvSpPr>
        <p:spPr>
          <a:xfrm>
            <a:off x="4642482" y="3111669"/>
            <a:ext cx="257174" cy="571500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899" h="762000">
                <a:moveTo>
                  <a:pt x="114300" y="0"/>
                </a:moveTo>
                <a:cubicBezTo>
                  <a:pt x="0" y="381000"/>
                  <a:pt x="63499" y="596900"/>
                  <a:pt x="342899" y="76200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TextBox 23"/>
          <p:cNvSpPr txBox="1"/>
          <p:nvPr/>
        </p:nvSpPr>
        <p:spPr>
          <a:xfrm>
            <a:off x="6437060" y="2940219"/>
            <a:ext cx="1411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зита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5" name="Freeform 24"/>
          <p:cNvSpPr/>
          <p:nvPr/>
        </p:nvSpPr>
        <p:spPr>
          <a:xfrm>
            <a:off x="6657393" y="3283119"/>
            <a:ext cx="457200" cy="400050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254000 w 482599"/>
              <a:gd name="connsiteY0" fmla="*/ 304800 h 1066800"/>
              <a:gd name="connsiteX1" fmla="*/ 139700 w 482599"/>
              <a:gd name="connsiteY1" fmla="*/ 0 h 1066800"/>
              <a:gd name="connsiteX2" fmla="*/ 482599 w 482599"/>
              <a:gd name="connsiteY2" fmla="*/ 1066800 h 1066800"/>
              <a:gd name="connsiteX0" fmla="*/ 139700 w 482599"/>
              <a:gd name="connsiteY0" fmla="*/ 0 h 1066800"/>
              <a:gd name="connsiteX1" fmla="*/ 482599 w 482599"/>
              <a:gd name="connsiteY1" fmla="*/ 1066800 h 1066800"/>
              <a:gd name="connsiteX0" fmla="*/ 889000 w 889000"/>
              <a:gd name="connsiteY0" fmla="*/ 0 h 533400"/>
              <a:gd name="connsiteX1" fmla="*/ 279400 w 8890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9600" h="533400">
                <a:moveTo>
                  <a:pt x="609600" y="0"/>
                </a:moveTo>
                <a:cubicBezTo>
                  <a:pt x="596900" y="342900"/>
                  <a:pt x="419100" y="495300"/>
                  <a:pt x="0" y="53340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6" name="TextBox 25"/>
          <p:cNvSpPr txBox="1"/>
          <p:nvPr/>
        </p:nvSpPr>
        <p:spPr>
          <a:xfrm>
            <a:off x="5488755" y="5397669"/>
            <a:ext cx="1773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ипсилон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7" name="Freeform 26"/>
          <p:cNvSpPr/>
          <p:nvPr/>
        </p:nvSpPr>
        <p:spPr>
          <a:xfrm>
            <a:off x="5042531" y="5226219"/>
            <a:ext cx="371475" cy="371475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254000 w 482599"/>
              <a:gd name="connsiteY0" fmla="*/ 304800 h 1066800"/>
              <a:gd name="connsiteX1" fmla="*/ 139700 w 482599"/>
              <a:gd name="connsiteY1" fmla="*/ 0 h 1066800"/>
              <a:gd name="connsiteX2" fmla="*/ 482599 w 482599"/>
              <a:gd name="connsiteY2" fmla="*/ 1066800 h 1066800"/>
              <a:gd name="connsiteX0" fmla="*/ 139700 w 482599"/>
              <a:gd name="connsiteY0" fmla="*/ 0 h 1066800"/>
              <a:gd name="connsiteX1" fmla="*/ 482599 w 482599"/>
              <a:gd name="connsiteY1" fmla="*/ 1066800 h 1066800"/>
              <a:gd name="connsiteX0" fmla="*/ 889000 w 889000"/>
              <a:gd name="connsiteY0" fmla="*/ 0 h 533400"/>
              <a:gd name="connsiteX1" fmla="*/ 279400 w 8890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  <a:gd name="connsiteX0" fmla="*/ 2133600 w 2133600"/>
              <a:gd name="connsiteY0" fmla="*/ 0 h 609600"/>
              <a:gd name="connsiteX1" fmla="*/ 0 w 2133600"/>
              <a:gd name="connsiteY1" fmla="*/ 609600 h 609600"/>
              <a:gd name="connsiteX0" fmla="*/ 304800 w 419100"/>
              <a:gd name="connsiteY0" fmla="*/ 495300 h 838200"/>
              <a:gd name="connsiteX1" fmla="*/ 0 w 419100"/>
              <a:gd name="connsiteY1" fmla="*/ 38100 h 838200"/>
              <a:gd name="connsiteX0" fmla="*/ 304800 w 419100"/>
              <a:gd name="connsiteY0" fmla="*/ 495300 h 533400"/>
              <a:gd name="connsiteX1" fmla="*/ 0 w 419100"/>
              <a:gd name="connsiteY1" fmla="*/ 38100 h 533400"/>
              <a:gd name="connsiteX0" fmla="*/ 419100 w 419100"/>
              <a:gd name="connsiteY0" fmla="*/ 457200 h 495300"/>
              <a:gd name="connsiteX1" fmla="*/ 114300 w 419100"/>
              <a:gd name="connsiteY1" fmla="*/ 0 h 495300"/>
              <a:gd name="connsiteX0" fmla="*/ 495300 w 495300"/>
              <a:gd name="connsiteY0" fmla="*/ 457200 h 495300"/>
              <a:gd name="connsiteX1" fmla="*/ 114300 w 495300"/>
              <a:gd name="connsiteY1" fmla="*/ 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495300">
                <a:moveTo>
                  <a:pt x="495300" y="457200"/>
                </a:moveTo>
                <a:cubicBezTo>
                  <a:pt x="228600" y="495300"/>
                  <a:pt x="0" y="317500"/>
                  <a:pt x="114300" y="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8" name="TextBox 27"/>
          <p:cNvSpPr txBox="1"/>
          <p:nvPr/>
        </p:nvSpPr>
        <p:spPr>
          <a:xfrm>
            <a:off x="3310237" y="3797469"/>
            <a:ext cx="129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тау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9" name="Freeform 28"/>
          <p:cNvSpPr/>
          <p:nvPr/>
        </p:nvSpPr>
        <p:spPr>
          <a:xfrm>
            <a:off x="4013833" y="4140369"/>
            <a:ext cx="590549" cy="628650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50801 w 304801"/>
              <a:gd name="connsiteY0" fmla="*/ 0 h 762000"/>
              <a:gd name="connsiteX1" fmla="*/ 279400 w 304801"/>
              <a:gd name="connsiteY1" fmla="*/ 762000 h 762000"/>
              <a:gd name="connsiteX0" fmla="*/ 0 w 419099"/>
              <a:gd name="connsiteY0" fmla="*/ 0 h 838200"/>
              <a:gd name="connsiteX1" fmla="*/ 419099 w 419099"/>
              <a:gd name="connsiteY1" fmla="*/ 838200 h 838200"/>
              <a:gd name="connsiteX0" fmla="*/ 0 w 711199"/>
              <a:gd name="connsiteY0" fmla="*/ 0 h 838200"/>
              <a:gd name="connsiteX1" fmla="*/ 419099 w 711199"/>
              <a:gd name="connsiteY1" fmla="*/ 838200 h 838200"/>
              <a:gd name="connsiteX0" fmla="*/ 0 w 711199"/>
              <a:gd name="connsiteY0" fmla="*/ 0 h 838200"/>
              <a:gd name="connsiteX1" fmla="*/ 419099 w 711199"/>
              <a:gd name="connsiteY1" fmla="*/ 838200 h 838200"/>
              <a:gd name="connsiteX0" fmla="*/ 0 w 787399"/>
              <a:gd name="connsiteY0" fmla="*/ 0 h 838200"/>
              <a:gd name="connsiteX1" fmla="*/ 419099 w 787399"/>
              <a:gd name="connsiteY1" fmla="*/ 8382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7399" h="838200">
                <a:moveTo>
                  <a:pt x="0" y="0"/>
                </a:moveTo>
                <a:cubicBezTo>
                  <a:pt x="279400" y="203200"/>
                  <a:pt x="787399" y="596900"/>
                  <a:pt x="419099" y="83820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Box 29"/>
          <p:cNvSpPr txBox="1"/>
          <p:nvPr/>
        </p:nvSpPr>
        <p:spPr>
          <a:xfrm>
            <a:off x="2698221" y="5569119"/>
            <a:ext cx="320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 smtClean="0"/>
              <a:t>О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367491" y="4007019"/>
                <a:ext cx="3529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Т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491" y="4007019"/>
                <a:ext cx="352982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336942" y="5540445"/>
                <a:ext cx="434478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1600" b="0" dirty="0" smtClean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942" y="5540445"/>
                <a:ext cx="434478" cy="357983"/>
              </a:xfrm>
              <a:prstGeom prst="rect">
                <a:avLst/>
              </a:prstGeom>
              <a:blipFill rotWithShape="1">
                <a:blip r:embed="rId11"/>
                <a:stretch>
                  <a:fillRect t="-11864" r="-13889" b="-16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 rot="16200000">
                <a:off x="2405864" y="4618523"/>
                <a:ext cx="4180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1600" b="0" dirty="0" smtClean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05864" y="4618523"/>
                <a:ext cx="418063" cy="338554"/>
              </a:xfrm>
              <a:prstGeom prst="rect">
                <a:avLst/>
              </a:prstGeom>
              <a:blipFill rotWithShape="1">
                <a:blip r:embed="rId12"/>
                <a:stretch>
                  <a:fillRect l="-14286" t="-159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 rot="18907475">
                <a:off x="2150681" y="5571399"/>
                <a:ext cx="4284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⃖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b="0" dirty="0" smtClean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07475">
                <a:off x="2150681" y="5571399"/>
                <a:ext cx="428451" cy="338554"/>
              </a:xfrm>
              <a:prstGeom prst="rect">
                <a:avLst/>
              </a:prstGeom>
              <a:blipFill rotWithShape="1">
                <a:blip r:embed="rId13"/>
                <a:stretch>
                  <a:fillRect l="-1111" t="-1222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7192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Матрицата може да се използва за преход от черната към синята координатна система: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b="0" i="1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bg-BG" i="1">
                                <a:latin typeface="Cambria Math"/>
                              </a:rPr>
                              <m:t>М=</m:t>
                            </m:r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4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χ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υ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ζ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χ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υ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ζ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χ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υ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ζ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bg-BG" b="0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b="0" i="1">
                                    <a:latin typeface="Cambria Math"/>
                                  </a:rPr>
                                  <m:t>   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  <m:r>
                                  <a:rPr lang="en-US" b="0" i="1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  <m:r>
                                  <a:rPr lang="en-US" b="0" i="1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  <m:r>
                                  <a:rPr lang="en-US" b="0" i="1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</m:e>
                              <m:e>
                                <m:r>
                                  <a:rPr lang="en-US" b="0" i="1">
                                    <a:latin typeface="Cambria Math"/>
                                  </a:rPr>
                                  <m:t>           </m:t>
                                </m:r>
                                <m:sSub>
                                  <m:sSubPr>
                                    <m:ctrlPr>
                                      <a:rPr lang="en-US" b="0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b="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b="0" i="1" dirty="0">
                                        <a:latin typeface="Cambria Math"/>
                                        <a:ea typeface="Cambria Math"/>
                                      </a:rPr>
                                      <m:t>χ</m:t>
                                    </m:r>
                                  </m:sub>
                                </m:sSub>
                                <m:r>
                                  <a:rPr lang="en-US" b="0" i="1" dirty="0">
                                    <a:latin typeface="Cambria Math"/>
                                    <a:ea typeface="Cambria Math"/>
                                  </a:rPr>
                                  <m:t>     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i="1" dirty="0">
                                        <a:latin typeface="Cambria Math"/>
                                        <a:ea typeface="Cambria Math"/>
                                      </a:rPr>
                                      <m:t>υ</m:t>
                                    </m:r>
                                  </m:sub>
                                </m:sSub>
                                <m:r>
                                  <a:rPr lang="en-US" b="0" i="1" dirty="0">
                                    <a:latin typeface="Cambria Math"/>
                                    <a:ea typeface="Cambria Math"/>
                                  </a:rPr>
                                  <m:t>     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i="1" dirty="0">
                                        <a:latin typeface="Cambria Math"/>
                                        <a:ea typeface="Cambria Math"/>
                                      </a:rPr>
                                      <m:t>ζ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>
                                        <a:latin typeface="Cambria Math"/>
                                        <a:ea typeface="Cambria Math"/>
                                      </a:rPr>
                                      <m:t>     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i="1" dirty="0">
                                        <a:latin typeface="Cambria Math"/>
                                        <a:ea typeface="Cambria Math"/>
                                      </a:rPr>
                                      <m:t>τ</m:t>
                                    </m:r>
                                  </m:sub>
                                </m:sSub>
                              </m:e>
                            </m:eqArr>
                          </m:e>
                        </m:mr>
                      </m:m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/>
                  <a:t>при</a:t>
                </a:r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b="0" i="1">
                              <a:latin typeface="Cambria Math"/>
                            </a:rPr>
                            <m:t>χ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χ</m:t>
                          </m:r>
                        </m:sub>
                      </m:sSub>
                      <m:sSub>
                        <m:sSubPr>
                          <m:ctrlPr>
                            <a:rPr lang="en-US" b="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χ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χ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χ</m:t>
                              </m:r>
                            </m:sub>
                          </m:sSub>
                          <m:r>
                            <a:rPr lang="en-US" b="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χ</m:t>
                              </m:r>
                            </m:sub>
                          </m:sSub>
                          <m:r>
                            <a:rPr lang="en-US" b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υ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υ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υ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bg-BG" dirty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>
                          <a:latin typeface="Cambria Math"/>
                        </a:rPr>
                        <m:t> </m:t>
                      </m:r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ζ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ζ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ζ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bg-BG" dirty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e>
                      </m:acc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>
                          <a:latin typeface="Cambria Math"/>
                        </a:rPr>
                        <m:t>  </m:t>
                      </m:r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 r="-50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223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Скелети</a:t>
            </a:r>
          </a:p>
          <a:p>
            <a:pPr lvl="1"/>
            <a:r>
              <a:rPr lang="bg-BG" dirty="0"/>
              <a:t>Дървовидни (йерархични) модели</a:t>
            </a:r>
            <a:r>
              <a:rPr lang="en-US" dirty="0"/>
              <a:t> </a:t>
            </a:r>
            <a:r>
              <a:rPr lang="bg-BG" dirty="0"/>
              <a:t>от свързани елементи </a:t>
            </a:r>
          </a:p>
          <a:p>
            <a:pPr lvl="1"/>
            <a:r>
              <a:rPr lang="bg-BG" dirty="0" smtClean="0"/>
              <a:t>Има </a:t>
            </a:r>
            <a:r>
              <a:rPr lang="bg-BG" dirty="0"/>
              <a:t>един главен, първичен елемент</a:t>
            </a:r>
          </a:p>
          <a:p>
            <a:pPr lvl="1"/>
            <a:r>
              <a:rPr lang="bg-BG" dirty="0"/>
              <a:t>Всеки друг елемент има точно един </a:t>
            </a:r>
            <a:r>
              <a:rPr lang="bg-BG" dirty="0" smtClean="0"/>
              <a:t>родител</a:t>
            </a:r>
          </a:p>
          <a:p>
            <a:r>
              <a:rPr lang="bg-BG" dirty="0"/>
              <a:t>Използване в компютърната графика</a:t>
            </a:r>
          </a:p>
          <a:p>
            <a:pPr lvl="1"/>
            <a:r>
              <a:rPr lang="bg-BG" dirty="0"/>
              <a:t>Представяне на биологични форми чрез </a:t>
            </a:r>
            <a:r>
              <a:rPr lang="bg-BG" dirty="0" smtClean="0"/>
              <a:t>скелет</a:t>
            </a:r>
          </a:p>
          <a:p>
            <a:pPr lvl="1"/>
            <a:r>
              <a:rPr lang="bg-BG" dirty="0" smtClean="0"/>
              <a:t>Моделиране </a:t>
            </a:r>
            <a:r>
              <a:rPr lang="bg-BG" dirty="0"/>
              <a:t>на роботи и други сложни механизми</a:t>
            </a:r>
          </a:p>
          <a:p>
            <a:pPr lvl="1"/>
            <a:r>
              <a:rPr lang="bg-BG" dirty="0"/>
              <a:t>Физическа симулация на вериги от обекти</a:t>
            </a:r>
            <a:endParaRPr lang="en-US" dirty="0"/>
          </a:p>
          <a:p>
            <a:pPr lvl="1"/>
            <a:r>
              <a:rPr lang="bg-BG" dirty="0" smtClean="0"/>
              <a:t>Планиране </a:t>
            </a:r>
            <a:r>
              <a:rPr lang="bg-BG" dirty="0"/>
              <a:t>на движение с обратна кинематика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33443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Представяне на </a:t>
                </a:r>
                <a:r>
                  <a:rPr lang="bg-BG" dirty="0" smtClean="0"/>
                  <a:t>поза</a:t>
                </a:r>
              </a:p>
              <a:p>
                <a:pPr lvl="1"/>
                <a:r>
                  <a:rPr lang="bg-BG" dirty="0"/>
                  <a:t>Набор от </a:t>
                </a:r>
                <a:r>
                  <a:rPr lang="bg-BG" dirty="0" smtClean="0"/>
                  <a:t>ъгли – за крак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, аналогично </a:t>
                </a:r>
                <a:r>
                  <a:rPr lang="bg-BG" dirty="0"/>
                  <a:t>за </a:t>
                </a:r>
                <a:r>
                  <a:rPr lang="bg-BG" dirty="0" smtClean="0"/>
                  <a:t>другите части </a:t>
                </a:r>
                <a:r>
                  <a:rPr lang="bg-BG" dirty="0"/>
                  <a:t>на тялото</a:t>
                </a:r>
              </a:p>
              <a:p>
                <a:pPr lvl="1"/>
                <a:r>
                  <a:rPr lang="bg-BG" dirty="0"/>
                  <a:t>Поза на цялото </a:t>
                </a:r>
                <a:r>
                  <a:rPr lang="bg-BG" dirty="0" smtClean="0"/>
                  <a:t>тялото чрез вектори от </a:t>
                </a:r>
                <a:r>
                  <a:rPr lang="bg-BG" dirty="0"/>
                  <a:t>ъгли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c 3"/>
          <p:cNvSpPr/>
          <p:nvPr/>
        </p:nvSpPr>
        <p:spPr>
          <a:xfrm>
            <a:off x="4296047" y="2275658"/>
            <a:ext cx="2438400" cy="1828800"/>
          </a:xfrm>
          <a:prstGeom prst="arc">
            <a:avLst>
              <a:gd name="adj1" fmla="val 3248606"/>
              <a:gd name="adj2" fmla="val 5685833"/>
            </a:avLst>
          </a:prstGeom>
          <a:ln w="12700">
            <a:solidFill>
              <a:srgbClr val="FF0000"/>
            </a:solidFill>
            <a:prstDash val="sysDash"/>
            <a:headEnd type="triangle" w="med" len="lg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52600" y="2504258"/>
            <a:ext cx="5324747" cy="3744142"/>
            <a:chOff x="228600" y="1676400"/>
            <a:chExt cx="7099663" cy="4992189"/>
          </a:xfrm>
        </p:grpSpPr>
        <p:grpSp>
          <p:nvGrpSpPr>
            <p:cNvPr id="6" name="Group 136"/>
            <p:cNvGrpSpPr/>
            <p:nvPr/>
          </p:nvGrpSpPr>
          <p:grpSpPr>
            <a:xfrm>
              <a:off x="5284090" y="2127359"/>
              <a:ext cx="782788" cy="1558270"/>
              <a:chOff x="5284090" y="2660759"/>
              <a:chExt cx="782788" cy="1558270"/>
            </a:xfrm>
          </p:grpSpPr>
          <p:grpSp>
            <p:nvGrpSpPr>
              <p:cNvPr id="174" name="Group 50"/>
              <p:cNvGrpSpPr/>
              <p:nvPr/>
            </p:nvGrpSpPr>
            <p:grpSpPr>
              <a:xfrm rot="3420000">
                <a:off x="5683251" y="3835401"/>
                <a:ext cx="609600" cy="157655"/>
                <a:chOff x="1162050" y="2590800"/>
                <a:chExt cx="609600" cy="157655"/>
              </a:xfrm>
            </p:grpSpPr>
            <p:sp>
              <p:nvSpPr>
                <p:cNvPr id="190" name="Rectangle 189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1" name="Group 52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201" name="Diagonal Stripe 20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2" name="Diagonal Stripe 20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2" name="Group 53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99" name="Diagonal Stripe 19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0" name="Diagonal Stripe 19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3" name="Group 54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97" name="Diagonal Stripe 19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8" name="Diagonal Stripe 19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4" name="Group 55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95" name="Diagonal Stripe 194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6" name="Diagonal Stripe 195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75" name="Group 64"/>
              <p:cNvGrpSpPr/>
              <p:nvPr/>
            </p:nvGrpSpPr>
            <p:grpSpPr>
              <a:xfrm rot="3420000">
                <a:off x="5058118" y="2886731"/>
                <a:ext cx="609600" cy="157655"/>
                <a:chOff x="1162050" y="2590800"/>
                <a:chExt cx="609600" cy="157655"/>
              </a:xfrm>
            </p:grpSpPr>
            <p:sp>
              <p:nvSpPr>
                <p:cNvPr id="177" name="Rectangle 176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78" name="Group 66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8" name="Diagonal Stripe 18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9" name="Diagonal Stripe 18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9" name="Group 67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6" name="Diagonal Stripe 18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7" name="Diagonal Stripe 18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80" name="Group 68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4" name="Diagonal Stripe 18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5" name="Diagonal Stripe 18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81" name="Group 69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2" name="Diagonal Stripe 181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3" name="Diagonal Stripe 182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76" name="Rounded Rectangle 175"/>
              <p:cNvSpPr/>
              <p:nvPr/>
            </p:nvSpPr>
            <p:spPr>
              <a:xfrm rot="3442391">
                <a:off x="5127415" y="3205034"/>
                <a:ext cx="1122007" cy="4572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137"/>
            <p:cNvGrpSpPr/>
            <p:nvPr/>
          </p:nvGrpSpPr>
          <p:grpSpPr>
            <a:xfrm>
              <a:off x="5346729" y="3803760"/>
              <a:ext cx="768291" cy="1524400"/>
              <a:chOff x="5346729" y="4337160"/>
              <a:chExt cx="768291" cy="1524400"/>
            </a:xfrm>
          </p:grpSpPr>
          <p:grpSp>
            <p:nvGrpSpPr>
              <p:cNvPr id="145" name="Group 108"/>
              <p:cNvGrpSpPr/>
              <p:nvPr/>
            </p:nvGrpSpPr>
            <p:grpSpPr>
              <a:xfrm rot="7366137">
                <a:off x="5731393" y="4563132"/>
                <a:ext cx="609600" cy="157655"/>
                <a:chOff x="1162050" y="2590800"/>
                <a:chExt cx="609600" cy="157655"/>
              </a:xfrm>
            </p:grpSpPr>
            <p:sp>
              <p:nvSpPr>
                <p:cNvPr id="161" name="Rectangle 160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2" name="Group 110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72" name="Diagonal Stripe 171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Diagonal Stripe 172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3" name="Group 111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70" name="Diagonal Stripe 16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Diagonal Stripe 17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4" name="Group 112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68" name="Diagonal Stripe 16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Diagonal Stripe 16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5" name="Group 113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66" name="Diagonal Stripe 16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Diagonal Stripe 16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6" name="Group 122"/>
              <p:cNvGrpSpPr/>
              <p:nvPr/>
            </p:nvGrpSpPr>
            <p:grpSpPr>
              <a:xfrm rot="7366137">
                <a:off x="5120757" y="5477932"/>
                <a:ext cx="609600" cy="157655"/>
                <a:chOff x="1162050" y="2590800"/>
                <a:chExt cx="609600" cy="157655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9" name="Group 124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9" name="Diagonal Stripe 15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Diagonal Stripe 15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0" name="Group 125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7" name="Diagonal Stripe 15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Diagonal Stripe 15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1" name="Group 126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5" name="Diagonal Stripe 154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Diagonal Stripe 155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2" name="Group 127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3" name="Diagonal Stripe 152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Diagonal Stripe 153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47" name="Rounded Rectangle 146"/>
              <p:cNvSpPr/>
              <p:nvPr/>
            </p:nvSpPr>
            <p:spPr>
              <a:xfrm rot="7340335">
                <a:off x="5175571" y="4928550"/>
                <a:ext cx="1098305" cy="35288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6045200" y="35814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38"/>
            <p:cNvGrpSpPr/>
            <p:nvPr/>
          </p:nvGrpSpPr>
          <p:grpSpPr>
            <a:xfrm>
              <a:off x="4991100" y="5181600"/>
              <a:ext cx="1530350" cy="838200"/>
              <a:chOff x="4991100" y="5715000"/>
              <a:chExt cx="1530350" cy="838200"/>
            </a:xfrm>
          </p:grpSpPr>
          <p:grpSp>
            <p:nvGrpSpPr>
              <p:cNvPr id="115" name="Group 79"/>
              <p:cNvGrpSpPr/>
              <p:nvPr/>
            </p:nvGrpSpPr>
            <p:grpSpPr>
              <a:xfrm rot="2040000">
                <a:off x="5226050" y="6045200"/>
                <a:ext cx="609600" cy="157655"/>
                <a:chOff x="1162050" y="2590800"/>
                <a:chExt cx="609600" cy="157655"/>
              </a:xfrm>
            </p:grpSpPr>
            <p:sp>
              <p:nvSpPr>
                <p:cNvPr id="132" name="Rectangle 131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3" name="Group 81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43" name="Diagonal Stripe 142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Diagonal Stripe 143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34" name="Group 82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41" name="Diagonal Stripe 14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2" name="Diagonal Stripe 14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35" name="Group 83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39" name="Diagonal Stripe 13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0" name="Diagonal Stripe 13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36" name="Group 84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37" name="Diagonal Stripe 13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8" name="Diagonal Stripe 13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" name="Group 107"/>
              <p:cNvGrpSpPr/>
              <p:nvPr/>
            </p:nvGrpSpPr>
            <p:grpSpPr>
              <a:xfrm>
                <a:off x="6000750" y="6299200"/>
                <a:ext cx="520700" cy="157655"/>
                <a:chOff x="4792571" y="6481565"/>
                <a:chExt cx="520700" cy="157655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4792571" y="6519665"/>
                  <a:ext cx="4572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20" name="Group 95"/>
                <p:cNvGrpSpPr/>
                <p:nvPr/>
              </p:nvGrpSpPr>
              <p:grpSpPr>
                <a:xfrm>
                  <a:off x="491322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30" name="Diagonal Stripe 12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Diagonal Stripe 13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1" name="Group 96"/>
                <p:cNvGrpSpPr/>
                <p:nvPr/>
              </p:nvGrpSpPr>
              <p:grpSpPr>
                <a:xfrm>
                  <a:off x="499577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28" name="Diagonal Stripe 12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Diagonal Stripe 12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2" name="Group 97"/>
                <p:cNvGrpSpPr/>
                <p:nvPr/>
              </p:nvGrpSpPr>
              <p:grpSpPr>
                <a:xfrm>
                  <a:off x="507832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26" name="Diagonal Stripe 12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Diagonal Stripe 12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" name="Group 98"/>
                <p:cNvGrpSpPr/>
                <p:nvPr/>
              </p:nvGrpSpPr>
              <p:grpSpPr>
                <a:xfrm>
                  <a:off x="515452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24" name="Diagonal Stripe 12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Diagonal Stripe 12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17" name="Oval 116"/>
              <p:cNvSpPr/>
              <p:nvPr/>
            </p:nvSpPr>
            <p:spPr>
              <a:xfrm>
                <a:off x="5715000" y="6172200"/>
                <a:ext cx="381000" cy="381000"/>
              </a:xfrm>
              <a:prstGeom prst="ellipse">
                <a:avLst/>
              </a:prstGeo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rible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4991100" y="5715000"/>
                <a:ext cx="381000" cy="381000"/>
              </a:xfrm>
              <a:prstGeom prst="ellipse">
                <a:avLst/>
              </a:prstGeo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rible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139"/>
            <p:cNvGrpSpPr/>
            <p:nvPr/>
          </p:nvGrpSpPr>
          <p:grpSpPr>
            <a:xfrm rot="4407773">
              <a:off x="4134132" y="2067209"/>
              <a:ext cx="782788" cy="1558270"/>
              <a:chOff x="5284090" y="2660759"/>
              <a:chExt cx="782788" cy="1558270"/>
            </a:xfrm>
          </p:grpSpPr>
          <p:grpSp>
            <p:nvGrpSpPr>
              <p:cNvPr id="86" name="Group 50"/>
              <p:cNvGrpSpPr/>
              <p:nvPr/>
            </p:nvGrpSpPr>
            <p:grpSpPr>
              <a:xfrm rot="3420000">
                <a:off x="5683251" y="3835401"/>
                <a:ext cx="609600" cy="157655"/>
                <a:chOff x="1162050" y="2590800"/>
                <a:chExt cx="609600" cy="157655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3" name="Group 52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13" name="Diagonal Stripe 112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Diagonal Stripe 113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" name="Group 53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11" name="Diagonal Stripe 11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2" name="Diagonal Stripe 11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5" name="Group 54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09" name="Diagonal Stripe 10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Diagonal Stripe 10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6" name="Group 55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07" name="Diagonal Stripe 10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Diagonal Stripe 10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87" name="Group 64"/>
              <p:cNvGrpSpPr/>
              <p:nvPr/>
            </p:nvGrpSpPr>
            <p:grpSpPr>
              <a:xfrm rot="3420000">
                <a:off x="5058118" y="2886731"/>
                <a:ext cx="609600" cy="157655"/>
                <a:chOff x="1162050" y="2590800"/>
                <a:chExt cx="609600" cy="157655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0" name="Group 66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00" name="Diagonal Stripe 9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Diagonal Stripe 10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1" name="Group 67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98" name="Diagonal Stripe 9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Diagonal Stripe 9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2" name="Group 68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96" name="Diagonal Stripe 9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Diagonal Stripe 9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3" name="Group 69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94" name="Diagonal Stripe 9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Diagonal Stripe 9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88" name="Rounded Rectangle 87"/>
              <p:cNvSpPr/>
              <p:nvPr/>
            </p:nvSpPr>
            <p:spPr>
              <a:xfrm rot="3442391">
                <a:off x="5127415" y="3205034"/>
                <a:ext cx="1122007" cy="4572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69"/>
            <p:cNvGrpSpPr/>
            <p:nvPr/>
          </p:nvGrpSpPr>
          <p:grpSpPr>
            <a:xfrm rot="3423429">
              <a:off x="2502809" y="2870267"/>
              <a:ext cx="768291" cy="1524400"/>
              <a:chOff x="5346729" y="4337160"/>
              <a:chExt cx="768291" cy="1524400"/>
            </a:xfrm>
          </p:grpSpPr>
          <p:grpSp>
            <p:nvGrpSpPr>
              <p:cNvPr id="57" name="Group 108"/>
              <p:cNvGrpSpPr/>
              <p:nvPr/>
            </p:nvGrpSpPr>
            <p:grpSpPr>
              <a:xfrm rot="7366137">
                <a:off x="5731393" y="4563132"/>
                <a:ext cx="609600" cy="157655"/>
                <a:chOff x="1162050" y="2590800"/>
                <a:chExt cx="609600" cy="157655"/>
              </a:xfrm>
            </p:grpSpPr>
            <p:sp>
              <p:nvSpPr>
                <p:cNvPr id="73" name="Rectangle 72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4" name="Group 110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84" name="Diagonal Stripe 8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Diagonal Stripe 8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5" name="Group 111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82" name="Diagonal Stripe 81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Diagonal Stripe 82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" name="Group 112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80" name="Diagonal Stripe 7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Diagonal Stripe 8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7" name="Group 113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78" name="Diagonal Stripe 7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Diagonal Stripe 7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8" name="Group 122"/>
              <p:cNvGrpSpPr/>
              <p:nvPr/>
            </p:nvGrpSpPr>
            <p:grpSpPr>
              <a:xfrm rot="7366137">
                <a:off x="5120757" y="5477932"/>
                <a:ext cx="609600" cy="157655"/>
                <a:chOff x="1162050" y="2590800"/>
                <a:chExt cx="609600" cy="157655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1" name="Group 124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71" name="Diagonal Stripe 7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" name="Diagonal Stripe 7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2" name="Group 125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69" name="Diagonal Stripe 6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0" name="Diagonal Stripe 6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3" name="Group 126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67" name="Diagonal Stripe 6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Diagonal Stripe 6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4" name="Group 127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65" name="Diagonal Stripe 64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" name="Diagonal Stripe 65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9" name="Rounded Rectangle 58"/>
              <p:cNvSpPr/>
              <p:nvPr/>
            </p:nvSpPr>
            <p:spPr>
              <a:xfrm rot="7340335">
                <a:off x="5175571" y="4928550"/>
                <a:ext cx="1098305" cy="35288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79"/>
            <p:cNvGrpSpPr/>
            <p:nvPr/>
          </p:nvGrpSpPr>
          <p:grpSpPr>
            <a:xfrm rot="8246732">
              <a:off x="1308145" y="3868612"/>
              <a:ext cx="609600" cy="157655"/>
              <a:chOff x="1162050" y="2590800"/>
              <a:chExt cx="609600" cy="157655"/>
            </a:xfrm>
          </p:grpSpPr>
          <p:sp>
            <p:nvSpPr>
              <p:cNvPr id="44" name="Rectangle 80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5" name="Group 219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5" name="Diagonal Stripe 54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Diagonal Stripe 55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6" name="Group 220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3" name="Diagonal Stripe 5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Diagonal Stripe 5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" name="Group 221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1" name="Diagonal Stripe 5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Diagonal Stripe 5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" name="Group 222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9" name="Diagonal Stripe 4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Diagonal Stripe 4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07"/>
            <p:cNvGrpSpPr/>
            <p:nvPr/>
          </p:nvGrpSpPr>
          <p:grpSpPr>
            <a:xfrm rot="7650998">
              <a:off x="798926" y="4468987"/>
              <a:ext cx="520700" cy="157655"/>
              <a:chOff x="4792571" y="6481565"/>
              <a:chExt cx="520700" cy="15765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4792571" y="6519665"/>
                <a:ext cx="4572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95"/>
              <p:cNvGrpSpPr/>
              <p:nvPr/>
            </p:nvGrpSpPr>
            <p:grpSpPr>
              <a:xfrm>
                <a:off x="49132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42" name="Diagonal Stripe 4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Diagonal Stripe 4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" name="Group 96"/>
              <p:cNvGrpSpPr/>
              <p:nvPr/>
            </p:nvGrpSpPr>
            <p:grpSpPr>
              <a:xfrm>
                <a:off x="499577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40" name="Diagonal Stripe 3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Diagonal Stripe 4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" name="Group 97"/>
              <p:cNvGrpSpPr/>
              <p:nvPr/>
            </p:nvGrpSpPr>
            <p:grpSpPr>
              <a:xfrm>
                <a:off x="50783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38" name="Diagonal Stripe 37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Diagonal Stripe 38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Group 98"/>
              <p:cNvGrpSpPr/>
              <p:nvPr/>
            </p:nvGrpSpPr>
            <p:grpSpPr>
              <a:xfrm>
                <a:off x="51545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36" name="Diagonal Stripe 3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Diagonal Stripe 3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4" name="Oval 20"/>
            <p:cNvSpPr/>
            <p:nvPr/>
          </p:nvSpPr>
          <p:spPr>
            <a:xfrm rot="6206732">
              <a:off x="1103201" y="4065825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9"/>
            <p:cNvSpPr/>
            <p:nvPr/>
          </p:nvSpPr>
          <p:spPr>
            <a:xfrm rot="6206732">
              <a:off x="1716191" y="3468074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953000" y="19050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4407773">
              <a:off x="3664875" y="3439213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228600" y="2006600"/>
              <a:ext cx="4914900" cy="3314700"/>
            </a:xfrm>
            <a:custGeom>
              <a:avLst/>
              <a:gdLst>
                <a:gd name="connsiteX0" fmla="*/ 0 w 4914900"/>
                <a:gd name="connsiteY0" fmla="*/ 2362200 h 3314700"/>
                <a:gd name="connsiteX1" fmla="*/ 1524000 w 4914900"/>
                <a:gd name="connsiteY1" fmla="*/ 952500 h 3314700"/>
                <a:gd name="connsiteX2" fmla="*/ 4597400 w 4914900"/>
                <a:gd name="connsiteY2" fmla="*/ 0 h 3314700"/>
                <a:gd name="connsiteX3" fmla="*/ 4914900 w 4914900"/>
                <a:gd name="connsiteY3" fmla="*/ 406400 h 3314700"/>
                <a:gd name="connsiteX4" fmla="*/ 4216400 w 4914900"/>
                <a:gd name="connsiteY4" fmla="*/ 1841500 h 3314700"/>
                <a:gd name="connsiteX5" fmla="*/ 2159000 w 4914900"/>
                <a:gd name="connsiteY5" fmla="*/ 2032000 h 3314700"/>
                <a:gd name="connsiteX6" fmla="*/ 584200 w 4914900"/>
                <a:gd name="connsiteY6" fmla="*/ 3314700 h 331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14900" h="3314700">
                  <a:moveTo>
                    <a:pt x="0" y="2362200"/>
                  </a:moveTo>
                  <a:lnTo>
                    <a:pt x="1524000" y="952500"/>
                  </a:lnTo>
                  <a:lnTo>
                    <a:pt x="4597400" y="0"/>
                  </a:lnTo>
                  <a:lnTo>
                    <a:pt x="4914900" y="406400"/>
                  </a:lnTo>
                  <a:lnTo>
                    <a:pt x="4216400" y="1841500"/>
                  </a:lnTo>
                  <a:lnTo>
                    <a:pt x="2159000" y="2032000"/>
                  </a:lnTo>
                  <a:lnTo>
                    <a:pt x="584200" y="3314700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130800" y="1676400"/>
              <a:ext cx="0" cy="228600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120640" y="2092234"/>
              <a:ext cx="1867989" cy="279545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741817" y="3764280"/>
              <a:ext cx="1463040" cy="2259874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5159830" y="5344886"/>
              <a:ext cx="1658981" cy="1071154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904412" y="5828211"/>
              <a:ext cx="1423851" cy="13063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Arc 23"/>
            <p:cNvSpPr/>
            <p:nvPr/>
          </p:nvSpPr>
          <p:spPr>
            <a:xfrm>
              <a:off x="5334000" y="2895600"/>
              <a:ext cx="1828800" cy="1828800"/>
            </a:xfrm>
            <a:prstGeom prst="arc">
              <a:avLst>
                <a:gd name="adj1" fmla="val 3398330"/>
                <a:gd name="adj2" fmla="val 6775181"/>
              </a:avLst>
            </a:prstGeom>
            <a:ln w="12700">
              <a:solidFill>
                <a:srgbClr val="FF0000"/>
              </a:solidFill>
              <a:prstDash val="sysDash"/>
              <a:headEnd type="triangle" w="med" len="lg"/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4622074" y="4811485"/>
              <a:ext cx="1119052" cy="1119052"/>
            </a:xfrm>
            <a:prstGeom prst="arc">
              <a:avLst>
                <a:gd name="adj1" fmla="val 2741394"/>
                <a:gd name="adj2" fmla="val 7282058"/>
              </a:avLst>
            </a:prstGeom>
            <a:ln w="12700">
              <a:solidFill>
                <a:srgbClr val="FF0000"/>
              </a:solidFill>
              <a:prstDash val="sysDash"/>
              <a:headEnd type="triangle" w="med" len="lg"/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5066211" y="4992189"/>
              <a:ext cx="1676400" cy="1676400"/>
            </a:xfrm>
            <a:prstGeom prst="arc">
              <a:avLst>
                <a:gd name="adj1" fmla="val 110489"/>
                <a:gd name="adj2" fmla="val 1884530"/>
              </a:avLst>
            </a:prstGeom>
            <a:ln w="12700">
              <a:solidFill>
                <a:srgbClr val="FF0000"/>
              </a:solidFill>
              <a:prstDash val="sysDash"/>
              <a:headEnd type="triangle" w="med" len="lg"/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51412" y="3200400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1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48252" y="4648200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2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36023" y="5817326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3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05600" y="5856514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4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48548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Обхождане на скелет</a:t>
            </a:r>
          </a:p>
          <a:p>
            <a:pPr lvl="1"/>
            <a:r>
              <a:rPr lang="bg-BG" dirty="0" smtClean="0"/>
              <a:t>От началото – чрез транслация и въртене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2829761" y="2006025"/>
            <a:ext cx="1265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 smtClean="0"/>
              <a:t>Главна става</a:t>
            </a:r>
          </a:p>
          <a:p>
            <a:pPr algn="r"/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5" name="Arc 4"/>
          <p:cNvSpPr/>
          <p:nvPr/>
        </p:nvSpPr>
        <p:spPr>
          <a:xfrm>
            <a:off x="3314699" y="2276474"/>
            <a:ext cx="1514475" cy="447675"/>
          </a:xfrm>
          <a:prstGeom prst="arc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5992" y="1948875"/>
            <a:ext cx="158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Кост на 1</a:t>
            </a:r>
            <a:r>
              <a:rPr lang="bg-BG" sz="1600" baseline="30000" dirty="0" smtClean="0"/>
              <a:t>во</a:t>
            </a:r>
            <a:r>
              <a:rPr lang="bg-BG" sz="1600" dirty="0" smtClean="0"/>
              <a:t> ниво</a:t>
            </a:r>
          </a:p>
          <a:p>
            <a:pPr algn="ctr"/>
            <a:r>
              <a:rPr lang="bg-BG" sz="1600" dirty="0" smtClean="0"/>
              <a:t>(транслация)</a:t>
            </a:r>
            <a:endParaRPr lang="en-US" sz="1200" dirty="0"/>
          </a:p>
        </p:txBody>
      </p:sp>
      <p:sp>
        <p:nvSpPr>
          <p:cNvPr id="7" name="Arc 6"/>
          <p:cNvSpPr/>
          <p:nvPr/>
        </p:nvSpPr>
        <p:spPr>
          <a:xfrm flipH="1" flipV="1">
            <a:off x="4438649" y="1828800"/>
            <a:ext cx="1771650" cy="1276350"/>
          </a:xfrm>
          <a:prstGeom prst="arc">
            <a:avLst>
              <a:gd name="adj1" fmla="val 10952689"/>
              <a:gd name="adj2" fmla="val 15330506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00742" y="2933700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/>
              <a:t>Става на 1</a:t>
            </a:r>
            <a:r>
              <a:rPr lang="bg-BG" sz="1600" baseline="30000" dirty="0" smtClean="0"/>
              <a:t>во</a:t>
            </a:r>
            <a:r>
              <a:rPr lang="bg-BG" sz="1600" dirty="0" smtClean="0"/>
              <a:t> ниво</a:t>
            </a:r>
          </a:p>
          <a:p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9" name="Arc 8"/>
          <p:cNvSpPr/>
          <p:nvPr/>
        </p:nvSpPr>
        <p:spPr>
          <a:xfrm flipH="1" flipV="1">
            <a:off x="5010149" y="3076575"/>
            <a:ext cx="1657350" cy="800100"/>
          </a:xfrm>
          <a:prstGeom prst="arc">
            <a:avLst>
              <a:gd name="adj1" fmla="val 10952689"/>
              <a:gd name="adj2" fmla="val 15330506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61416" y="4076700"/>
            <a:ext cx="1590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 smtClean="0"/>
              <a:t>Кост на 2</a:t>
            </a:r>
            <a:r>
              <a:rPr lang="bg-BG" sz="1600" baseline="30000" dirty="0" smtClean="0"/>
              <a:t>ро</a:t>
            </a:r>
            <a:r>
              <a:rPr lang="bg-BG" sz="1600" dirty="0" smtClean="0"/>
              <a:t> ниво</a:t>
            </a:r>
          </a:p>
          <a:p>
            <a:pPr algn="r"/>
            <a:r>
              <a:rPr lang="bg-BG" sz="1600" dirty="0" smtClean="0"/>
              <a:t>(транслация)</a:t>
            </a:r>
            <a:endParaRPr lang="en-US" sz="1200" dirty="0"/>
          </a:p>
        </p:txBody>
      </p:sp>
      <p:sp>
        <p:nvSpPr>
          <p:cNvPr id="11" name="Arc 10"/>
          <p:cNvSpPr/>
          <p:nvPr/>
        </p:nvSpPr>
        <p:spPr>
          <a:xfrm>
            <a:off x="3809999" y="4362450"/>
            <a:ext cx="1514475" cy="628650"/>
          </a:xfrm>
          <a:prstGeom prst="arc">
            <a:avLst>
              <a:gd name="adj1" fmla="val 16200000"/>
              <a:gd name="adj2" fmla="val 20401014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38399" y="5167953"/>
            <a:ext cx="2560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/>
              <a:t>Става на 2</a:t>
            </a:r>
            <a:r>
              <a:rPr lang="bg-BG" sz="1600" baseline="30000" dirty="0" smtClean="0"/>
              <a:t>ро</a:t>
            </a:r>
            <a:r>
              <a:rPr lang="bg-BG" sz="1600" dirty="0" smtClean="0"/>
              <a:t> ниво</a:t>
            </a:r>
          </a:p>
          <a:p>
            <a:pPr algn="r"/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99" y="4248150"/>
            <a:ext cx="1667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/>
              <a:t>Става на 3</a:t>
            </a:r>
            <a:r>
              <a:rPr lang="bg-BG" sz="1600" baseline="30000" dirty="0" smtClean="0"/>
              <a:t>то</a:t>
            </a:r>
            <a:r>
              <a:rPr lang="bg-BG" sz="1600" dirty="0" smtClean="0"/>
              <a:t> ниво</a:t>
            </a:r>
          </a:p>
          <a:p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14" name="Arc 13"/>
          <p:cNvSpPr/>
          <p:nvPr/>
        </p:nvSpPr>
        <p:spPr>
          <a:xfrm>
            <a:off x="4038599" y="5048250"/>
            <a:ext cx="1543050" cy="571500"/>
          </a:xfrm>
          <a:prstGeom prst="arc">
            <a:avLst>
              <a:gd name="adj1" fmla="val 11155892"/>
              <a:gd name="adj2" fmla="val 16033787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flipH="1">
            <a:off x="5524499" y="4591050"/>
            <a:ext cx="1371600" cy="1428750"/>
          </a:xfrm>
          <a:prstGeom prst="arc">
            <a:avLst>
              <a:gd name="adj1" fmla="val 16526198"/>
              <a:gd name="adj2" fmla="val 21136716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029867" y="2643269"/>
            <a:ext cx="587091" cy="1168703"/>
            <a:chOff x="5284090" y="2660759"/>
            <a:chExt cx="782788" cy="1558270"/>
          </a:xfrm>
        </p:grpSpPr>
        <p:grpSp>
          <p:nvGrpSpPr>
            <p:cNvPr id="17" name="Group 16"/>
            <p:cNvGrpSpPr/>
            <p:nvPr/>
          </p:nvGrpSpPr>
          <p:grpSpPr>
            <a:xfrm rot="3420000">
              <a:off x="5683251" y="3835401"/>
              <a:ext cx="609600" cy="157655"/>
              <a:chOff x="1162050" y="2590800"/>
              <a:chExt cx="609600" cy="157655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4" name="Diagonal Stripe 4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Diagonal Stripe 4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2" name="Diagonal Stripe 4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Diagonal Stripe 4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0" name="Diagonal Stripe 3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Diagonal Stripe 4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38" name="Diagonal Stripe 37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Diagonal Stripe 38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 rot="3420000">
              <a:off x="5058118" y="2886731"/>
              <a:ext cx="609600" cy="157655"/>
              <a:chOff x="1162050" y="2590800"/>
              <a:chExt cx="609600" cy="15765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31" name="Diagonal Stripe 3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Diagonal Stripe 3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29" name="Diagonal Stripe 2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Diagonal Stripe 2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27" name="Diagonal Stripe 2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Diagonal Stripe 2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25" name="Diagonal Stripe 24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Diagonal Stripe 25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9" name="Rounded Rectangle 18"/>
            <p:cNvSpPr/>
            <p:nvPr/>
          </p:nvSpPr>
          <p:spPr>
            <a:xfrm rot="3442391">
              <a:off x="5127415" y="3205034"/>
              <a:ext cx="1122007" cy="4572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076847" y="3900570"/>
            <a:ext cx="576218" cy="1143300"/>
            <a:chOff x="5346729" y="4337160"/>
            <a:chExt cx="768291" cy="1524400"/>
          </a:xfrm>
        </p:grpSpPr>
        <p:grpSp>
          <p:nvGrpSpPr>
            <p:cNvPr id="47" name="Group 46"/>
            <p:cNvGrpSpPr/>
            <p:nvPr/>
          </p:nvGrpSpPr>
          <p:grpSpPr>
            <a:xfrm rot="7366137">
              <a:off x="5731393" y="4563132"/>
              <a:ext cx="609600" cy="157655"/>
              <a:chOff x="1162050" y="2590800"/>
              <a:chExt cx="609600" cy="157655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74" name="Diagonal Stripe 7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Diagonal Stripe 7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72" name="Diagonal Stripe 7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Diagonal Stripe 7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70" name="Diagonal Stripe 6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Diagonal Stripe 7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68" name="Diagonal Stripe 67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Diagonal Stripe 68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8" name="Group 47"/>
            <p:cNvGrpSpPr/>
            <p:nvPr/>
          </p:nvGrpSpPr>
          <p:grpSpPr>
            <a:xfrm rot="7366137">
              <a:off x="5120757" y="5477932"/>
              <a:ext cx="609600" cy="157655"/>
              <a:chOff x="1162050" y="2590800"/>
              <a:chExt cx="609600" cy="157655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61" name="Diagonal Stripe 6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Diagonal Stripe 6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9" name="Diagonal Stripe 5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Diagonal Stripe 5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7" name="Diagonal Stripe 5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Diagonal Stripe 5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5" name="Diagonal Stripe 54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Diagonal Stripe 55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9" name="Rounded Rectangle 48"/>
            <p:cNvSpPr/>
            <p:nvPr/>
          </p:nvSpPr>
          <p:spPr>
            <a:xfrm rot="7340335">
              <a:off x="5175571" y="4928550"/>
              <a:ext cx="1098305" cy="352886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Oval 75"/>
          <p:cNvSpPr/>
          <p:nvPr/>
        </p:nvSpPr>
        <p:spPr>
          <a:xfrm>
            <a:off x="5600699" y="3733800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4810124" y="4933950"/>
            <a:ext cx="1147763" cy="628650"/>
            <a:chOff x="4991100" y="5715000"/>
            <a:chExt cx="1530350" cy="838200"/>
          </a:xfrm>
        </p:grpSpPr>
        <p:grpSp>
          <p:nvGrpSpPr>
            <p:cNvPr id="78" name="Group 77"/>
            <p:cNvGrpSpPr/>
            <p:nvPr/>
          </p:nvGrpSpPr>
          <p:grpSpPr>
            <a:xfrm rot="2040000">
              <a:off x="5226050" y="6045200"/>
              <a:ext cx="609600" cy="157655"/>
              <a:chOff x="1162050" y="2590800"/>
              <a:chExt cx="609600" cy="157655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6" name="Diagonal Stripe 10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" name="Diagonal Stripe 10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7" name="Group 96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4" name="Diagonal Stripe 10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Diagonal Stripe 10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2" name="Diagonal Stripe 10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Diagonal Stripe 10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0" name="Diagonal Stripe 9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Diagonal Stripe 10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6000750" y="6299200"/>
              <a:ext cx="520700" cy="157655"/>
              <a:chOff x="4792571" y="6481565"/>
              <a:chExt cx="520700" cy="15765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4792571" y="6519665"/>
                <a:ext cx="4572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49132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93" name="Diagonal Stripe 9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" name="Diagonal Stripe 9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499577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91" name="Diagonal Stripe 9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Diagonal Stripe 9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50783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89" name="Diagonal Stripe 8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Diagonal Stripe 8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51545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87" name="Diagonal Stripe 8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Diagonal Stripe 8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80" name="Oval 79"/>
            <p:cNvSpPr/>
            <p:nvPr/>
          </p:nvSpPr>
          <p:spPr>
            <a:xfrm>
              <a:off x="5715000" y="61722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4991100" y="57150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/>
          <p:cNvGrpSpPr/>
          <p:nvPr/>
        </p:nvGrpSpPr>
        <p:grpSpPr>
          <a:xfrm rot="4407773">
            <a:off x="4167398" y="2598157"/>
            <a:ext cx="587091" cy="1168703"/>
            <a:chOff x="5284090" y="2660759"/>
            <a:chExt cx="782788" cy="1558270"/>
          </a:xfrm>
        </p:grpSpPr>
        <p:grpSp>
          <p:nvGrpSpPr>
            <p:cNvPr id="109" name="Group 50"/>
            <p:cNvGrpSpPr/>
            <p:nvPr/>
          </p:nvGrpSpPr>
          <p:grpSpPr>
            <a:xfrm rot="3420000">
              <a:off x="5683251" y="3835401"/>
              <a:ext cx="609600" cy="157655"/>
              <a:chOff x="1162050" y="2590800"/>
              <a:chExt cx="609600" cy="157655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6" name="Group 52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6" name="Diagonal Stripe 13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Diagonal Stripe 13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7" name="Group 53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4" name="Diagonal Stripe 13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Diagonal Stripe 13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8" name="Group 54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2" name="Diagonal Stripe 13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Diagonal Stripe 13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9" name="Group 55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0" name="Diagonal Stripe 12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Diagonal Stripe 13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0" name="Group 64"/>
            <p:cNvGrpSpPr/>
            <p:nvPr/>
          </p:nvGrpSpPr>
          <p:grpSpPr>
            <a:xfrm rot="3420000">
              <a:off x="5058118" y="2886731"/>
              <a:ext cx="609600" cy="157655"/>
              <a:chOff x="1162050" y="2590800"/>
              <a:chExt cx="609600" cy="157655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3" name="Group 66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23" name="Diagonal Stripe 12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Diagonal Stripe 12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4" name="Group 67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21" name="Diagonal Stripe 12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Diagonal Stripe 12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5" name="Group 68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19" name="Diagonal Stripe 11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Diagonal Stripe 11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6" name="Group 69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17" name="Diagonal Stripe 11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" name="Diagonal Stripe 11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11" name="Rounded Rectangle 110"/>
            <p:cNvSpPr/>
            <p:nvPr/>
          </p:nvSpPr>
          <p:spPr>
            <a:xfrm rot="3442391">
              <a:off x="5127415" y="3205034"/>
              <a:ext cx="1122007" cy="4572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/>
          <p:cNvGrpSpPr/>
          <p:nvPr/>
        </p:nvGrpSpPr>
        <p:grpSpPr>
          <a:xfrm rot="3423429">
            <a:off x="2943906" y="3208799"/>
            <a:ext cx="576218" cy="1143300"/>
            <a:chOff x="5346729" y="4337160"/>
            <a:chExt cx="768291" cy="1524400"/>
          </a:xfrm>
        </p:grpSpPr>
        <p:grpSp>
          <p:nvGrpSpPr>
            <p:cNvPr id="139" name="Group 108"/>
            <p:cNvGrpSpPr/>
            <p:nvPr/>
          </p:nvGrpSpPr>
          <p:grpSpPr>
            <a:xfrm rot="7366137">
              <a:off x="5731393" y="4563132"/>
              <a:ext cx="609600" cy="157655"/>
              <a:chOff x="1162050" y="2590800"/>
              <a:chExt cx="609600" cy="157655"/>
            </a:xfrm>
          </p:grpSpPr>
          <p:sp>
            <p:nvSpPr>
              <p:cNvPr id="155" name="Rectangle 154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6" name="Group 110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6" name="Diagonal Stripe 16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" name="Diagonal Stripe 16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" name="Group 111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4" name="Diagonal Stripe 16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Diagonal Stripe 16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" name="Group 112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2" name="Diagonal Stripe 16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Diagonal Stripe 16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9" name="Group 113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0" name="Diagonal Stripe 15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" name="Diagonal Stripe 16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0" name="Group 122"/>
            <p:cNvGrpSpPr/>
            <p:nvPr/>
          </p:nvGrpSpPr>
          <p:grpSpPr>
            <a:xfrm rot="7366137">
              <a:off x="5120757" y="5477932"/>
              <a:ext cx="609600" cy="157655"/>
              <a:chOff x="1162050" y="2590800"/>
              <a:chExt cx="609600" cy="157655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3" name="Group 124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53" name="Diagonal Stripe 15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Diagonal Stripe 15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4" name="Group 125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51" name="Diagonal Stripe 15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Diagonal Stripe 15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5" name="Group 126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49" name="Diagonal Stripe 14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0" name="Diagonal Stripe 14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6" name="Group 127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47" name="Diagonal Stripe 14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Diagonal Stripe 14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41" name="Rounded Rectangle 140"/>
            <p:cNvSpPr/>
            <p:nvPr/>
          </p:nvSpPr>
          <p:spPr>
            <a:xfrm rot="7340335">
              <a:off x="5175571" y="4928550"/>
              <a:ext cx="1098305" cy="352886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8" name="Group 79"/>
          <p:cNvGrpSpPr/>
          <p:nvPr/>
        </p:nvGrpSpPr>
        <p:grpSpPr>
          <a:xfrm rot="8246732">
            <a:off x="2047908" y="3933691"/>
            <a:ext cx="457200" cy="118241"/>
            <a:chOff x="1162050" y="2590800"/>
            <a:chExt cx="609600" cy="157655"/>
          </a:xfrm>
        </p:grpSpPr>
        <p:sp>
          <p:nvSpPr>
            <p:cNvPr id="169" name="Rectangle 80"/>
            <p:cNvSpPr/>
            <p:nvPr/>
          </p:nvSpPr>
          <p:spPr>
            <a:xfrm>
              <a:off x="1162050" y="2628900"/>
              <a:ext cx="609600" cy="91440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1282700" y="2590800"/>
              <a:ext cx="158750" cy="157655"/>
              <a:chOff x="1136650" y="2514600"/>
              <a:chExt cx="920750" cy="914400"/>
            </a:xfrm>
          </p:grpSpPr>
          <p:sp>
            <p:nvSpPr>
              <p:cNvPr id="180" name="Diagonal Stripe 179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Diagonal Stripe 180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1365250" y="2590800"/>
              <a:ext cx="158750" cy="157655"/>
              <a:chOff x="1136650" y="2514600"/>
              <a:chExt cx="920750" cy="914400"/>
            </a:xfrm>
          </p:grpSpPr>
          <p:sp>
            <p:nvSpPr>
              <p:cNvPr id="178" name="Diagonal Stripe 177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Diagonal Stripe 178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1447800" y="2590800"/>
              <a:ext cx="158750" cy="157655"/>
              <a:chOff x="1136650" y="2514600"/>
              <a:chExt cx="920750" cy="914400"/>
            </a:xfrm>
          </p:grpSpPr>
          <p:sp>
            <p:nvSpPr>
              <p:cNvPr id="176" name="Diagonal Stripe 175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Diagonal Stripe 176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1524000" y="2590800"/>
              <a:ext cx="158750" cy="157655"/>
              <a:chOff x="1136650" y="2514600"/>
              <a:chExt cx="920750" cy="914400"/>
            </a:xfrm>
          </p:grpSpPr>
          <p:sp>
            <p:nvSpPr>
              <p:cNvPr id="174" name="Diagonal Stripe 173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Diagonal Stripe 174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2" name="Group 107"/>
          <p:cNvGrpSpPr/>
          <p:nvPr/>
        </p:nvGrpSpPr>
        <p:grpSpPr>
          <a:xfrm rot="7650998">
            <a:off x="1665994" y="4383973"/>
            <a:ext cx="390525" cy="118241"/>
            <a:chOff x="4792571" y="6481565"/>
            <a:chExt cx="520700" cy="157655"/>
          </a:xfrm>
        </p:grpSpPr>
        <p:sp>
          <p:nvSpPr>
            <p:cNvPr id="183" name="Rectangle 182"/>
            <p:cNvSpPr/>
            <p:nvPr/>
          </p:nvSpPr>
          <p:spPr>
            <a:xfrm>
              <a:off x="4792571" y="6519665"/>
              <a:ext cx="457200" cy="91440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4" name="Group 95"/>
            <p:cNvGrpSpPr/>
            <p:nvPr/>
          </p:nvGrpSpPr>
          <p:grpSpPr>
            <a:xfrm>
              <a:off x="4913221" y="6481565"/>
              <a:ext cx="158750" cy="157655"/>
              <a:chOff x="1136650" y="2514600"/>
              <a:chExt cx="920750" cy="914400"/>
            </a:xfrm>
          </p:grpSpPr>
          <p:sp>
            <p:nvSpPr>
              <p:cNvPr id="194" name="Diagonal Stripe 193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Diagonal Stripe 194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5" name="Group 96"/>
            <p:cNvGrpSpPr/>
            <p:nvPr/>
          </p:nvGrpSpPr>
          <p:grpSpPr>
            <a:xfrm>
              <a:off x="4995771" y="6481565"/>
              <a:ext cx="158750" cy="157655"/>
              <a:chOff x="1136650" y="2514600"/>
              <a:chExt cx="920750" cy="914400"/>
            </a:xfrm>
          </p:grpSpPr>
          <p:sp>
            <p:nvSpPr>
              <p:cNvPr id="192" name="Diagonal Stripe 191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Diagonal Stripe 192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6" name="Group 97"/>
            <p:cNvGrpSpPr/>
            <p:nvPr/>
          </p:nvGrpSpPr>
          <p:grpSpPr>
            <a:xfrm>
              <a:off x="5078321" y="6481565"/>
              <a:ext cx="158750" cy="157655"/>
              <a:chOff x="1136650" y="2514600"/>
              <a:chExt cx="920750" cy="914400"/>
            </a:xfrm>
          </p:grpSpPr>
          <p:sp>
            <p:nvSpPr>
              <p:cNvPr id="190" name="Diagonal Stripe 189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Diagonal Stripe 190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7" name="Group 98"/>
            <p:cNvGrpSpPr/>
            <p:nvPr/>
          </p:nvGrpSpPr>
          <p:grpSpPr>
            <a:xfrm>
              <a:off x="5154521" y="6481565"/>
              <a:ext cx="158750" cy="157655"/>
              <a:chOff x="1136650" y="2514600"/>
              <a:chExt cx="920750" cy="914400"/>
            </a:xfrm>
          </p:grpSpPr>
          <p:sp>
            <p:nvSpPr>
              <p:cNvPr id="188" name="Diagonal Stripe 187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Diagonal Stripe 188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96" name="Oval 20"/>
          <p:cNvSpPr/>
          <p:nvPr/>
        </p:nvSpPr>
        <p:spPr>
          <a:xfrm rot="6206732">
            <a:off x="1894200" y="4081601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"/>
          <p:cNvSpPr/>
          <p:nvPr/>
        </p:nvSpPr>
        <p:spPr>
          <a:xfrm rot="6206732">
            <a:off x="2353942" y="3633287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4781549" y="2476500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 rot="4407773">
            <a:off x="3815455" y="3627160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reeform 199"/>
          <p:cNvSpPr/>
          <p:nvPr/>
        </p:nvSpPr>
        <p:spPr>
          <a:xfrm>
            <a:off x="1238249" y="2552700"/>
            <a:ext cx="3686175" cy="2486025"/>
          </a:xfrm>
          <a:custGeom>
            <a:avLst/>
            <a:gdLst>
              <a:gd name="connsiteX0" fmla="*/ 0 w 4914900"/>
              <a:gd name="connsiteY0" fmla="*/ 2362200 h 3314700"/>
              <a:gd name="connsiteX1" fmla="*/ 1524000 w 4914900"/>
              <a:gd name="connsiteY1" fmla="*/ 952500 h 3314700"/>
              <a:gd name="connsiteX2" fmla="*/ 4597400 w 4914900"/>
              <a:gd name="connsiteY2" fmla="*/ 0 h 3314700"/>
              <a:gd name="connsiteX3" fmla="*/ 4914900 w 4914900"/>
              <a:gd name="connsiteY3" fmla="*/ 406400 h 3314700"/>
              <a:gd name="connsiteX4" fmla="*/ 4216400 w 4914900"/>
              <a:gd name="connsiteY4" fmla="*/ 1841500 h 3314700"/>
              <a:gd name="connsiteX5" fmla="*/ 2159000 w 4914900"/>
              <a:gd name="connsiteY5" fmla="*/ 2032000 h 3314700"/>
              <a:gd name="connsiteX6" fmla="*/ 584200 w 4914900"/>
              <a:gd name="connsiteY6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14900" h="3314700">
                <a:moveTo>
                  <a:pt x="0" y="2362200"/>
                </a:moveTo>
                <a:lnTo>
                  <a:pt x="1524000" y="952500"/>
                </a:lnTo>
                <a:lnTo>
                  <a:pt x="4597400" y="0"/>
                </a:lnTo>
                <a:lnTo>
                  <a:pt x="4914900" y="406400"/>
                </a:lnTo>
                <a:lnTo>
                  <a:pt x="4216400" y="1841500"/>
                </a:lnTo>
                <a:lnTo>
                  <a:pt x="2159000" y="2032000"/>
                </a:lnTo>
                <a:lnTo>
                  <a:pt x="584200" y="3314700"/>
                </a:lnTo>
              </a:path>
            </a:pathLst>
          </a:custGeom>
          <a:solidFill>
            <a:srgbClr val="FFFFFF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reeform 200"/>
          <p:cNvSpPr/>
          <p:nvPr/>
        </p:nvSpPr>
        <p:spPr>
          <a:xfrm>
            <a:off x="5191124" y="2428875"/>
            <a:ext cx="962025" cy="2800350"/>
          </a:xfrm>
          <a:custGeom>
            <a:avLst/>
            <a:gdLst>
              <a:gd name="connsiteX0" fmla="*/ 0 w 1206500"/>
              <a:gd name="connsiteY0" fmla="*/ 0 h 3683000"/>
              <a:gd name="connsiteX1" fmla="*/ 1206500 w 1206500"/>
              <a:gd name="connsiteY1" fmla="*/ 1803400 h 3683000"/>
              <a:gd name="connsiteX2" fmla="*/ 152400 w 1206500"/>
              <a:gd name="connsiteY2" fmla="*/ 3416300 h 3683000"/>
              <a:gd name="connsiteX3" fmla="*/ 647700 w 1206500"/>
              <a:gd name="connsiteY3" fmla="*/ 3683000 h 3683000"/>
              <a:gd name="connsiteX4" fmla="*/ 1003300 w 1206500"/>
              <a:gd name="connsiteY4" fmla="*/ 3683000 h 3683000"/>
              <a:gd name="connsiteX0" fmla="*/ 0 w 1231900"/>
              <a:gd name="connsiteY0" fmla="*/ 0 h 3733800"/>
              <a:gd name="connsiteX1" fmla="*/ 1231900 w 1231900"/>
              <a:gd name="connsiteY1" fmla="*/ 1854200 h 3733800"/>
              <a:gd name="connsiteX2" fmla="*/ 177800 w 1231900"/>
              <a:gd name="connsiteY2" fmla="*/ 3467100 h 3733800"/>
              <a:gd name="connsiteX3" fmla="*/ 673100 w 1231900"/>
              <a:gd name="connsiteY3" fmla="*/ 3733800 h 3733800"/>
              <a:gd name="connsiteX4" fmla="*/ 1028700 w 1231900"/>
              <a:gd name="connsiteY4" fmla="*/ 3733800 h 3733800"/>
              <a:gd name="connsiteX0" fmla="*/ 0 w 1282700"/>
              <a:gd name="connsiteY0" fmla="*/ 0 h 3733800"/>
              <a:gd name="connsiteX1" fmla="*/ 1231900 w 1282700"/>
              <a:gd name="connsiteY1" fmla="*/ 1854200 h 3733800"/>
              <a:gd name="connsiteX2" fmla="*/ 177800 w 1282700"/>
              <a:gd name="connsiteY2" fmla="*/ 3467100 h 3733800"/>
              <a:gd name="connsiteX3" fmla="*/ 673100 w 1282700"/>
              <a:gd name="connsiteY3" fmla="*/ 3733800 h 3733800"/>
              <a:gd name="connsiteX4" fmla="*/ 1282700 w 1282700"/>
              <a:gd name="connsiteY4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2700" h="3733800">
                <a:moveTo>
                  <a:pt x="0" y="0"/>
                </a:moveTo>
                <a:lnTo>
                  <a:pt x="1231900" y="1854200"/>
                </a:lnTo>
                <a:lnTo>
                  <a:pt x="177800" y="3467100"/>
                </a:lnTo>
                <a:lnTo>
                  <a:pt x="673100" y="3733800"/>
                </a:lnTo>
                <a:lnTo>
                  <a:pt x="1282700" y="3733800"/>
                </a:lnTo>
              </a:path>
            </a:pathLst>
          </a:custGeom>
          <a:ln w="152400" cap="rnd" cmpd="sng">
            <a:solidFill>
              <a:srgbClr val="FF0000">
                <a:alpha val="37000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4552272" y="2019300"/>
            <a:ext cx="817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</a:rPr>
              <a:t>Начало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573637" y="4876800"/>
            <a:ext cx="750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</a:rPr>
              <a:t>Край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4" name="Freeform 203"/>
          <p:cNvSpPr/>
          <p:nvPr/>
        </p:nvSpPr>
        <p:spPr>
          <a:xfrm>
            <a:off x="1552574" y="2428875"/>
            <a:ext cx="3143250" cy="2000250"/>
          </a:xfrm>
          <a:custGeom>
            <a:avLst/>
            <a:gdLst>
              <a:gd name="connsiteX0" fmla="*/ 0 w 1206500"/>
              <a:gd name="connsiteY0" fmla="*/ 0 h 3683000"/>
              <a:gd name="connsiteX1" fmla="*/ 1206500 w 1206500"/>
              <a:gd name="connsiteY1" fmla="*/ 1803400 h 3683000"/>
              <a:gd name="connsiteX2" fmla="*/ 152400 w 1206500"/>
              <a:gd name="connsiteY2" fmla="*/ 3416300 h 3683000"/>
              <a:gd name="connsiteX3" fmla="*/ 647700 w 1206500"/>
              <a:gd name="connsiteY3" fmla="*/ 3683000 h 3683000"/>
              <a:gd name="connsiteX4" fmla="*/ 1003300 w 1206500"/>
              <a:gd name="connsiteY4" fmla="*/ 3683000 h 3683000"/>
              <a:gd name="connsiteX0" fmla="*/ 0 w 1231900"/>
              <a:gd name="connsiteY0" fmla="*/ 0 h 3733800"/>
              <a:gd name="connsiteX1" fmla="*/ 1231900 w 1231900"/>
              <a:gd name="connsiteY1" fmla="*/ 1854200 h 3733800"/>
              <a:gd name="connsiteX2" fmla="*/ 177800 w 1231900"/>
              <a:gd name="connsiteY2" fmla="*/ 3467100 h 3733800"/>
              <a:gd name="connsiteX3" fmla="*/ 673100 w 1231900"/>
              <a:gd name="connsiteY3" fmla="*/ 3733800 h 3733800"/>
              <a:gd name="connsiteX4" fmla="*/ 1028700 w 1231900"/>
              <a:gd name="connsiteY4" fmla="*/ 3733800 h 3733800"/>
              <a:gd name="connsiteX0" fmla="*/ 0 w 1282700"/>
              <a:gd name="connsiteY0" fmla="*/ 0 h 3733800"/>
              <a:gd name="connsiteX1" fmla="*/ 1231900 w 1282700"/>
              <a:gd name="connsiteY1" fmla="*/ 1854200 h 3733800"/>
              <a:gd name="connsiteX2" fmla="*/ 177800 w 1282700"/>
              <a:gd name="connsiteY2" fmla="*/ 3467100 h 3733800"/>
              <a:gd name="connsiteX3" fmla="*/ 673100 w 1282700"/>
              <a:gd name="connsiteY3" fmla="*/ 3733800 h 3733800"/>
              <a:gd name="connsiteX4" fmla="*/ 1282700 w 1282700"/>
              <a:gd name="connsiteY4" fmla="*/ 3733800 h 3733800"/>
              <a:gd name="connsiteX0" fmla="*/ 1066800 w 2349500"/>
              <a:gd name="connsiteY0" fmla="*/ 0 h 3733800"/>
              <a:gd name="connsiteX1" fmla="*/ 0 w 2349500"/>
              <a:gd name="connsiteY1" fmla="*/ 1295400 h 3733800"/>
              <a:gd name="connsiteX2" fmla="*/ 1244600 w 2349500"/>
              <a:gd name="connsiteY2" fmla="*/ 3467100 h 3733800"/>
              <a:gd name="connsiteX3" fmla="*/ 1739900 w 2349500"/>
              <a:gd name="connsiteY3" fmla="*/ 3733800 h 3733800"/>
              <a:gd name="connsiteX4" fmla="*/ 2349500 w 2349500"/>
              <a:gd name="connsiteY4" fmla="*/ 3733800 h 3733800"/>
              <a:gd name="connsiteX0" fmla="*/ 3048000 w 4330700"/>
              <a:gd name="connsiteY0" fmla="*/ 0 h 3733800"/>
              <a:gd name="connsiteX1" fmla="*/ 1981200 w 4330700"/>
              <a:gd name="connsiteY1" fmla="*/ 1295400 h 3733800"/>
              <a:gd name="connsiteX2" fmla="*/ 0 w 4330700"/>
              <a:gd name="connsiteY2" fmla="*/ 1295400 h 3733800"/>
              <a:gd name="connsiteX3" fmla="*/ 3721100 w 4330700"/>
              <a:gd name="connsiteY3" fmla="*/ 3733800 h 3733800"/>
              <a:gd name="connsiteX4" fmla="*/ 4330700 w 4330700"/>
              <a:gd name="connsiteY4" fmla="*/ 3733800 h 3733800"/>
              <a:gd name="connsiteX0" fmla="*/ 3733800 w 5016500"/>
              <a:gd name="connsiteY0" fmla="*/ 0 h 3733800"/>
              <a:gd name="connsiteX1" fmla="*/ 2667000 w 5016500"/>
              <a:gd name="connsiteY1" fmla="*/ 1295400 h 3733800"/>
              <a:gd name="connsiteX2" fmla="*/ 685800 w 5016500"/>
              <a:gd name="connsiteY2" fmla="*/ 1295400 h 3733800"/>
              <a:gd name="connsiteX3" fmla="*/ 0 w 5016500"/>
              <a:gd name="connsiteY3" fmla="*/ 1981200 h 3733800"/>
              <a:gd name="connsiteX4" fmla="*/ 5016500 w 5016500"/>
              <a:gd name="connsiteY4" fmla="*/ 3733800 h 3733800"/>
              <a:gd name="connsiteX0" fmla="*/ 4038600 w 4038600"/>
              <a:gd name="connsiteY0" fmla="*/ 0 h 2590800"/>
              <a:gd name="connsiteX1" fmla="*/ 2971800 w 4038600"/>
              <a:gd name="connsiteY1" fmla="*/ 1295400 h 2590800"/>
              <a:gd name="connsiteX2" fmla="*/ 990600 w 4038600"/>
              <a:gd name="connsiteY2" fmla="*/ 1295400 h 2590800"/>
              <a:gd name="connsiteX3" fmla="*/ 304800 w 4038600"/>
              <a:gd name="connsiteY3" fmla="*/ 1981200 h 2590800"/>
              <a:gd name="connsiteX4" fmla="*/ 0 w 4038600"/>
              <a:gd name="connsiteY4" fmla="*/ 2590800 h 2590800"/>
              <a:gd name="connsiteX0" fmla="*/ 4038600 w 4038600"/>
              <a:gd name="connsiteY0" fmla="*/ 0 h 2590800"/>
              <a:gd name="connsiteX1" fmla="*/ 2971800 w 4038600"/>
              <a:gd name="connsiteY1" fmla="*/ 1295400 h 2590800"/>
              <a:gd name="connsiteX2" fmla="*/ 990600 w 4038600"/>
              <a:gd name="connsiteY2" fmla="*/ 1295400 h 2590800"/>
              <a:gd name="connsiteX3" fmla="*/ 304800 w 4038600"/>
              <a:gd name="connsiteY3" fmla="*/ 2057400 h 2590800"/>
              <a:gd name="connsiteX4" fmla="*/ 0 w 4038600"/>
              <a:gd name="connsiteY4" fmla="*/ 2590800 h 2590800"/>
              <a:gd name="connsiteX0" fmla="*/ 4038600 w 4191000"/>
              <a:gd name="connsiteY0" fmla="*/ 76200 h 2667000"/>
              <a:gd name="connsiteX1" fmla="*/ 4191000 w 4191000"/>
              <a:gd name="connsiteY1" fmla="*/ 0 h 2667000"/>
              <a:gd name="connsiteX2" fmla="*/ 2971800 w 4191000"/>
              <a:gd name="connsiteY2" fmla="*/ 1371600 h 2667000"/>
              <a:gd name="connsiteX3" fmla="*/ 990600 w 4191000"/>
              <a:gd name="connsiteY3" fmla="*/ 1371600 h 2667000"/>
              <a:gd name="connsiteX4" fmla="*/ 304800 w 4191000"/>
              <a:gd name="connsiteY4" fmla="*/ 2133600 h 2667000"/>
              <a:gd name="connsiteX5" fmla="*/ 0 w 4191000"/>
              <a:gd name="connsiteY5" fmla="*/ 2667000 h 2667000"/>
              <a:gd name="connsiteX0" fmla="*/ 4191000 w 4191000"/>
              <a:gd name="connsiteY0" fmla="*/ 0 h 2667000"/>
              <a:gd name="connsiteX1" fmla="*/ 2971800 w 4191000"/>
              <a:gd name="connsiteY1" fmla="*/ 1371600 h 2667000"/>
              <a:gd name="connsiteX2" fmla="*/ 990600 w 4191000"/>
              <a:gd name="connsiteY2" fmla="*/ 1371600 h 2667000"/>
              <a:gd name="connsiteX3" fmla="*/ 304800 w 4191000"/>
              <a:gd name="connsiteY3" fmla="*/ 2133600 h 2667000"/>
              <a:gd name="connsiteX4" fmla="*/ 0 w 4191000"/>
              <a:gd name="connsiteY4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0" h="2667000">
                <a:moveTo>
                  <a:pt x="4191000" y="0"/>
                </a:moveTo>
                <a:lnTo>
                  <a:pt x="2971800" y="1371600"/>
                </a:lnTo>
                <a:lnTo>
                  <a:pt x="990600" y="1371600"/>
                </a:lnTo>
                <a:lnTo>
                  <a:pt x="304800" y="2133600"/>
                </a:lnTo>
                <a:lnTo>
                  <a:pt x="0" y="2667000"/>
                </a:lnTo>
              </a:path>
            </a:pathLst>
          </a:custGeom>
          <a:ln w="152400" cap="rnd" cmpd="sng">
            <a:solidFill>
              <a:srgbClr val="FF0000">
                <a:alpha val="37000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 rot="18009778">
            <a:off x="1131282" y="3985425"/>
            <a:ext cx="750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</a:rPr>
              <a:t>Край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715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Локални координатни системи (</a:t>
            </a:r>
            <a:r>
              <a:rPr lang="bg-BG" dirty="0" err="1" smtClean="0"/>
              <a:t>ЛКС</a:t>
            </a:r>
            <a:r>
              <a:rPr lang="bg-BG" dirty="0" smtClean="0"/>
              <a:t>)</a:t>
            </a:r>
          </a:p>
          <a:p>
            <a:pPr lvl="1"/>
            <a:r>
              <a:rPr lang="bg-BG" dirty="0"/>
              <a:t>Във всяка става можем да сложим локална координатна система</a:t>
            </a:r>
          </a:p>
          <a:p>
            <a:pPr lvl="1"/>
            <a:r>
              <a:rPr lang="bg-BG" dirty="0"/>
              <a:t>Не завъртаме костите, а </a:t>
            </a:r>
            <a:r>
              <a:rPr lang="bg-BG" dirty="0" smtClean="0"/>
              <a:t>системите</a:t>
            </a:r>
          </a:p>
          <a:p>
            <a:pPr lvl="1"/>
            <a:r>
              <a:rPr lang="bg-BG" dirty="0"/>
              <a:t>Преминаване от една </a:t>
            </a:r>
            <a:r>
              <a:rPr lang="bg-BG" dirty="0" err="1"/>
              <a:t>ЛКС</a:t>
            </a:r>
            <a:r>
              <a:rPr lang="bg-BG" dirty="0"/>
              <a:t> към </a:t>
            </a:r>
            <a:r>
              <a:rPr lang="bg-BG" dirty="0" smtClean="0"/>
              <a:t>следващата е </a:t>
            </a:r>
            <a:r>
              <a:rPr lang="bg-BG" dirty="0"/>
              <a:t>чрез умножение на </a:t>
            </a:r>
            <a:r>
              <a:rPr lang="bg-BG" dirty="0" smtClean="0"/>
              <a:t>матриците им</a:t>
            </a:r>
          </a:p>
          <a:p>
            <a:pPr lvl="1"/>
            <a:r>
              <a:rPr lang="bg-BG" dirty="0"/>
              <a:t>Координатите на кост спрямо основната става </a:t>
            </a:r>
            <a:r>
              <a:rPr lang="bg-BG" dirty="0" smtClean="0"/>
              <a:t>е </a:t>
            </a:r>
            <a:r>
              <a:rPr lang="bg-BG" dirty="0"/>
              <a:t>чрез умножение на всички ставни матрици до нея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  <p:pic>
        <p:nvPicPr>
          <p:cNvPr id="4" name="Picture 2" descr="C:\Pavel\Papers\---\2003\EUROLOGO 2003\Turtle Metamorphoses\sources\le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2" t="165" r="67" b="562"/>
          <a:stretch/>
        </p:blipFill>
        <p:spPr bwMode="auto">
          <a:xfrm>
            <a:off x="2601686" y="4114800"/>
            <a:ext cx="3914945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05255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Локални координатни системи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Йерархични системи и скелети</a:t>
            </a:r>
            <a:endParaRPr lang="bg-BG" dirty="0"/>
          </a:p>
        </p:txBody>
      </p:sp>
      <p:pic>
        <p:nvPicPr>
          <p:cNvPr id="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974" b="-16055"/>
          <a:stretch/>
        </p:blipFill>
        <p:spPr bwMode="auto">
          <a:xfrm>
            <a:off x="1836057" y="1971160"/>
            <a:ext cx="2057084" cy="17100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57" r="12757"/>
          <a:stretch/>
        </p:blipFill>
        <p:spPr bwMode="auto">
          <a:xfrm>
            <a:off x="4038600" y="1978417"/>
            <a:ext cx="2057085" cy="17192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>
            <a:hlinkClick r:id="rId6" action="ppaction://hlinkfile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9" r="12509"/>
          <a:stretch/>
        </p:blipFill>
        <p:spPr bwMode="auto">
          <a:xfrm>
            <a:off x="1836057" y="4343400"/>
            <a:ext cx="2057084" cy="171464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4777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Визуално представяне</a:t>
            </a:r>
          </a:p>
          <a:p>
            <a:pPr lvl="1"/>
            <a:r>
              <a:rPr lang="bg-BG" dirty="0" smtClean="0"/>
              <a:t>Променлива / скалар:</a:t>
            </a:r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Масив / вектор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Двумерен масив / матрица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Тримерен масив / </a:t>
            </a:r>
            <a:r>
              <a:rPr lang="bg-BG" dirty="0" err="1" smtClean="0"/>
              <a:t>триад</a:t>
            </a:r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2050" name="Picture 2" descr="D:\Pavel\Courses\Materials\Course.ALG 2019\Alg-07 Matrices\Lecture\Figures\intro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883557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7 Matrices\Lecture\Figures\intr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10871"/>
            <a:ext cx="22288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07 Matrices\Lecture\Figures\intro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14600"/>
            <a:ext cx="22288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Pavel\Courses\Materials\Course.ALG 2019\Alg-07 Matrices\Lecture\Figures\intro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419600"/>
            <a:ext cx="253365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611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Адресиране</a:t>
                </a:r>
              </a:p>
              <a:p>
                <a:pPr lvl="1"/>
                <a:r>
                  <a:rPr lang="bg-BG" dirty="0" smtClean="0"/>
                  <a:t>Променлива: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Елемент от масив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Елемент от матрица: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bg-BG" dirty="0"/>
                  <a:t>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bg-BG" dirty="0" smtClean="0"/>
                  <a:t>т.е.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е индекс на ред, 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 smtClean="0"/>
                  <a:t> е индекс на колона</a:t>
                </a:r>
                <a:endParaRPr lang="bg-BG" dirty="0"/>
              </a:p>
              <a:p>
                <a:r>
                  <a:rPr lang="bg-BG" dirty="0" smtClean="0"/>
                  <a:t>Разположение на адресите</a:t>
                </a:r>
              </a:p>
              <a:p>
                <a:pPr lvl="1"/>
                <a:r>
                  <a:rPr lang="bg-BG" dirty="0" smtClean="0"/>
                  <a:t>Първият индекс е за ред</a:t>
                </a:r>
              </a:p>
              <a:p>
                <a:pPr lvl="1"/>
                <a:r>
                  <a:rPr lang="bg-BG" dirty="0" smtClean="0"/>
                  <a:t>Вторият индекс е за колона</a:t>
                </a:r>
              </a:p>
              <a:p>
                <a:pPr lvl="1"/>
                <a:endParaRPr lang="bg-BG" dirty="0" smtClean="0"/>
              </a:p>
              <a:p>
                <a:pPr marL="126841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1" name="Picture 5" descr="D:\Pavel\Courses\Materials\Course.ALG 2019\Alg-07 Matrices\Lecture\Figures\intro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27051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9119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Представяне на матрици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В тази лекция</a:t>
            </a:r>
          </a:p>
          <a:p>
            <a:pPr lvl="1"/>
            <a:r>
              <a:rPr lang="bg-BG" dirty="0"/>
              <a:t>Матрица ще е абстрактната структура</a:t>
            </a:r>
          </a:p>
          <a:p>
            <a:pPr lvl="1"/>
            <a:r>
              <a:rPr lang="bg-BG" dirty="0"/>
              <a:t>Двумерен масив ще е реализацията </a:t>
            </a:r>
            <a:r>
              <a:rPr lang="bg-BG" dirty="0" smtClean="0"/>
              <a:t>ѝ</a:t>
            </a:r>
          </a:p>
          <a:p>
            <a:r>
              <a:rPr lang="bg-BG" dirty="0" smtClean="0"/>
              <a:t>Междинно представяне</a:t>
            </a:r>
          </a:p>
          <a:p>
            <a:pPr lvl="1"/>
            <a:r>
              <a:rPr lang="bg-BG" dirty="0" smtClean="0"/>
              <a:t>Двумерен масив от числа може да се разглежда като едномерен масив от вектори</a:t>
            </a:r>
            <a:endParaRPr lang="bg-BG" dirty="0"/>
          </a:p>
          <a:p>
            <a:endParaRPr lang="bg-BG" dirty="0"/>
          </a:p>
        </p:txBody>
      </p:sp>
      <p:pic>
        <p:nvPicPr>
          <p:cNvPr id="3074" name="Picture 2" descr="D:\Pavel\Courses\Materials\Course.ALG 2019\Alg-07 Matrices\Lecture\Figures\intro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95800"/>
            <a:ext cx="78867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0098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11261</TotalTime>
  <Words>5047</Words>
  <Application>Microsoft Office PowerPoint</Application>
  <PresentationFormat>On-screen Show (4:3)</PresentationFormat>
  <Paragraphs>572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Матрици</vt:lpstr>
      <vt:lpstr>Съдържание</vt:lpstr>
      <vt:lpstr>За матриците</vt:lpstr>
      <vt:lpstr>Думата „Матрица“</vt:lpstr>
      <vt:lpstr>Какво е това</vt:lpstr>
      <vt:lpstr>Термини</vt:lpstr>
      <vt:lpstr>PowerPoint Presentation</vt:lpstr>
      <vt:lpstr>PowerPoint Presentation</vt:lpstr>
      <vt:lpstr>Представяне на матрици</vt:lpstr>
      <vt:lpstr>Преобразуване</vt:lpstr>
      <vt:lpstr>PowerPoint Presentation</vt:lpstr>
      <vt:lpstr>PowerPoint Presentation</vt:lpstr>
      <vt:lpstr>Обратно преобразуване</vt:lpstr>
      <vt:lpstr>Видове матрици</vt:lpstr>
      <vt:lpstr>PowerPoint Presentation</vt:lpstr>
      <vt:lpstr>Операции с матрици</vt:lpstr>
      <vt:lpstr>Транспониране</vt:lpstr>
      <vt:lpstr>PowerPoint Presentation</vt:lpstr>
      <vt:lpstr>Събиране и изваждане</vt:lpstr>
      <vt:lpstr>PowerPoint Presentation</vt:lpstr>
      <vt:lpstr>Умножение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Детерминанта</vt:lpstr>
      <vt:lpstr>Изчисляване</vt:lpstr>
      <vt:lpstr>PowerPoint Presentation</vt:lpstr>
      <vt:lpstr>Използване на матрици</vt:lpstr>
      <vt:lpstr>Матрици в алгебрата</vt:lpstr>
      <vt:lpstr>PowerPoint Presentation</vt:lpstr>
      <vt:lpstr>PowerPoint Presentation</vt:lpstr>
      <vt:lpstr>Използване на матрици</vt:lpstr>
      <vt:lpstr>Матрици в геометрията</vt:lpstr>
      <vt:lpstr>PowerPoint Presentation</vt:lpstr>
      <vt:lpstr>Транслация</vt:lpstr>
      <vt:lpstr>PowerPoint Presentation</vt:lpstr>
      <vt:lpstr>Мащабиране</vt:lpstr>
      <vt:lpstr>PowerPoint Presentation</vt:lpstr>
      <vt:lpstr>Въртене (ротация)</vt:lpstr>
      <vt:lpstr>PowerPoint Presentation</vt:lpstr>
      <vt:lpstr>Демонстрации</vt:lpstr>
      <vt:lpstr>Ред на операциите</vt:lpstr>
      <vt:lpstr>PowerPoint Presentation</vt:lpstr>
      <vt:lpstr>Използване на матрици</vt:lpstr>
      <vt:lpstr>Проекции</vt:lpstr>
      <vt:lpstr>PowerPoint Presentation</vt:lpstr>
      <vt:lpstr>PowerPoint Presentation</vt:lpstr>
      <vt:lpstr>PowerPoint Presentation</vt:lpstr>
      <vt:lpstr>Гледна точка</vt:lpstr>
      <vt:lpstr>PowerPoint Presentation</vt:lpstr>
      <vt:lpstr>PowerPoint Presentation</vt:lpstr>
      <vt:lpstr>PowerPoint Presentation</vt:lpstr>
      <vt:lpstr>Демонстрации</vt:lpstr>
      <vt:lpstr>Координатни системи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Демонстрации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333</cp:revision>
  <dcterms:created xsi:type="dcterms:W3CDTF">2019-06-21T13:37:43Z</dcterms:created>
  <dcterms:modified xsi:type="dcterms:W3CDTF">2020-04-04T08:49:23Z</dcterms:modified>
</cp:coreProperties>
</file>