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991" r:id="rId3"/>
    <p:sldId id="995" r:id="rId4"/>
    <p:sldId id="996" r:id="rId5"/>
    <p:sldId id="997" r:id="rId6"/>
    <p:sldId id="998" r:id="rId7"/>
    <p:sldId id="1026" r:id="rId8"/>
    <p:sldId id="994" r:id="rId9"/>
    <p:sldId id="1000" r:id="rId10"/>
    <p:sldId id="1001" r:id="rId11"/>
    <p:sldId id="1002" r:id="rId12"/>
    <p:sldId id="1003" r:id="rId13"/>
    <p:sldId id="992" r:id="rId14"/>
    <p:sldId id="1004" r:id="rId15"/>
    <p:sldId id="1005" r:id="rId16"/>
    <p:sldId id="1006" r:id="rId17"/>
    <p:sldId id="1007" r:id="rId18"/>
    <p:sldId id="1008" r:id="rId19"/>
    <p:sldId id="1024" r:id="rId20"/>
    <p:sldId id="1025" r:id="rId21"/>
    <p:sldId id="993" r:id="rId22"/>
    <p:sldId id="1009" r:id="rId23"/>
    <p:sldId id="1010" r:id="rId24"/>
    <p:sldId id="1011" r:id="rId25"/>
    <p:sldId id="1012" r:id="rId26"/>
    <p:sldId id="990" r:id="rId27"/>
    <p:sldId id="1013" r:id="rId28"/>
    <p:sldId id="1014" r:id="rId29"/>
    <p:sldId id="1016" r:id="rId30"/>
    <p:sldId id="1017" r:id="rId31"/>
    <p:sldId id="1019" r:id="rId32"/>
    <p:sldId id="1020" r:id="rId33"/>
    <p:sldId id="1021" r:id="rId34"/>
    <p:sldId id="1022" r:id="rId35"/>
    <p:sldId id="481" r:id="rId36"/>
    <p:sldId id="935" r:id="rId37"/>
    <p:sldId id="318" r:id="rId38"/>
    <p:sldId id="999" r:id="rId39"/>
    <p:sldId id="1023" r:id="rId40"/>
    <p:sldId id="261" r:id="rId41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9999"/>
    <a:srgbClr val="D9E3EB"/>
    <a:srgbClr val="638CAE"/>
    <a:srgbClr val="E3E5ED"/>
    <a:srgbClr val="000000"/>
    <a:srgbClr val="AAB0C8"/>
    <a:srgbClr val="727CA3"/>
    <a:srgbClr val="D39FA0"/>
    <a:srgbClr val="8B8B9D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9" autoAdjust="0"/>
    <p:restoredTop sz="94590" autoAdjust="0"/>
  </p:normalViewPr>
  <p:slideViewPr>
    <p:cSldViewPr>
      <p:cViewPr varScale="1">
        <p:scale>
          <a:sx n="95" d="100"/>
          <a:sy n="95" d="100"/>
        </p:scale>
        <p:origin x="-582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290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2" descr="D:\Pavel\Courses\Materials\Course.SUICA 2015\Lectures(EN)\logo-en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285750"/>
            <a:ext cx="2438400" cy="247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7955238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5344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Example-2203%20Text%20over%20graphics/Example-2203%20Text%20over%20graphics.html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Example-2204%20Full%20window/Example-2204%20Full%20window.html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Example-2204%20Full%20window/Example-2204%20Full%20window.html" TargetMode="Externa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-2205%20Background%20music/Example-2205%20Background%20music.html" TargetMode="Externa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Example-2206%20Sound%20effects/Example-2206%20Sound%20effects.html" TargetMode="Externa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Example-2201%20Multiple%20canvases/Example-2201%20Multiple%20canvases.html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Example-2202%20Accessing%20canvases/Example-2202%20Accessing%20canvases.html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Effects and selected topics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Lesson </a:t>
            </a:r>
            <a:r>
              <a:rPr lang="bg-BG" noProof="0" dirty="0" smtClean="0"/>
              <a:t>№</a:t>
            </a:r>
            <a:r>
              <a:rPr lang="bg-BG" dirty="0" smtClean="0"/>
              <a:t>22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HUD example</a:t>
            </a:r>
            <a:endParaRPr lang="bg-BG" dirty="0" smtClean="0"/>
          </a:p>
          <a:p>
            <a:pPr lvl="1"/>
            <a:r>
              <a:rPr lang="en-US" dirty="0" smtClean="0"/>
              <a:t>Showing coordinates of several flying cubes</a:t>
            </a:r>
            <a:endParaRPr lang="bg-BG" dirty="0"/>
          </a:p>
          <a:p>
            <a:pPr lvl="1"/>
            <a:r>
              <a:rPr lang="en-US" dirty="0" smtClean="0"/>
              <a:t>Data is shown on top of the canvas</a:t>
            </a:r>
            <a:endParaRPr lang="bg-BG" dirty="0" smtClean="0"/>
          </a:p>
          <a:p>
            <a:pPr lvl="1"/>
            <a:r>
              <a:rPr lang="en-US" dirty="0" smtClean="0"/>
              <a:t>Defining a style with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position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background-color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z-index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5879" y="2388872"/>
            <a:ext cx="7223681" cy="25602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.</a:t>
            </a:r>
            <a:r>
              <a:rPr lang="en-US" dirty="0" err="1"/>
              <a:t>hud</a:t>
            </a:r>
            <a:r>
              <a:rPr lang="en-US" dirty="0"/>
              <a:t> 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position</a:t>
            </a:r>
            <a:r>
              <a:rPr lang="en-US" dirty="0" smtClean="0"/>
              <a:t>: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absolute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background-color</a:t>
            </a:r>
            <a:r>
              <a:rPr lang="en-US" dirty="0" smtClean="0"/>
              <a:t>: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transparent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z-index</a:t>
            </a:r>
            <a:r>
              <a:rPr lang="en-US" dirty="0"/>
              <a:t>:</a:t>
            </a:r>
            <a:r>
              <a:rPr lang="bg-BG" dirty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10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color: </a:t>
            </a:r>
            <a:r>
              <a:rPr lang="en-US" dirty="0" err="1"/>
              <a:t>HoneyDew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font-size: 1em;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font-family: 'Courier New', monospace</a:t>
            </a:r>
            <a:r>
              <a:rPr lang="en-US" dirty="0" smtClean="0"/>
              <a:t>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020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Using</a:t>
            </a:r>
            <a:endParaRPr lang="bg-BG" dirty="0" smtClean="0"/>
          </a:p>
          <a:p>
            <a:pPr lvl="1"/>
            <a:r>
              <a:rPr lang="en-US" dirty="0" smtClean="0"/>
              <a:t>Positioning the text element over the graphics with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style.left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style.top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Changing content via property 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innerHTML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5879" y="3120384"/>
            <a:ext cx="7223681" cy="18287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h</a:t>
            </a:r>
            <a:r>
              <a:rPr lang="en-US" dirty="0" err="1"/>
              <a:t>ud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document.getElementsByClassName</a:t>
            </a:r>
            <a:r>
              <a:rPr lang="en-US" dirty="0"/>
              <a:t>('</a:t>
            </a:r>
            <a:r>
              <a:rPr lang="en-US" dirty="0" err="1"/>
              <a:t>hud</a:t>
            </a:r>
            <a:r>
              <a:rPr lang="en-US" dirty="0"/>
              <a:t>')[0];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/>
              <a:t>hud.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style.left</a:t>
            </a:r>
            <a:r>
              <a:rPr lang="en-US" dirty="0" smtClean="0"/>
              <a:t> </a:t>
            </a:r>
            <a:r>
              <a:rPr lang="en-US" dirty="0"/>
              <a:t>= s.gl.canvas.offsetLeft+32+'px';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/>
              <a:t>hud.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style.top</a:t>
            </a:r>
            <a:r>
              <a:rPr lang="en-US" dirty="0" smtClean="0"/>
              <a:t> </a:t>
            </a:r>
            <a:r>
              <a:rPr lang="en-US" dirty="0"/>
              <a:t>= s.gl.canvas.</a:t>
            </a:r>
            <a:r>
              <a:rPr lang="en-US" dirty="0" err="1"/>
              <a:t>offsetTop</a:t>
            </a:r>
            <a:r>
              <a:rPr lang="en-US" dirty="0"/>
              <a:t>+'</a:t>
            </a:r>
            <a:r>
              <a:rPr lang="en-US" dirty="0" err="1"/>
              <a:t>px</a:t>
            </a:r>
            <a:r>
              <a:rPr lang="en-US" dirty="0" smtClean="0"/>
              <a:t>';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: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/>
              <a:t>hud.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innerHTML</a:t>
            </a:r>
            <a:r>
              <a:rPr lang="en-US" dirty="0"/>
              <a:t> = s;</a:t>
            </a:r>
          </a:p>
        </p:txBody>
      </p:sp>
    </p:spTree>
    <p:extLst>
      <p:ext uri="{BB962C8B-B14F-4D97-AF65-F5344CB8AC3E}">
        <p14:creationId xmlns:p14="http://schemas.microsoft.com/office/powerpoint/2010/main" val="116398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5092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Full screen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480393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 screen size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Goal</a:t>
            </a:r>
            <a:endParaRPr lang="bg-BG" dirty="0" smtClean="0"/>
          </a:p>
          <a:p>
            <a:pPr lvl="1"/>
            <a:r>
              <a:rPr lang="en-US" dirty="0" smtClean="0"/>
              <a:t>Canvas occupying the whole browser window</a:t>
            </a:r>
            <a:endParaRPr lang="bg-BG" dirty="0" smtClean="0"/>
          </a:p>
          <a:p>
            <a:r>
              <a:rPr lang="en-US" dirty="0" smtClean="0"/>
              <a:t>Problems</a:t>
            </a:r>
            <a:endParaRPr lang="bg-BG" dirty="0" smtClean="0"/>
          </a:p>
          <a:p>
            <a:pPr lvl="1"/>
            <a:r>
              <a:rPr lang="en-US" dirty="0" smtClean="0"/>
              <a:t>Users may change the browser window size</a:t>
            </a:r>
          </a:p>
          <a:p>
            <a:pPr lvl="1"/>
            <a:r>
              <a:rPr lang="en-US" dirty="0" smtClean="0"/>
              <a:t>On mobile devices size changes when device is rotated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57055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Canvas</a:t>
            </a:r>
            <a:endParaRPr lang="bg-BG" dirty="0" smtClean="0"/>
          </a:p>
          <a:p>
            <a:pPr lvl="1"/>
            <a:r>
              <a:rPr lang="en-US" dirty="0" smtClean="0"/>
              <a:t>The canvas is positioned fixed at </a:t>
            </a:r>
            <a:r>
              <a:rPr lang="bg-BG" dirty="0" smtClean="0"/>
              <a:t>(</a:t>
            </a:r>
            <a:r>
              <a:rPr lang="bg-BG" dirty="0" smtClean="0"/>
              <a:t>0,</a:t>
            </a:r>
            <a:r>
              <a:rPr lang="bg-BG" dirty="0" err="1" smtClean="0"/>
              <a:t>0</a:t>
            </a:r>
            <a:r>
              <a:rPr lang="bg-BG" dirty="0" smtClean="0"/>
              <a:t>)</a:t>
            </a:r>
          </a:p>
          <a:p>
            <a:pPr lvl="1"/>
            <a:r>
              <a:rPr lang="en-US" dirty="0" smtClean="0"/>
              <a:t>Width and height are set to </a:t>
            </a:r>
            <a:r>
              <a:rPr lang="bg-BG" dirty="0" smtClean="0"/>
              <a:t>100</a:t>
            </a:r>
            <a:r>
              <a:rPr lang="bg-BG" dirty="0" smtClean="0"/>
              <a:t>% </a:t>
            </a:r>
            <a:r>
              <a:rPr lang="en-US" dirty="0" smtClean="0"/>
              <a:t>of the browser window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5879" y="2571750"/>
            <a:ext cx="7223681" cy="23774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canvas </a:t>
            </a:r>
            <a:r>
              <a:rPr lang="en-US" dirty="0"/>
              <a:t>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position: fixed;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top: 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left: 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width: 100%;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height: 100%;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33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Changing the size</a:t>
            </a:r>
            <a:endParaRPr lang="bg-BG" dirty="0" smtClean="0"/>
          </a:p>
          <a:p>
            <a:pPr lvl="1"/>
            <a:r>
              <a:rPr lang="en-US" dirty="0" smtClean="0"/>
              <a:t>Triggers event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resize</a:t>
            </a:r>
            <a:r>
              <a:rPr lang="bg-BG" dirty="0"/>
              <a:t> </a:t>
            </a:r>
            <a:r>
              <a:rPr lang="en-US" dirty="0" smtClean="0"/>
              <a:t>of the window object</a:t>
            </a:r>
            <a:endParaRPr lang="en-US" dirty="0" smtClean="0"/>
          </a:p>
          <a:p>
            <a:pPr lvl="1"/>
            <a:r>
              <a:rPr lang="en-US" dirty="0" smtClean="0"/>
              <a:t>Adding event listener after Suica</a:t>
            </a:r>
            <a:r>
              <a:rPr lang="bg-BG" dirty="0" smtClean="0"/>
              <a:t> </a:t>
            </a:r>
            <a:r>
              <a:rPr lang="en-US" dirty="0" smtClean="0"/>
              <a:t>is activated</a:t>
            </a:r>
            <a:endParaRPr lang="bg-BG" dirty="0" smtClean="0"/>
          </a:p>
          <a:p>
            <a:pPr lvl="1"/>
            <a:r>
              <a:rPr lang="en-US" dirty="0" smtClean="0"/>
              <a:t>Launching the event listener manually to fix the initial size of the canvas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005879" y="2297434"/>
            <a:ext cx="7223681" cy="26517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s = new </a:t>
            </a:r>
            <a:r>
              <a:rPr lang="en-US" dirty="0" err="1"/>
              <a:t>Suica</a:t>
            </a:r>
            <a:r>
              <a:rPr lang="en-US" dirty="0" smtClean="0"/>
              <a:t>();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window.addEventListener</a:t>
            </a:r>
            <a:r>
              <a:rPr lang="en-US" dirty="0"/>
              <a:t>('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resize</a:t>
            </a:r>
            <a:r>
              <a:rPr lang="en-US" dirty="0"/>
              <a:t>',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onResize</a:t>
            </a:r>
            <a:r>
              <a:rPr lang="en-US" dirty="0" err="1"/>
              <a:t>,false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onResize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()</a:t>
            </a:r>
            <a:r>
              <a:rPr lang="en-US" dirty="0" smtClean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function </a:t>
            </a:r>
            <a:r>
              <a:rPr lang="en-US" dirty="0" err="1"/>
              <a:t>onResize</a:t>
            </a:r>
            <a:r>
              <a:rPr lang="en-US" dirty="0"/>
              <a:t>(event</a:t>
            </a:r>
            <a:r>
              <a:rPr lang="en-US" dirty="0" smtClean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smtClean="0"/>
              <a:t>if </a:t>
            </a:r>
            <a:r>
              <a:rPr lang="en-US" dirty="0"/>
              <a:t>(s</a:t>
            </a:r>
            <a:r>
              <a:rPr lang="en-US" dirty="0" smtClean="0"/>
              <a:t>) {...}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2668551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Event listener</a:t>
            </a:r>
            <a:endParaRPr lang="bg-BG" dirty="0" smtClean="0"/>
          </a:p>
          <a:p>
            <a:pPr lvl="1"/>
            <a:r>
              <a:rPr lang="en-US" dirty="0" smtClean="0"/>
              <a:t>Accessed canvas</a:t>
            </a:r>
            <a:r>
              <a:rPr lang="bg-BG" dirty="0" smtClean="0"/>
              <a:t> </a:t>
            </a:r>
            <a:r>
              <a:rPr lang="en-US" dirty="0" smtClean="0"/>
              <a:t>via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gl.canvas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Changes size to match the internal window size stored in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window.innerWidth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window.innerHeight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Resets the view port with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gl.viewport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Reapplies the perspective projection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005879" y="2846066"/>
            <a:ext cx="7223681" cy="21030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s.gl.canvas</a:t>
            </a:r>
            <a:r>
              <a:rPr lang="en-US" dirty="0" err="1" smtClean="0"/>
              <a:t>.width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window.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innerWidth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s.gl.canvas.height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window.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innerHeight</a:t>
            </a:r>
            <a:r>
              <a:rPr lang="en-US" dirty="0" smtClean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s.gl.viewport</a:t>
            </a:r>
            <a:r>
              <a:rPr lang="en-US" dirty="0" smtClean="0"/>
              <a:t>(0,0,window.innerWidth,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	</a:t>
            </a:r>
            <a:r>
              <a:rPr lang="bg-BG" dirty="0" smtClean="0"/>
              <a:t>					    </a:t>
            </a:r>
            <a:r>
              <a:rPr lang="en-US" dirty="0" err="1" smtClean="0"/>
              <a:t>window.innerHeight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perspective</a:t>
            </a:r>
            <a:r>
              <a:rPr lang="en-US" dirty="0" smtClean="0"/>
              <a:t>(30,1,40000);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34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14" y="742970"/>
            <a:ext cx="5760737" cy="1612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67" y="403694"/>
            <a:ext cx="4846307" cy="2909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0488" y="1858217"/>
            <a:ext cx="2063960" cy="2630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935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Full screen (not window)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Easy alternative</a:t>
            </a:r>
            <a:endParaRPr lang="bg-BG" dirty="0" smtClean="0"/>
          </a:p>
          <a:p>
            <a:pPr lvl="1"/>
            <a:r>
              <a:rPr lang="en-US" dirty="0" smtClean="0"/>
              <a:t>Browsers support full screen switching</a:t>
            </a:r>
          </a:p>
          <a:p>
            <a:pPr lvl="1"/>
            <a:r>
              <a:rPr lang="en-US" dirty="0" smtClean="0"/>
              <a:t>Usually it is with F11</a:t>
            </a:r>
            <a:r>
              <a:rPr lang="en-US" dirty="0" smtClean="0"/>
              <a:t> (on Windows machines)</a:t>
            </a:r>
            <a:endParaRPr lang="en-US" dirty="0" smtClean="0"/>
          </a:p>
          <a:p>
            <a:pPr lvl="1"/>
            <a:r>
              <a:rPr lang="en-US" dirty="0" smtClean="0"/>
              <a:t>If the canvas is full window, then in full screen mode it will occupy the whole screen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29748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Working with multiple canvases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9812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61859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014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Touch screens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6184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Touching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Differences</a:t>
            </a:r>
            <a:endParaRPr lang="bg-BG" dirty="0" smtClean="0"/>
          </a:p>
          <a:p>
            <a:pPr lvl="1"/>
            <a:r>
              <a:rPr lang="en-US" dirty="0" smtClean="0"/>
              <a:t>Mouse generates single interaction point</a:t>
            </a:r>
            <a:endParaRPr lang="bg-BG" dirty="0" smtClean="0"/>
          </a:p>
          <a:p>
            <a:pPr lvl="1"/>
            <a:r>
              <a:rPr lang="en-US" dirty="0" smtClean="0"/>
              <a:t>Touching may generate multiple interaction points</a:t>
            </a:r>
            <a:endParaRPr lang="bg-BG" dirty="0" smtClean="0"/>
          </a:p>
          <a:p>
            <a:r>
              <a:rPr lang="en-US" dirty="0" smtClean="0"/>
              <a:t>Concept</a:t>
            </a:r>
            <a:endParaRPr lang="bg-BG" dirty="0" smtClean="0"/>
          </a:p>
          <a:p>
            <a:pPr lvl="1"/>
            <a:r>
              <a:rPr lang="en-US" dirty="0" smtClean="0"/>
              <a:t>Events for touch screens are separate DOM events</a:t>
            </a:r>
            <a:endParaRPr lang="en-US" dirty="0" smtClean="0"/>
          </a:p>
          <a:p>
            <a:pPr lvl="1"/>
            <a:r>
              <a:rPr lang="en-US" dirty="0" smtClean="0"/>
              <a:t>Sometimes it is necessary to process mouse events, keyboard events and touch events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46368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Touching events</a:t>
            </a:r>
            <a:endParaRPr lang="bg-BG" dirty="0" smtClean="0"/>
          </a:p>
          <a:p>
            <a:pPr lvl="1"/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touchstart</a:t>
            </a:r>
            <a:r>
              <a:rPr lang="en-US" dirty="0" smtClean="0"/>
              <a:t> – </a:t>
            </a:r>
            <a:r>
              <a:rPr lang="en-US" dirty="0" smtClean="0"/>
              <a:t>activated when the user touches an HTML</a:t>
            </a:r>
            <a:r>
              <a:rPr lang="bg-BG" dirty="0" smtClean="0"/>
              <a:t> </a:t>
            </a:r>
            <a:r>
              <a:rPr lang="en-US" dirty="0" smtClean="0"/>
              <a:t>element and creates interaction point</a:t>
            </a:r>
            <a:endParaRPr lang="en-US" dirty="0" smtClean="0"/>
          </a:p>
          <a:p>
            <a:pPr lvl="1"/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touchend</a:t>
            </a:r>
            <a:r>
              <a:rPr lang="en-US" dirty="0" smtClean="0"/>
              <a:t> – </a:t>
            </a:r>
            <a:r>
              <a:rPr lang="en-US" dirty="0" smtClean="0"/>
              <a:t>activated when the interaction point exits the HTML element or the screen edge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91152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More events</a:t>
            </a:r>
            <a:endParaRPr lang="bg-BG" dirty="0" smtClean="0"/>
          </a:p>
          <a:p>
            <a:pPr lvl="1"/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touchmove</a:t>
            </a:r>
            <a:r>
              <a:rPr lang="en-US" dirty="0" smtClean="0"/>
              <a:t> – </a:t>
            </a:r>
            <a:r>
              <a:rPr lang="en-US" dirty="0" smtClean="0"/>
              <a:t>activated when the user moves the interaction points on the touch screen</a:t>
            </a:r>
            <a:endParaRPr lang="en-US" dirty="0" smtClean="0"/>
          </a:p>
          <a:p>
            <a:pPr lvl="1"/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touchcancel</a:t>
            </a:r>
            <a:r>
              <a:rPr lang="en-US" dirty="0" smtClean="0"/>
              <a:t> – </a:t>
            </a:r>
            <a:r>
              <a:rPr lang="en-US" dirty="0" smtClean="0"/>
              <a:t>activated when the interaction point disappears</a:t>
            </a:r>
            <a:r>
              <a:rPr lang="bg-BG" dirty="0" smtClean="0"/>
              <a:t>:</a:t>
            </a:r>
            <a:endParaRPr lang="bg-BG" dirty="0" smtClean="0"/>
          </a:p>
          <a:p>
            <a:pPr lvl="2"/>
            <a:r>
              <a:rPr lang="en-US" dirty="0" smtClean="0"/>
              <a:t>Moving outside the window</a:t>
            </a:r>
          </a:p>
          <a:p>
            <a:pPr lvl="2"/>
            <a:r>
              <a:rPr lang="en-US" dirty="0" smtClean="0"/>
              <a:t>Showing important popup window</a:t>
            </a:r>
          </a:p>
          <a:p>
            <a:pPr lvl="2"/>
            <a:r>
              <a:rPr lang="en-US" dirty="0" smtClean="0"/>
              <a:t>Entering the graphical area of a plug-in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3306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Properties of touch events</a:t>
            </a:r>
            <a:endParaRPr lang="bg-BG" dirty="0" smtClean="0"/>
          </a:p>
          <a:p>
            <a:pPr lvl="1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touches</a:t>
            </a:r>
            <a:r>
              <a:rPr lang="en-US" dirty="0"/>
              <a:t> </a:t>
            </a:r>
            <a:r>
              <a:rPr lang="bg-BG" dirty="0"/>
              <a:t>– </a:t>
            </a:r>
            <a:r>
              <a:rPr lang="en-US" dirty="0" smtClean="0"/>
              <a:t>array of all interaction points</a:t>
            </a:r>
            <a:endParaRPr lang="bg-BG" dirty="0"/>
          </a:p>
          <a:p>
            <a:pPr lvl="1"/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changedTouches</a:t>
            </a:r>
            <a:r>
              <a:rPr lang="en-US" dirty="0" smtClean="0"/>
              <a:t> </a:t>
            </a:r>
            <a:r>
              <a:rPr lang="bg-BG" dirty="0" smtClean="0"/>
              <a:t>– </a:t>
            </a:r>
            <a:r>
              <a:rPr lang="en-US" dirty="0" smtClean="0"/>
              <a:t>array of interaction points that changed since the last touch event</a:t>
            </a:r>
            <a:endParaRPr lang="bg-BG" dirty="0" smtClean="0"/>
          </a:p>
          <a:p>
            <a:pPr lvl="1"/>
            <a:r>
              <a:rPr lang="en-US" dirty="0" smtClean="0"/>
              <a:t>The number of points in these lists are in their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length</a:t>
            </a:r>
            <a:r>
              <a:rPr lang="en-US" dirty="0" smtClean="0"/>
              <a:t> </a:t>
            </a:r>
            <a:r>
              <a:rPr lang="en-US" dirty="0" smtClean="0"/>
              <a:t>property (e.g. </a:t>
            </a:r>
            <a:r>
              <a:rPr lang="en-US" dirty="0" err="1" smtClean="0"/>
              <a:t>event.touches.length</a:t>
            </a:r>
            <a:r>
              <a:rPr lang="en-US" dirty="0" smtClean="0"/>
              <a:t>)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1221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Sound and sound effects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1629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Sound effects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Types</a:t>
            </a:r>
            <a:endParaRPr lang="bg-BG" dirty="0"/>
          </a:p>
          <a:p>
            <a:pPr lvl="1"/>
            <a:r>
              <a:rPr lang="en-US" dirty="0" smtClean="0"/>
              <a:t>Background music</a:t>
            </a:r>
            <a:r>
              <a:rPr lang="bg-BG" dirty="0" smtClean="0"/>
              <a:t> </a:t>
            </a:r>
            <a:r>
              <a:rPr lang="bg-BG" dirty="0"/>
              <a:t>– </a:t>
            </a:r>
            <a:r>
              <a:rPr lang="en-US" dirty="0" smtClean="0"/>
              <a:t>continuous music, relatively long</a:t>
            </a:r>
          </a:p>
          <a:p>
            <a:pPr lvl="1"/>
            <a:r>
              <a:rPr lang="en-US" dirty="0" smtClean="0"/>
              <a:t>Sound effects – short sounds, related to events</a:t>
            </a:r>
          </a:p>
          <a:p>
            <a:r>
              <a:rPr lang="en-US" dirty="0" smtClean="0"/>
              <a:t>Example</a:t>
            </a:r>
            <a:endParaRPr lang="bg-BG" dirty="0" smtClean="0"/>
          </a:p>
          <a:p>
            <a:pPr lvl="1"/>
            <a:r>
              <a:rPr lang="en-US" dirty="0" smtClean="0"/>
              <a:t>Bouncing balls</a:t>
            </a:r>
          </a:p>
          <a:p>
            <a:pPr lvl="1"/>
            <a:r>
              <a:rPr lang="en-US" dirty="0" smtClean="0"/>
              <a:t>Background music during bouncing</a:t>
            </a:r>
          </a:p>
          <a:p>
            <a:pPr lvl="1"/>
            <a:r>
              <a:rPr lang="en-US" dirty="0" smtClean="0"/>
              <a:t>Short sound effect when a ball hits the ground</a:t>
            </a:r>
          </a:p>
          <a:p>
            <a:pPr lvl="1"/>
            <a:r>
              <a:rPr lang="en-US" dirty="0" smtClean="0"/>
              <a:t>Sound effects overlap the music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34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music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Tag </a:t>
            </a:r>
            <a:r>
              <a:rPr lang="bg-BG" dirty="0" smtClean="0"/>
              <a:t>&lt;</a:t>
            </a:r>
            <a:r>
              <a:rPr lang="en-US" dirty="0" smtClean="0"/>
              <a:t>audio&gt;</a:t>
            </a:r>
          </a:p>
          <a:p>
            <a:pPr lvl="1"/>
            <a:r>
              <a:rPr lang="en-US" dirty="0" smtClean="0"/>
              <a:t>HTML5</a:t>
            </a:r>
            <a:r>
              <a:rPr lang="bg-BG" dirty="0" smtClean="0"/>
              <a:t> </a:t>
            </a:r>
            <a:r>
              <a:rPr lang="en-US" dirty="0" smtClean="0"/>
              <a:t>for background music is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audio</a:t>
            </a:r>
            <a:endParaRPr lang="en-US" dirty="0" smtClean="0"/>
          </a:p>
          <a:p>
            <a:pPr lvl="1"/>
            <a:r>
              <a:rPr lang="en-US" dirty="0" smtClean="0"/>
              <a:t>Attribute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controls</a:t>
            </a:r>
            <a:r>
              <a:rPr lang="bg-BG" dirty="0" smtClean="0"/>
              <a:t> </a:t>
            </a:r>
            <a:r>
              <a:rPr lang="en-US" dirty="0" smtClean="0"/>
              <a:t>define visibility of audio buttons</a:t>
            </a:r>
            <a:endParaRPr lang="bg-BG" dirty="0" smtClean="0"/>
          </a:p>
          <a:p>
            <a:pPr lvl="1"/>
            <a:r>
              <a:rPr lang="en-US" dirty="0" smtClean="0"/>
              <a:t>Tag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source</a:t>
            </a:r>
            <a:r>
              <a:rPr lang="bg-BG" dirty="0" smtClean="0"/>
              <a:t> </a:t>
            </a:r>
            <a:r>
              <a:rPr lang="en-US" dirty="0" smtClean="0"/>
              <a:t>point to the audio file</a:t>
            </a:r>
            <a:endParaRPr lang="bg-BG" dirty="0"/>
          </a:p>
        </p:txBody>
      </p:sp>
      <p:sp>
        <p:nvSpPr>
          <p:cNvPr id="6" name="TextBox 5"/>
          <p:cNvSpPr txBox="1"/>
          <p:nvPr/>
        </p:nvSpPr>
        <p:spPr>
          <a:xfrm>
            <a:off x="1005879" y="3211822"/>
            <a:ext cx="7223681" cy="17373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audio</a:t>
            </a:r>
            <a:r>
              <a:rPr lang="en-US" dirty="0"/>
              <a:t> id="music"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controls</a:t>
            </a:r>
            <a:r>
              <a:rPr lang="en-US" dirty="0"/>
              <a:t>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&lt;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source</a:t>
            </a:r>
            <a:r>
              <a:rPr lang="en-US" dirty="0"/>
              <a:t> </a:t>
            </a:r>
            <a:r>
              <a:rPr lang="en-US" dirty="0" err="1"/>
              <a:t>src</a:t>
            </a:r>
            <a:r>
              <a:rPr lang="en-US" dirty="0"/>
              <a:t>="Arktype_-_</a:t>
            </a:r>
            <a:r>
              <a:rPr lang="en-US" dirty="0" smtClean="0"/>
              <a:t>Hot_Pursuit.mp3"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 </a:t>
            </a:r>
            <a:r>
              <a:rPr lang="bg-BG" dirty="0" smtClean="0"/>
              <a:t>                                </a:t>
            </a:r>
            <a:r>
              <a:rPr lang="en-US" dirty="0" smtClean="0"/>
              <a:t>type</a:t>
            </a:r>
            <a:r>
              <a:rPr lang="en-US" dirty="0"/>
              <a:t>="audio/mpeg"&gt;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smtClean="0"/>
              <a:t>No music</a:t>
            </a:r>
            <a:r>
              <a:rPr lang="bg-BG" dirty="0" smtClean="0"/>
              <a:t>!</a:t>
            </a:r>
            <a:endParaRPr lang="bg-BG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&lt;/</a:t>
            </a:r>
            <a:r>
              <a:rPr lang="en-US" dirty="0"/>
              <a:t>audio&gt;</a:t>
            </a:r>
          </a:p>
        </p:txBody>
      </p:sp>
    </p:spTree>
    <p:extLst>
      <p:ext uri="{BB962C8B-B14F-4D97-AF65-F5344CB8AC3E}">
        <p14:creationId xmlns:p14="http://schemas.microsoft.com/office/powerpoint/2010/main" val="307757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Methods</a:t>
            </a:r>
            <a:endParaRPr lang="en-US" dirty="0" smtClean="0"/>
          </a:p>
          <a:p>
            <a:pPr lvl="1"/>
            <a:r>
              <a:rPr lang="en-US" dirty="0" smtClean="0"/>
              <a:t>Element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audio</a:t>
            </a:r>
            <a:r>
              <a:rPr lang="bg-BG" dirty="0" smtClean="0"/>
              <a:t> </a:t>
            </a:r>
            <a:r>
              <a:rPr lang="en-US" dirty="0" smtClean="0"/>
              <a:t>support methods</a:t>
            </a:r>
            <a:r>
              <a:rPr lang="en-US" dirty="0" smtClean="0"/>
              <a:t> to manage audio</a:t>
            </a:r>
            <a:endParaRPr lang="bg-BG" dirty="0" smtClean="0"/>
          </a:p>
          <a:p>
            <a:pPr lvl="1"/>
            <a:r>
              <a:rPr lang="en-US" dirty="0" smtClean="0"/>
              <a:t>Starting playing is done with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play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r>
              <a:rPr lang="en-US" dirty="0" smtClean="0"/>
              <a:t>Note</a:t>
            </a:r>
            <a:endParaRPr lang="bg-BG" dirty="0" smtClean="0"/>
          </a:p>
          <a:p>
            <a:pPr lvl="1"/>
            <a:r>
              <a:rPr lang="en-US" dirty="0" smtClean="0"/>
              <a:t>One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audio</a:t>
            </a:r>
            <a:r>
              <a:rPr lang="bg-BG" dirty="0" smtClean="0"/>
              <a:t> </a:t>
            </a:r>
            <a:r>
              <a:rPr lang="en-US" dirty="0" smtClean="0"/>
              <a:t>may have several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source</a:t>
            </a:r>
            <a:r>
              <a:rPr lang="bg-BG" dirty="0" smtClean="0"/>
              <a:t>, </a:t>
            </a:r>
            <a:r>
              <a:rPr lang="en-US" dirty="0" smtClean="0"/>
              <a:t>pointing to different format of the same audio file</a:t>
            </a:r>
            <a:r>
              <a:rPr lang="bg-BG" dirty="0" smtClean="0"/>
              <a:t>, </a:t>
            </a:r>
            <a:r>
              <a:rPr lang="en-US" dirty="0" smtClean="0"/>
              <a:t>the browser will select the most appropriate file format</a:t>
            </a:r>
            <a:endParaRPr lang="bg-BG" dirty="0"/>
          </a:p>
        </p:txBody>
      </p:sp>
      <p:sp>
        <p:nvSpPr>
          <p:cNvPr id="6" name="TextBox 5"/>
          <p:cNvSpPr txBox="1"/>
          <p:nvPr/>
        </p:nvSpPr>
        <p:spPr>
          <a:xfrm>
            <a:off x="1005879" y="3211822"/>
            <a:ext cx="7223681" cy="17373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/>
              <a:t>main()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: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document.getElementById</a:t>
            </a:r>
            <a:r>
              <a:rPr lang="en-US" dirty="0"/>
              <a:t>('music').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play</a:t>
            </a:r>
            <a:r>
              <a:rPr lang="en-US" dirty="0"/>
              <a:t>();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17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canvases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Functionality in Suica</a:t>
            </a:r>
            <a:endParaRPr lang="bg-BG" dirty="0" smtClean="0"/>
          </a:p>
          <a:p>
            <a:pPr lvl="1"/>
            <a:r>
              <a:rPr lang="en-US" dirty="0" smtClean="0"/>
              <a:t>Each created Suica instance is bound to an HTML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canvas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Most of Suica functions work with the last Suica instance</a:t>
            </a:r>
            <a:endParaRPr lang="en-US" dirty="0" smtClean="0"/>
          </a:p>
          <a:p>
            <a:pPr lvl="1"/>
            <a:r>
              <a:rPr lang="en-US" dirty="0" smtClean="0"/>
              <a:t>It is possible to create several instances, but each must be bound to a distinct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canvas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21326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572000" y="4766286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Music:</a:t>
            </a:r>
            <a:r>
              <a:rPr lang="en-US" sz="9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 Hot Pursuit </a:t>
            </a:r>
            <a:r>
              <a:rPr lang="en-US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by </a:t>
            </a:r>
            <a:r>
              <a:rPr lang="en-US" sz="900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Arktype</a:t>
            </a:r>
            <a:r>
              <a:rPr lang="bg-BG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,</a:t>
            </a:r>
            <a:r>
              <a:rPr lang="en-US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 </a:t>
            </a:r>
            <a:r>
              <a:rPr lang="en-US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license</a:t>
            </a:r>
            <a:r>
              <a:rPr lang="bg-BG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 </a:t>
            </a:r>
            <a:r>
              <a:rPr lang="en-US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CC</a:t>
            </a:r>
            <a:r>
              <a:rPr lang="en-US" sz="9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 </a:t>
            </a:r>
            <a:r>
              <a:rPr lang="en-US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BY-NC-SA</a:t>
            </a:r>
            <a:r>
              <a:rPr lang="bg-BG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 </a:t>
            </a:r>
            <a:r>
              <a:rPr lang="en-US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from</a:t>
            </a:r>
            <a:r>
              <a:rPr lang="bg-BG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 </a:t>
            </a:r>
            <a:r>
              <a:rPr lang="bg-BG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2011</a:t>
            </a:r>
          </a:p>
          <a:p>
            <a:pPr algn="r"/>
            <a:r>
              <a:rPr lang="en-GB" sz="9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https://www.jamendo.com/en/track/856963/hot-pursuit</a:t>
            </a:r>
            <a:endParaRPr lang="bg-BG" sz="900" dirty="0">
              <a:solidFill>
                <a:schemeClr val="accent1">
                  <a:lumMod val="60000"/>
                  <a:lumOff val="40000"/>
                </a:schemeClr>
              </a:solidFill>
              <a:latin typeface="Candara" panose="020E0502030303020204" pitchFamily="34" charset="0"/>
            </a:endParaRPr>
          </a:p>
        </p:txBody>
      </p:sp>
      <p:pic>
        <p:nvPicPr>
          <p:cNvPr id="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1225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Sound effects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Main problem</a:t>
            </a:r>
            <a:endParaRPr lang="en-US" dirty="0"/>
          </a:p>
          <a:p>
            <a:pPr lvl="1"/>
            <a:r>
              <a:rPr lang="en-US" dirty="0" smtClean="0"/>
              <a:t>Tag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audio</a:t>
            </a:r>
            <a:r>
              <a:rPr lang="bg-BG" dirty="0" smtClean="0"/>
              <a:t> </a:t>
            </a:r>
            <a:r>
              <a:rPr lang="en-US" dirty="0" smtClean="0"/>
              <a:t>is suitable for long continuous music</a:t>
            </a:r>
          </a:p>
          <a:p>
            <a:pPr lvl="1"/>
            <a:r>
              <a:rPr lang="en-US" dirty="0" smtClean="0"/>
              <a:t>It cannot be played before the end of the previous playing</a:t>
            </a:r>
            <a:endParaRPr lang="bg-BG" dirty="0"/>
          </a:p>
          <a:p>
            <a:r>
              <a:rPr lang="en-US" dirty="0" smtClean="0"/>
              <a:t>Solution</a:t>
            </a:r>
            <a:endParaRPr lang="bg-BG" dirty="0"/>
          </a:p>
          <a:p>
            <a:pPr lvl="1"/>
            <a:r>
              <a:rPr lang="en-US" dirty="0" smtClean="0"/>
              <a:t>Several instances of the same sound effect</a:t>
            </a:r>
          </a:p>
          <a:p>
            <a:pPr lvl="1"/>
            <a:r>
              <a:rPr lang="en-US" dirty="0" smtClean="0"/>
              <a:t>They can be played together when needed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77450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endParaRPr lang="en-US" dirty="0" smtClean="0"/>
          </a:p>
          <a:p>
            <a:pPr lvl="1"/>
            <a:r>
              <a:rPr lang="en-US" dirty="0" smtClean="0"/>
              <a:t>Add sound effect for bouncing</a:t>
            </a:r>
          </a:p>
          <a:p>
            <a:pPr lvl="1"/>
            <a:r>
              <a:rPr lang="en-US" dirty="0" smtClean="0"/>
              <a:t>Activated when any of the balls hits the ground</a:t>
            </a:r>
            <a:endParaRPr lang="bg-BG" dirty="0" smtClean="0"/>
          </a:p>
          <a:p>
            <a:r>
              <a:rPr lang="en-US" dirty="0" smtClean="0"/>
              <a:t>Overlapping sound effects</a:t>
            </a:r>
            <a:endParaRPr lang="bg-BG" dirty="0" smtClean="0"/>
          </a:p>
          <a:p>
            <a:pPr lvl="1"/>
            <a:r>
              <a:rPr lang="en-US" dirty="0" smtClean="0"/>
              <a:t>Several instances</a:t>
            </a:r>
          </a:p>
          <a:p>
            <a:pPr lvl="1"/>
            <a:r>
              <a:rPr lang="en-US" dirty="0" smtClean="0"/>
              <a:t>Stored in array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hitEffect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5879" y="3303262"/>
            <a:ext cx="7223681" cy="16459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hits</a:t>
            </a:r>
            <a:r>
              <a:rPr lang="en-US" dirty="0" smtClean="0"/>
              <a:t> </a:t>
            </a:r>
            <a:r>
              <a:rPr lang="en-US" dirty="0"/>
              <a:t>= 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hitEffect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[];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=0; </a:t>
            </a:r>
            <a:r>
              <a:rPr lang="en-US" dirty="0" err="1"/>
              <a:t>i</a:t>
            </a:r>
            <a:r>
              <a:rPr lang="en-US" dirty="0"/>
              <a:t>&lt;n; </a:t>
            </a:r>
            <a:r>
              <a:rPr lang="en-US" dirty="0" err="1"/>
              <a:t>i</a:t>
            </a:r>
            <a:r>
              <a:rPr lang="en-US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hitEffect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</a:t>
            </a:r>
            <a:r>
              <a:rPr lang="en-US" dirty="0"/>
              <a:t> 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 Audio</a:t>
            </a:r>
            <a:r>
              <a:rPr lang="en-US" dirty="0"/>
              <a:t>(</a:t>
            </a:r>
            <a:r>
              <a:rPr lang="en-US" dirty="0" smtClean="0"/>
              <a:t>'246281</a:t>
            </a:r>
            <a:r>
              <a:rPr lang="bg-BG" dirty="0" smtClean="0"/>
              <a:t>...</a:t>
            </a:r>
            <a:r>
              <a:rPr lang="en-US" dirty="0" smtClean="0"/>
              <a:t>sion2.wav</a:t>
            </a:r>
            <a:r>
              <a:rPr lang="en-US" dirty="0"/>
              <a:t>');</a:t>
            </a:r>
          </a:p>
        </p:txBody>
      </p:sp>
    </p:spTree>
    <p:extLst>
      <p:ext uri="{BB962C8B-B14F-4D97-AF65-F5344CB8AC3E}">
        <p14:creationId xmlns:p14="http://schemas.microsoft.com/office/powerpoint/2010/main" val="155145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Bounce</a:t>
            </a:r>
            <a:endParaRPr lang="en-US" dirty="0" smtClean="0"/>
          </a:p>
          <a:p>
            <a:pPr lvl="1"/>
            <a:r>
              <a:rPr lang="en-US" dirty="0" smtClean="0"/>
              <a:t>Every ball moves in an absolute value of a sine curve |sin(q)|</a:t>
            </a:r>
            <a:endParaRPr lang="bg-BG" dirty="0" smtClean="0"/>
          </a:p>
          <a:p>
            <a:pPr lvl="1"/>
            <a:r>
              <a:rPr lang="en-US" dirty="0" smtClean="0"/>
              <a:t>There is a hit when sin(q) changes its sign</a:t>
            </a:r>
            <a:endParaRPr lang="bg-BG" dirty="0" smtClean="0"/>
          </a:p>
          <a:p>
            <a:pPr lvl="1"/>
            <a:r>
              <a:rPr lang="en-US" dirty="0" smtClean="0"/>
              <a:t>The value of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hits</a:t>
            </a:r>
            <a:r>
              <a:rPr lang="en-US" dirty="0" smtClean="0"/>
              <a:t> determines which instance of the sound effect to activate</a:t>
            </a:r>
            <a:endParaRPr lang="bg-BG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005879" y="2297433"/>
            <a:ext cx="7223681" cy="26517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a[</a:t>
            </a:r>
            <a:r>
              <a:rPr lang="en-US" dirty="0" err="1" smtClean="0"/>
              <a:t>i</a:t>
            </a:r>
            <a:r>
              <a:rPr lang="en-US" dirty="0"/>
              <a:t>].center[1] = -175+a[</a:t>
            </a:r>
            <a:r>
              <a:rPr lang="en-US" dirty="0" err="1"/>
              <a:t>i</a:t>
            </a:r>
            <a:r>
              <a:rPr lang="en-US" dirty="0"/>
              <a:t>].</a:t>
            </a:r>
            <a:r>
              <a:rPr lang="en-US" dirty="0" smtClean="0"/>
              <a:t>radius+250*abs(sin(q</a:t>
            </a:r>
            <a:r>
              <a:rPr lang="en-US" dirty="0"/>
              <a:t>));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/>
              <a:t>sign = </a:t>
            </a:r>
            <a:r>
              <a:rPr lang="en-US" dirty="0" err="1" smtClean="0"/>
              <a:t>Math.sign</a:t>
            </a:r>
            <a:r>
              <a:rPr lang="en-US" dirty="0" smtClean="0"/>
              <a:t>(sin(q</a:t>
            </a:r>
            <a:r>
              <a:rPr lang="en-US" dirty="0"/>
              <a:t>));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if </a:t>
            </a:r>
            <a:r>
              <a:rPr lang="en-US" dirty="0"/>
              <a:t>(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].sign != sign</a:t>
            </a:r>
            <a:r>
              <a:rPr lang="en-US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a[</a:t>
            </a:r>
            <a:r>
              <a:rPr lang="en-US" dirty="0" err="1"/>
              <a:t>i</a:t>
            </a:r>
            <a:r>
              <a:rPr lang="en-US" dirty="0"/>
              <a:t>].sign = sign;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hitEffect</a:t>
            </a:r>
            <a:r>
              <a:rPr lang="en-US" dirty="0"/>
              <a:t>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hits%n</a:t>
            </a:r>
            <a:r>
              <a:rPr lang="en-US" dirty="0"/>
              <a:t>]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.play</a:t>
            </a:r>
            <a:r>
              <a:rPr lang="en-US" dirty="0"/>
              <a:t>();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hits++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306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572000" y="4766286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A </a:t>
            </a:r>
            <a:r>
              <a:rPr lang="en-US" sz="9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Guitar Chord Hit Percussion </a:t>
            </a:r>
            <a:r>
              <a:rPr lang="en-US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by </a:t>
            </a:r>
            <a:r>
              <a:rPr lang="en-US" sz="900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afleetingspeck</a:t>
            </a:r>
            <a:r>
              <a:rPr lang="bg-BG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,</a:t>
            </a:r>
            <a:r>
              <a:rPr lang="en-US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 </a:t>
            </a:r>
            <a:r>
              <a:rPr lang="en-US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license CC</a:t>
            </a:r>
            <a:r>
              <a:rPr lang="en-US" sz="9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 </a:t>
            </a:r>
            <a:r>
              <a:rPr lang="bg-BG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0 </a:t>
            </a:r>
            <a:r>
              <a:rPr lang="en-US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from </a:t>
            </a:r>
            <a:r>
              <a:rPr lang="bg-BG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2014</a:t>
            </a:r>
            <a:endParaRPr lang="bg-BG" sz="900" dirty="0" smtClean="0">
              <a:solidFill>
                <a:schemeClr val="accent1">
                  <a:lumMod val="60000"/>
                  <a:lumOff val="40000"/>
                </a:schemeClr>
              </a:solidFill>
              <a:latin typeface="Candara" panose="020E0502030303020204" pitchFamily="34" charset="0"/>
            </a:endParaRPr>
          </a:p>
          <a:p>
            <a:pPr algn="r"/>
            <a:r>
              <a:rPr lang="en-GB" sz="9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https://www.freesound.org/people/afleetingspeck/sounds/246281/</a:t>
            </a:r>
            <a:endParaRPr lang="bg-BG" sz="900" dirty="0">
              <a:solidFill>
                <a:schemeClr val="accent1">
                  <a:lumMod val="60000"/>
                  <a:lumOff val="40000"/>
                </a:schemeClr>
              </a:solidFill>
              <a:latin typeface="Candara" panose="020E0502030303020204" pitchFamily="34" charset="0"/>
            </a:endParaRPr>
          </a:p>
        </p:txBody>
      </p:sp>
      <p:pic>
        <p:nvPicPr>
          <p:cNvPr id="717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971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en-US" noProof="0" dirty="0" smtClean="0"/>
              <a:t>Selected topics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78642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Selected topics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Demonstrations of topics, selected by the students</a:t>
            </a:r>
            <a:endParaRPr lang="bg-BG" dirty="0" smtClean="0"/>
          </a:p>
          <a:p>
            <a:pPr lvl="1"/>
            <a:r>
              <a:rPr lang="en-US" dirty="0" smtClean="0"/>
              <a:t>Additional graphical effects</a:t>
            </a:r>
          </a:p>
          <a:p>
            <a:pPr lvl="1"/>
            <a:r>
              <a:rPr lang="en-US" dirty="0" smtClean="0"/>
              <a:t>Creating other objects</a:t>
            </a:r>
          </a:p>
          <a:p>
            <a:pPr lvl="1"/>
            <a:r>
              <a:rPr lang="en-US" dirty="0" smtClean="0"/>
              <a:t>Complex objects and motions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62683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Summary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Canvas</a:t>
            </a:r>
            <a:endParaRPr lang="bg-BG" dirty="0" smtClean="0"/>
          </a:p>
          <a:p>
            <a:pPr lvl="1"/>
            <a:r>
              <a:rPr lang="en-US" dirty="0" smtClean="0"/>
              <a:t>Could be several in a page</a:t>
            </a:r>
          </a:p>
          <a:p>
            <a:pPr lvl="1"/>
            <a:r>
              <a:rPr lang="en-US" dirty="0" smtClean="0"/>
              <a:t>Each has its own instance of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Each has its own animation loop with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nextFrame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r>
              <a:rPr lang="en-US" dirty="0" smtClean="0"/>
              <a:t>Canvas and</a:t>
            </a:r>
            <a:r>
              <a:rPr lang="en-US" dirty="0" smtClean="0"/>
              <a:t> other HTML elements</a:t>
            </a:r>
            <a:endParaRPr lang="en-US" dirty="0" smtClean="0"/>
          </a:p>
          <a:p>
            <a:pPr lvl="1"/>
            <a:r>
              <a:rPr lang="en-US" dirty="0" smtClean="0"/>
              <a:t>HTML</a:t>
            </a:r>
            <a:r>
              <a:rPr lang="bg-BG" dirty="0" smtClean="0"/>
              <a:t> </a:t>
            </a:r>
            <a:r>
              <a:rPr lang="en-US" dirty="0" smtClean="0"/>
              <a:t>elements could be on top of the canvas</a:t>
            </a:r>
          </a:p>
          <a:p>
            <a:pPr lvl="1"/>
            <a:r>
              <a:rPr lang="en-US" dirty="0" smtClean="0"/>
              <a:t>This includes text (with transparent or non-transparent background), buttons, text boxes, etc.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9851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Full window and full screen</a:t>
            </a:r>
            <a:endParaRPr lang="bg-BG" dirty="0" smtClean="0"/>
          </a:p>
          <a:p>
            <a:pPr lvl="1"/>
            <a:r>
              <a:rPr lang="en-US" dirty="0" smtClean="0"/>
              <a:t>Change of window size is captured by the 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resize</a:t>
            </a:r>
            <a:r>
              <a:rPr lang="bg-BG" dirty="0" smtClean="0"/>
              <a:t> </a:t>
            </a:r>
            <a:r>
              <a:rPr lang="en-US" dirty="0" smtClean="0"/>
              <a:t>event, the canvas must be adjusted to the new size</a:t>
            </a:r>
            <a:endParaRPr lang="bg-BG" dirty="0" smtClean="0"/>
          </a:p>
          <a:p>
            <a:r>
              <a:rPr lang="en-US" dirty="0" smtClean="0"/>
              <a:t>Touch screens</a:t>
            </a:r>
            <a:endParaRPr lang="bg-BG" dirty="0" smtClean="0"/>
          </a:p>
          <a:p>
            <a:pPr lvl="1"/>
            <a:r>
              <a:rPr lang="en-US" dirty="0" smtClean="0"/>
              <a:t>There are events which are activated then the screen is touched</a:t>
            </a:r>
          </a:p>
          <a:p>
            <a:pPr lvl="1"/>
            <a:r>
              <a:rPr lang="en-US" dirty="0" smtClean="0"/>
              <a:t>The objects for these events contain array </a:t>
            </a:r>
            <a:r>
              <a:rPr lang="en-US" dirty="0" err="1" smtClean="0"/>
              <a:t>ot</a:t>
            </a:r>
            <a:r>
              <a:rPr lang="en-US" dirty="0" smtClean="0"/>
              <a:t> interactive points</a:t>
            </a:r>
          </a:p>
          <a:p>
            <a:r>
              <a:rPr lang="en-US" dirty="0" smtClean="0"/>
              <a:t>Background music and sound effects</a:t>
            </a:r>
            <a:endParaRPr lang="bg-BG" dirty="0" smtClean="0"/>
          </a:p>
          <a:p>
            <a:pPr lvl="1"/>
            <a:r>
              <a:rPr lang="en-US" dirty="0" smtClean="0"/>
              <a:t>Used with tags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audio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sound</a:t>
            </a:r>
            <a:r>
              <a:rPr lang="bg-BG" dirty="0" smtClean="0"/>
              <a:t>, </a:t>
            </a:r>
            <a:r>
              <a:rPr lang="en-US" dirty="0" smtClean="0"/>
              <a:t>activated with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init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Could be overlapped to create more vibrant sound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61752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bg-BG" dirty="0" smtClean="0"/>
          </a:p>
          <a:p>
            <a:pPr lvl="1"/>
            <a:r>
              <a:rPr lang="en-US" dirty="0" smtClean="0"/>
              <a:t>Two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canvas</a:t>
            </a:r>
            <a:r>
              <a:rPr lang="en-US" dirty="0" smtClean="0"/>
              <a:t> </a:t>
            </a:r>
            <a:r>
              <a:rPr lang="en-US" dirty="0" smtClean="0"/>
              <a:t>elements with 3D objects</a:t>
            </a:r>
            <a:endParaRPr lang="bg-BG" dirty="0" smtClean="0"/>
          </a:p>
          <a:p>
            <a:pPr lvl="1"/>
            <a:r>
              <a:rPr lang="en-US" dirty="0" smtClean="0"/>
              <a:t>Passing the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id</a:t>
            </a:r>
            <a:r>
              <a:rPr lang="bg-BG" dirty="0"/>
              <a:t> </a:t>
            </a:r>
            <a:r>
              <a:rPr lang="en-US" dirty="0" smtClean="0"/>
              <a:t>of the canvas to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 Suica</a:t>
            </a:r>
            <a:endParaRPr lang="bg-B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9" y="1474483"/>
            <a:ext cx="7223681" cy="34746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en-US" dirty="0"/>
              <a:t>(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'one'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demo(70,1,0.2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background</a:t>
            </a:r>
            <a:r>
              <a:rPr lang="en-US" dirty="0"/>
              <a:t>([1,0.8,0.6]);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cube</a:t>
            </a:r>
            <a:r>
              <a:rPr lang="en-US" dirty="0"/>
              <a:t>([0,0,0],20).custom({color:[1,0.3,0]});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en-US" dirty="0"/>
              <a:t>(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'two'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demo(70</a:t>
            </a:r>
            <a:r>
              <a:rPr lang="en-US" dirty="0"/>
              <a:t>,-2.5,0.2);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background</a:t>
            </a:r>
            <a:r>
              <a:rPr lang="en-US" dirty="0"/>
              <a:t>([0.6,0.8,1]);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cuboid</a:t>
            </a:r>
            <a:r>
              <a:rPr lang="en-US" dirty="0"/>
              <a:t>([0,0,0],[5,5,20]);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cuboid</a:t>
            </a:r>
            <a:r>
              <a:rPr lang="en-US" dirty="0"/>
              <a:t>([0,0,0],[5,20,5]);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cuboid</a:t>
            </a:r>
            <a:r>
              <a:rPr lang="en-US" dirty="0"/>
              <a:t>([0,0,0],[20,5,5</a:t>
            </a:r>
            <a:r>
              <a:rPr lang="en-US" dirty="0" smtClean="0"/>
              <a:t>]);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07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The end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Comments, questions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556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Addressing canvases</a:t>
            </a:r>
            <a:endParaRPr lang="bg-BG" dirty="0" smtClean="0"/>
          </a:p>
          <a:p>
            <a:pPr lvl="1"/>
            <a:r>
              <a:rPr lang="en-US" dirty="0" smtClean="0"/>
              <a:t>Each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/>
              <a:t>instance has its own animation cycle</a:t>
            </a:r>
          </a:p>
          <a:p>
            <a:pPr lvl="1"/>
            <a:r>
              <a:rPr lang="en-US" dirty="0" smtClean="0"/>
              <a:t>If a method of a specific instance is needed, the instance must be in a </a:t>
            </a:r>
            <a:r>
              <a:rPr lang="en-US" dirty="0" err="1" smtClean="0"/>
              <a:t>JS</a:t>
            </a:r>
            <a:r>
              <a:rPr lang="en-US" dirty="0" smtClean="0"/>
              <a:t> variable</a:t>
            </a:r>
            <a:endParaRPr lang="bg-BG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005879" y="2388871"/>
            <a:ext cx="7223681" cy="25602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</a:t>
            </a:r>
            <a:r>
              <a:rPr lang="en-US" dirty="0" smtClean="0"/>
              <a:t> </a:t>
            </a:r>
            <a:r>
              <a:rPr lang="en-US" dirty="0"/>
              <a:t>= new </a:t>
            </a:r>
            <a:r>
              <a:rPr lang="en-US" dirty="0" err="1"/>
              <a:t>Suica</a:t>
            </a:r>
            <a:r>
              <a:rPr lang="en-US" dirty="0"/>
              <a:t>('one');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a.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nextFrame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animateA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b </a:t>
            </a:r>
            <a:r>
              <a:rPr lang="en-US" dirty="0"/>
              <a:t>= new </a:t>
            </a:r>
            <a:r>
              <a:rPr lang="en-US" dirty="0" err="1"/>
              <a:t>Suica</a:t>
            </a:r>
            <a:r>
              <a:rPr lang="en-US" dirty="0"/>
              <a:t>('two');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b.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nextFrame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animateB</a:t>
            </a:r>
            <a:r>
              <a:rPr lang="en-US" dirty="0" smtClean="0"/>
              <a:t>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/>
              <a:t>animateA</a:t>
            </a:r>
            <a:r>
              <a:rPr lang="en-US" dirty="0" smtClean="0"/>
              <a:t>()</a:t>
            </a:r>
            <a:r>
              <a:rPr lang="bg-BG" dirty="0" smtClean="0"/>
              <a:t> </a:t>
            </a:r>
            <a:r>
              <a:rPr lang="en-US" dirty="0" smtClean="0"/>
              <a:t>{</a:t>
            </a:r>
            <a:r>
              <a:rPr lang="bg-BG" dirty="0" smtClean="0"/>
              <a:t>...</a:t>
            </a:r>
            <a:r>
              <a:rPr lang="en-US" dirty="0" smtClean="0"/>
              <a:t>}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/>
              <a:t>animateB</a:t>
            </a:r>
            <a:r>
              <a:rPr lang="en-US" dirty="0" smtClean="0"/>
              <a:t>()</a:t>
            </a:r>
            <a:r>
              <a:rPr lang="bg-BG" dirty="0" smtClean="0"/>
              <a:t> </a:t>
            </a:r>
            <a:r>
              <a:rPr lang="en-US" dirty="0" smtClean="0"/>
              <a:t>{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b.</a:t>
            </a:r>
            <a:r>
              <a:rPr lang="en-US" dirty="0" err="1" smtClean="0"/>
              <a:t>background</a:t>
            </a:r>
            <a:r>
              <a:rPr lang="en-US" dirty="0" smtClean="0"/>
              <a:t> (...); 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30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917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HTML</a:t>
            </a:r>
            <a:r>
              <a:rPr lang="bg-BG" dirty="0" smtClean="0"/>
              <a:t> </a:t>
            </a:r>
            <a:r>
              <a:rPr lang="en-US" dirty="0" smtClean="0"/>
              <a:t>overlapping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5882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HTML</a:t>
            </a:r>
            <a:r>
              <a:rPr lang="bg-BG" dirty="0" smtClean="0"/>
              <a:t> </a:t>
            </a:r>
            <a:r>
              <a:rPr lang="en-US" dirty="0" smtClean="0"/>
              <a:t>overlapping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So far</a:t>
            </a:r>
            <a:endParaRPr lang="bg-BG" dirty="0" smtClean="0"/>
          </a:p>
          <a:p>
            <a:pPr lvl="1"/>
            <a:r>
              <a:rPr lang="en-US" dirty="0" smtClean="0"/>
              <a:t>Drawing the labels to graphical objects</a:t>
            </a:r>
            <a:endParaRPr lang="bg-BG" dirty="0" smtClean="0"/>
          </a:p>
          <a:p>
            <a:r>
              <a:rPr lang="en-US" dirty="0" smtClean="0"/>
              <a:t>In general</a:t>
            </a:r>
            <a:endParaRPr lang="bg-BG" dirty="0" smtClean="0"/>
          </a:p>
          <a:p>
            <a:pPr lvl="1"/>
            <a:r>
              <a:rPr lang="en-US" dirty="0" smtClean="0"/>
              <a:t>Any HTML</a:t>
            </a:r>
            <a:r>
              <a:rPr lang="bg-BG" dirty="0" smtClean="0"/>
              <a:t> </a:t>
            </a:r>
            <a:r>
              <a:rPr lang="en-US" dirty="0" smtClean="0"/>
              <a:t>element could overlap over canvas</a:t>
            </a:r>
            <a:endParaRPr lang="bg-BG" dirty="0" smtClean="0"/>
          </a:p>
          <a:p>
            <a:pPr lvl="1"/>
            <a:r>
              <a:rPr lang="en-US" dirty="0" smtClean="0"/>
              <a:t>This simulates HUD </a:t>
            </a:r>
            <a:r>
              <a:rPr lang="en-US" dirty="0" smtClean="0"/>
              <a:t>(Heads-up display)</a:t>
            </a:r>
            <a:r>
              <a:rPr lang="bg-BG" dirty="0" smtClean="0"/>
              <a:t> – </a:t>
            </a:r>
            <a:r>
              <a:rPr lang="en-US" dirty="0" smtClean="0"/>
              <a:t>transparent layer with additional information on top of the main window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73150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25565</TotalTime>
  <Words>1066</Words>
  <Application>Microsoft Office PowerPoint</Application>
  <PresentationFormat>On-screen Show (16:9)</PresentationFormat>
  <Paragraphs>224</Paragraphs>
  <Slides>40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Origin</vt:lpstr>
      <vt:lpstr>Effects and selected topics</vt:lpstr>
      <vt:lpstr>Working with multiple canvases</vt:lpstr>
      <vt:lpstr>Multiple canvases</vt:lpstr>
      <vt:lpstr>PowerPoint Presentation</vt:lpstr>
      <vt:lpstr>PowerPoint Presentation</vt:lpstr>
      <vt:lpstr>PowerPoint Presentation</vt:lpstr>
      <vt:lpstr>PowerPoint Presentation</vt:lpstr>
      <vt:lpstr>HTML overlapping</vt:lpstr>
      <vt:lpstr>HTML overlapping</vt:lpstr>
      <vt:lpstr>PowerPoint Presentation</vt:lpstr>
      <vt:lpstr>PowerPoint Presentation</vt:lpstr>
      <vt:lpstr>PowerPoint Presentation</vt:lpstr>
      <vt:lpstr>Full screen</vt:lpstr>
      <vt:lpstr>Variable screen size</vt:lpstr>
      <vt:lpstr>PowerPoint Presentation</vt:lpstr>
      <vt:lpstr>PowerPoint Presentation</vt:lpstr>
      <vt:lpstr>PowerPoint Presentation</vt:lpstr>
      <vt:lpstr>PowerPoint Presentation</vt:lpstr>
      <vt:lpstr>Full screen (not window)</vt:lpstr>
      <vt:lpstr>PowerPoint Presentation</vt:lpstr>
      <vt:lpstr>Touch screens</vt:lpstr>
      <vt:lpstr>Touching</vt:lpstr>
      <vt:lpstr>Events</vt:lpstr>
      <vt:lpstr>PowerPoint Presentation</vt:lpstr>
      <vt:lpstr>Properties</vt:lpstr>
      <vt:lpstr>Sound and sound effects</vt:lpstr>
      <vt:lpstr>Sound effects</vt:lpstr>
      <vt:lpstr>Background music</vt:lpstr>
      <vt:lpstr>PowerPoint Presentation</vt:lpstr>
      <vt:lpstr>PowerPoint Presentation</vt:lpstr>
      <vt:lpstr>Sound effects</vt:lpstr>
      <vt:lpstr>PowerPoint Presentation</vt:lpstr>
      <vt:lpstr>PowerPoint Presentation</vt:lpstr>
      <vt:lpstr>PowerPoint Presentation</vt:lpstr>
      <vt:lpstr>Selected topics</vt:lpstr>
      <vt:lpstr>Selected topics</vt:lpstr>
      <vt:lpstr>Summary</vt:lpstr>
      <vt:lpstr>Summary</vt:lpstr>
      <vt:lpstr>PowerPoint Presentation</vt:lpstr>
      <vt:lpstr>The end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SUICA-22</dc:title>
  <dc:creator>Pavel Boytchev</dc:creator>
  <cp:lastModifiedBy>Anon</cp:lastModifiedBy>
  <cp:revision>889</cp:revision>
  <dcterms:created xsi:type="dcterms:W3CDTF">2015-02-10T15:00:35Z</dcterms:created>
  <dcterms:modified xsi:type="dcterms:W3CDTF">2020-04-11T16:49:26Z</dcterms:modified>
</cp:coreProperties>
</file>