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0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5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70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3503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79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24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83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0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9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8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4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4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7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9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8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C6003-E874-4B7E-A490-08E66F73290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84780-CB18-4410-8CE4-66CBD7AC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01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Измерване на фигури и тела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11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470562"/>
            <a:ext cx="9905998" cy="1478570"/>
          </a:xfrm>
        </p:spPr>
        <p:txBody>
          <a:bodyPr/>
          <a:lstStyle/>
          <a:p>
            <a:r>
              <a:rPr lang="bg-BG" dirty="0" smtClean="0"/>
              <a:t>Разстояние от точка до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949132"/>
            <a:ext cx="5983288" cy="4252913"/>
          </a:xfrm>
        </p:spPr>
        <p:txBody>
          <a:bodyPr/>
          <a:lstStyle/>
          <a:p>
            <a:r>
              <a:rPr lang="en-US" dirty="0" err="1"/>
              <a:t>Казваме</a:t>
            </a:r>
            <a:r>
              <a:rPr lang="en-US" dirty="0"/>
              <a:t>, </a:t>
            </a:r>
            <a:r>
              <a:rPr lang="en-US" dirty="0" err="1"/>
              <a:t>че</a:t>
            </a:r>
            <a:r>
              <a:rPr lang="en-US" dirty="0"/>
              <a:t> </a:t>
            </a:r>
            <a:r>
              <a:rPr lang="en-US" dirty="0" err="1"/>
              <a:t>правите</a:t>
            </a:r>
            <a:r>
              <a:rPr lang="en-US" dirty="0"/>
              <a:t> OB и AC </a:t>
            </a:r>
            <a:r>
              <a:rPr lang="en-US" dirty="0" err="1"/>
              <a:t>са</a:t>
            </a:r>
            <a:r>
              <a:rPr lang="en-US" dirty="0"/>
              <a:t> </a:t>
            </a:r>
            <a:r>
              <a:rPr lang="en-US" b="1" dirty="0" err="1"/>
              <a:t>перпендикулярни</a:t>
            </a:r>
            <a:r>
              <a:rPr lang="en-US" dirty="0"/>
              <a:t>. </a:t>
            </a:r>
            <a:r>
              <a:rPr lang="en-US" dirty="0" err="1"/>
              <a:t>Записваме</a:t>
            </a:r>
            <a:r>
              <a:rPr lang="en-US" dirty="0"/>
              <a:t> </a:t>
            </a:r>
            <a:r>
              <a:rPr lang="en-US" b="1" dirty="0"/>
              <a:t>OB  </a:t>
            </a:r>
            <a:r>
              <a:rPr lang="en-US" b="1" u="sng" dirty="0"/>
              <a:t> І </a:t>
            </a:r>
            <a:r>
              <a:rPr lang="en-US" b="1" dirty="0"/>
              <a:t>  AC </a:t>
            </a:r>
            <a:r>
              <a:rPr lang="en-US" dirty="0"/>
              <a:t>и </a:t>
            </a:r>
            <a:r>
              <a:rPr lang="en-US" dirty="0" err="1"/>
              <a:t>четем</a:t>
            </a:r>
            <a:r>
              <a:rPr lang="en-US" dirty="0"/>
              <a:t> OB е </a:t>
            </a:r>
            <a:r>
              <a:rPr lang="en-US" dirty="0" err="1"/>
              <a:t>перпендикулярна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AC. </a:t>
            </a:r>
            <a:r>
              <a:rPr lang="en-US" dirty="0" err="1"/>
              <a:t>Казваме,че</a:t>
            </a:r>
            <a:r>
              <a:rPr lang="en-US" dirty="0"/>
              <a:t> </a:t>
            </a:r>
            <a:r>
              <a:rPr lang="en-US" dirty="0" err="1"/>
              <a:t>отсечата</a:t>
            </a:r>
            <a:r>
              <a:rPr lang="en-US" dirty="0"/>
              <a:t> OB е </a:t>
            </a:r>
            <a:r>
              <a:rPr lang="en-US" b="1" dirty="0" err="1"/>
              <a:t>перпендикуляр</a:t>
            </a:r>
            <a:r>
              <a:rPr lang="en-US" dirty="0"/>
              <a:t>, </a:t>
            </a:r>
            <a:r>
              <a:rPr lang="en-US" dirty="0" err="1"/>
              <a:t>спуснат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 О </a:t>
            </a:r>
            <a:r>
              <a:rPr lang="en-US" dirty="0" err="1"/>
              <a:t>към</a:t>
            </a:r>
            <a:r>
              <a:rPr lang="en-US" dirty="0"/>
              <a:t> </a:t>
            </a:r>
            <a:r>
              <a:rPr lang="en-US" dirty="0" err="1"/>
              <a:t>правата</a:t>
            </a:r>
            <a:r>
              <a:rPr lang="en-US" dirty="0"/>
              <a:t> m. </a:t>
            </a:r>
            <a:r>
              <a:rPr lang="en-US" dirty="0" err="1"/>
              <a:t>Разстоянието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 О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правата</a:t>
            </a:r>
            <a:r>
              <a:rPr lang="en-US" dirty="0"/>
              <a:t> m </a:t>
            </a:r>
            <a:r>
              <a:rPr lang="en-US" dirty="0" err="1"/>
              <a:t>наричаме</a:t>
            </a:r>
            <a:r>
              <a:rPr lang="en-US" dirty="0"/>
              <a:t> </a:t>
            </a:r>
            <a:r>
              <a:rPr lang="en-US" dirty="0" err="1"/>
              <a:t>дължина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OB</a:t>
            </a:r>
            <a:endParaRPr lang="en-US" dirty="0"/>
          </a:p>
        </p:txBody>
      </p:sp>
      <p:pic>
        <p:nvPicPr>
          <p:cNvPr id="4" name="Picture 3" descr="C:\Users\Jordan\Desktop\as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49" y="2406332"/>
            <a:ext cx="3725862" cy="2381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7797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Благодарим за вниманието!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Лице и периметър на равнинни фигури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862" y="2097088"/>
            <a:ext cx="5945188" cy="4189413"/>
          </a:xfrm>
        </p:spPr>
        <p:txBody>
          <a:bodyPr/>
          <a:lstStyle/>
          <a:p>
            <a:r>
              <a:rPr lang="en-US" b="1" dirty="0" err="1"/>
              <a:t>Периметър</a:t>
            </a:r>
            <a:r>
              <a:rPr lang="en-US" dirty="0"/>
              <a:t> е </a:t>
            </a:r>
            <a:r>
              <a:rPr lang="en-US" dirty="0" err="1"/>
              <a:t>число</a:t>
            </a:r>
            <a:r>
              <a:rPr lang="en-US" dirty="0"/>
              <a:t>, </a:t>
            </a:r>
            <a:r>
              <a:rPr lang="en-US" dirty="0" err="1"/>
              <a:t>което</a:t>
            </a:r>
            <a:r>
              <a:rPr lang="en-US" dirty="0"/>
              <a:t> е </a:t>
            </a:r>
            <a:r>
              <a:rPr lang="en-US" dirty="0" err="1"/>
              <a:t>дължината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страните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фигурата</a:t>
            </a:r>
            <a:r>
              <a:rPr lang="en-US" dirty="0"/>
              <a:t>.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всички</a:t>
            </a:r>
            <a:r>
              <a:rPr lang="en-US" dirty="0"/>
              <a:t> </a:t>
            </a:r>
            <a:r>
              <a:rPr lang="en-US" dirty="0" err="1"/>
              <a:t>фигури</a:t>
            </a:r>
            <a:r>
              <a:rPr lang="en-US" dirty="0"/>
              <a:t> </a:t>
            </a:r>
            <a:r>
              <a:rPr lang="en-US" dirty="0" err="1"/>
              <a:t>имат</a:t>
            </a:r>
            <a:r>
              <a:rPr lang="en-US" dirty="0"/>
              <a:t> </a:t>
            </a:r>
            <a:r>
              <a:rPr lang="en-US" dirty="0" err="1"/>
              <a:t>периметър</a:t>
            </a:r>
            <a:r>
              <a:rPr lang="en-US" dirty="0"/>
              <a:t>. </a:t>
            </a:r>
            <a:r>
              <a:rPr lang="en-US" dirty="0" err="1"/>
              <a:t>Например</a:t>
            </a:r>
            <a:r>
              <a:rPr lang="en-US" dirty="0"/>
              <a:t> </a:t>
            </a:r>
            <a:r>
              <a:rPr lang="en-US" dirty="0" err="1"/>
              <a:t>кълбото</a:t>
            </a:r>
            <a:r>
              <a:rPr lang="en-US" dirty="0"/>
              <a:t> </a:t>
            </a:r>
            <a:r>
              <a:rPr lang="en-US" dirty="0" err="1"/>
              <a:t>няма</a:t>
            </a:r>
            <a:r>
              <a:rPr lang="en-US" dirty="0"/>
              <a:t> </a:t>
            </a:r>
            <a:r>
              <a:rPr lang="en-US" dirty="0" err="1"/>
              <a:t>периметър</a:t>
            </a:r>
            <a:r>
              <a:rPr lang="en-US" dirty="0"/>
              <a:t>. </a:t>
            </a:r>
            <a:r>
              <a:rPr lang="en-US" dirty="0" err="1"/>
              <a:t>Стандартното</a:t>
            </a:r>
            <a:r>
              <a:rPr lang="en-US" dirty="0"/>
              <a:t> </a:t>
            </a:r>
            <a:r>
              <a:rPr lang="en-US" dirty="0" err="1"/>
              <a:t>означение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периметър</a:t>
            </a:r>
            <a:r>
              <a:rPr lang="en-US" dirty="0"/>
              <a:t> в </a:t>
            </a:r>
            <a:r>
              <a:rPr lang="en-US" dirty="0" err="1"/>
              <a:t>математиката</a:t>
            </a:r>
            <a:r>
              <a:rPr lang="en-US" dirty="0"/>
              <a:t> е с </a:t>
            </a:r>
            <a:r>
              <a:rPr lang="en-US" dirty="0" err="1"/>
              <a:t>буквата</a:t>
            </a:r>
            <a:r>
              <a:rPr lang="en-US" dirty="0"/>
              <a:t> </a:t>
            </a:r>
            <a:r>
              <a:rPr lang="en-US" b="1" i="1" dirty="0"/>
              <a:t>P</a:t>
            </a:r>
            <a:endParaRPr lang="en-US" dirty="0"/>
          </a:p>
          <a:p>
            <a:r>
              <a:rPr lang="en-US" dirty="0" err="1"/>
              <a:t>Стандартното</a:t>
            </a:r>
            <a:r>
              <a:rPr lang="en-US" dirty="0"/>
              <a:t> </a:t>
            </a:r>
            <a:r>
              <a:rPr lang="en-US" dirty="0" err="1"/>
              <a:t>означение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лице</a:t>
            </a:r>
            <a:r>
              <a:rPr lang="en-US" dirty="0"/>
              <a:t> е с </a:t>
            </a:r>
            <a:r>
              <a:rPr lang="en-US" dirty="0" err="1"/>
              <a:t>буквата</a:t>
            </a:r>
            <a:r>
              <a:rPr lang="en-US" dirty="0"/>
              <a:t> </a:t>
            </a:r>
            <a:r>
              <a:rPr lang="en-US" b="1" i="1" dirty="0"/>
              <a:t>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050" y="2359025"/>
            <a:ext cx="47625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97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Лице и периметър на равнинни фигури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2613" y="1995486"/>
            <a:ext cx="5970587" cy="4316414"/>
          </a:xfrm>
        </p:spPr>
        <p:txBody>
          <a:bodyPr>
            <a:normAutofit/>
          </a:bodyPr>
          <a:lstStyle/>
          <a:p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 smtClean="0"/>
              <a:t>квадрата</a:t>
            </a:r>
            <a:r>
              <a:rPr lang="bg-BG" dirty="0" smtClean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дължина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страната</a:t>
            </a:r>
            <a:r>
              <a:rPr lang="en-US" dirty="0"/>
              <a:t> </a:t>
            </a:r>
            <a:r>
              <a:rPr lang="en-US" b="1" i="1" dirty="0"/>
              <a:t>a</a:t>
            </a:r>
            <a:r>
              <a:rPr lang="en-US" dirty="0"/>
              <a:t>, </a:t>
            </a:r>
            <a:r>
              <a:rPr lang="en-US" dirty="0" err="1"/>
              <a:t>формулата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лице</a:t>
            </a:r>
            <a:r>
              <a:rPr lang="en-US" dirty="0"/>
              <a:t> е:</a:t>
            </a:r>
          </a:p>
          <a:p>
            <a:pPr marL="0" indent="0">
              <a:buNone/>
            </a:pPr>
            <a:r>
              <a:rPr lang="bg-BG" b="1" dirty="0" smtClean="0"/>
              <a:t>	</a:t>
            </a:r>
            <a:r>
              <a:rPr lang="en-US" b="1" dirty="0" smtClean="0"/>
              <a:t>S </a:t>
            </a:r>
            <a:r>
              <a:rPr lang="en-US" b="1" dirty="0"/>
              <a:t>= </a:t>
            </a:r>
            <a:r>
              <a:rPr lang="en-US" b="1" dirty="0" err="1"/>
              <a:t>a.a</a:t>
            </a:r>
            <a:r>
              <a:rPr lang="en-US" b="1" dirty="0"/>
              <a:t> = a</a:t>
            </a:r>
            <a:r>
              <a:rPr lang="en-US" b="1" baseline="30000" dirty="0"/>
              <a:t>2</a:t>
            </a:r>
            <a:endParaRPr lang="en-US" dirty="0"/>
          </a:p>
          <a:p>
            <a:pPr marL="0" indent="0">
              <a:buNone/>
            </a:pPr>
            <a:r>
              <a:rPr lang="bg-BG" b="1" i="1" dirty="0" smtClean="0"/>
              <a:t>	</a:t>
            </a:r>
            <a:r>
              <a:rPr lang="en-US" b="1" i="1" dirty="0" smtClean="0"/>
              <a:t>P </a:t>
            </a:r>
            <a:r>
              <a:rPr lang="en-US" b="1" i="1" dirty="0"/>
              <a:t>= a + a + a +a</a:t>
            </a:r>
            <a:r>
              <a:rPr lang="en-US" dirty="0"/>
              <a:t> </a:t>
            </a:r>
            <a:r>
              <a:rPr lang="en-US" dirty="0" err="1" smtClean="0"/>
              <a:t>или</a:t>
            </a:r>
            <a:r>
              <a:rPr lang="bg-BG" dirty="0"/>
              <a:t> </a:t>
            </a:r>
            <a:r>
              <a:rPr lang="en-US" b="1" dirty="0" smtClean="0"/>
              <a:t>P </a:t>
            </a:r>
            <a:r>
              <a:rPr lang="en-US" b="1" dirty="0"/>
              <a:t>= </a:t>
            </a:r>
            <a:r>
              <a:rPr lang="en-US" b="1" dirty="0" smtClean="0"/>
              <a:t>4a</a:t>
            </a:r>
            <a:endParaRPr lang="bg-BG" b="1" dirty="0" smtClean="0"/>
          </a:p>
          <a:p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дължината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станите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 smtClean="0"/>
              <a:t>правоъгълник</a:t>
            </a:r>
            <a:r>
              <a:rPr lang="bg-BG" dirty="0" smtClean="0"/>
              <a:t> </a:t>
            </a:r>
            <a:r>
              <a:rPr lang="en-US" dirty="0" err="1"/>
              <a:t>са</a:t>
            </a:r>
            <a:r>
              <a:rPr lang="en-US" dirty="0"/>
              <a:t> с </a:t>
            </a:r>
            <a:r>
              <a:rPr lang="en-US" dirty="0" err="1"/>
              <a:t>големина</a:t>
            </a:r>
            <a:r>
              <a:rPr lang="en-US" dirty="0"/>
              <a:t> </a:t>
            </a:r>
            <a:r>
              <a:rPr lang="en-US" b="1" i="1" dirty="0"/>
              <a:t>a</a:t>
            </a:r>
            <a:r>
              <a:rPr lang="en-US" dirty="0"/>
              <a:t> и </a:t>
            </a:r>
            <a:r>
              <a:rPr lang="en-US" b="1" i="1" dirty="0"/>
              <a:t>b</a:t>
            </a:r>
            <a:endParaRPr lang="en-US" dirty="0"/>
          </a:p>
          <a:p>
            <a:pPr marL="0" indent="0">
              <a:buNone/>
            </a:pPr>
            <a:r>
              <a:rPr lang="bg-BG" b="1" dirty="0" smtClean="0"/>
              <a:t>	</a:t>
            </a:r>
            <a:r>
              <a:rPr lang="en-US" b="1" dirty="0" smtClean="0"/>
              <a:t>S </a:t>
            </a:r>
            <a:r>
              <a:rPr lang="en-US" b="1" dirty="0"/>
              <a:t>= </a:t>
            </a:r>
            <a:r>
              <a:rPr lang="en-US" b="1" dirty="0" err="1"/>
              <a:t>a.b</a:t>
            </a:r>
            <a:endParaRPr lang="en-US" dirty="0"/>
          </a:p>
          <a:p>
            <a:pPr marL="0" indent="0">
              <a:buNone/>
            </a:pPr>
            <a:r>
              <a:rPr lang="bg-BG" b="1" dirty="0" smtClean="0"/>
              <a:t>	</a:t>
            </a:r>
            <a:r>
              <a:rPr lang="en-US" b="1" dirty="0" smtClean="0"/>
              <a:t>P </a:t>
            </a:r>
            <a:r>
              <a:rPr lang="en-US" b="1" dirty="0"/>
              <a:t>= 2a + 2b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 descr="квадрат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4" y="1926430"/>
            <a:ext cx="2454275" cy="22272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правоъгълни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282" y="4475162"/>
            <a:ext cx="3059112" cy="17097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7231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Лице и периметър на равнинни фигури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6091237" cy="351631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фигурата</a:t>
            </a:r>
            <a:r>
              <a:rPr lang="en-US" dirty="0"/>
              <a:t> </a:t>
            </a:r>
            <a:r>
              <a:rPr lang="en-US" dirty="0" err="1"/>
              <a:t>дължината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височината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 </a:t>
            </a:r>
            <a:r>
              <a:rPr lang="en-US" dirty="0" err="1"/>
              <a:t>страната</a:t>
            </a:r>
            <a:r>
              <a:rPr lang="en-US" dirty="0"/>
              <a:t> </a:t>
            </a:r>
            <a:r>
              <a:rPr lang="en-US" b="1" i="1" dirty="0"/>
              <a:t>а</a:t>
            </a:r>
            <a:r>
              <a:rPr lang="en-US" dirty="0"/>
              <a:t> е </a:t>
            </a:r>
            <a:r>
              <a:rPr lang="en-US" dirty="0" err="1"/>
              <a:t>означена</a:t>
            </a:r>
            <a:r>
              <a:rPr lang="en-US" dirty="0"/>
              <a:t> с </a:t>
            </a:r>
            <a:r>
              <a:rPr lang="en-US" b="1" i="1" dirty="0"/>
              <a:t>h</a:t>
            </a:r>
            <a:r>
              <a:rPr lang="en-US" b="1" i="1" baseline="-25000" dirty="0"/>
              <a:t>a</a:t>
            </a:r>
            <a:r>
              <a:rPr lang="en-US" dirty="0"/>
              <a:t>, а </a:t>
            </a:r>
            <a:r>
              <a:rPr lang="en-US" dirty="0" err="1"/>
              <a:t>дължината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височината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 </a:t>
            </a:r>
            <a:r>
              <a:rPr lang="en-US" b="1" i="1" dirty="0"/>
              <a:t>b</a:t>
            </a:r>
            <a:r>
              <a:rPr lang="en-US" dirty="0"/>
              <a:t> е </a:t>
            </a:r>
            <a:r>
              <a:rPr lang="en-US" dirty="0" err="1"/>
              <a:t>означена</a:t>
            </a:r>
            <a:r>
              <a:rPr lang="en-US" dirty="0"/>
              <a:t> с </a:t>
            </a:r>
            <a:r>
              <a:rPr lang="en-US" b="1" i="1" dirty="0" err="1"/>
              <a:t>h</a:t>
            </a:r>
            <a:r>
              <a:rPr lang="en-US" b="1" i="1" baseline="-25000" dirty="0" err="1"/>
              <a:t>b</a:t>
            </a:r>
            <a:r>
              <a:rPr lang="en-US" dirty="0"/>
              <a:t>. </a:t>
            </a:r>
            <a:r>
              <a:rPr lang="en-US" dirty="0" err="1"/>
              <a:t>Формилата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лице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успоредник</a:t>
            </a:r>
            <a:r>
              <a:rPr lang="en-US" dirty="0"/>
              <a:t> е </a:t>
            </a:r>
            <a:r>
              <a:rPr lang="en-US" dirty="0" err="1"/>
              <a:t>страната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височина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Тогава</a:t>
            </a:r>
            <a:r>
              <a:rPr lang="en-US" dirty="0"/>
              <a:t> </a:t>
            </a:r>
            <a:r>
              <a:rPr lang="en-US" dirty="0" err="1" smtClean="0"/>
              <a:t>формул</a:t>
            </a:r>
            <a:r>
              <a:rPr lang="bg-BG" dirty="0" smtClean="0"/>
              <a:t>ите</a:t>
            </a:r>
            <a:r>
              <a:rPr lang="en-US" dirty="0" smtClean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 smtClean="0"/>
              <a:t>лице</a:t>
            </a:r>
            <a:r>
              <a:rPr lang="bg-BG" dirty="0" smtClean="0"/>
              <a:t> и периметър</a:t>
            </a:r>
            <a:r>
              <a:rPr lang="en-US" dirty="0" smtClean="0"/>
              <a:t> </a:t>
            </a:r>
            <a:r>
              <a:rPr lang="en-US" dirty="0" err="1" smtClean="0"/>
              <a:t>изглежда</a:t>
            </a:r>
            <a:r>
              <a:rPr lang="bg-BG" dirty="0" smtClean="0"/>
              <a:t>т</a:t>
            </a:r>
            <a:r>
              <a:rPr lang="en-US" dirty="0" smtClean="0"/>
              <a:t> </a:t>
            </a:r>
            <a:r>
              <a:rPr lang="en-US" dirty="0" err="1"/>
              <a:t>така</a:t>
            </a:r>
            <a:r>
              <a:rPr lang="en-US" dirty="0"/>
              <a:t>:</a:t>
            </a:r>
          </a:p>
          <a:p>
            <a:r>
              <a:rPr lang="en-US" b="1" dirty="0"/>
              <a:t>S = </a:t>
            </a:r>
            <a:r>
              <a:rPr lang="en-US" b="1" dirty="0" err="1"/>
              <a:t>a.h</a:t>
            </a:r>
            <a:r>
              <a:rPr lang="en-US" b="1" baseline="-25000" dirty="0" err="1"/>
              <a:t>a</a:t>
            </a:r>
            <a:r>
              <a:rPr lang="en-US" b="1" dirty="0"/>
              <a:t> = </a:t>
            </a:r>
            <a:r>
              <a:rPr lang="en-US" b="1" dirty="0" err="1"/>
              <a:t>b.h</a:t>
            </a:r>
            <a:r>
              <a:rPr lang="en-US" b="1" baseline="-25000" dirty="0" err="1"/>
              <a:t>b</a:t>
            </a:r>
            <a:endParaRPr lang="en-US" dirty="0"/>
          </a:p>
          <a:p>
            <a:r>
              <a:rPr lang="en-US" b="1" dirty="0"/>
              <a:t>P = 2a + 2b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успоредни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49" y="2951162"/>
            <a:ext cx="3814762" cy="1785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363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Лице и периметър на равнинни фигури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8800" y="2249486"/>
            <a:ext cx="6678611" cy="4087813"/>
          </a:xfrm>
        </p:spPr>
        <p:txBody>
          <a:bodyPr>
            <a:normAutofit/>
          </a:bodyPr>
          <a:lstStyle/>
          <a:p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фигурата</a:t>
            </a:r>
            <a:r>
              <a:rPr lang="en-US" dirty="0"/>
              <a:t> </a:t>
            </a:r>
            <a:r>
              <a:rPr lang="en-US" dirty="0" err="1"/>
              <a:t>основите</a:t>
            </a:r>
            <a:r>
              <a:rPr lang="en-US" dirty="0"/>
              <a:t>(</a:t>
            </a:r>
            <a:r>
              <a:rPr lang="en-US" dirty="0" err="1"/>
              <a:t>двете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трапеца</a:t>
            </a:r>
            <a:r>
              <a:rPr lang="en-US" dirty="0"/>
              <a:t>) </a:t>
            </a:r>
            <a:r>
              <a:rPr lang="en-US" dirty="0" err="1"/>
              <a:t>са</a:t>
            </a:r>
            <a:r>
              <a:rPr lang="en-US" dirty="0"/>
              <a:t> с </a:t>
            </a:r>
            <a:r>
              <a:rPr lang="en-US" dirty="0" err="1"/>
              <a:t>дължина</a:t>
            </a:r>
            <a:r>
              <a:rPr lang="en-US" dirty="0"/>
              <a:t> </a:t>
            </a:r>
            <a:r>
              <a:rPr lang="en-US" b="1" i="1" dirty="0"/>
              <a:t>a</a:t>
            </a:r>
            <a:r>
              <a:rPr lang="en-US" dirty="0"/>
              <a:t> и </a:t>
            </a:r>
            <a:r>
              <a:rPr lang="en-US" b="1" i="1" dirty="0"/>
              <a:t>b</a:t>
            </a:r>
            <a:r>
              <a:rPr lang="en-US" dirty="0"/>
              <a:t> а </a:t>
            </a:r>
            <a:r>
              <a:rPr lang="en-US" dirty="0" err="1"/>
              <a:t>височината</a:t>
            </a:r>
            <a:r>
              <a:rPr lang="en-US" dirty="0"/>
              <a:t>(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разтоянието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тях</a:t>
            </a:r>
            <a:r>
              <a:rPr lang="en-US" dirty="0"/>
              <a:t>) </a:t>
            </a:r>
            <a:r>
              <a:rPr lang="en-US" dirty="0" err="1"/>
              <a:t>му</a:t>
            </a:r>
            <a:r>
              <a:rPr lang="en-US" dirty="0"/>
              <a:t> е </a:t>
            </a:r>
            <a:r>
              <a:rPr lang="en-US" b="1" i="1" dirty="0"/>
              <a:t>h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Формулите за лице и трапец са следните:</a:t>
            </a:r>
            <a:endParaRPr lang="en-US" dirty="0"/>
          </a:p>
          <a:p>
            <a:r>
              <a:rPr lang="en-US" b="1" dirty="0"/>
              <a:t>S = ½(a + b)h</a:t>
            </a:r>
            <a:endParaRPr lang="en-US" dirty="0"/>
          </a:p>
          <a:p>
            <a:r>
              <a:rPr lang="en-US" b="1" dirty="0"/>
              <a:t>P = a + b + c + c = a + b + 2c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трапец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1" y="2770187"/>
            <a:ext cx="3490912" cy="18399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765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Лице и периметър на равнинни фигури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6"/>
            <a:ext cx="5056188" cy="4024313"/>
          </a:xfrm>
        </p:spPr>
        <p:txBody>
          <a:bodyPr>
            <a:normAutofit fontScale="85000" lnSpcReduction="10000"/>
          </a:bodyPr>
          <a:lstStyle/>
          <a:p>
            <a:r>
              <a:rPr lang="bg-BG" b="1" dirty="0" smtClean="0"/>
              <a:t>Правоъгълен триъгълник</a:t>
            </a:r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S</a:t>
            </a:r>
            <a:r>
              <a:rPr lang="en-US" dirty="0"/>
              <a:t>=(</a:t>
            </a:r>
            <a:r>
              <a:rPr lang="en-US" dirty="0" err="1"/>
              <a:t>a.b</a:t>
            </a:r>
            <a:r>
              <a:rPr lang="en-US" dirty="0"/>
              <a:t>)/2</a:t>
            </a:r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S</a:t>
            </a:r>
            <a:r>
              <a:rPr lang="en-US" dirty="0"/>
              <a:t>=(</a:t>
            </a:r>
            <a:r>
              <a:rPr lang="en-US" dirty="0" err="1"/>
              <a:t>c.hc</a:t>
            </a:r>
            <a:r>
              <a:rPr lang="en-US" dirty="0"/>
              <a:t>)/2</a:t>
            </a:r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P</a:t>
            </a:r>
            <a:r>
              <a:rPr lang="en-US" dirty="0"/>
              <a:t>= </a:t>
            </a:r>
            <a:r>
              <a:rPr lang="en-US" dirty="0" err="1"/>
              <a:t>a+b+c</a:t>
            </a:r>
            <a:endParaRPr lang="en-US" dirty="0"/>
          </a:p>
          <a:p>
            <a:r>
              <a:rPr lang="en-US" dirty="0" err="1"/>
              <a:t>Нека</a:t>
            </a:r>
            <a:r>
              <a:rPr lang="en-US" dirty="0"/>
              <a:t> </a:t>
            </a:r>
            <a:r>
              <a:rPr lang="en-US" b="1" i="1" dirty="0"/>
              <a:t>ABC</a:t>
            </a:r>
            <a:r>
              <a:rPr lang="en-US" dirty="0"/>
              <a:t> е </a:t>
            </a:r>
            <a:r>
              <a:rPr lang="en-US" dirty="0" err="1" smtClean="0"/>
              <a:t>триъгълника</a:t>
            </a:r>
            <a:r>
              <a:rPr lang="bg-BG" dirty="0" smtClean="0"/>
              <a:t> </a:t>
            </a:r>
            <a:r>
              <a:rPr lang="en-US" dirty="0"/>
              <a:t>с </a:t>
            </a:r>
            <a:r>
              <a:rPr lang="en-US" dirty="0" err="1"/>
              <a:t>дължина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страните</a:t>
            </a:r>
            <a:r>
              <a:rPr lang="en-US" dirty="0"/>
              <a:t> е: </a:t>
            </a:r>
            <a:r>
              <a:rPr lang="en-US" b="1" i="1" dirty="0"/>
              <a:t>a</a:t>
            </a:r>
            <a:r>
              <a:rPr lang="en-US" dirty="0"/>
              <a:t>, </a:t>
            </a:r>
            <a:r>
              <a:rPr lang="en-US" b="1" i="1" dirty="0"/>
              <a:t>b</a:t>
            </a:r>
            <a:r>
              <a:rPr lang="en-US" dirty="0"/>
              <a:t>, </a:t>
            </a:r>
            <a:r>
              <a:rPr lang="en-US" b="1" i="1" dirty="0"/>
              <a:t>c</a:t>
            </a:r>
            <a:r>
              <a:rPr lang="en-US" dirty="0"/>
              <a:t> и </a:t>
            </a:r>
            <a:r>
              <a:rPr lang="en-US" dirty="0" err="1"/>
              <a:t>дължината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височините</a:t>
            </a:r>
            <a:r>
              <a:rPr lang="en-US" dirty="0"/>
              <a:t> е: </a:t>
            </a:r>
            <a:r>
              <a:rPr lang="en-US" b="1" i="1" dirty="0"/>
              <a:t>h</a:t>
            </a:r>
            <a:r>
              <a:rPr lang="en-US" b="1" i="1" baseline="-25000" dirty="0"/>
              <a:t>a</a:t>
            </a:r>
            <a:r>
              <a:rPr lang="en-US" dirty="0"/>
              <a:t>, </a:t>
            </a:r>
            <a:r>
              <a:rPr lang="en-US" b="1" i="1" dirty="0" err="1"/>
              <a:t>h</a:t>
            </a:r>
            <a:r>
              <a:rPr lang="en-US" b="1" i="1" baseline="-25000" dirty="0" err="1"/>
              <a:t>b</a:t>
            </a:r>
            <a:r>
              <a:rPr lang="en-US" dirty="0"/>
              <a:t> и </a:t>
            </a:r>
            <a:r>
              <a:rPr lang="en-US" b="1" i="1" dirty="0" err="1"/>
              <a:t>h</a:t>
            </a:r>
            <a:r>
              <a:rPr lang="en-US" b="1" i="1" baseline="-25000" dirty="0" err="1"/>
              <a:t>c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b="1" dirty="0" smtClean="0"/>
              <a:t>	</a:t>
            </a:r>
            <a:r>
              <a:rPr lang="en-US" b="1" dirty="0" smtClean="0"/>
              <a:t>S </a:t>
            </a:r>
            <a:r>
              <a:rPr lang="en-US" b="1" dirty="0"/>
              <a:t>= ½(</a:t>
            </a:r>
            <a:r>
              <a:rPr lang="en-US" b="1" dirty="0" err="1"/>
              <a:t>a.h</a:t>
            </a:r>
            <a:r>
              <a:rPr lang="en-US" b="1" baseline="-25000" dirty="0" err="1"/>
              <a:t>a</a:t>
            </a:r>
            <a:r>
              <a:rPr lang="en-US" b="1" dirty="0"/>
              <a:t>) = ½(</a:t>
            </a:r>
            <a:r>
              <a:rPr lang="en-US" b="1" dirty="0" err="1"/>
              <a:t>b.h</a:t>
            </a:r>
            <a:r>
              <a:rPr lang="en-US" b="1" baseline="-25000" dirty="0" err="1"/>
              <a:t>b</a:t>
            </a:r>
            <a:r>
              <a:rPr lang="en-US" b="1" dirty="0"/>
              <a:t>) = ½(</a:t>
            </a:r>
            <a:r>
              <a:rPr lang="en-US" b="1" dirty="0" err="1"/>
              <a:t>c.h</a:t>
            </a:r>
            <a:r>
              <a:rPr lang="en-US" b="1" baseline="-25000" dirty="0" err="1"/>
              <a:t>c</a:t>
            </a:r>
            <a:r>
              <a:rPr lang="en-US" b="1" dirty="0"/>
              <a:t>)</a:t>
            </a:r>
            <a:endParaRPr lang="en-US" dirty="0"/>
          </a:p>
          <a:p>
            <a:pPr marL="0" indent="0">
              <a:buNone/>
            </a:pPr>
            <a:r>
              <a:rPr lang="bg-BG" b="1" dirty="0" smtClean="0"/>
              <a:t>	</a:t>
            </a:r>
            <a:r>
              <a:rPr lang="en-US" b="1" dirty="0" smtClean="0"/>
              <a:t>P </a:t>
            </a:r>
            <a:r>
              <a:rPr lang="en-US" b="1" dirty="0"/>
              <a:t>= a + b + c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Правоъгълен триъгълни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112" y="1543050"/>
            <a:ext cx="4508500" cy="229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триъгълни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744" y="4261642"/>
            <a:ext cx="2625725" cy="1741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11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Правоъгълна координатна </a:t>
            </a:r>
            <a:r>
              <a:rPr lang="ru-RU" dirty="0" smtClean="0"/>
              <a:t>система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5525" y="1887537"/>
            <a:ext cx="6300788" cy="449421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Правоъглната</a:t>
            </a:r>
            <a:r>
              <a:rPr lang="en-US" b="1" dirty="0"/>
              <a:t> </a:t>
            </a:r>
            <a:r>
              <a:rPr lang="en-US" b="1" dirty="0" err="1"/>
              <a:t>кооординатна</a:t>
            </a:r>
            <a:r>
              <a:rPr lang="en-US" b="1" dirty="0"/>
              <a:t> </a:t>
            </a:r>
            <a:r>
              <a:rPr lang="en-US" b="1" dirty="0" err="1"/>
              <a:t>система</a:t>
            </a:r>
            <a:r>
              <a:rPr lang="en-US" dirty="0"/>
              <a:t> </a:t>
            </a:r>
            <a:r>
              <a:rPr lang="en-US" dirty="0" err="1"/>
              <a:t>представлява</a:t>
            </a:r>
            <a:r>
              <a:rPr lang="en-US" dirty="0"/>
              <a:t> 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перпендикулярни</a:t>
            </a:r>
            <a:r>
              <a:rPr lang="en-US" dirty="0"/>
              <a:t> </a:t>
            </a:r>
            <a:r>
              <a:rPr lang="en-US" dirty="0" err="1"/>
              <a:t>числови</a:t>
            </a:r>
            <a:r>
              <a:rPr lang="en-US" dirty="0"/>
              <a:t> </a:t>
            </a:r>
            <a:r>
              <a:rPr lang="en-US" dirty="0" err="1"/>
              <a:t>оси</a:t>
            </a:r>
            <a:r>
              <a:rPr lang="en-US" dirty="0"/>
              <a:t> с </a:t>
            </a:r>
            <a:r>
              <a:rPr lang="en-US" dirty="0" err="1"/>
              <a:t>общо</a:t>
            </a:r>
            <a:r>
              <a:rPr lang="en-US" dirty="0"/>
              <a:t> </a:t>
            </a:r>
            <a:r>
              <a:rPr lang="en-US" dirty="0" err="1"/>
              <a:t>начало</a:t>
            </a:r>
            <a:r>
              <a:rPr lang="en-US" dirty="0"/>
              <a:t> – </a:t>
            </a:r>
            <a:r>
              <a:rPr lang="en-US" dirty="0" err="1"/>
              <a:t>пресечната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 </a:t>
            </a:r>
            <a:r>
              <a:rPr lang="en-US" i="1" dirty="0"/>
              <a:t>О</a:t>
            </a:r>
            <a:r>
              <a:rPr lang="en-US" dirty="0"/>
              <a:t> и </a:t>
            </a:r>
            <a:r>
              <a:rPr lang="en-US" dirty="0" err="1"/>
              <a:t>избрана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и </a:t>
            </a:r>
            <a:r>
              <a:rPr lang="en-US" dirty="0" err="1"/>
              <a:t>съща</a:t>
            </a:r>
            <a:r>
              <a:rPr lang="en-US" dirty="0"/>
              <a:t> </a:t>
            </a:r>
            <a:r>
              <a:rPr lang="en-US" dirty="0" err="1"/>
              <a:t>мерна</a:t>
            </a:r>
            <a:r>
              <a:rPr lang="en-US" dirty="0"/>
              <a:t> </a:t>
            </a:r>
            <a:r>
              <a:rPr lang="en-US" dirty="0" err="1"/>
              <a:t>единица</a:t>
            </a:r>
            <a:r>
              <a:rPr lang="en-US" dirty="0"/>
              <a:t> </a:t>
            </a:r>
            <a:r>
              <a:rPr lang="en-US" dirty="0" err="1"/>
              <a:t>върху</a:t>
            </a:r>
            <a:r>
              <a:rPr lang="en-US" dirty="0"/>
              <a:t> </a:t>
            </a:r>
            <a:r>
              <a:rPr lang="en-US" dirty="0" err="1"/>
              <a:t>двете</a:t>
            </a:r>
            <a:r>
              <a:rPr lang="en-US" dirty="0"/>
              <a:t> </a:t>
            </a:r>
            <a:r>
              <a:rPr lang="en-US" dirty="0" err="1"/>
              <a:t>оси</a:t>
            </a:r>
            <a:r>
              <a:rPr lang="en-US" dirty="0"/>
              <a:t>. </a:t>
            </a:r>
            <a:r>
              <a:rPr lang="en-US" dirty="0" err="1"/>
              <a:t>Означаваме</a:t>
            </a:r>
            <a:r>
              <a:rPr lang="en-US" dirty="0"/>
              <a:t> </a:t>
            </a:r>
            <a:r>
              <a:rPr lang="en-US" i="1" dirty="0" err="1"/>
              <a:t>Оху</a:t>
            </a:r>
            <a:r>
              <a:rPr lang="en-US" dirty="0"/>
              <a:t> </a:t>
            </a:r>
            <a:r>
              <a:rPr lang="en-US" dirty="0" err="1"/>
              <a:t>или</a:t>
            </a:r>
            <a:r>
              <a:rPr lang="en-US" dirty="0"/>
              <a:t> </a:t>
            </a:r>
            <a:r>
              <a:rPr lang="en-US" i="1" dirty="0" err="1"/>
              <a:t>хОу</a:t>
            </a:r>
            <a:r>
              <a:rPr lang="en-US" dirty="0"/>
              <a:t>.</a:t>
            </a:r>
          </a:p>
          <a:p>
            <a:r>
              <a:rPr lang="en-US" dirty="0" err="1"/>
              <a:t>Точка</a:t>
            </a:r>
            <a:r>
              <a:rPr lang="en-US" dirty="0"/>
              <a:t> </a:t>
            </a:r>
            <a:r>
              <a:rPr lang="en-US" i="1" dirty="0"/>
              <a:t>О</a:t>
            </a:r>
            <a:r>
              <a:rPr lang="en-US" dirty="0"/>
              <a:t> 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dirty="0" err="1"/>
              <a:t>начало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декартовата</a:t>
            </a:r>
            <a:r>
              <a:rPr lang="en-US" dirty="0"/>
              <a:t> </a:t>
            </a:r>
            <a:r>
              <a:rPr lang="en-US" dirty="0" err="1"/>
              <a:t>координатна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Оста</a:t>
            </a:r>
            <a:r>
              <a:rPr lang="en-US" dirty="0"/>
              <a:t> </a:t>
            </a:r>
            <a:r>
              <a:rPr lang="en-US" i="1" dirty="0" err="1"/>
              <a:t>Ох</a:t>
            </a:r>
            <a:r>
              <a:rPr lang="en-US" dirty="0"/>
              <a:t> е </a:t>
            </a:r>
            <a:r>
              <a:rPr lang="en-US" b="1" dirty="0" err="1"/>
              <a:t>абцисна</a:t>
            </a:r>
            <a:r>
              <a:rPr lang="en-US" dirty="0"/>
              <a:t> </a:t>
            </a:r>
            <a:r>
              <a:rPr lang="en-US" b="1" dirty="0" err="1"/>
              <a:t>ос</a:t>
            </a:r>
            <a:r>
              <a:rPr lang="en-US" dirty="0"/>
              <a:t> (</a:t>
            </a:r>
            <a:r>
              <a:rPr lang="en-US" dirty="0" err="1"/>
              <a:t>хоризонтална</a:t>
            </a:r>
            <a:r>
              <a:rPr lang="en-US" dirty="0"/>
              <a:t> </a:t>
            </a:r>
            <a:r>
              <a:rPr lang="en-US" dirty="0" err="1"/>
              <a:t>ос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 err="1"/>
              <a:t>Оста</a:t>
            </a:r>
            <a:r>
              <a:rPr lang="en-US" dirty="0"/>
              <a:t> </a:t>
            </a:r>
            <a:r>
              <a:rPr lang="en-US" i="1" dirty="0" err="1"/>
              <a:t>Оy</a:t>
            </a:r>
            <a:r>
              <a:rPr lang="en-US" dirty="0"/>
              <a:t> е </a:t>
            </a:r>
            <a:r>
              <a:rPr lang="en-US" b="1" dirty="0" err="1"/>
              <a:t>ординатна</a:t>
            </a:r>
            <a:r>
              <a:rPr lang="en-US" b="1" dirty="0"/>
              <a:t> </a:t>
            </a:r>
            <a:r>
              <a:rPr lang="en-US" dirty="0"/>
              <a:t> </a:t>
            </a:r>
            <a:r>
              <a:rPr lang="en-US" b="1" dirty="0" err="1"/>
              <a:t>ос</a:t>
            </a:r>
            <a:r>
              <a:rPr lang="en-US" dirty="0"/>
              <a:t> (</a:t>
            </a:r>
            <a:r>
              <a:rPr lang="en-US" dirty="0" err="1"/>
              <a:t>вертикалана</a:t>
            </a:r>
            <a:r>
              <a:rPr lang="en-US" dirty="0"/>
              <a:t> </a:t>
            </a:r>
            <a:r>
              <a:rPr lang="en-US" dirty="0" err="1"/>
              <a:t>ос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pic>
        <p:nvPicPr>
          <p:cNvPr id="4" name="Picture 3" descr="http://sbornik.biz/6class/U15-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1887537"/>
            <a:ext cx="4133850" cy="3667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5507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Квадранти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правоъгълната</a:t>
            </a:r>
            <a:r>
              <a:rPr lang="en-US" b="1" dirty="0"/>
              <a:t> </a:t>
            </a:r>
            <a:r>
              <a:rPr lang="en-US" b="1" dirty="0" err="1"/>
              <a:t>координатна</a:t>
            </a:r>
            <a:r>
              <a:rPr lang="en-US" b="1" dirty="0"/>
              <a:t> </a:t>
            </a:r>
            <a:r>
              <a:rPr lang="en-US" b="1" dirty="0" err="1" smtClean="0"/>
              <a:t>система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563" y="2097088"/>
            <a:ext cx="5945188" cy="431641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Двете</a:t>
            </a:r>
            <a:r>
              <a:rPr lang="en-US" dirty="0"/>
              <a:t> </a:t>
            </a:r>
            <a:r>
              <a:rPr lang="en-US" dirty="0" err="1"/>
              <a:t>оси</a:t>
            </a:r>
            <a:r>
              <a:rPr lang="en-US" dirty="0"/>
              <a:t>  </a:t>
            </a:r>
            <a:r>
              <a:rPr lang="en-US" dirty="0" err="1"/>
              <a:t>разделят</a:t>
            </a:r>
            <a:r>
              <a:rPr lang="en-US" dirty="0"/>
              <a:t> </a:t>
            </a:r>
            <a:r>
              <a:rPr lang="en-US" dirty="0" err="1"/>
              <a:t>равнината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четири</a:t>
            </a:r>
            <a:r>
              <a:rPr lang="en-US" dirty="0"/>
              <a:t>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наричани</a:t>
            </a:r>
            <a:r>
              <a:rPr lang="en-US" dirty="0"/>
              <a:t> </a:t>
            </a:r>
            <a:r>
              <a:rPr lang="en-US" b="1" dirty="0" err="1"/>
              <a:t>квадранти</a:t>
            </a:r>
            <a:r>
              <a:rPr lang="en-US" dirty="0"/>
              <a:t>.</a:t>
            </a:r>
          </a:p>
          <a:p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квадрантите</a:t>
            </a:r>
            <a:r>
              <a:rPr lang="en-US" dirty="0"/>
              <a:t> е </a:t>
            </a:r>
            <a:r>
              <a:rPr lang="en-US" dirty="0" err="1"/>
              <a:t>характерно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- І </a:t>
            </a:r>
            <a:r>
              <a:rPr lang="en-US" dirty="0" err="1"/>
              <a:t>квадрант</a:t>
            </a:r>
            <a:r>
              <a:rPr lang="en-US" dirty="0"/>
              <a:t> – </a:t>
            </a:r>
            <a:r>
              <a:rPr lang="en-US" dirty="0" err="1"/>
              <a:t>точките</a:t>
            </a:r>
            <a:r>
              <a:rPr lang="en-US" dirty="0"/>
              <a:t> в </a:t>
            </a:r>
            <a:r>
              <a:rPr lang="en-US" dirty="0" err="1"/>
              <a:t>този</a:t>
            </a:r>
            <a:r>
              <a:rPr lang="en-US" dirty="0"/>
              <a:t> </a:t>
            </a:r>
            <a:r>
              <a:rPr lang="en-US" dirty="0" err="1"/>
              <a:t>квадрант</a:t>
            </a:r>
            <a:r>
              <a:rPr lang="en-US" dirty="0"/>
              <a:t> </a:t>
            </a:r>
            <a:r>
              <a:rPr lang="en-US" dirty="0" err="1"/>
              <a:t>имат</a:t>
            </a:r>
            <a:r>
              <a:rPr lang="en-US" dirty="0"/>
              <a:t> (+) </a:t>
            </a:r>
            <a:r>
              <a:rPr lang="en-US" dirty="0" err="1"/>
              <a:t>абциса</a:t>
            </a:r>
            <a:r>
              <a:rPr lang="en-US" dirty="0"/>
              <a:t> и (+) </a:t>
            </a:r>
            <a:r>
              <a:rPr lang="en-US" dirty="0" err="1"/>
              <a:t>ордината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smtClean="0"/>
              <a:t>- </a:t>
            </a:r>
            <a:r>
              <a:rPr lang="en-US" dirty="0"/>
              <a:t>ІІ </a:t>
            </a:r>
            <a:r>
              <a:rPr lang="en-US" dirty="0" err="1"/>
              <a:t>квадрант</a:t>
            </a:r>
            <a:r>
              <a:rPr lang="en-US" dirty="0"/>
              <a:t> – </a:t>
            </a:r>
            <a:r>
              <a:rPr lang="en-US" dirty="0" err="1"/>
              <a:t>точките</a:t>
            </a:r>
            <a:r>
              <a:rPr lang="en-US" dirty="0"/>
              <a:t> в </a:t>
            </a:r>
            <a:r>
              <a:rPr lang="en-US" dirty="0" err="1"/>
              <a:t>този</a:t>
            </a:r>
            <a:r>
              <a:rPr lang="en-US" dirty="0"/>
              <a:t> </a:t>
            </a:r>
            <a:r>
              <a:rPr lang="en-US" dirty="0" err="1"/>
              <a:t>квадрант</a:t>
            </a:r>
            <a:r>
              <a:rPr lang="en-US" dirty="0"/>
              <a:t> </a:t>
            </a:r>
            <a:r>
              <a:rPr lang="en-US" dirty="0" err="1"/>
              <a:t>имат</a:t>
            </a:r>
            <a:r>
              <a:rPr lang="en-US" dirty="0"/>
              <a:t> (-) </a:t>
            </a:r>
            <a:r>
              <a:rPr lang="en-US" dirty="0" err="1"/>
              <a:t>абциса</a:t>
            </a:r>
            <a:r>
              <a:rPr lang="en-US" dirty="0"/>
              <a:t> и (+) </a:t>
            </a:r>
            <a:r>
              <a:rPr lang="en-US" dirty="0" err="1"/>
              <a:t>ордината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smtClean="0"/>
              <a:t>- </a:t>
            </a:r>
            <a:r>
              <a:rPr lang="en-US" dirty="0"/>
              <a:t>ІІІ </a:t>
            </a:r>
            <a:r>
              <a:rPr lang="en-US" dirty="0" err="1"/>
              <a:t>квадрант</a:t>
            </a:r>
            <a:r>
              <a:rPr lang="en-US" dirty="0"/>
              <a:t> – </a:t>
            </a:r>
            <a:r>
              <a:rPr lang="en-US" dirty="0" err="1"/>
              <a:t>точките</a:t>
            </a:r>
            <a:r>
              <a:rPr lang="en-US" dirty="0"/>
              <a:t> в </a:t>
            </a:r>
            <a:r>
              <a:rPr lang="en-US" dirty="0" err="1"/>
              <a:t>този</a:t>
            </a:r>
            <a:r>
              <a:rPr lang="en-US" dirty="0"/>
              <a:t> </a:t>
            </a:r>
            <a:r>
              <a:rPr lang="en-US" dirty="0" err="1"/>
              <a:t>квадрант</a:t>
            </a:r>
            <a:r>
              <a:rPr lang="en-US" dirty="0"/>
              <a:t> </a:t>
            </a:r>
            <a:r>
              <a:rPr lang="en-US" dirty="0" err="1"/>
              <a:t>имат</a:t>
            </a:r>
            <a:r>
              <a:rPr lang="en-US" dirty="0"/>
              <a:t> (-) </a:t>
            </a:r>
            <a:r>
              <a:rPr lang="en-US" dirty="0" err="1"/>
              <a:t>абциса</a:t>
            </a:r>
            <a:r>
              <a:rPr lang="en-US" dirty="0"/>
              <a:t> и (-) </a:t>
            </a:r>
            <a:r>
              <a:rPr lang="en-US" dirty="0" err="1"/>
              <a:t>ордината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smtClean="0"/>
              <a:t>- </a:t>
            </a:r>
            <a:r>
              <a:rPr lang="en-US" dirty="0"/>
              <a:t>ІV </a:t>
            </a:r>
            <a:r>
              <a:rPr lang="en-US" dirty="0" err="1"/>
              <a:t>квадрант</a:t>
            </a:r>
            <a:r>
              <a:rPr lang="en-US" dirty="0"/>
              <a:t> – </a:t>
            </a:r>
            <a:r>
              <a:rPr lang="en-US" dirty="0" err="1"/>
              <a:t>точките</a:t>
            </a:r>
            <a:r>
              <a:rPr lang="en-US" dirty="0"/>
              <a:t> в </a:t>
            </a:r>
            <a:r>
              <a:rPr lang="en-US" dirty="0" err="1"/>
              <a:t>този</a:t>
            </a:r>
            <a:r>
              <a:rPr lang="en-US" dirty="0"/>
              <a:t> </a:t>
            </a:r>
            <a:r>
              <a:rPr lang="en-US" dirty="0" err="1"/>
              <a:t>квадрант</a:t>
            </a:r>
            <a:r>
              <a:rPr lang="en-US" dirty="0"/>
              <a:t> </a:t>
            </a:r>
            <a:r>
              <a:rPr lang="en-US" dirty="0" err="1"/>
              <a:t>имат</a:t>
            </a:r>
            <a:r>
              <a:rPr lang="en-US" dirty="0"/>
              <a:t> (+) </a:t>
            </a:r>
            <a:r>
              <a:rPr lang="en-US" dirty="0" err="1"/>
              <a:t>абциса</a:t>
            </a:r>
            <a:r>
              <a:rPr lang="en-US" dirty="0"/>
              <a:t> и (-) </a:t>
            </a:r>
            <a:r>
              <a:rPr lang="en-US" dirty="0" err="1"/>
              <a:t>ордината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 descr="http://sbornik.biz/6class/U15-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900" y="1946274"/>
            <a:ext cx="4787900" cy="398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21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813" y="339118"/>
            <a:ext cx="9905998" cy="1478570"/>
          </a:xfrm>
        </p:spPr>
        <p:txBody>
          <a:bodyPr/>
          <a:lstStyle/>
          <a:p>
            <a:r>
              <a:rPr lang="en-US" b="1" dirty="0" err="1"/>
              <a:t>Симетрични</a:t>
            </a:r>
            <a:r>
              <a:rPr lang="en-US" b="1" dirty="0"/>
              <a:t> </a:t>
            </a:r>
            <a:r>
              <a:rPr lang="en-US" b="1" dirty="0" err="1" smtClean="0"/>
              <a:t>точки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2413" y="1474786"/>
            <a:ext cx="5526088" cy="4608513"/>
          </a:xfrm>
        </p:spPr>
        <p:txBody>
          <a:bodyPr>
            <a:normAutofit fontScale="92500"/>
          </a:bodyPr>
          <a:lstStyle/>
          <a:p>
            <a:r>
              <a:rPr lang="en-US" dirty="0"/>
              <a:t>М и М</a:t>
            </a:r>
            <a:r>
              <a:rPr lang="en-US" baseline="-25000" dirty="0"/>
              <a:t>1 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симетрично</a:t>
            </a:r>
            <a:r>
              <a:rPr lang="en-US" dirty="0"/>
              <a:t> </a:t>
            </a:r>
            <a:r>
              <a:rPr lang="en-US" dirty="0" err="1"/>
              <a:t>разположени</a:t>
            </a:r>
            <a:r>
              <a:rPr lang="en-US" dirty="0"/>
              <a:t> </a:t>
            </a:r>
            <a:r>
              <a:rPr lang="en-US" dirty="0" err="1"/>
              <a:t>спрямо</a:t>
            </a:r>
            <a:r>
              <a:rPr lang="en-US" dirty="0"/>
              <a:t> </a:t>
            </a:r>
            <a:r>
              <a:rPr lang="en-US" dirty="0" err="1"/>
              <a:t>ос</a:t>
            </a:r>
            <a:r>
              <a:rPr lang="en-US" dirty="0"/>
              <a:t> </a:t>
            </a:r>
            <a:r>
              <a:rPr lang="en-US" i="1" dirty="0" err="1"/>
              <a:t>Ох</a:t>
            </a:r>
            <a:r>
              <a:rPr lang="en-US" dirty="0"/>
              <a:t> – </a:t>
            </a:r>
            <a:r>
              <a:rPr lang="en-US" dirty="0" err="1"/>
              <a:t>това</a:t>
            </a:r>
            <a:r>
              <a:rPr lang="en-US" dirty="0"/>
              <a:t> </a:t>
            </a:r>
            <a:r>
              <a:rPr lang="en-US" dirty="0" err="1"/>
              <a:t>значи</a:t>
            </a:r>
            <a:r>
              <a:rPr lang="en-US" dirty="0"/>
              <a:t>, </a:t>
            </a:r>
            <a:r>
              <a:rPr lang="en-US" dirty="0" err="1"/>
              <a:t>че</a:t>
            </a:r>
            <a:r>
              <a:rPr lang="en-US" dirty="0"/>
              <a:t> </a:t>
            </a:r>
            <a:r>
              <a:rPr lang="en-US" dirty="0" err="1"/>
              <a:t>двете</a:t>
            </a:r>
            <a:r>
              <a:rPr lang="en-US" dirty="0"/>
              <a:t> </a:t>
            </a:r>
            <a:r>
              <a:rPr lang="en-US" dirty="0" err="1"/>
              <a:t>точки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намират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еднакво</a:t>
            </a:r>
            <a:r>
              <a:rPr lang="en-US" dirty="0"/>
              <a:t> </a:t>
            </a:r>
            <a:r>
              <a:rPr lang="en-US" dirty="0" err="1"/>
              <a:t>разтояние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оста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i="1" dirty="0" err="1"/>
              <a:t>х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N и N</a:t>
            </a:r>
            <a:r>
              <a:rPr lang="en-US" baseline="-25000" dirty="0"/>
              <a:t>1</a:t>
            </a:r>
            <a:r>
              <a:rPr lang="en-US" dirty="0"/>
              <a:t> 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симетрични</a:t>
            </a:r>
            <a:r>
              <a:rPr lang="en-US" dirty="0"/>
              <a:t> </a:t>
            </a:r>
            <a:r>
              <a:rPr lang="en-US" dirty="0" err="1"/>
              <a:t>спрямо</a:t>
            </a:r>
            <a:r>
              <a:rPr lang="en-US" dirty="0"/>
              <a:t> </a:t>
            </a:r>
            <a:r>
              <a:rPr lang="en-US" dirty="0" err="1"/>
              <a:t>ос</a:t>
            </a:r>
            <a:r>
              <a:rPr lang="en-US" dirty="0"/>
              <a:t> </a:t>
            </a:r>
            <a:r>
              <a:rPr lang="en-US" i="1" dirty="0" err="1"/>
              <a:t>Оy</a:t>
            </a:r>
            <a:r>
              <a:rPr lang="en-US" i="1" dirty="0"/>
              <a:t> </a:t>
            </a:r>
            <a:r>
              <a:rPr lang="en-US" dirty="0"/>
              <a:t>– </a:t>
            </a:r>
            <a:r>
              <a:rPr lang="en-US" dirty="0" err="1"/>
              <a:t>двете</a:t>
            </a:r>
            <a:r>
              <a:rPr lang="en-US" dirty="0"/>
              <a:t> </a:t>
            </a:r>
            <a:r>
              <a:rPr lang="en-US" dirty="0" err="1"/>
              <a:t>точки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намират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еднакво</a:t>
            </a:r>
            <a:r>
              <a:rPr lang="en-US" dirty="0"/>
              <a:t> </a:t>
            </a:r>
            <a:r>
              <a:rPr lang="en-US" dirty="0" err="1"/>
              <a:t>разтояние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оста</a:t>
            </a:r>
            <a:r>
              <a:rPr lang="en-US" dirty="0"/>
              <a:t> </a:t>
            </a:r>
            <a:r>
              <a:rPr lang="en-US" i="1" dirty="0" err="1"/>
              <a:t>Оy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Точка</a:t>
            </a:r>
            <a:r>
              <a:rPr lang="en-US" dirty="0"/>
              <a:t> А и А</a:t>
            </a:r>
            <a:r>
              <a:rPr lang="en-US" baseline="-25000" dirty="0"/>
              <a:t>1</a:t>
            </a:r>
            <a:r>
              <a:rPr lang="en-US" dirty="0"/>
              <a:t> 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симетрични</a:t>
            </a:r>
            <a:r>
              <a:rPr lang="en-US" dirty="0"/>
              <a:t> </a:t>
            </a:r>
            <a:r>
              <a:rPr lang="en-US" dirty="0" err="1"/>
              <a:t>спрямо</a:t>
            </a:r>
            <a:r>
              <a:rPr lang="en-US" dirty="0"/>
              <a:t> </a:t>
            </a:r>
            <a:r>
              <a:rPr lang="en-US" dirty="0" err="1"/>
              <a:t>началото</a:t>
            </a:r>
            <a:r>
              <a:rPr lang="en-US" dirty="0"/>
              <a:t> О.</a:t>
            </a:r>
            <a:br>
              <a:rPr lang="en-US" dirty="0"/>
            </a:br>
            <a:r>
              <a:rPr lang="en-US" dirty="0" err="1"/>
              <a:t>Точка</a:t>
            </a:r>
            <a:r>
              <a:rPr lang="en-US" dirty="0"/>
              <a:t> B и B</a:t>
            </a:r>
            <a:r>
              <a:rPr lang="en-US" baseline="-25000" dirty="0"/>
              <a:t>1</a:t>
            </a:r>
            <a:r>
              <a:rPr lang="en-US" dirty="0"/>
              <a:t> 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симетрични</a:t>
            </a:r>
            <a:r>
              <a:rPr lang="en-US" dirty="0"/>
              <a:t> </a:t>
            </a:r>
            <a:r>
              <a:rPr lang="en-US" dirty="0" err="1"/>
              <a:t>спрямо</a:t>
            </a:r>
            <a:r>
              <a:rPr lang="en-US" dirty="0"/>
              <a:t> </a:t>
            </a:r>
            <a:r>
              <a:rPr lang="en-US" dirty="0" err="1"/>
              <a:t>началото</a:t>
            </a:r>
            <a:r>
              <a:rPr lang="en-US" dirty="0"/>
              <a:t> О. </a:t>
            </a:r>
            <a:endParaRPr lang="en-US" dirty="0"/>
          </a:p>
        </p:txBody>
      </p:sp>
      <p:pic>
        <p:nvPicPr>
          <p:cNvPr id="4" name="Picture 3" descr="http://sbornik.biz/6class/U15-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1260633"/>
            <a:ext cx="3167062" cy="2689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sbornik.biz/6class/U15-4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4013200"/>
            <a:ext cx="3167062" cy="2514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616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10</TotalTime>
  <Words>92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Tw Cen MT</vt:lpstr>
      <vt:lpstr>Circuit</vt:lpstr>
      <vt:lpstr>Измерване на фигури и тела</vt:lpstr>
      <vt:lpstr>Лице и периметър на равнинни фигури</vt:lpstr>
      <vt:lpstr>Лице и периметър на равнинни фигури</vt:lpstr>
      <vt:lpstr>Лице и периметър на равнинни фигури</vt:lpstr>
      <vt:lpstr>Лице и периметър на равнинни фигури</vt:lpstr>
      <vt:lpstr>Лице и периметър на равнинни фигури</vt:lpstr>
      <vt:lpstr>Правоъгълна координатна система</vt:lpstr>
      <vt:lpstr>Квадранти на правоъгълната координатна система</vt:lpstr>
      <vt:lpstr>Симетрични точки</vt:lpstr>
      <vt:lpstr>Разстояние от точка до права</vt:lpstr>
      <vt:lpstr>Благодарим за вниманието!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Измерване на фигури и тела</dc:title>
  <dc:creator>Jordan Atanasov</dc:creator>
  <cp:lastModifiedBy>Jordan Atanasov</cp:lastModifiedBy>
  <cp:revision>9</cp:revision>
  <dcterms:created xsi:type="dcterms:W3CDTF">2017-06-14T13:28:13Z</dcterms:created>
  <dcterms:modified xsi:type="dcterms:W3CDTF">2017-06-14T13:39:12Z</dcterms:modified>
</cp:coreProperties>
</file>