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394" r:id="rId6"/>
    <p:sldId id="440" r:id="rId7"/>
    <p:sldId id="432" r:id="rId8"/>
    <p:sldId id="433" r:id="rId9"/>
    <p:sldId id="393" r:id="rId10"/>
    <p:sldId id="434" r:id="rId11"/>
    <p:sldId id="435" r:id="rId12"/>
    <p:sldId id="438" r:id="rId13"/>
    <p:sldId id="437" r:id="rId14"/>
    <p:sldId id="441" r:id="rId15"/>
    <p:sldId id="439" r:id="rId16"/>
    <p:sldId id="442" r:id="rId17"/>
    <p:sldId id="443" r:id="rId18"/>
    <p:sldId id="444" r:id="rId19"/>
    <p:sldId id="445" r:id="rId20"/>
    <p:sldId id="446" r:id="rId21"/>
    <p:sldId id="447" r:id="rId22"/>
    <p:sldId id="449" r:id="rId23"/>
    <p:sldId id="448" r:id="rId24"/>
    <p:sldId id="450" r:id="rId25"/>
    <p:sldId id="451" r:id="rId26"/>
    <p:sldId id="452" r:id="rId27"/>
    <p:sldId id="453" r:id="rId28"/>
    <p:sldId id="454" r:id="rId29"/>
    <p:sldId id="455" r:id="rId30"/>
    <p:sldId id="456" r:id="rId31"/>
    <p:sldId id="457" r:id="rId32"/>
    <p:sldId id="458" r:id="rId33"/>
    <p:sldId id="459" r:id="rId34"/>
    <p:sldId id="460" r:id="rId35"/>
    <p:sldId id="461" r:id="rId36"/>
    <p:sldId id="462" r:id="rId37"/>
    <p:sldId id="463" r:id="rId38"/>
    <p:sldId id="464" r:id="rId39"/>
    <p:sldId id="466" r:id="rId40"/>
    <p:sldId id="465" r:id="rId41"/>
    <p:sldId id="468" r:id="rId42"/>
    <p:sldId id="469" r:id="rId43"/>
    <p:sldId id="470" r:id="rId44"/>
    <p:sldId id="318" r:id="rId45"/>
    <p:sldId id="355" r:id="rId46"/>
    <p:sldId id="430" r:id="rId47"/>
    <p:sldId id="261" r:id="rId4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  <a:srgbClr val="00B050"/>
    <a:srgbClr val="000000"/>
    <a:srgbClr val="AAB0C8"/>
    <a:srgbClr val="FFFFFF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71" d="100"/>
          <a:sy n="71" d="100"/>
        </p:scale>
        <p:origin x="-1266" y="-4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88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801%20Demonstration/Example-0801%20Demonstration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802%20Version/Example-0802%20Version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803%20Canvas%20and%20Suica/Example-0803%20Canvas%20and%20Suica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804%20Background/Example-0804%20Background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Example-0804%20Background/Example-0804%20Background.html" TargetMode="External"/><Relationship Id="rId2" Type="http://schemas.openxmlformats.org/officeDocument/2006/relationships/hyperlink" Target="Example-0805%20Blue%20background/Example-0805%20Blue%20background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806%20Neutral%20color/Example-0806%20Neutral%20colou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807%20RGB%20cube/Example-0807%20RGB%20cube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808%20Oxyz/Example-0808%20Oxyz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809%20Demo/Example-0809%20Demo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810%20Fast%20demo/Example-0810%20Fast%20demo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Library </a:t>
            </a:r>
            <a:r>
              <a:rPr lang="en-US" noProof="0" dirty="0" err="1" smtClean="0"/>
              <a:t>SUICA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bg-BG" dirty="0" smtClean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Just for illustration</a:t>
            </a:r>
            <a:endParaRPr lang="bg-BG" sz="900" dirty="0" smtClean="0">
              <a:solidFill>
                <a:schemeClr val="tx2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8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Suica</a:t>
            </a:r>
            <a:r>
              <a:rPr lang="en-US" dirty="0" smtClean="0"/>
              <a:t> application code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Major elements</a:t>
            </a:r>
            <a:endParaRPr lang="bg-BG" dirty="0" smtClean="0"/>
          </a:p>
          <a:p>
            <a:pPr lvl="1"/>
            <a:r>
              <a:rPr lang="en-US" dirty="0" smtClean="0"/>
              <a:t>The library itself</a:t>
            </a:r>
          </a:p>
          <a:p>
            <a:pPr lvl="1"/>
            <a:r>
              <a:rPr lang="en-US" dirty="0" smtClean="0"/>
              <a:t>Main function</a:t>
            </a:r>
          </a:p>
          <a:p>
            <a:pPr lvl="1"/>
            <a:r>
              <a:rPr lang="en-US" dirty="0" smtClean="0"/>
              <a:t>Animation function (optional)</a:t>
            </a:r>
          </a:p>
          <a:p>
            <a:pPr lvl="1"/>
            <a:r>
              <a:rPr lang="en-US" dirty="0" smtClean="0"/>
              <a:t>Main function activation</a:t>
            </a:r>
          </a:p>
          <a:p>
            <a:pPr lvl="1"/>
            <a:r>
              <a:rPr lang="en-US" dirty="0" smtClean="0"/>
              <a:t>&lt;canvas&gt;</a:t>
            </a:r>
            <a:r>
              <a:rPr lang="bg-BG" dirty="0" smtClean="0"/>
              <a:t> </a:t>
            </a:r>
            <a:r>
              <a:rPr lang="en-US" dirty="0" smtClean="0"/>
              <a:t>element to contain the graphics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289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bg-BG" dirty="0" smtClean="0"/>
          </a:p>
          <a:p>
            <a:pPr lvl="1"/>
            <a:r>
              <a:rPr lang="en-US" dirty="0" smtClean="0"/>
              <a:t>The library is activated with element &lt;script&gt;</a:t>
            </a:r>
          </a:p>
          <a:p>
            <a:pPr lvl="1"/>
            <a:r>
              <a:rPr lang="en-US" dirty="0" smtClean="0"/>
              <a:t>The main and the other functions are in another </a:t>
            </a:r>
            <a:r>
              <a:rPr lang="bg-BG" dirty="0" smtClean="0"/>
              <a:t>&lt;</a:t>
            </a:r>
            <a:r>
              <a:rPr lang="en-US" dirty="0" smtClean="0"/>
              <a:t>script&gt;</a:t>
            </a:r>
          </a:p>
          <a:p>
            <a:pPr lvl="1"/>
            <a:r>
              <a:rPr lang="en-US" dirty="0" smtClean="0"/>
              <a:t>The &lt;body&gt;</a:t>
            </a:r>
            <a:r>
              <a:rPr lang="bg-BG" dirty="0" smtClean="0"/>
              <a:t> </a:t>
            </a:r>
            <a:r>
              <a:rPr lang="en-US" dirty="0" smtClean="0"/>
              <a:t>contains a &lt;canvas&gt;, where graphics is shown</a:t>
            </a:r>
            <a:endParaRPr lang="bg-BG" dirty="0" smtClean="0"/>
          </a:p>
          <a:p>
            <a:pPr lvl="1"/>
            <a:r>
              <a:rPr lang="en-US" dirty="0" smtClean="0"/>
              <a:t>After loading &lt;body&gt;</a:t>
            </a:r>
            <a:r>
              <a:rPr lang="bg-BG" dirty="0" smtClean="0"/>
              <a:t> </a:t>
            </a:r>
            <a:r>
              <a:rPr lang="en-US" dirty="0" smtClean="0"/>
              <a:t>the event</a:t>
            </a:r>
            <a:r>
              <a:rPr lang="bg-BG" dirty="0" smtClean="0"/>
              <a:t> </a:t>
            </a:r>
            <a:r>
              <a:rPr lang="en-US" dirty="0" err="1" smtClean="0"/>
              <a:t>onload</a:t>
            </a:r>
            <a:r>
              <a:rPr lang="en-US" dirty="0" smtClean="0"/>
              <a:t> is activated and executes the main function</a:t>
            </a:r>
            <a:endParaRPr lang="bg-BG" dirty="0" smtClean="0"/>
          </a:p>
          <a:p>
            <a:pPr lvl="1"/>
            <a:r>
              <a:rPr lang="en-US" dirty="0" smtClean="0"/>
              <a:t>The main function creates the graphical objects and sets their main properties</a:t>
            </a:r>
            <a:endParaRPr lang="bg-BG" dirty="0" smtClean="0"/>
          </a:p>
          <a:p>
            <a:pPr lvl="1"/>
            <a:r>
              <a:rPr lang="en-US" dirty="0" smtClean="0"/>
              <a:t>If there is animation function, it is working continuously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913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920269" y="1200165"/>
            <a:ext cx="6949364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400780" y="1660642"/>
            <a:ext cx="2285975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3147" y="1657359"/>
            <a:ext cx="1463024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&lt;body&gt;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57610" y="1660642"/>
            <a:ext cx="2651731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           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Suica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40487" y="2113410"/>
            <a:ext cx="2285975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 objects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40488" y="3223452"/>
            <a:ext cx="1183650" cy="71988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Drawing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2" name="Elbow Connector 31"/>
          <p:cNvCxnSpPr>
            <a:stCxn id="4" idx="0"/>
            <a:endCxn id="26" idx="0"/>
          </p:cNvCxnSpPr>
          <p:nvPr/>
        </p:nvCxnSpPr>
        <p:spPr>
          <a:xfrm rot="16200000" flipH="1">
            <a:off x="4961187" y="-469170"/>
            <a:ext cx="456051" cy="4709108"/>
          </a:xfrm>
          <a:prstGeom prst="bentConnector3">
            <a:avLst>
              <a:gd name="adj1" fmla="val -16029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0" idx="1"/>
            <a:endCxn id="7" idx="2"/>
          </p:cNvCxnSpPr>
          <p:nvPr/>
        </p:nvCxnSpPr>
        <p:spPr>
          <a:xfrm rot="10800000">
            <a:off x="2836802" y="2837211"/>
            <a:ext cx="1003687" cy="74618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26" idx="2"/>
            <a:endCxn id="46" idx="0"/>
          </p:cNvCxnSpPr>
          <p:nvPr/>
        </p:nvCxnSpPr>
        <p:spPr>
          <a:xfrm>
            <a:off x="7543767" y="2844930"/>
            <a:ext cx="4285" cy="37852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0"/>
          <p:cNvCxnSpPr/>
          <p:nvPr/>
        </p:nvCxnSpPr>
        <p:spPr>
          <a:xfrm>
            <a:off x="5714987" y="2844930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0"/>
          <p:cNvCxnSpPr/>
          <p:nvPr/>
        </p:nvCxnSpPr>
        <p:spPr>
          <a:xfrm flipH="1" flipV="1">
            <a:off x="5024139" y="3584413"/>
            <a:ext cx="370812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583657" y="2113410"/>
            <a:ext cx="1920220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Main function and definitions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34658" y="560092"/>
            <a:ext cx="4709109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Once, after the page is loaded</a:t>
            </a:r>
            <a:endParaRPr lang="bg-BG" sz="16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9" name="Straight Arrow Connector 8"/>
          <p:cNvCxnSpPr>
            <a:stCxn id="26" idx="1"/>
            <a:endCxn id="28" idx="3"/>
          </p:cNvCxnSpPr>
          <p:nvPr/>
        </p:nvCxnSpPr>
        <p:spPr>
          <a:xfrm flipH="1">
            <a:off x="6126462" y="2479170"/>
            <a:ext cx="457195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110"/>
          <p:cNvCxnSpPr/>
          <p:nvPr/>
        </p:nvCxnSpPr>
        <p:spPr>
          <a:xfrm>
            <a:off x="4432312" y="2863662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126464" y="3584414"/>
            <a:ext cx="548633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60" idx="2"/>
            <a:endCxn id="46" idx="2"/>
          </p:cNvCxnSpPr>
          <p:nvPr/>
        </p:nvCxnSpPr>
        <p:spPr>
          <a:xfrm rot="5400000" flipH="1" flipV="1">
            <a:off x="4048367" y="809407"/>
            <a:ext cx="365757" cy="6633612"/>
          </a:xfrm>
          <a:prstGeom prst="bentConnector3">
            <a:avLst>
              <a:gd name="adj1" fmla="val -62501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14439" y="4583408"/>
            <a:ext cx="6629328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At every animation cycle</a:t>
            </a:r>
            <a:endParaRPr lang="bg-BG" sz="16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74367" y="1200165"/>
            <a:ext cx="1280146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Browser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03511" y="3210690"/>
            <a:ext cx="822951" cy="7326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Frames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592226" y="3223451"/>
            <a:ext cx="1911651" cy="71988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Animation function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1554513" y="2595393"/>
            <a:ext cx="85413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290309" y="2374208"/>
            <a:ext cx="1092984" cy="46300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&lt;canvas&gt;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57610" y="1383042"/>
            <a:ext cx="2651731" cy="27759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Suica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library</a:t>
            </a:r>
            <a:endParaRPr lang="bg-BG" sz="16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96504" y="1414381"/>
            <a:ext cx="294527" cy="294518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bg-BG" sz="200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00780" y="1399509"/>
            <a:ext cx="2285975" cy="27759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User code</a:t>
            </a:r>
            <a:endParaRPr lang="bg-BG" sz="16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Initialization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9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Script elements in &lt;head&gt;</a:t>
            </a:r>
            <a:endParaRPr lang="bg-BG" dirty="0" smtClean="0"/>
          </a:p>
          <a:p>
            <a:pPr lvl="1"/>
            <a:r>
              <a:rPr lang="en-US" dirty="0" smtClean="0"/>
              <a:t>Includes the library</a:t>
            </a:r>
            <a:endParaRPr lang="bg-BG" dirty="0" smtClean="0"/>
          </a:p>
          <a:p>
            <a:pPr lvl="1"/>
            <a:r>
              <a:rPr lang="en-US" dirty="0" smtClean="0"/>
              <a:t>Minimized version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in.js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Full version (with comments)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5"/>
            <a:ext cx="7223681" cy="10972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"&gt;&lt;/script&gt;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5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bg-BG" dirty="0" smtClean="0"/>
          </a:p>
          <a:p>
            <a:pPr lvl="1"/>
            <a:r>
              <a:rPr lang="en-US" dirty="0"/>
              <a:t>In a separate scrip in the</a:t>
            </a:r>
            <a:r>
              <a:rPr lang="bg-BG" dirty="0"/>
              <a:t> </a:t>
            </a:r>
            <a:r>
              <a:rPr lang="en-US" dirty="0"/>
              <a:t>&lt;head&gt;</a:t>
            </a:r>
          </a:p>
          <a:p>
            <a:pPr lvl="1"/>
            <a:r>
              <a:rPr lang="en-US" dirty="0" smtClean="0"/>
              <a:t>There must be a main function</a:t>
            </a:r>
            <a:endParaRPr lang="bg-BG" dirty="0" smtClean="0"/>
          </a:p>
          <a:p>
            <a:pPr lvl="1"/>
            <a:r>
              <a:rPr lang="en-US" dirty="0" smtClean="0"/>
              <a:t>The name is defined by the user, traditionally it is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main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7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="suica.min.js"&gt;&lt;/script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&lt;/script&gt;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smtClean="0"/>
              <a:t>&lt;/head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5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&lt;body&gt;</a:t>
            </a:r>
          </a:p>
          <a:p>
            <a:pPr lvl="1"/>
            <a:r>
              <a:rPr lang="en-US" dirty="0" err="1" smtClean="0"/>
              <a:t>Suica</a:t>
            </a:r>
            <a:r>
              <a:rPr lang="en-US" dirty="0" smtClean="0"/>
              <a:t> initialization expects the web page is fully loaded</a:t>
            </a:r>
          </a:p>
          <a:p>
            <a:pPr lvl="1"/>
            <a:r>
              <a:rPr lang="en-US" dirty="0" smtClean="0"/>
              <a:t>Capturing the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US" dirty="0" smtClean="0"/>
              <a:t> event, activated after the page is loaded</a:t>
            </a:r>
            <a:endParaRPr lang="bg-BG" dirty="0" smtClean="0"/>
          </a:p>
          <a:p>
            <a:pPr lvl="1"/>
            <a:r>
              <a:rPr lang="en-US" dirty="0" smtClean="0"/>
              <a:t>Calling the main function</a:t>
            </a:r>
          </a:p>
          <a:p>
            <a:pPr lvl="1"/>
            <a:r>
              <a:rPr lang="en-US" dirty="0" smtClean="0"/>
              <a:t>The element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 </a:t>
            </a:r>
            <a:r>
              <a:rPr lang="en-US" dirty="0" smtClean="0"/>
              <a:t>shows warning if JavaScript is unavailable or turned off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2194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&lt;body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	</a:t>
            </a:r>
            <a:r>
              <a:rPr lang="fr-FR" dirty="0" smtClean="0"/>
              <a:t>No JavaScript</a:t>
            </a:r>
            <a:r>
              <a:rPr lang="bg-BG" dirty="0" smtClean="0"/>
              <a:t>!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fr-FR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main function</a:t>
            </a:r>
          </a:p>
          <a:p>
            <a:pPr lvl="1"/>
            <a:r>
              <a:rPr lang="en-US" dirty="0" smtClean="0"/>
              <a:t>Showing the </a:t>
            </a:r>
            <a:r>
              <a:rPr lang="en-US" dirty="0" err="1" smtClean="0"/>
              <a:t>Suica</a:t>
            </a:r>
            <a:r>
              <a:rPr lang="en-US" dirty="0" smtClean="0"/>
              <a:t> version number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1200165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console.log(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Suica.version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978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9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in a browser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window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Element &lt;canvas&gt;</a:t>
            </a:r>
          </a:p>
          <a:p>
            <a:pPr lvl="1"/>
            <a:r>
              <a:rPr lang="en-US" dirty="0" smtClean="0"/>
              <a:t>WebGL</a:t>
            </a:r>
            <a:r>
              <a:rPr lang="bg-BG" dirty="0" smtClean="0"/>
              <a:t> </a:t>
            </a:r>
            <a:r>
              <a:rPr lang="en-US" dirty="0" smtClean="0"/>
              <a:t>draws only in &lt;canvas&gt;</a:t>
            </a:r>
            <a:endParaRPr lang="bg-BG" dirty="0" smtClean="0"/>
          </a:p>
          <a:p>
            <a:pPr lvl="1"/>
            <a:r>
              <a:rPr lang="en-US" dirty="0" smtClean="0"/>
              <a:t>Every &lt;canvas&gt;</a:t>
            </a:r>
            <a:r>
              <a:rPr lang="bg-BG" dirty="0" smtClean="0"/>
              <a:t> </a:t>
            </a:r>
            <a:r>
              <a:rPr lang="en-US" dirty="0" smtClean="0"/>
              <a:t>is a graphical window to </a:t>
            </a:r>
            <a:r>
              <a:rPr lang="en-US" dirty="0" err="1" smtClean="0"/>
              <a:t>Suica</a:t>
            </a:r>
            <a:endParaRPr lang="bg-BG" dirty="0" smtClean="0"/>
          </a:p>
          <a:p>
            <a:pPr lvl="1"/>
            <a:r>
              <a:rPr lang="en-US" dirty="0" smtClean="0"/>
              <a:t>Creating and configuring the canvas (size, border, …)</a:t>
            </a:r>
          </a:p>
          <a:p>
            <a:pPr lvl="1"/>
            <a:r>
              <a:rPr lang="en-US" dirty="0" smtClean="0"/>
              <a:t>Checking browser support for &lt;canvas&gt;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&lt;canvas width="740" height="350"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style="border: solid 1px Black;"&gt;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US" dirty="0" smtClean="0"/>
              <a:t>No </a:t>
            </a:r>
            <a:r>
              <a:rPr lang="en-GB" dirty="0" smtClean="0"/>
              <a:t>canvas</a:t>
            </a:r>
            <a:r>
              <a:rPr lang="bg-BG" dirty="0" smtClean="0"/>
              <a:t>!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canvas&gt;</a:t>
            </a:r>
          </a:p>
        </p:txBody>
      </p:sp>
    </p:spTree>
    <p:extLst>
      <p:ext uri="{BB962C8B-B14F-4D97-AF65-F5344CB8AC3E}">
        <p14:creationId xmlns:p14="http://schemas.microsoft.com/office/powerpoint/2010/main" val="428706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Suica</a:t>
            </a:r>
            <a:r>
              <a:rPr lang="bg-BG" dirty="0" smtClean="0"/>
              <a:t> </a:t>
            </a:r>
            <a:r>
              <a:rPr lang="en-US" dirty="0" smtClean="0"/>
              <a:t>instance</a:t>
            </a:r>
            <a:endParaRPr lang="bg-BG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Suica</a:t>
            </a:r>
            <a:r>
              <a:rPr lang="en-US" dirty="0" smtClean="0"/>
              <a:t> library defines an object (instance) called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For every &lt;canvas&gt;</a:t>
            </a:r>
            <a:r>
              <a:rPr lang="bg-BG" dirty="0" smtClean="0"/>
              <a:t> </a:t>
            </a:r>
            <a:r>
              <a:rPr lang="en-US" dirty="0" smtClean="0"/>
              <a:t>there must be separate </a:t>
            </a:r>
            <a:r>
              <a:rPr lang="en-US" dirty="0" err="1" smtClean="0"/>
              <a:t>Suica</a:t>
            </a:r>
            <a:r>
              <a:rPr lang="bg-BG" dirty="0" smtClean="0"/>
              <a:t> </a:t>
            </a:r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Creating a new instance with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450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0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Content of &lt;canvas</a:t>
            </a:r>
            <a:r>
              <a:rPr lang="en-US" dirty="0"/>
              <a:t>&gt;</a:t>
            </a:r>
            <a:endParaRPr lang="bg-BG" dirty="0" smtClean="0"/>
          </a:p>
          <a:p>
            <a:pPr lvl="1"/>
            <a:r>
              <a:rPr lang="en-US" dirty="0" smtClean="0"/>
              <a:t>Cannot be controlled by HTML and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en-US" dirty="0" smtClean="0"/>
              <a:t>Controlled by </a:t>
            </a:r>
            <a:r>
              <a:rPr lang="en-US" dirty="0" err="1" smtClean="0"/>
              <a:t>Suica</a:t>
            </a:r>
            <a:endParaRPr lang="en-US" dirty="0" smtClean="0"/>
          </a:p>
          <a:p>
            <a:r>
              <a:rPr lang="en-US" dirty="0" smtClean="0"/>
              <a:t>Background </a:t>
            </a:r>
            <a:r>
              <a:rPr lang="en-US" dirty="0" err="1" smtClean="0"/>
              <a:t>colour</a:t>
            </a:r>
            <a:endParaRPr lang="bg-BG" dirty="0" smtClean="0"/>
          </a:p>
          <a:p>
            <a:pPr lvl="1"/>
            <a:r>
              <a:rPr lang="en-US" dirty="0" err="1" smtClean="0"/>
              <a:t>Colours</a:t>
            </a:r>
            <a:r>
              <a:rPr lang="en-US" dirty="0" smtClean="0"/>
              <a:t> are arrays of 3 numbers – red, green and blue</a:t>
            </a:r>
          </a:p>
          <a:p>
            <a:pPr lvl="1"/>
            <a:r>
              <a:rPr lang="en-US" dirty="0" smtClean="0"/>
              <a:t>Values are </a:t>
            </a:r>
            <a:r>
              <a:rPr lang="en-US" dirty="0" err="1" smtClean="0"/>
              <a:t>floatin</a:t>
            </a:r>
            <a:r>
              <a:rPr lang="en-US" dirty="0" smtClean="0"/>
              <a:t> point numbers from 0 to 1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colour</a:t>
            </a:r>
            <a:r>
              <a:rPr lang="en-US" dirty="0" smtClean="0"/>
              <a:t> is defined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colour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3394701"/>
            <a:ext cx="7223681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smtClean="0"/>
              <a:t>[</a:t>
            </a:r>
            <a:r>
              <a:rPr lang="en-GB" dirty="0"/>
              <a:t>1,0.95,0.7</a:t>
            </a:r>
            <a:r>
              <a:rPr lang="en-GB" dirty="0" smtClean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14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8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bg-BG" dirty="0" smtClean="0"/>
          </a:p>
          <a:p>
            <a:pPr lvl="1"/>
            <a:r>
              <a:rPr lang="en-US" dirty="0" smtClean="0"/>
              <a:t>Bluish background</a:t>
            </a:r>
            <a:endParaRPr lang="bg-BG" dirty="0" smtClean="0"/>
          </a:p>
          <a:p>
            <a:pPr lvl="1"/>
            <a:r>
              <a:rPr lang="en-US" dirty="0" smtClean="0"/>
              <a:t>Centered graphical area</a:t>
            </a:r>
            <a:endParaRPr lang="bg-BG" dirty="0" smtClean="0"/>
          </a:p>
          <a:p>
            <a:pPr lvl="1"/>
            <a:r>
              <a:rPr lang="en-US" dirty="0" smtClean="0"/>
              <a:t>Thick red border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05993"/>
            <a:ext cx="7223681" cy="2743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body </a:t>
            </a:r>
            <a:r>
              <a:rPr lang="bg-BG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canvas 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solid 10px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background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[0.4,0.7,1.0]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canvas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width="250" height="330"</a:t>
            </a:r>
            <a:r>
              <a:rPr lang="en-GB" dirty="0" smtClean="0"/>
              <a:t>&gt;</a:t>
            </a:r>
            <a:r>
              <a:rPr lang="bg-BG" dirty="0" smtClean="0"/>
              <a:t>...&lt;/</a:t>
            </a:r>
            <a:r>
              <a:rPr lang="en-GB" dirty="0"/>
              <a:t>canvas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5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96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Colours</a:t>
            </a:r>
            <a:r>
              <a:rPr lang="en-US" dirty="0" smtClean="0"/>
              <a:t> in </a:t>
            </a:r>
            <a:r>
              <a:rPr lang="en-US" dirty="0" err="1" smtClean="0"/>
              <a:t>Suica</a:t>
            </a:r>
            <a:endParaRPr lang="bg-BG" dirty="0" smtClean="0"/>
          </a:p>
          <a:p>
            <a:pPr lvl="1"/>
            <a:r>
              <a:rPr lang="en-US" altLang="bg-BG" dirty="0" smtClean="0"/>
              <a:t>They use the </a:t>
            </a:r>
            <a:r>
              <a:rPr lang="en-US" altLang="bg-BG" dirty="0" err="1" smtClean="0"/>
              <a:t>RGB</a:t>
            </a:r>
            <a:r>
              <a:rPr lang="en-US" altLang="bg-BG" dirty="0" smtClean="0"/>
              <a:t> model</a:t>
            </a:r>
          </a:p>
          <a:p>
            <a:pPr lvl="1"/>
            <a:r>
              <a:rPr lang="en-US" altLang="bg-BG" dirty="0" smtClean="0"/>
              <a:t>Arrays of three numbers</a:t>
            </a:r>
            <a:r>
              <a:rPr lang="bg-BG" altLang="bg-BG" dirty="0" smtClean="0"/>
              <a:t>: </a:t>
            </a:r>
            <a:r>
              <a:rPr lang="en-US" alt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red (R)</a:t>
            </a:r>
            <a:r>
              <a:rPr lang="bg-BG" altLang="bg-BG" dirty="0" smtClean="0"/>
              <a:t>, </a:t>
            </a:r>
            <a:r>
              <a:rPr lang="en-US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green</a:t>
            </a:r>
            <a:r>
              <a:rPr lang="bg-BG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 </a:t>
            </a:r>
            <a:r>
              <a:rPr lang="en-US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(G)</a:t>
            </a:r>
            <a:r>
              <a:rPr lang="en-US" altLang="bg-BG" dirty="0" smtClean="0"/>
              <a:t> and</a:t>
            </a:r>
            <a:r>
              <a:rPr lang="bg-BG" altLang="bg-BG" dirty="0" smtClean="0"/>
              <a:t> </a:t>
            </a:r>
            <a:r>
              <a:rPr lang="en-US" altLang="bg-BG" b="1" dirty="0" smtClean="0">
                <a:solidFill>
                  <a:srgbClr val="0070C0"/>
                </a:solidFill>
                <a:effectLst>
                  <a:outerShdw blurRad="63500" algn="ctr" rotWithShape="0">
                    <a:srgbClr val="0070C0">
                      <a:alpha val="40000"/>
                    </a:srgbClr>
                  </a:outerShdw>
                </a:effectLst>
              </a:rPr>
              <a:t>blue (B)</a:t>
            </a:r>
          </a:p>
          <a:p>
            <a:pPr lvl="1"/>
            <a:r>
              <a:rPr lang="en-US" altLang="bg-BG" dirty="0" smtClean="0"/>
              <a:t>Each number is from 0 to 1</a:t>
            </a:r>
          </a:p>
          <a:p>
            <a:pPr lvl="1"/>
            <a:r>
              <a:rPr lang="en-US" altLang="bg-BG" dirty="0" smtClean="0"/>
              <a:t>Minimal intensity at 0, maximal – at 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056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Neutral </a:t>
            </a:r>
            <a:r>
              <a:rPr lang="en-US" dirty="0" err="1" smtClean="0"/>
              <a:t>colours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altLang="bg-BG" dirty="0" smtClean="0"/>
              <a:t>Neutral </a:t>
            </a:r>
            <a:r>
              <a:rPr lang="en-US" altLang="bg-BG" dirty="0" err="1" smtClean="0"/>
              <a:t>colours</a:t>
            </a:r>
            <a:r>
              <a:rPr lang="en-US" altLang="bg-BG" dirty="0" smtClean="0"/>
              <a:t> R=G=B</a:t>
            </a:r>
            <a:endParaRPr lang="bg-BG" altLang="bg-BG" dirty="0"/>
          </a:p>
          <a:p>
            <a:pPr lvl="1">
              <a:defRPr/>
            </a:pPr>
            <a:r>
              <a:rPr lang="en-US" altLang="bg-BG" dirty="0" smtClean="0"/>
              <a:t>White</a:t>
            </a:r>
            <a:r>
              <a:rPr lang="bg-BG" altLang="bg-BG" dirty="0" smtClean="0"/>
              <a:t> (1,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)</a:t>
            </a:r>
            <a:r>
              <a:rPr lang="en-US" altLang="bg-BG" dirty="0" smtClean="0"/>
              <a:t> and black </a:t>
            </a:r>
            <a:r>
              <a:rPr lang="bg-BG" altLang="bg-BG" dirty="0" smtClean="0"/>
              <a:t>(0,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,</a:t>
            </a:r>
            <a:r>
              <a:rPr lang="bg-BG" altLang="bg-BG" dirty="0" err="1" smtClean="0"/>
              <a:t>0</a:t>
            </a:r>
            <a:r>
              <a:rPr lang="bg-BG" altLang="bg-BG" dirty="0"/>
              <a:t>)</a:t>
            </a:r>
            <a:endParaRPr lang="bg-BG" altLang="bg-BG" baseline="30000" dirty="0"/>
          </a:p>
          <a:p>
            <a:pPr lvl="1">
              <a:defRPr/>
            </a:pPr>
            <a:r>
              <a:rPr lang="en-US" altLang="bg-BG" dirty="0" smtClean="0"/>
              <a:t>And all shades of gray </a:t>
            </a:r>
            <a:r>
              <a:rPr lang="bg-BG" altLang="bg-BG" dirty="0" smtClean="0"/>
              <a:t>(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smtClean="0"/>
              <a:t>)</a:t>
            </a:r>
            <a:endParaRPr lang="bg-BG" altLang="bg-BG" dirty="0" smtClean="0"/>
          </a:p>
          <a:p>
            <a:pPr>
              <a:defRPr/>
            </a:pPr>
            <a:r>
              <a:rPr lang="en-US" dirty="0" smtClean="0"/>
              <a:t>Calibration</a:t>
            </a:r>
            <a:endParaRPr lang="bg-BG" dirty="0" smtClean="0"/>
          </a:p>
          <a:p>
            <a:pPr lvl="1">
              <a:defRPr/>
            </a:pPr>
            <a:r>
              <a:rPr lang="en-US" dirty="0" smtClean="0"/>
              <a:t>If the monitor is not </a:t>
            </a:r>
            <a:r>
              <a:rPr lang="en-US" dirty="0" err="1" smtClean="0"/>
              <a:t>colour</a:t>
            </a:r>
            <a:r>
              <a:rPr lang="en-US" dirty="0" smtClean="0"/>
              <a:t>-calibrated, the neutral </a:t>
            </a:r>
            <a:r>
              <a:rPr lang="en-US" dirty="0" err="1" smtClean="0"/>
              <a:t>colours</a:t>
            </a:r>
            <a:r>
              <a:rPr lang="en-US" dirty="0" smtClean="0"/>
              <a:t> may have </a:t>
            </a:r>
            <a:r>
              <a:rPr lang="en-US" dirty="0" err="1" smtClean="0"/>
              <a:t>colour</a:t>
            </a:r>
            <a:r>
              <a:rPr lang="en-US" dirty="0" smtClean="0"/>
              <a:t> tint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946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WebGL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bg-BG" dirty="0" smtClean="0"/>
              <a:t> </a:t>
            </a:r>
            <a:r>
              <a:rPr lang="en-US" dirty="0" smtClean="0"/>
              <a:t>WebGL?</a:t>
            </a:r>
          </a:p>
          <a:p>
            <a:pPr lvl="1"/>
            <a:r>
              <a:rPr lang="en-US" dirty="0" smtClean="0"/>
              <a:t>Technology for 3D graphics in a browser</a:t>
            </a:r>
            <a:endParaRPr lang="bg-BG" dirty="0"/>
          </a:p>
          <a:p>
            <a:r>
              <a:rPr lang="en-US" dirty="0" smtClean="0"/>
              <a:t>Why WebGL?</a:t>
            </a:r>
          </a:p>
          <a:p>
            <a:pPr lvl="1"/>
            <a:r>
              <a:rPr lang="en-US" dirty="0" smtClean="0"/>
              <a:t>Platform independent – from smartphones to computers</a:t>
            </a:r>
          </a:p>
          <a:p>
            <a:pPr lvl="1"/>
            <a:r>
              <a:rPr lang="en-US" dirty="0" smtClean="0"/>
              <a:t>Runs in a browser without specialized environment and plugins</a:t>
            </a:r>
          </a:p>
          <a:p>
            <a:pPr lvl="1"/>
            <a:r>
              <a:rPr lang="en-US" dirty="0" smtClean="0"/>
              <a:t>Uses the graphical hardware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Only for illustration</a:t>
            </a:r>
            <a:endParaRPr lang="bg-BG" sz="900" dirty="0" smtClean="0">
              <a:solidFill>
                <a:schemeClr val="tx2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8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arithmetic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dirty="0" smtClean="0"/>
              <a:t>Primary </a:t>
            </a:r>
            <a:r>
              <a:rPr lang="en-US" altLang="bg-BG" dirty="0" err="1" smtClean="0"/>
              <a:t>colours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</a:t>
            </a:r>
            <a:r>
              <a:rPr lang="en-US" altLang="bg-BG" dirty="0" smtClean="0"/>
              <a:t>black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</a:t>
            </a:r>
            <a:r>
              <a:rPr lang="en-US" altLang="bg-BG" dirty="0" smtClean="0"/>
              <a:t>red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0	= </a:t>
            </a:r>
            <a:r>
              <a:rPr lang="en-US" altLang="bg-BG" dirty="0" smtClean="0"/>
              <a:t>green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1	= </a:t>
            </a:r>
            <a:r>
              <a:rPr lang="en-US" altLang="bg-BG" dirty="0" smtClean="0"/>
              <a:t>blue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0	= </a:t>
            </a:r>
            <a:r>
              <a:rPr lang="en-US" altLang="bg-BG" dirty="0" smtClean="0"/>
              <a:t>red</a:t>
            </a:r>
            <a:r>
              <a:rPr lang="bg-BG" altLang="bg-BG" dirty="0" smtClean="0"/>
              <a:t>+</a:t>
            </a:r>
            <a:r>
              <a:rPr lang="en-US" altLang="bg-BG" dirty="0" smtClean="0"/>
              <a:t>green</a:t>
            </a:r>
            <a:r>
              <a:rPr lang="bg-BG" altLang="bg-BG" dirty="0" smtClean="0"/>
              <a:t> = </a:t>
            </a:r>
            <a:r>
              <a:rPr lang="en-US" altLang="bg-BG" dirty="0" smtClean="0"/>
              <a:t>yellow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1	= </a:t>
            </a:r>
            <a:r>
              <a:rPr lang="en-US" altLang="bg-BG" dirty="0" smtClean="0"/>
              <a:t>red</a:t>
            </a:r>
            <a:r>
              <a:rPr lang="bg-BG" altLang="bg-BG" dirty="0" smtClean="0"/>
              <a:t>+</a:t>
            </a:r>
            <a:r>
              <a:rPr lang="en-US" altLang="bg-BG" dirty="0" smtClean="0"/>
              <a:t>blue</a:t>
            </a:r>
            <a:r>
              <a:rPr lang="bg-BG" altLang="bg-BG" dirty="0" smtClean="0"/>
              <a:t> = </a:t>
            </a:r>
            <a:r>
              <a:rPr lang="en-US" altLang="bg-BG" dirty="0" smtClean="0"/>
              <a:t>magenta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en-US" altLang="bg-BG" dirty="0" smtClean="0"/>
              <a:t>green</a:t>
            </a:r>
            <a:r>
              <a:rPr lang="bg-BG" altLang="bg-BG" dirty="0" smtClean="0"/>
              <a:t>+</a:t>
            </a:r>
            <a:r>
              <a:rPr lang="en-US" altLang="bg-BG" dirty="0" smtClean="0"/>
              <a:t>blue</a:t>
            </a:r>
            <a:r>
              <a:rPr lang="bg-BG" altLang="bg-BG" dirty="0" smtClean="0"/>
              <a:t> = </a:t>
            </a:r>
            <a:r>
              <a:rPr lang="en-US" altLang="bg-BG" dirty="0" smtClean="0"/>
              <a:t>cyan</a:t>
            </a:r>
            <a:endParaRPr lang="bg-BG" altLang="bg-BG" dirty="0" smtClean="0"/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en-US" altLang="bg-BG" dirty="0" smtClean="0"/>
              <a:t>red</a:t>
            </a:r>
            <a:r>
              <a:rPr lang="bg-BG" altLang="bg-BG" dirty="0" smtClean="0"/>
              <a:t>+</a:t>
            </a:r>
            <a:r>
              <a:rPr lang="en-US" altLang="bg-BG" dirty="0" smtClean="0"/>
              <a:t>green</a:t>
            </a:r>
            <a:r>
              <a:rPr lang="bg-BG" altLang="bg-BG" dirty="0" smtClean="0"/>
              <a:t>+</a:t>
            </a:r>
            <a:r>
              <a:rPr lang="en-US" altLang="bg-BG" dirty="0" smtClean="0"/>
              <a:t>blue</a:t>
            </a:r>
            <a:r>
              <a:rPr lang="bg-BG" altLang="bg-BG" dirty="0" smtClean="0"/>
              <a:t> = </a:t>
            </a:r>
            <a:r>
              <a:rPr lang="en-US" altLang="bg-BG" dirty="0" smtClean="0"/>
              <a:t>white</a:t>
            </a:r>
            <a:endParaRPr lang="bg-BG" alt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945591" y="1565876"/>
            <a:ext cx="1188707" cy="3291849"/>
            <a:chOff x="1188757" y="1565876"/>
            <a:chExt cx="1188707" cy="4114800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88757" y="1565876"/>
              <a:ext cx="304800" cy="411480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630711" y="1565876"/>
              <a:ext cx="304800" cy="4114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072664" y="1565876"/>
              <a:ext cx="304800" cy="4114800"/>
            </a:xfrm>
            <a:prstGeom prst="rect">
              <a:avLst/>
            </a:prstGeom>
            <a:solidFill>
              <a:srgbClr val="0070C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1334" y="1514823"/>
            <a:ext cx="1259214" cy="338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6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Only for illustration</a:t>
            </a:r>
            <a:endParaRPr lang="bg-BG" sz="900" dirty="0" smtClean="0">
              <a:solidFill>
                <a:schemeClr val="tx2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3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Help commands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019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altLang="bg-BG" dirty="0" smtClean="0"/>
              <a:t>Coordinate system in </a:t>
            </a:r>
            <a:r>
              <a:rPr lang="en-US" altLang="bg-BG" dirty="0" err="1" smtClean="0"/>
              <a:t>Suica</a:t>
            </a:r>
            <a:endParaRPr lang="bg-BG" altLang="bg-BG" dirty="0"/>
          </a:p>
          <a:p>
            <a:pPr lvl="1">
              <a:defRPr/>
            </a:pPr>
            <a:r>
              <a:rPr lang="en-US" altLang="bg-BG" dirty="0" smtClean="0"/>
              <a:t>Cartesian, 3D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Always exists</a:t>
            </a:r>
          </a:p>
          <a:p>
            <a:pPr lvl="1">
              <a:defRPr/>
            </a:pPr>
            <a:r>
              <a:rPr lang="en-US" altLang="bg-BG" dirty="0" smtClean="0"/>
              <a:t>Direction of axes are relative</a:t>
            </a:r>
            <a:endParaRPr lang="bg-BG" altLang="bg-BG" dirty="0"/>
          </a:p>
          <a:p>
            <a:pPr>
              <a:defRPr/>
            </a:pPr>
            <a:r>
              <a:rPr lang="en-US" altLang="bg-BG" dirty="0" smtClean="0"/>
              <a:t>Visualizing the coordinate system</a:t>
            </a:r>
            <a:endParaRPr lang="bg-BG" altLang="bg-BG" dirty="0"/>
          </a:p>
          <a:p>
            <a:pPr lvl="1">
              <a:defRPr/>
            </a:pPr>
            <a:r>
              <a:rPr lang="en-US" altLang="bg-BG" dirty="0" smtClean="0"/>
              <a:t>Not possible, it is an abstract concept</a:t>
            </a:r>
            <a:endParaRPr lang="bg-BG" altLang="bg-BG" dirty="0"/>
          </a:p>
          <a:p>
            <a:pPr lvl="1">
              <a:defRPr/>
            </a:pPr>
            <a:r>
              <a:rPr lang="en-US" altLang="bg-BG" dirty="0" smtClean="0"/>
              <a:t>However, objects could be drawn instead of the axes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05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 command </a:t>
            </a:r>
            <a:r>
              <a:rPr lang="en-US" dirty="0" err="1" smtClean="0"/>
              <a:t>oxyz</a:t>
            </a:r>
            <a:endParaRPr lang="en-US" dirty="0" smtClean="0"/>
          </a:p>
          <a:p>
            <a:pPr lvl="1"/>
            <a:r>
              <a:rPr lang="en-US" dirty="0" smtClean="0"/>
              <a:t>Create a dot for the origin and thee segments for the axes</a:t>
            </a:r>
            <a:endParaRPr lang="bg-BG" dirty="0" smtClean="0"/>
          </a:p>
          <a:p>
            <a:pPr lvl="1"/>
            <a:r>
              <a:rPr lang="en-US" dirty="0" smtClean="0"/>
              <a:t>The parameter of the command is the length of the axes (by default it is 30)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en-US" dirty="0" smtClean="0"/>
              <a:t>Orientation</a:t>
            </a:r>
            <a:endParaRPr lang="bg-BG" dirty="0" smtClean="0"/>
          </a:p>
          <a:p>
            <a:pPr lvl="1"/>
            <a:r>
              <a:rPr lang="en-US" dirty="0" smtClean="0"/>
              <a:t>The origin is in the center of &lt;canvas&gt;</a:t>
            </a:r>
          </a:p>
          <a:p>
            <a:pPr lvl="1"/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is downwards to the left, Y</a:t>
            </a:r>
            <a:r>
              <a:rPr lang="bg-BG" dirty="0" smtClean="0"/>
              <a:t> </a:t>
            </a:r>
            <a:r>
              <a:rPr lang="en-US" dirty="0" smtClean="0"/>
              <a:t>is to the right</a:t>
            </a:r>
            <a:r>
              <a:rPr lang="bg-BG" dirty="0" smtClean="0"/>
              <a:t>, </a:t>
            </a:r>
            <a:r>
              <a:rPr lang="en-US" dirty="0" smtClean="0"/>
              <a:t>Z</a:t>
            </a:r>
            <a:r>
              <a:rPr lang="bg-BG" dirty="0" smtClean="0"/>
              <a:t> </a:t>
            </a:r>
            <a:r>
              <a:rPr lang="en-US" dirty="0" smtClean="0"/>
              <a:t>is upwards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1931677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();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(100);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76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3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Help command demo</a:t>
            </a:r>
          </a:p>
          <a:p>
            <a:pPr lvl="1">
              <a:defRPr/>
            </a:pPr>
            <a:r>
              <a:rPr lang="en-US" altLang="bg-BG" dirty="0" smtClean="0"/>
              <a:t>Activates automatic rotation mode</a:t>
            </a:r>
            <a:endParaRPr lang="bg-BG" altLang="bg-BG" dirty="0"/>
          </a:p>
          <a:p>
            <a:pPr lvl="1">
              <a:defRPr/>
            </a:pPr>
            <a:r>
              <a:rPr lang="en-US" altLang="bg-BG" dirty="0" smtClean="0"/>
              <a:t>Alternative representation – view point orbiting</a:t>
            </a:r>
            <a:endParaRPr lang="bg-BG" altLang="bg-BG" dirty="0" smtClean="0"/>
          </a:p>
          <a:p>
            <a:pPr>
              <a:defRPr/>
            </a:pPr>
            <a:r>
              <a:rPr lang="en-US" altLang="bg-BG" dirty="0" smtClean="0"/>
              <a:t>Parameters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Horizontal distance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Speed</a:t>
            </a:r>
            <a:r>
              <a:rPr lang="bg-BG" altLang="bg-BG" dirty="0" smtClean="0"/>
              <a:t> (18</a:t>
            </a:r>
            <a:r>
              <a:rPr lang="bg-BG" altLang="bg-BG" dirty="0" smtClean="0">
                <a:sym typeface="Symbol"/>
              </a:rPr>
              <a:t></a:t>
            </a:r>
            <a:r>
              <a:rPr lang="bg-BG" altLang="bg-BG" dirty="0" smtClean="0"/>
              <a:t> </a:t>
            </a:r>
            <a:r>
              <a:rPr lang="en-US" altLang="bg-BG" dirty="0" smtClean="0"/>
              <a:t>in a second</a:t>
            </a:r>
            <a:r>
              <a:rPr lang="bg-BG" altLang="bg-BG" dirty="0" smtClean="0"/>
              <a:t>, </a:t>
            </a:r>
            <a:r>
              <a:rPr lang="en-US" altLang="bg-BG" dirty="0" smtClean="0"/>
              <a:t>full turn in 20 seconds</a:t>
            </a:r>
            <a:r>
              <a:rPr lang="bg-BG" altLang="bg-BG" dirty="0" smtClean="0"/>
              <a:t>)</a:t>
            </a:r>
          </a:p>
          <a:p>
            <a:pPr lvl="1">
              <a:defRPr/>
            </a:pPr>
            <a:r>
              <a:rPr lang="en-US" altLang="bg-BG" dirty="0" smtClean="0"/>
              <a:t>Height </a:t>
            </a:r>
            <a:r>
              <a:rPr lang="bg-BG" altLang="bg-BG" dirty="0" smtClean="0"/>
              <a:t>(% </a:t>
            </a:r>
            <a:r>
              <a:rPr lang="en-US" altLang="bg-BG" dirty="0" smtClean="0"/>
              <a:t>of distance</a:t>
            </a:r>
            <a:r>
              <a:rPr lang="bg-BG" altLang="bg-BG" dirty="0" smtClean="0"/>
              <a:t>)</a:t>
            </a:r>
          </a:p>
          <a:p>
            <a:pPr lvl="1">
              <a:defRPr/>
            </a:pPr>
            <a:r>
              <a:rPr lang="en-US" altLang="bg-BG" dirty="0" smtClean="0"/>
              <a:t>Target height </a:t>
            </a:r>
            <a:r>
              <a:rPr lang="bg-BG" altLang="bg-BG" dirty="0" smtClean="0"/>
              <a:t>(% </a:t>
            </a:r>
            <a:r>
              <a:rPr lang="en-US" altLang="bg-BG" dirty="0" smtClean="0"/>
              <a:t>of distance</a:t>
            </a:r>
            <a:r>
              <a:rPr lang="bg-BG" altLang="bg-BG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251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Also</a:t>
            </a:r>
          </a:p>
          <a:p>
            <a:pPr lvl="1">
              <a:defRPr/>
            </a:pPr>
            <a:r>
              <a:rPr lang="en-US" altLang="bg-BG" dirty="0" smtClean="0"/>
              <a:t>All parameters are optional</a:t>
            </a:r>
          </a:p>
          <a:p>
            <a:pPr lvl="1">
              <a:defRPr/>
            </a:pPr>
            <a:r>
              <a:rPr lang="en-US" altLang="bg-BG" dirty="0" smtClean="0"/>
              <a:t>Only the trailing parameters could be skipped</a:t>
            </a:r>
            <a:endParaRPr lang="bg-BG" altLang="bg-BG" dirty="0" smtClean="0"/>
          </a:p>
        </p:txBody>
      </p:sp>
      <p:sp>
        <p:nvSpPr>
          <p:cNvPr id="4" name="Parallelogram 49"/>
          <p:cNvSpPr/>
          <p:nvPr/>
        </p:nvSpPr>
        <p:spPr>
          <a:xfrm>
            <a:off x="1940318" y="3595261"/>
            <a:ext cx="4515566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566" h="695436">
                <a:moveTo>
                  <a:pt x="0" y="695436"/>
                </a:moveTo>
                <a:lnTo>
                  <a:pt x="786921" y="0"/>
                </a:lnTo>
                <a:lnTo>
                  <a:pt x="4330615" y="0"/>
                </a:lnTo>
                <a:lnTo>
                  <a:pt x="4515566" y="685388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20146" y="1949358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720146" y="3595261"/>
            <a:ext cx="4595024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805756" y="3595261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24252" y="4143894"/>
            <a:ext cx="39107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evron 18"/>
          <p:cNvSpPr/>
          <p:nvPr/>
        </p:nvSpPr>
        <p:spPr>
          <a:xfrm>
            <a:off x="1439437" y="405245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948851" y="374501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2239039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289841" y="2089008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View point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Freeform 22"/>
          <p:cNvSpPr/>
          <p:nvPr/>
        </p:nvSpPr>
        <p:spPr>
          <a:xfrm rot="20940757" flipH="1">
            <a:off x="3786854" y="3423537"/>
            <a:ext cx="578605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8" name="Straight Arrow Connector 27"/>
          <p:cNvCxnSpPr>
            <a:stCxn id="4" idx="1"/>
          </p:cNvCxnSpPr>
          <p:nvPr/>
        </p:nvCxnSpPr>
        <p:spPr>
          <a:xfrm>
            <a:off x="2727239" y="3595261"/>
            <a:ext cx="3313797" cy="5486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041036" y="2297437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628707" y="348303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Oval 46"/>
          <p:cNvSpPr/>
          <p:nvPr/>
        </p:nvSpPr>
        <p:spPr>
          <a:xfrm>
            <a:off x="2628707" y="275221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126463" y="227188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5943585" y="219878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Chevron 50"/>
          <p:cNvSpPr/>
          <p:nvPr/>
        </p:nvSpPr>
        <p:spPr>
          <a:xfrm>
            <a:off x="4302124" y="3168207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Distance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6041036" y="3230064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Chevron 52"/>
          <p:cNvSpPr/>
          <p:nvPr/>
        </p:nvSpPr>
        <p:spPr>
          <a:xfrm>
            <a:off x="6221227" y="3047184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390910" y="2843650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Chevron 54"/>
          <p:cNvSpPr/>
          <p:nvPr/>
        </p:nvSpPr>
        <p:spPr>
          <a:xfrm>
            <a:off x="382577" y="2591846"/>
            <a:ext cx="2008333" cy="507437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Target (shown in the center of the canvas)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96" name="Group 95"/>
          <p:cNvGrpSpPr/>
          <p:nvPr/>
        </p:nvGrpSpPr>
        <p:grpSpPr>
          <a:xfrm rot="197719">
            <a:off x="2981754" y="2273037"/>
            <a:ext cx="2819115" cy="619117"/>
            <a:chOff x="3124470" y="2856260"/>
            <a:chExt cx="2819115" cy="619117"/>
          </a:xfrm>
        </p:grpSpPr>
        <p:cxnSp>
          <p:nvCxnSpPr>
            <p:cNvPr id="44" name="Straight Arrow Connector 43"/>
            <p:cNvCxnSpPr/>
            <p:nvPr/>
          </p:nvCxnSpPr>
          <p:spPr>
            <a:xfrm flipH="1">
              <a:off x="5726730" y="2856260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5293020" y="2949726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859310" y="304730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425600" y="3146115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3991890" y="3243697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3558180" y="333517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124470" y="3428644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Arc 97"/>
          <p:cNvSpPr/>
          <p:nvPr/>
        </p:nvSpPr>
        <p:spPr>
          <a:xfrm flipV="1">
            <a:off x="2407202" y="2271888"/>
            <a:ext cx="640073" cy="182880"/>
          </a:xfrm>
          <a:prstGeom prst="arc">
            <a:avLst>
              <a:gd name="adj1" fmla="val 8583518"/>
              <a:gd name="adj2" fmla="val 2611099"/>
            </a:avLst>
          </a:prstGeom>
          <a:ln w="254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2194684" y="236332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0" name="Chevron 99"/>
          <p:cNvSpPr/>
          <p:nvPr/>
        </p:nvSpPr>
        <p:spPr>
          <a:xfrm>
            <a:off x="186351" y="2180448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Speed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" name="Chevron 101"/>
          <p:cNvSpPr/>
          <p:nvPr/>
        </p:nvSpPr>
        <p:spPr>
          <a:xfrm>
            <a:off x="111585" y="3283162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Target height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Freeform 39"/>
          <p:cNvSpPr/>
          <p:nvPr/>
        </p:nvSpPr>
        <p:spPr>
          <a:xfrm rot="20940757" flipV="1">
            <a:off x="2098660" y="3273558"/>
            <a:ext cx="571106" cy="166990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65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  <a:p>
            <a:pPr lvl="1">
              <a:defRPr/>
            </a:pPr>
            <a:r>
              <a:rPr lang="en-US" altLang="bg-BG" dirty="0" smtClean="0"/>
              <a:t>Without parameters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Default distance is 100</a:t>
            </a:r>
          </a:p>
          <a:p>
            <a:pPr lvl="1">
              <a:defRPr/>
            </a:pPr>
            <a:r>
              <a:rPr lang="en-US" altLang="bg-BG" dirty="0" smtClean="0"/>
              <a:t>Height is 0.3</a:t>
            </a:r>
          </a:p>
          <a:p>
            <a:pPr lvl="1">
              <a:defRPr/>
            </a:pPr>
            <a:r>
              <a:rPr lang="en-US" altLang="bg-BG" dirty="0" smtClean="0"/>
              <a:t>Speed is 1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Target height is 0.1</a:t>
            </a:r>
            <a:endParaRPr lang="bg-BG" altLang="bg-BG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SUICA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dirty="0" err="1" smtClean="0"/>
              <a:t>Suica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library for 3D graphics, based on WebGL</a:t>
            </a:r>
            <a:endParaRPr lang="bg-BG" dirty="0"/>
          </a:p>
          <a:p>
            <a:r>
              <a:rPr lang="en-US" dirty="0" smtClean="0"/>
              <a:t>Why </a:t>
            </a:r>
            <a:r>
              <a:rPr lang="en-US" dirty="0" err="1" smtClean="0"/>
              <a:t>Suica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Simple and easy to use objects</a:t>
            </a:r>
          </a:p>
          <a:p>
            <a:pPr lvl="1"/>
            <a:r>
              <a:rPr lang="en-US" dirty="0" smtClean="0"/>
              <a:t>Hide the complexity of WebGL</a:t>
            </a:r>
          </a:p>
          <a:p>
            <a:pPr lvl="1"/>
            <a:r>
              <a:rPr lang="en-US" dirty="0" smtClean="0"/>
              <a:t>Implements some of the elements in a typical interactive graphical mobile application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060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1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2</a:t>
            </a:r>
            <a:endParaRPr lang="en-US" dirty="0" smtClean="0"/>
          </a:p>
          <a:p>
            <a:pPr lvl="1">
              <a:defRPr/>
            </a:pPr>
            <a:r>
              <a:rPr lang="en-US" altLang="bg-BG" dirty="0" smtClean="0"/>
              <a:t>Shorter distance (50 units)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9 times faster rotation</a:t>
            </a:r>
            <a:endParaRPr lang="bg-BG" altLang="bg-BG" dirty="0" smtClean="0"/>
          </a:p>
          <a:p>
            <a:pPr lvl="1">
              <a:defRPr/>
            </a:pPr>
            <a:r>
              <a:rPr lang="en-US" altLang="bg-BG" dirty="0" smtClean="0"/>
              <a:t>Just above the </a:t>
            </a:r>
            <a:r>
              <a:rPr lang="en-US" altLang="bg-BG" dirty="0" err="1" smtClean="0"/>
              <a:t>XY</a:t>
            </a:r>
            <a:r>
              <a:rPr lang="en-US" altLang="bg-BG" dirty="0" smtClean="0"/>
              <a:t> plane (5 units)</a:t>
            </a:r>
          </a:p>
          <a:p>
            <a:pPr lvl="1">
              <a:defRPr/>
            </a:pPr>
            <a:r>
              <a:rPr lang="en-US" altLang="bg-BG" dirty="0" smtClean="0"/>
              <a:t>Horizontal view to the target (also 5 units)</a:t>
            </a:r>
            <a:endParaRPr lang="bg-BG" altLang="bg-BG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demo(50,9,0.1,0.1);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2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80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Help functions in projects</a:t>
            </a:r>
            <a:endParaRPr lang="bg-BG" dirty="0" smtClean="0"/>
          </a:p>
          <a:p>
            <a:pPr lvl="1"/>
            <a:r>
              <a:rPr lang="en-US" dirty="0" smtClean="0"/>
              <a:t>Function </a:t>
            </a:r>
            <a:r>
              <a:rPr lang="en-US" dirty="0" err="1" smtClean="0"/>
              <a:t>oxyz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demo</a:t>
            </a:r>
            <a:r>
              <a:rPr lang="bg-BG" dirty="0" smtClean="0"/>
              <a:t> </a:t>
            </a:r>
            <a:r>
              <a:rPr lang="en-US" dirty="0" smtClean="0"/>
              <a:t>are just help functions</a:t>
            </a:r>
            <a:endParaRPr lang="bg-BG" dirty="0" smtClean="0"/>
          </a:p>
          <a:p>
            <a:pPr lvl="2"/>
            <a:r>
              <a:rPr lang="en-US" dirty="0" smtClean="0"/>
              <a:t>Visualization of the coordinate system</a:t>
            </a:r>
            <a:endParaRPr lang="bg-BG" dirty="0" smtClean="0"/>
          </a:p>
          <a:p>
            <a:pPr lvl="2"/>
            <a:r>
              <a:rPr lang="en-US" dirty="0" smtClean="0"/>
              <a:t>Automatic orbiting</a:t>
            </a:r>
            <a:endParaRPr lang="bg-BG" dirty="0" smtClean="0"/>
          </a:p>
          <a:p>
            <a:pPr lvl="1"/>
            <a:r>
              <a:rPr lang="en-US" dirty="0" smtClean="0"/>
              <a:t>They are not expected to be use din the projects</a:t>
            </a:r>
            <a:endParaRPr lang="bg-BG" dirty="0" smtClean="0"/>
          </a:p>
          <a:p>
            <a:pPr lvl="2"/>
            <a:r>
              <a:rPr lang="en-US" dirty="0" smtClean="0"/>
              <a:t>Projects have more complex visualization</a:t>
            </a:r>
            <a:endParaRPr lang="bg-BG" dirty="0" smtClean="0"/>
          </a:p>
          <a:p>
            <a:pPr lvl="2"/>
            <a:r>
              <a:rPr lang="en-US" dirty="0" smtClean="0"/>
              <a:t>Motion and animations are also more complex</a:t>
            </a:r>
            <a:endParaRPr lang="bg-BG" dirty="0" smtClean="0"/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oxyz</a:t>
            </a:r>
            <a:r>
              <a:rPr lang="en-US" dirty="0" smtClean="0"/>
              <a:t> and demo in projects is not evaluated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34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graphics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WebGL</a:t>
            </a:r>
          </a:p>
          <a:p>
            <a:pPr lvl="1"/>
            <a:r>
              <a:rPr lang="en-US" dirty="0" smtClean="0"/>
              <a:t>Technology for 3D graphics in a browser</a:t>
            </a:r>
          </a:p>
          <a:p>
            <a:pPr lvl="1"/>
            <a:r>
              <a:rPr lang="en-US" dirty="0" smtClean="0"/>
              <a:t>Multiplatform</a:t>
            </a:r>
            <a:endParaRPr lang="ru-RU" dirty="0"/>
          </a:p>
          <a:p>
            <a:r>
              <a:rPr lang="en-US" dirty="0" err="1" smtClean="0"/>
              <a:t>Suica</a:t>
            </a:r>
            <a:endParaRPr lang="ru-RU" dirty="0"/>
          </a:p>
          <a:p>
            <a:pPr lvl="1"/>
            <a:r>
              <a:rPr lang="en-US" dirty="0" smtClean="0"/>
              <a:t>Uses </a:t>
            </a:r>
            <a:r>
              <a:rPr lang="ru-RU" dirty="0" smtClean="0"/>
              <a:t>WebGL</a:t>
            </a:r>
            <a:endParaRPr lang="ru-RU" dirty="0"/>
          </a:p>
          <a:p>
            <a:pPr lvl="1"/>
            <a:r>
              <a:rPr lang="en-US" dirty="0" smtClean="0"/>
              <a:t>Simplifies the creation of graphics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Suica</a:t>
            </a:r>
            <a:endParaRPr lang="en-US" dirty="0" smtClean="0"/>
          </a:p>
          <a:p>
            <a:pPr lvl="1"/>
            <a:r>
              <a:rPr lang="en-US" dirty="0" smtClean="0"/>
              <a:t>Loading with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</a:p>
          <a:p>
            <a:pPr lvl="1"/>
            <a:r>
              <a:rPr lang="en-US" dirty="0" smtClean="0"/>
              <a:t>Activation of the main function in</a:t>
            </a:r>
            <a:r>
              <a:rPr lang="bg-BG" dirty="0" smtClean="0"/>
              <a:t> </a:t>
            </a:r>
            <a:r>
              <a:rPr lang="en-GB" dirty="0" err="1"/>
              <a:t>onload</a:t>
            </a:r>
            <a:r>
              <a:rPr lang="en-GB" dirty="0"/>
              <a:t> </a:t>
            </a:r>
            <a:r>
              <a:rPr lang="en-US" dirty="0" smtClean="0"/>
              <a:t>of</a:t>
            </a:r>
            <a:r>
              <a:rPr lang="bg-BG" dirty="0" smtClean="0"/>
              <a:t> </a:t>
            </a:r>
            <a:r>
              <a:rPr lang="bg-BG" dirty="0"/>
              <a:t>&lt;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bg-BG" dirty="0"/>
          </a:p>
          <a:p>
            <a:pPr lvl="1"/>
            <a:r>
              <a:rPr lang="en-US" dirty="0" smtClean="0"/>
              <a:t>Drawing only in the </a:t>
            </a:r>
            <a:r>
              <a:rPr lang="bg-BG" dirty="0" smtClean="0"/>
              <a:t>&lt;</a:t>
            </a:r>
            <a:r>
              <a:rPr lang="en-GB" dirty="0"/>
              <a:t>canvas&gt;</a:t>
            </a:r>
          </a:p>
          <a:p>
            <a:pPr lvl="1"/>
            <a:r>
              <a:rPr lang="en-US" dirty="0" smtClean="0"/>
              <a:t>One </a:t>
            </a:r>
            <a:r>
              <a:rPr lang="en-US" dirty="0" err="1" smtClean="0"/>
              <a:t>Suica</a:t>
            </a:r>
            <a:r>
              <a:rPr lang="en-US" dirty="0" smtClean="0"/>
              <a:t> for each </a:t>
            </a:r>
            <a:r>
              <a:rPr lang="bg-BG" dirty="0" smtClean="0"/>
              <a:t>&lt;</a:t>
            </a:r>
            <a:r>
              <a:rPr lang="en-GB" dirty="0"/>
              <a:t>canvas</a:t>
            </a:r>
            <a:r>
              <a:rPr lang="en-GB" dirty="0" smtClean="0"/>
              <a:t>&gt;</a:t>
            </a:r>
            <a:endParaRPr lang="en-GB" dirty="0"/>
          </a:p>
          <a:p>
            <a:r>
              <a:rPr lang="en-US" dirty="0" smtClean="0"/>
              <a:t>More about </a:t>
            </a:r>
            <a:r>
              <a:rPr lang="en-US" dirty="0" err="1" smtClean="0"/>
              <a:t>Suica</a:t>
            </a:r>
            <a:endParaRPr lang="bg-BG" dirty="0"/>
          </a:p>
          <a:p>
            <a:pPr lvl="1"/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en-US" dirty="0" smtClean="0"/>
              <a:t>class</a:t>
            </a:r>
            <a:r>
              <a:rPr lang="bg-BG" dirty="0" smtClean="0"/>
              <a:t> </a:t>
            </a:r>
            <a:r>
              <a:rPr lang="en-GB" dirty="0" err="1"/>
              <a:t>Suica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version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en-US" dirty="0" smtClean="0"/>
              <a:t>current version of the library</a:t>
            </a:r>
            <a:endParaRPr lang="bg-BG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en-US" dirty="0" smtClean="0"/>
              <a:t>background </a:t>
            </a:r>
            <a:r>
              <a:rPr lang="en-US" dirty="0" err="1" smtClean="0"/>
              <a:t>colour</a:t>
            </a:r>
            <a:endParaRPr lang="bg-BG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r>
              <a:rPr lang="en-GB" dirty="0" smtClean="0"/>
              <a:t> – </a:t>
            </a:r>
            <a:r>
              <a:rPr lang="en-US" dirty="0" smtClean="0"/>
              <a:t>an image of the coordinate system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GB" dirty="0" smtClean="0"/>
              <a:t> – </a:t>
            </a:r>
            <a:r>
              <a:rPr lang="en-US" dirty="0" smtClean="0"/>
              <a:t>automatic orbiting of the view point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86025" y="1108727"/>
            <a:ext cx="4571950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Browser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2286025" y="2967990"/>
            <a:ext cx="4571950" cy="1889735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System software and hardware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of a WebGL</a:t>
            </a:r>
            <a:r>
              <a:rPr lang="bg-BG" dirty="0" smtClean="0"/>
              <a:t> </a:t>
            </a:r>
            <a:r>
              <a:rPr lang="en-US" dirty="0" smtClean="0"/>
              <a:t>application</a:t>
            </a:r>
            <a:endParaRPr lang="bg-BG" dirty="0"/>
          </a:p>
        </p:txBody>
      </p:sp>
      <p:sp>
        <p:nvSpPr>
          <p:cNvPr id="16" name="Chevron 15"/>
          <p:cNvSpPr/>
          <p:nvPr/>
        </p:nvSpPr>
        <p:spPr>
          <a:xfrm>
            <a:off x="3200401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OpenGL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663439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Direct3D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627127" y="1629726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77463" y="1552107"/>
            <a:ext cx="1249663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4419599" y="1933108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31926" y="1552104"/>
            <a:ext cx="1280161" cy="42529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16887" y="1552106"/>
            <a:ext cx="1249649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GLSL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 flipH="1">
            <a:off x="5212087" y="162972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36946" y="2236484"/>
            <a:ext cx="1280161" cy="4267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ight Arrow 27"/>
          <p:cNvSpPr/>
          <p:nvPr/>
        </p:nvSpPr>
        <p:spPr>
          <a:xfrm rot="5400000">
            <a:off x="4419598" y="266461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74732" y="4221093"/>
            <a:ext cx="2194536" cy="528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GPU</a:t>
            </a:r>
            <a:endParaRPr lang="bg-BG" sz="2000" b="1" dirty="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 rot="5400000">
            <a:off x="3688080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5151119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Application of </a:t>
            </a:r>
            <a:r>
              <a:rPr lang="en-US" dirty="0" err="1" smtClean="0"/>
              <a:t>Suica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616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bg-BG" dirty="0"/>
          </a:p>
        </p:txBody>
      </p:sp>
      <p:sp>
        <p:nvSpPr>
          <p:cNvPr id="60" name="Content Placeholder 5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 of </a:t>
            </a:r>
            <a:r>
              <a:rPr lang="en-US" dirty="0" err="1" smtClean="0"/>
              <a:t>Suica</a:t>
            </a:r>
            <a:endParaRPr lang="en-US" dirty="0"/>
          </a:p>
          <a:p>
            <a:pPr lvl="1"/>
            <a:r>
              <a:rPr lang="en-US" dirty="0" smtClean="0"/>
              <a:t>Creating basic 3D objects</a:t>
            </a:r>
          </a:p>
          <a:p>
            <a:pPr lvl="1"/>
            <a:r>
              <a:rPr lang="en-US" dirty="0" smtClean="0"/>
              <a:t>Controlling their properties</a:t>
            </a:r>
          </a:p>
          <a:p>
            <a:pPr lvl="1"/>
            <a:r>
              <a:rPr lang="en-US" dirty="0" smtClean="0"/>
              <a:t>Generating and updating frames</a:t>
            </a:r>
            <a:endParaRPr lang="bg-BG" dirty="0" smtClean="0"/>
          </a:p>
          <a:p>
            <a:r>
              <a:rPr lang="en-US" dirty="0" smtClean="0"/>
              <a:t>Role of the user</a:t>
            </a:r>
            <a:endParaRPr lang="bg-BG" dirty="0" smtClean="0"/>
          </a:p>
          <a:p>
            <a:pPr lvl="1"/>
            <a:r>
              <a:rPr lang="en-US" dirty="0" smtClean="0"/>
              <a:t>Structure and management of the web page</a:t>
            </a:r>
          </a:p>
          <a:p>
            <a:pPr lvl="1"/>
            <a:r>
              <a:rPr lang="en-US" dirty="0" smtClean="0"/>
              <a:t>Interactivity and event processing</a:t>
            </a:r>
          </a:p>
          <a:p>
            <a:pPr lvl="1"/>
            <a:r>
              <a:rPr lang="en-US" dirty="0" smtClean="0"/>
              <a:t>The actual logic of the application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347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645952" y="701772"/>
            <a:ext cx="228597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User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85462" y="701771"/>
            <a:ext cx="340402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Suica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6217902" y="2164796"/>
            <a:ext cx="1188707" cy="109726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Working with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28832" y="10979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 page structure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28831" y="19107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 page management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828831" y="27235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Interactivity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28831" y="3536381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Application code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68340" y="1524723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Creating 3D objects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68340" y="2345969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Managing 3D objects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8340" y="3167216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Managing frames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566173" y="1524723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66173" y="2345969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66173" y="3167216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" name="Straight Connector 3"/>
          <p:cNvCxnSpPr>
            <a:stCxn id="41" idx="3"/>
            <a:endCxn id="18" idx="1"/>
          </p:cNvCxnSpPr>
          <p:nvPr/>
        </p:nvCxnSpPr>
        <p:spPr>
          <a:xfrm>
            <a:off x="3749051" y="1890479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3"/>
            <a:endCxn id="19" idx="1"/>
          </p:cNvCxnSpPr>
          <p:nvPr/>
        </p:nvCxnSpPr>
        <p:spPr>
          <a:xfrm>
            <a:off x="3749051" y="2711725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3" idx="3"/>
            <a:endCxn id="20" idx="1"/>
          </p:cNvCxnSpPr>
          <p:nvPr/>
        </p:nvCxnSpPr>
        <p:spPr>
          <a:xfrm>
            <a:off x="3749051" y="3532972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19" idx="3"/>
            <a:endCxn id="3" idx="1"/>
          </p:cNvCxnSpPr>
          <p:nvPr/>
        </p:nvCxnSpPr>
        <p:spPr>
          <a:xfrm>
            <a:off x="6014241" y="2711725"/>
            <a:ext cx="203661" cy="1705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8" idx="3"/>
            <a:endCxn id="3" idx="0"/>
          </p:cNvCxnSpPr>
          <p:nvPr/>
        </p:nvCxnSpPr>
        <p:spPr>
          <a:xfrm>
            <a:off x="6014241" y="1890479"/>
            <a:ext cx="798015" cy="274317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49"/>
          <p:cNvCxnSpPr>
            <a:stCxn id="20" idx="3"/>
            <a:endCxn id="3" idx="2"/>
          </p:cNvCxnSpPr>
          <p:nvPr/>
        </p:nvCxnSpPr>
        <p:spPr>
          <a:xfrm flipV="1">
            <a:off x="6014241" y="3262064"/>
            <a:ext cx="798015" cy="270908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39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for demonstration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Minimal program</a:t>
            </a:r>
          </a:p>
          <a:p>
            <a:pPr lvl="1"/>
            <a:r>
              <a:rPr lang="en-US" dirty="0" smtClean="0"/>
              <a:t>Creating a rotating blue cube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/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cube([0,0,0],1);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demo(4);</a:t>
            </a:r>
          </a:p>
          <a:p>
            <a:pPr algn="l"/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8898</TotalTime>
  <Words>1080</Words>
  <Application>Microsoft Office PowerPoint</Application>
  <PresentationFormat>On-screen Show (16:9)</PresentationFormat>
  <Paragraphs>293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Origin</vt:lpstr>
      <vt:lpstr>Library SUICA</vt:lpstr>
      <vt:lpstr>Graphics in a browser</vt:lpstr>
      <vt:lpstr>WebGL</vt:lpstr>
      <vt:lpstr>SUICA</vt:lpstr>
      <vt:lpstr>Architecture of a WebGL application</vt:lpstr>
      <vt:lpstr>Application of Suica</vt:lpstr>
      <vt:lpstr>Architecture</vt:lpstr>
      <vt:lpstr>PowerPoint Presentation</vt:lpstr>
      <vt:lpstr>Just for demonstration</vt:lpstr>
      <vt:lpstr>PowerPoint Presentation</vt:lpstr>
      <vt:lpstr>Suica application code</vt:lpstr>
      <vt:lpstr>PowerPoint Presentation</vt:lpstr>
      <vt:lpstr>PowerPoint Presentation</vt:lpstr>
      <vt:lpstr>Initialization</vt:lpstr>
      <vt:lpstr>Scripts</vt:lpstr>
      <vt:lpstr>PowerPoint Presentation</vt:lpstr>
      <vt:lpstr>PowerPoint Presentation</vt:lpstr>
      <vt:lpstr>PowerPoint Presentation</vt:lpstr>
      <vt:lpstr>PowerPoint Presentation</vt:lpstr>
      <vt:lpstr>Graphical window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Colours</vt:lpstr>
      <vt:lpstr>Colours</vt:lpstr>
      <vt:lpstr>Neutral colours</vt:lpstr>
      <vt:lpstr>PowerPoint Presentation</vt:lpstr>
      <vt:lpstr>Colour arithmetic</vt:lpstr>
      <vt:lpstr>PowerPoint Presentation</vt:lpstr>
      <vt:lpstr>Help commands</vt:lpstr>
      <vt:lpstr>Coordinate system</vt:lpstr>
      <vt:lpstr>PowerPoint Presentation</vt:lpstr>
      <vt:lpstr>PowerPoint Presentation</vt:lpstr>
      <vt:lpstr>Orbiting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Projects</vt:lpstr>
      <vt:lpstr>Summary</vt:lpstr>
      <vt:lpstr>Online graphics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SUICA-08</dc:title>
  <dc:creator>Pavel Boytchev</dc:creator>
  <cp:lastModifiedBy>Anon</cp:lastModifiedBy>
  <cp:revision>350</cp:revision>
  <dcterms:created xsi:type="dcterms:W3CDTF">2015-02-10T15:00:35Z</dcterms:created>
  <dcterms:modified xsi:type="dcterms:W3CDTF">2020-04-01T15:15:04Z</dcterms:modified>
</cp:coreProperties>
</file>