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57" r:id="rId4"/>
    <p:sldId id="258" r:id="rId5"/>
    <p:sldId id="259" r:id="rId6"/>
    <p:sldId id="261" r:id="rId7"/>
    <p:sldId id="273" r:id="rId8"/>
    <p:sldId id="262" r:id="rId9"/>
    <p:sldId id="263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3.10.2019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altLang="bg-BG" dirty="0" smtClean="0">
                <a:cs typeface="Times New Roman" pitchFamily="18" charset="0"/>
              </a:rPr>
              <a:t>Три групи</a:t>
            </a:r>
            <a:endParaRPr lang="bg-BG" altLang="bg-BG" dirty="0">
              <a:cs typeface="Times New Roman" pitchFamily="18" charset="0"/>
            </a:endParaRPr>
          </a:p>
          <a:p>
            <a:pPr lvl="1"/>
            <a:r>
              <a:rPr lang="bg-BG" altLang="bg-BG" dirty="0">
                <a:cs typeface="Times New Roman" pitchFamily="18" charset="0"/>
              </a:rPr>
              <a:t>Предложете алгоритъм, който </a:t>
            </a:r>
            <a:r>
              <a:rPr lang="bg-BG" altLang="bg-BG" dirty="0" smtClean="0">
                <a:cs typeface="Times New Roman" pitchFamily="18" charset="0"/>
              </a:rPr>
              <a:t>с едно единствено </a:t>
            </a:r>
            <a:r>
              <a:rPr lang="bg-BG" altLang="bg-BG" dirty="0">
                <a:cs typeface="Times New Roman" pitchFamily="18" charset="0"/>
              </a:rPr>
              <a:t>обхождане на масив от числа извежда елементите му на три групи, спазвайки подредбата в масива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Първо се показват всички отрицателни числа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После всички числа от 0 до 10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Накрая всички числа, по-големи от 10</a:t>
            </a:r>
          </a:p>
          <a:p>
            <a:r>
              <a:rPr lang="bg-BG" altLang="bg-BG" dirty="0">
                <a:cs typeface="Times New Roman" pitchFamily="18" charset="0"/>
              </a:rPr>
              <a:t>Пример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Масив </a:t>
            </a:r>
            <a:r>
              <a:rPr lang="en-GB" altLang="bg-BG" dirty="0">
                <a:cs typeface="Times New Roman" pitchFamily="18" charset="0"/>
              </a:rPr>
              <a:t>[-5,8,12,-3,-1,4,-5,22,27,3,19,6,-4,1]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Резултат:  </a:t>
            </a:r>
            <a:r>
              <a:rPr lang="en-GB" altLang="bg-BG" dirty="0">
                <a:cs typeface="Times New Roman" pitchFamily="18" charset="0"/>
              </a:rPr>
              <a:t>[-5,-3,-1,-5,-4]</a:t>
            </a:r>
            <a:r>
              <a:rPr lang="bg-BG" altLang="bg-BG" dirty="0">
                <a:cs typeface="Times New Roman" pitchFamily="18" charset="0"/>
              </a:rPr>
              <a:t> </a:t>
            </a:r>
            <a:r>
              <a:rPr lang="en-GB" altLang="bg-BG" dirty="0">
                <a:cs typeface="Times New Roman" pitchFamily="18" charset="0"/>
              </a:rPr>
              <a:t>[8,4,3,6,1]</a:t>
            </a:r>
            <a:r>
              <a:rPr lang="bg-BG" altLang="bg-BG" dirty="0">
                <a:cs typeface="Times New Roman" pitchFamily="18" charset="0"/>
              </a:rPr>
              <a:t> </a:t>
            </a:r>
            <a:r>
              <a:rPr lang="en-GB" altLang="bg-BG" dirty="0">
                <a:cs typeface="Times New Roman" pitchFamily="18" charset="0"/>
              </a:rPr>
              <a:t>[12,22,27,19]</a:t>
            </a:r>
            <a:endParaRPr lang="en-GB" altLang="bg-BG" dirty="0"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Аритметични операции</a:t>
                </a:r>
              </a:p>
              <a:p>
                <a:pPr lvl="1"/>
                <a:r>
                  <a:rPr lang="bg-BG" sz="2400" dirty="0" smtClean="0">
                    <a:sym typeface="Symbol" pitchFamily="18" charset="2"/>
                  </a:rPr>
                  <a:t>Дадени са случайни числа в стек или в опашка</a:t>
                </a:r>
              </a:p>
              <a:p>
                <a:pPr lvl="1"/>
                <a:r>
                  <a:rPr lang="bg-BG" dirty="0" smtClean="0">
                    <a:sym typeface="Symbol" pitchFamily="18" charset="2"/>
                  </a:rPr>
                  <a:t>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 pitchFamily="18" charset="2"/>
                      </a:rPr>
                      <m:t>𝑝𝑜𝑝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 се взимат две, извършва се операция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  <a:sym typeface="Symbol" pitchFamily="18" charset="2"/>
                      </a:rPr>
                      <m:t>−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Symbol" pitchFamily="18" charset="2"/>
                      </a:rPr>
                      <m:t>×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 или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  <a:sym typeface="Symbol" pitchFamily="18" charset="2"/>
                      </a:rPr>
                      <m:t>/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 и резултатът се записва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 pitchFamily="18" charset="2"/>
                      </a:rPr>
                      <m:t>𝑝𝑢𝑠h</m:t>
                    </m:r>
                  </m:oMath>
                </a14:m>
                <a:endParaRPr lang="en-US" dirty="0" smtClean="0">
                  <a:sym typeface="Symbol" pitchFamily="18" charset="2"/>
                </a:endParaRPr>
              </a:p>
              <a:p>
                <a:pPr lvl="1"/>
                <a:r>
                  <a:rPr lang="bg-BG" sz="2400" dirty="0" smtClean="0">
                    <a:sym typeface="Symbol" pitchFamily="18" charset="2"/>
                  </a:rPr>
                  <a:t>При кои операции работата със стек ще даде верен резултат и при кои – работата с опашка?</a:t>
                </a:r>
              </a:p>
              <a:p>
                <a:r>
                  <a:rPr lang="bg-BG" dirty="0" smtClean="0">
                    <a:sym typeface="Symbol" pitchFamily="18" charset="2"/>
                  </a:rPr>
                  <a:t>Пояснение</a:t>
                </a:r>
              </a:p>
              <a:p>
                <a:pPr lvl="1"/>
                <a:r>
                  <a:rPr lang="bg-BG" sz="2400" dirty="0" smtClean="0">
                    <a:sym typeface="Symbol" pitchFamily="18" charset="2"/>
                  </a:rPr>
                  <a:t>Ако числата са </a:t>
                </a:r>
                <a14:m>
                  <m:oMath xmlns:m="http://schemas.openxmlformats.org/officeDocument/2006/math"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5, −3, 1, 2</m:t>
                    </m:r>
                  </m:oMath>
                </a14:m>
                <a:r>
                  <a:rPr lang="bg-BG" sz="2400" dirty="0" smtClean="0">
                    <a:sym typeface="Symbol" pitchFamily="18" charset="2"/>
                  </a:rPr>
                  <a:t>, а операцията е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</m:oMath>
                </a14:m>
                <a:r>
                  <a:rPr lang="bg-BG" sz="2400" dirty="0" smtClean="0">
                    <a:sym typeface="Symbol" pitchFamily="18" charset="2"/>
                  </a:rPr>
                  <a:t>, то верният резултат е този, който е равен на</a:t>
                </a:r>
                <a:r>
                  <a:rPr lang="en-US" sz="2400" dirty="0" smtClean="0"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sym typeface="Symbol" pitchFamily="18" charset="2"/>
                      </a:rPr>
                      <m:t>−30</m:t>
                    </m:r>
                  </m:oMath>
                </a14:m>
                <a:r>
                  <a:rPr lang="en-US" sz="2400" dirty="0" smtClean="0">
                    <a:sym typeface="Symbol" pitchFamily="18" charset="2"/>
                  </a:rPr>
                  <a:t>, </a:t>
                </a:r>
                <a:r>
                  <a:rPr lang="bg-BG" sz="2400" dirty="0" smtClean="0">
                    <a:sym typeface="Symbol" pitchFamily="18" charset="2"/>
                  </a:rPr>
                  <a:t>защото </a:t>
                </a:r>
                <a14:m>
                  <m:oMath xmlns:m="http://schemas.openxmlformats.org/officeDocument/2006/math"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5</m:t>
                    </m:r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  <m:d>
                      <m:dPr>
                        <m:ctrlPr>
                          <a:rPr lang="bg-BG" sz="2400" i="1" dirty="0" smtClean="0">
                            <a:latin typeface="Cambria Math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bg-BG" sz="2400" i="1" dirty="0" smtClean="0">
                            <a:latin typeface="Cambria Math"/>
                            <a:sym typeface="Symbol" pitchFamily="18" charset="2"/>
                          </a:rPr>
                          <m:t>−3</m:t>
                        </m:r>
                      </m:e>
                    </m:d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1</m:t>
                    </m:r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2</m:t>
                    </m:r>
                    <m:r>
                      <a:rPr lang="bg-BG" sz="2400" b="0" i="1" dirty="0" smtClean="0">
                        <a:latin typeface="Cambria Math"/>
                        <a:sym typeface="Symbol" pitchFamily="18" charset="2"/>
                      </a:rPr>
                      <m:t>=−30</m:t>
                    </m:r>
                  </m:oMath>
                </a14:m>
                <a:endParaRPr lang="bg-BG" sz="2400" dirty="0" smtClean="0">
                  <a:sym typeface="Symbol" pitchFamily="18" charset="2"/>
                </a:endParaRPr>
              </a:p>
              <a:p>
                <a:pPr lvl="1"/>
                <a:endParaRPr lang="en-US" sz="2400" dirty="0">
                  <a:sym typeface="Symbol" pitchFamily="18" charset="2"/>
                </a:endParaRPr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Стек и опашка</a:t>
            </a:r>
          </a:p>
          <a:p>
            <a:pPr lvl="1"/>
            <a:r>
              <a:rPr lang="bg-BG" dirty="0" smtClean="0"/>
              <a:t>Опишете как дек може да се използва като стек</a:t>
            </a:r>
          </a:p>
          <a:p>
            <a:pPr lvl="1"/>
            <a:r>
              <a:rPr lang="bg-BG" dirty="0" smtClean="0"/>
              <a:t>Опишете как дек може да се използва като опашка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Стек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04078133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Стек в ежедневието</a:t>
            </a:r>
          </a:p>
          <a:p>
            <a:pPr lvl="1"/>
            <a:r>
              <a:rPr lang="bg-BG" dirty="0" smtClean="0"/>
              <a:t>Опишете случи от ежедневието, където по естествен начин се формира стек</a:t>
            </a:r>
          </a:p>
          <a:p>
            <a:pPr lvl="1"/>
            <a:r>
              <a:rPr lang="bg-BG" dirty="0" smtClean="0"/>
              <a:t>Случаите да не са с поставяне на палачинки, листове, карти или кубчета едно над друго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Кое е стек?</a:t>
            </a:r>
          </a:p>
          <a:p>
            <a:pPr lvl="1"/>
            <a:r>
              <a:rPr lang="bg-BG" dirty="0" smtClean="0"/>
              <a:t>Дадени са следните абревиатури: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FIFO, FILO, LIFO, </a:t>
            </a:r>
            <a:r>
              <a:rPr lang="en-US" sz="3200" dirty="0" err="1" smtClean="0"/>
              <a:t>LILO</a:t>
            </a:r>
            <a:endParaRPr lang="en-US" sz="3200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Кои от тях отговарят за стек?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Операции със стек</a:t>
            </a:r>
          </a:p>
          <a:p>
            <a:pPr lvl="1"/>
            <a:r>
              <a:rPr lang="bg-BG" dirty="0" smtClean="0"/>
              <a:t>Стек съдържа следните данни (върхът е вляво)</a:t>
            </a:r>
          </a:p>
          <a:p>
            <a:pPr lvl="1"/>
            <a:r>
              <a:rPr lang="bg-BG" dirty="0" smtClean="0"/>
              <a:t>1 2 3 4 5 6</a:t>
            </a:r>
          </a:p>
          <a:p>
            <a:pPr lvl="1"/>
            <a:r>
              <a:rPr lang="bg-BG" dirty="0" smtClean="0"/>
              <a:t>Какво ще съдържа стека, ако се изпълнят следните операции в този ред: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pop; pop; push 7; pop; pop; push 8; push 9;</a:t>
            </a:r>
            <a:br>
              <a:rPr lang="en-US" dirty="0" smtClean="0"/>
            </a:br>
            <a:r>
              <a:rPr lang="en-US" dirty="0" smtClean="0"/>
              <a:t>		push 10; pop; pop; push 11; pop; pop; push 12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Ляво, дясно или направо</a:t>
            </a:r>
          </a:p>
          <a:p>
            <a:pPr lvl="1"/>
            <a:r>
              <a:rPr lang="bg-BG" dirty="0" smtClean="0"/>
              <a:t>Изчисляваме израз чрез стек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Защо изразът е вдясно, а не вляво?</a:t>
            </a:r>
          </a:p>
          <a:p>
            <a:pPr lvl="1"/>
            <a:r>
              <a:rPr lang="bg-BG" dirty="0" smtClean="0"/>
              <a:t>Могат ли да се спестят някои дейности с междинния стек (т.е. елементи да отиват направо вдясно, прескачайки стека)?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pic>
        <p:nvPicPr>
          <p:cNvPr id="5" name="Picture 5" descr="D:\Pavel\Courses\Materials\Course.ALG 2019\Alg-10 Stacks &amp; queues\Lecture\Figures\stack-expr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362200"/>
            <a:ext cx="3864708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Опашка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984368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Операции с</a:t>
            </a:r>
            <a:r>
              <a:rPr lang="en-GB" dirty="0"/>
              <a:t> </a:t>
            </a:r>
            <a:r>
              <a:rPr lang="bg-BG" dirty="0"/>
              <a:t>опашка</a:t>
            </a:r>
          </a:p>
          <a:p>
            <a:pPr lvl="1"/>
            <a:r>
              <a:rPr lang="bg-BG" dirty="0"/>
              <a:t>В опашка има стойностите </a:t>
            </a:r>
            <a:r>
              <a:rPr lang="en-GB" dirty="0"/>
              <a:t>(</a:t>
            </a:r>
            <a:r>
              <a:rPr lang="bg-BG" dirty="0"/>
              <a:t>опашка)7 8 1 2 3 4(глава)</a:t>
            </a:r>
          </a:p>
          <a:p>
            <a:pPr lvl="1"/>
            <a:r>
              <a:rPr lang="bg-BG" dirty="0"/>
              <a:t>Реализацията е с масив от 8 елемента със следните стойности: 1 2 3 4 5 6 7 8</a:t>
            </a:r>
          </a:p>
          <a:p>
            <a:pPr lvl="1"/>
            <a:r>
              <a:rPr lang="bg-BG" dirty="0"/>
              <a:t>Главата е елементът със стойност 4, а опашката е 7</a:t>
            </a:r>
          </a:p>
          <a:p>
            <a:pPr lvl="1"/>
            <a:r>
              <a:rPr lang="bg-BG" dirty="0"/>
              <a:t>Какво ще съдържа масива, ако над опашката се изпълнят следните операции в този ред: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		pop; pop; push 7; pop; pop; push 8; push 9;</a:t>
            </a:r>
            <a:br>
              <a:rPr lang="en-US" dirty="0"/>
            </a:br>
            <a:r>
              <a:rPr lang="en-US" dirty="0"/>
              <a:t>		push 10; pop; pop; push 11; pop; pop; push 12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Pavel\Courses\Materials\Course.ALG 2019\Alg-10 Stacks &amp; queues\Exercises\Figures\problem-6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72000"/>
            <a:ext cx="4702838" cy="209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Обръщане на реда</a:t>
                </a:r>
              </a:p>
              <a:p>
                <a:pPr lvl="1"/>
                <a:r>
                  <a:rPr lang="bg-BG" dirty="0"/>
                  <a:t>Предложете </a:t>
                </a:r>
                <a:r>
                  <a:rPr lang="bg-BG" dirty="0" smtClean="0"/>
                  <a:t>как да се обърне реда </a:t>
                </a:r>
                <a:r>
                  <a:rPr lang="bg-BG" dirty="0"/>
                  <a:t>на елементите на опашка чрез </a:t>
                </a:r>
                <a:r>
                  <a:rPr lang="bg-BG" dirty="0" smtClean="0"/>
                  <a:t>стек и на стек чрез опашка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Позволени са само </a:t>
                </a:r>
                <a:r>
                  <a:rPr lang="bg-BG" dirty="0"/>
                  <a:t>операции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𝑝𝑜𝑝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5" name="Picture 2" descr="D:\Pavel\Courses\Materials\Course.ALG 2019\Alg-10 Stacks &amp; queues\Exercises\Figures\problem-6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16405"/>
            <a:ext cx="6400800" cy="117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6059</TotalTime>
  <Words>450</Words>
  <Application>Microsoft Office PowerPoint</Application>
  <PresentationFormat>On-screen Show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Задачи за упражнение</vt:lpstr>
      <vt:lpstr>Стек</vt:lpstr>
      <vt:lpstr>Задача №1</vt:lpstr>
      <vt:lpstr>Задача №2</vt:lpstr>
      <vt:lpstr>Задача №3</vt:lpstr>
      <vt:lpstr>Задача №4</vt:lpstr>
      <vt:lpstr>Опашка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266</cp:revision>
  <dcterms:created xsi:type="dcterms:W3CDTF">2019-06-21T13:37:43Z</dcterms:created>
  <dcterms:modified xsi:type="dcterms:W3CDTF">2019-10-03T21:00:21Z</dcterms:modified>
</cp:coreProperties>
</file>