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31"/>
  </p:notesMasterIdLst>
  <p:sldIdLst>
    <p:sldId id="464" r:id="rId2"/>
    <p:sldId id="465" r:id="rId3"/>
    <p:sldId id="469" r:id="rId4"/>
    <p:sldId id="492" r:id="rId5"/>
    <p:sldId id="470" r:id="rId6"/>
    <p:sldId id="493" r:id="rId7"/>
    <p:sldId id="482" r:id="rId8"/>
    <p:sldId id="471" r:id="rId9"/>
    <p:sldId id="483" r:id="rId10"/>
    <p:sldId id="472" r:id="rId11"/>
    <p:sldId id="473" r:id="rId12"/>
    <p:sldId id="485" r:id="rId13"/>
    <p:sldId id="497" r:id="rId14"/>
    <p:sldId id="474" r:id="rId15"/>
    <p:sldId id="498" r:id="rId16"/>
    <p:sldId id="489" r:id="rId17"/>
    <p:sldId id="475" r:id="rId18"/>
    <p:sldId id="490" r:id="rId19"/>
    <p:sldId id="476" r:id="rId20"/>
    <p:sldId id="491" r:id="rId21"/>
    <p:sldId id="477" r:id="rId22"/>
    <p:sldId id="486" r:id="rId23"/>
    <p:sldId id="494" r:id="rId24"/>
    <p:sldId id="495" r:id="rId25"/>
    <p:sldId id="496" r:id="rId26"/>
    <p:sldId id="478" r:id="rId27"/>
    <p:sldId id="499" r:id="rId28"/>
    <p:sldId id="488" r:id="rId29"/>
    <p:sldId id="47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0070C0"/>
    <a:srgbClr val="FFCCFF"/>
    <a:srgbClr val="FF00FF"/>
    <a:srgbClr val="000066"/>
    <a:srgbClr val="A1BD63"/>
    <a:srgbClr val="006600"/>
    <a:srgbClr val="336600"/>
    <a:srgbClr val="BBD97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8" autoAdjust="0"/>
    <p:restoredTop sz="88482" autoAdjust="0"/>
  </p:normalViewPr>
  <p:slideViewPr>
    <p:cSldViewPr>
      <p:cViewPr varScale="1">
        <p:scale>
          <a:sx n="83" d="100"/>
          <a:sy n="83" d="100"/>
        </p:scale>
        <p:origin x="65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19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5.9.2020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/>
              <a:t>Click to edit</a:t>
            </a:r>
            <a:r>
              <a:rPr lang="bg-BG" dirty="0"/>
              <a:t> </a:t>
            </a:r>
            <a:r>
              <a:rPr lang="en-US" dirty="0"/>
              <a:t>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Заглавие на темата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НОМЕР НА ТЕМАТА</a:t>
            </a:r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/>
              <a:t>Заглавие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5.9.2020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Solutions/S1005%20Haar-1.html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Solutions/S1005%20Haar-2.html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ond5.com/stock-footage/item/46027488-charlie-chaplin-kid-auto-races-venice-1914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localhost/Solutions/S1006%20Face%20video%20detection%20(pico.js).html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localhost/Solutions/S1007%20Face%20control%20(pico.js).html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eveloper.mozilla.org/en-US/docs/Web/API/MediaDevices/getUserMedia" TargetMode="Externa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localhost/Solutions/S1008%20Face%20video%20detection%20(tracking.js).html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Solutions/S1009%20UFO%20-%20Body.html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0.png"/><Relationship Id="rId4" Type="http://schemas.openxmlformats.org/officeDocument/2006/relationships/image" Target="../media/image1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Solutions/S1009%20UFO.html" TargetMode="Externa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localhost/Solutions/S1010%20Face%20control%20(clmtrackr.js).html" TargetMode="Externa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Solutions/S1001%20Front%20camera.html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Solutions/S1001%20Rear%20camera.html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Solutions/S1002%20Black%20and%20white%20photo.html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dnuggets.com/2019/12/convert-rgb-image-grayscale.html" TargetMode="External"/><Relationship Id="rId2" Type="http://schemas.openxmlformats.org/officeDocument/2006/relationships/hyperlink" Target="https://en.wikipedia.org/wiki/Grayscale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доц. д-р Павел Бойчев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 err="1"/>
              <a:t>КИТ-ФМИ-СУ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/>
              <a:t>2020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/>
              <a:t>Решения на задачите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dirty="0">
                <a:latin typeface="Calibri Light" panose="020F0302020204030204" pitchFamily="34" charset="0"/>
              </a:rPr>
              <a:t>Тема №10</a:t>
            </a:r>
          </a:p>
        </p:txBody>
      </p:sp>
    </p:spTree>
    <p:extLst>
      <p:ext uri="{BB962C8B-B14F-4D97-AF65-F5344CB8AC3E}">
        <p14:creationId xmlns:p14="http://schemas.microsoft.com/office/powerpoint/2010/main" val="3292206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Решение №4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298416B5-F205-48F7-97BB-4C8A8556EC21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Зрителен ъгъл</a:t>
                </a:r>
              </a:p>
              <a:p>
                <a:pPr lvl="1"/>
                <a:r>
                  <a:rPr lang="bg-BG" dirty="0"/>
                  <a:t>Вариант №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bg-BG" dirty="0"/>
                  <a:t> – чете се документацията</a:t>
                </a:r>
              </a:p>
              <a:p>
                <a:pPr lvl="1"/>
                <a:r>
                  <a:rPr lang="bg-BG" dirty="0"/>
                  <a:t>Вариант №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bg-BG" dirty="0"/>
                  <a:t> – снима се линийка от дадено разстояние и се смята зрителния ъгъл</a:t>
                </a:r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298416B5-F205-48F7-97BB-4C8A8556E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0" name="Group 99">
            <a:extLst>
              <a:ext uri="{FF2B5EF4-FFF2-40B4-BE49-F238E27FC236}">
                <a16:creationId xmlns:a16="http://schemas.microsoft.com/office/drawing/2014/main" id="{D783FF08-799C-48BF-8284-E710F7F6CC91}"/>
              </a:ext>
            </a:extLst>
          </p:cNvPr>
          <p:cNvGrpSpPr/>
          <p:nvPr/>
        </p:nvGrpSpPr>
        <p:grpSpPr>
          <a:xfrm rot="5400000">
            <a:off x="2512593" y="4154241"/>
            <a:ext cx="1098751" cy="1353820"/>
            <a:chOff x="6324600" y="3778233"/>
            <a:chExt cx="2590799" cy="1687945"/>
          </a:xfrm>
        </p:grpSpPr>
        <p:sp>
          <p:nvSpPr>
            <p:cNvPr id="101" name="Isosceles Triangle 100">
              <a:extLst>
                <a:ext uri="{FF2B5EF4-FFF2-40B4-BE49-F238E27FC236}">
                  <a16:creationId xmlns:a16="http://schemas.microsoft.com/office/drawing/2014/main" id="{FF03025A-4951-492A-A847-72AB7CA3471C}"/>
                </a:ext>
              </a:extLst>
            </p:cNvPr>
            <p:cNvSpPr/>
            <p:nvPr/>
          </p:nvSpPr>
          <p:spPr>
            <a:xfrm rot="10800000">
              <a:off x="6324600" y="3778233"/>
              <a:ext cx="2590799" cy="1687945"/>
            </a:xfrm>
            <a:prstGeom prst="triangle">
              <a:avLst/>
            </a:prstGeom>
            <a:gradFill flip="none" rotWithShape="1">
              <a:gsLst>
                <a:gs pos="0">
                  <a:srgbClr val="0070C0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  <a:ln w="31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31711573-8924-4616-8F98-AD0F92A90C85}"/>
                </a:ext>
              </a:extLst>
            </p:cNvPr>
            <p:cNvCxnSpPr>
              <a:cxnSpLocks/>
              <a:stCxn id="101" idx="4"/>
              <a:endCxn id="101" idx="0"/>
            </p:cNvCxnSpPr>
            <p:nvPr/>
          </p:nvCxnSpPr>
          <p:spPr>
            <a:xfrm>
              <a:off x="6324600" y="3778233"/>
              <a:ext cx="1295399" cy="1687945"/>
            </a:xfrm>
            <a:prstGeom prst="line">
              <a:avLst/>
            </a:prstGeom>
            <a:gradFill flip="none" rotWithShape="1">
              <a:gsLst>
                <a:gs pos="0">
                  <a:srgbClr val="FF388C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  <a:ln w="317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8B4C588D-BF0A-4471-947E-C72B9EECAEBA}"/>
                </a:ext>
              </a:extLst>
            </p:cNvPr>
            <p:cNvCxnSpPr>
              <a:cxnSpLocks/>
              <a:stCxn id="101" idx="2"/>
              <a:endCxn id="101" idx="0"/>
            </p:cNvCxnSpPr>
            <p:nvPr/>
          </p:nvCxnSpPr>
          <p:spPr>
            <a:xfrm flipH="1">
              <a:off x="7619999" y="3778233"/>
              <a:ext cx="1295400" cy="1687945"/>
            </a:xfrm>
            <a:prstGeom prst="line">
              <a:avLst/>
            </a:prstGeom>
            <a:gradFill flip="none" rotWithShape="1">
              <a:gsLst>
                <a:gs pos="0">
                  <a:srgbClr val="FF388C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  <a:ln w="317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A3F2DD9-A28E-4F76-B906-44D15D439AAF}"/>
              </a:ext>
            </a:extLst>
          </p:cNvPr>
          <p:cNvCxnSpPr/>
          <p:nvPr/>
        </p:nvCxnSpPr>
        <p:spPr>
          <a:xfrm>
            <a:off x="2398492" y="4940444"/>
            <a:ext cx="0" cy="1003156"/>
          </a:xfrm>
          <a:prstGeom prst="line">
            <a:avLst/>
          </a:prstGeom>
          <a:gradFill flip="none" rotWithShape="1">
            <a:gsLst>
              <a:gs pos="0">
                <a:srgbClr val="FF388C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 w="317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533B9F57-0BF4-4ED6-AC08-9A3C48AEC39D}"/>
              </a:ext>
            </a:extLst>
          </p:cNvPr>
          <p:cNvGrpSpPr/>
          <p:nvPr/>
        </p:nvGrpSpPr>
        <p:grpSpPr>
          <a:xfrm>
            <a:off x="3738880" y="4286855"/>
            <a:ext cx="845905" cy="1098086"/>
            <a:chOff x="3678892" y="4281775"/>
            <a:chExt cx="956195" cy="1098086"/>
          </a:xfrm>
        </p:grpSpPr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01DD72F7-8551-4A5F-AFFA-1F17430BE28A}"/>
                </a:ext>
              </a:extLst>
            </p:cNvPr>
            <p:cNvCxnSpPr>
              <a:cxnSpLocks/>
            </p:cNvCxnSpPr>
            <p:nvPr/>
          </p:nvCxnSpPr>
          <p:spPr>
            <a:xfrm>
              <a:off x="3678892" y="4281775"/>
              <a:ext cx="956195" cy="0"/>
            </a:xfrm>
            <a:prstGeom prst="line">
              <a:avLst/>
            </a:prstGeom>
            <a:gradFill flip="none" rotWithShape="1">
              <a:gsLst>
                <a:gs pos="0">
                  <a:srgbClr val="FF388C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  <a:ln w="317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FE748689-09D0-4DD3-A875-5661C47BB672}"/>
                </a:ext>
              </a:extLst>
            </p:cNvPr>
            <p:cNvCxnSpPr>
              <a:cxnSpLocks/>
            </p:cNvCxnSpPr>
            <p:nvPr/>
          </p:nvCxnSpPr>
          <p:spPr>
            <a:xfrm>
              <a:off x="3678892" y="5379861"/>
              <a:ext cx="956195" cy="0"/>
            </a:xfrm>
            <a:prstGeom prst="line">
              <a:avLst/>
            </a:prstGeom>
            <a:gradFill flip="none" rotWithShape="1">
              <a:gsLst>
                <a:gs pos="0">
                  <a:srgbClr val="FF388C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  <a:ln w="317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26333F8-352F-4FE2-BA67-1DD6C5226232}"/>
              </a:ext>
            </a:extLst>
          </p:cNvPr>
          <p:cNvGrpSpPr/>
          <p:nvPr/>
        </p:nvGrpSpPr>
        <p:grpSpPr>
          <a:xfrm>
            <a:off x="3732645" y="3733800"/>
            <a:ext cx="370840" cy="2209800"/>
            <a:chOff x="4582160" y="4328160"/>
            <a:chExt cx="370840" cy="2209800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8901003-9FE6-4E75-9609-E643790A8D7F}"/>
                </a:ext>
              </a:extLst>
            </p:cNvPr>
            <p:cNvSpPr/>
            <p:nvPr/>
          </p:nvSpPr>
          <p:spPr>
            <a:xfrm>
              <a:off x="4582160" y="4328160"/>
              <a:ext cx="370840" cy="2209800"/>
            </a:xfrm>
            <a:prstGeom prst="rect">
              <a:avLst/>
            </a:prstGeom>
            <a:solidFill>
              <a:srgbClr val="0070C0">
                <a:alpha val="20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D705872-423C-47DE-9815-6E8FE68EAC08}"/>
                </a:ext>
              </a:extLst>
            </p:cNvPr>
            <p:cNvCxnSpPr/>
            <p:nvPr/>
          </p:nvCxnSpPr>
          <p:spPr>
            <a:xfrm>
              <a:off x="4585855" y="4920212"/>
              <a:ext cx="228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BF02077-810B-4E5F-8AFA-6537C232CC93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4971428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42482A1-769C-4261-8C28-448BDA653F7B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5022644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75D6E18-85C8-4218-A3B5-C92DFD0E8E9C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5073860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EDED4DB-466F-47DF-A893-585CE073E9E5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5125076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3221598-71EF-4B35-A52A-4D02C0A0E0B9}"/>
                </a:ext>
              </a:extLst>
            </p:cNvPr>
            <p:cNvCxnSpPr/>
            <p:nvPr/>
          </p:nvCxnSpPr>
          <p:spPr>
            <a:xfrm>
              <a:off x="4585855" y="5176292"/>
              <a:ext cx="2286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9CCD02A-D817-4777-9B44-9CB71421AC63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5227508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0321235-4627-46CA-8104-D20D67CFF643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5278724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DFFE7FD-5DD4-4097-81D0-5CDD547A9C60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5329940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BACC424-EFA5-4152-80C2-72588CBA7382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5381156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8A7F4F1-55D3-4B47-AC3A-8AA861B1E09A}"/>
                </a:ext>
              </a:extLst>
            </p:cNvPr>
            <p:cNvCxnSpPr/>
            <p:nvPr/>
          </p:nvCxnSpPr>
          <p:spPr>
            <a:xfrm>
              <a:off x="4585855" y="4408052"/>
              <a:ext cx="228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EF3592C-343C-4C74-9C3C-62EE2DEEE8A5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4459268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09A6ECD-12F9-4D23-9376-74340193B1C6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4510484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A4AA922-F6DD-4B30-8729-50DEB79F93B5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4561700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B06B829-C53B-4D9B-8403-C329D3C28D03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4612916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9A76E81-93B3-4028-86DB-069862D0421F}"/>
                </a:ext>
              </a:extLst>
            </p:cNvPr>
            <p:cNvCxnSpPr/>
            <p:nvPr/>
          </p:nvCxnSpPr>
          <p:spPr>
            <a:xfrm>
              <a:off x="4585855" y="4664132"/>
              <a:ext cx="2286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A0E1711-E306-4AC1-8308-E381CF54EF6D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4715348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AC75E8-8D86-41F5-9C26-E5E5BE461ED7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4766564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446E783-8BCC-4543-9AF9-E27B340E0C48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4817780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1B6DFEA-26A4-4349-A06B-F4F4A9E5DE29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4868996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FA1A8B2-E5AE-42B5-A97E-C75E9A51AD4F}"/>
                </a:ext>
              </a:extLst>
            </p:cNvPr>
            <p:cNvCxnSpPr/>
            <p:nvPr/>
          </p:nvCxnSpPr>
          <p:spPr>
            <a:xfrm>
              <a:off x="4585855" y="5432372"/>
              <a:ext cx="228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C1FE4AB-CCAD-4DB2-98DE-BBC462033FA7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5483588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01BB620-54CC-4142-8730-24E648442031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5534804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B3FF271-162E-4429-9600-86784C10ED26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5586020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FD57DDF-BBD0-4E49-B923-0D0C24A878D7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5637236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583A76D-4334-411C-BFB1-0481F1ABEE42}"/>
                </a:ext>
              </a:extLst>
            </p:cNvPr>
            <p:cNvCxnSpPr/>
            <p:nvPr/>
          </p:nvCxnSpPr>
          <p:spPr>
            <a:xfrm>
              <a:off x="4585855" y="5688452"/>
              <a:ext cx="2286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76297E1-753C-4C32-B871-6041E87950A7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5739668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6490E2C-EDEF-4238-A10D-A08C673430B5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5790884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40F2FDB-3CCC-4564-8E0B-9D61DF0FFF88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5842100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6EAC626-FFA6-49C7-B9AE-DB5A0A6B9F34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5893316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7B36BF2-9A54-4285-A6A2-CD4AD198E0BF}"/>
                </a:ext>
              </a:extLst>
            </p:cNvPr>
            <p:cNvCxnSpPr/>
            <p:nvPr/>
          </p:nvCxnSpPr>
          <p:spPr>
            <a:xfrm>
              <a:off x="4585855" y="5944532"/>
              <a:ext cx="228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CE59D490-8ED6-4E49-8B18-182AE437AD46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5995748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6FEF214-1615-4303-BFFE-E19F4AB12EFB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6046964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A1342AE-78ED-4562-9A5C-7A1D8706F67B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6098180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C98FA343-3A27-42DE-95C7-64793178977D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6149396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DFE9909-34CA-4E75-91C2-8901D87B62BC}"/>
                </a:ext>
              </a:extLst>
            </p:cNvPr>
            <p:cNvCxnSpPr/>
            <p:nvPr/>
          </p:nvCxnSpPr>
          <p:spPr>
            <a:xfrm>
              <a:off x="4585855" y="6200612"/>
              <a:ext cx="2286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7D6287A-B545-45DD-8521-ECF2B4EDF255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6251828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3CE2641-D84B-4222-BEB4-85ABCC553313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6303044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EC4F5088-15AC-412B-8F95-885CD4CBDEA9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6354260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003B882-9C5E-41C6-BBC4-868E9E1DACAA}"/>
                </a:ext>
              </a:extLst>
            </p:cNvPr>
            <p:cNvCxnSpPr>
              <a:cxnSpLocks/>
            </p:cNvCxnSpPr>
            <p:nvPr/>
          </p:nvCxnSpPr>
          <p:spPr>
            <a:xfrm>
              <a:off x="4585855" y="6405476"/>
              <a:ext cx="1143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323594F3-8A60-465F-B910-F848A4DEE3B2}"/>
                </a:ext>
              </a:extLst>
            </p:cNvPr>
            <p:cNvCxnSpPr/>
            <p:nvPr/>
          </p:nvCxnSpPr>
          <p:spPr>
            <a:xfrm>
              <a:off x="4585855" y="6456680"/>
              <a:ext cx="228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35B94A5A-2232-4CBB-AF22-7FAF28DF6C65}"/>
              </a:ext>
            </a:extLst>
          </p:cNvPr>
          <p:cNvCxnSpPr>
            <a:cxnSpLocks/>
          </p:cNvCxnSpPr>
          <p:nvPr/>
        </p:nvCxnSpPr>
        <p:spPr>
          <a:xfrm>
            <a:off x="4267200" y="4281775"/>
            <a:ext cx="0" cy="1107581"/>
          </a:xfrm>
          <a:prstGeom prst="line">
            <a:avLst/>
          </a:prstGeom>
          <a:gradFill flip="none" rotWithShape="1">
            <a:gsLst>
              <a:gs pos="0">
                <a:srgbClr val="FF388C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 w="3175">
            <a:solidFill>
              <a:srgbClr val="FF388C"/>
            </a:solidFill>
            <a:prstDash val="solid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5E9DB4A0-A535-4888-B3F4-212AA104182C}"/>
                  </a:ext>
                </a:extLst>
              </p:cNvPr>
              <p:cNvSpPr txBox="1"/>
              <p:nvPr/>
            </p:nvSpPr>
            <p:spPr>
              <a:xfrm>
                <a:off x="4185133" y="4612356"/>
                <a:ext cx="3679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rgbClr val="FF388C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5E9DB4A0-A535-4888-B3F4-212AA10418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5133" y="4612356"/>
                <a:ext cx="36798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13DE43B1-0639-4DE6-B81B-23CE637473A2}"/>
              </a:ext>
            </a:extLst>
          </p:cNvPr>
          <p:cNvCxnSpPr>
            <a:cxnSpLocks/>
          </p:cNvCxnSpPr>
          <p:nvPr/>
        </p:nvCxnSpPr>
        <p:spPr>
          <a:xfrm flipH="1">
            <a:off x="2398492" y="5811116"/>
            <a:ext cx="1331616" cy="0"/>
          </a:xfrm>
          <a:prstGeom prst="line">
            <a:avLst/>
          </a:prstGeom>
          <a:gradFill flip="none" rotWithShape="1">
            <a:gsLst>
              <a:gs pos="0">
                <a:srgbClr val="FF388C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 w="3175">
            <a:solidFill>
              <a:srgbClr val="FF388C"/>
            </a:solidFill>
            <a:prstDash val="solid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909A1181-B850-4397-B39F-043C8565F013}"/>
                  </a:ext>
                </a:extLst>
              </p:cNvPr>
              <p:cNvSpPr txBox="1"/>
              <p:nvPr/>
            </p:nvSpPr>
            <p:spPr>
              <a:xfrm>
                <a:off x="2861973" y="5469848"/>
                <a:ext cx="3679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rgbClr val="FF388C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909A1181-B850-4397-B39F-043C8565F0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1973" y="5469848"/>
                <a:ext cx="367986" cy="369332"/>
              </a:xfrm>
              <a:prstGeom prst="rect">
                <a:avLst/>
              </a:prstGeom>
              <a:blipFill>
                <a:blip r:embed="rId4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A4AEEF6-8E9B-4309-9D6C-A7269858F3F2}"/>
              </a:ext>
            </a:extLst>
          </p:cNvPr>
          <p:cNvCxnSpPr>
            <a:cxnSpLocks/>
          </p:cNvCxnSpPr>
          <p:nvPr/>
        </p:nvCxnSpPr>
        <p:spPr>
          <a:xfrm>
            <a:off x="2398492" y="4838012"/>
            <a:ext cx="1358065" cy="0"/>
          </a:xfrm>
          <a:prstGeom prst="line">
            <a:avLst/>
          </a:prstGeom>
          <a:gradFill flip="none" rotWithShape="1">
            <a:gsLst>
              <a:gs pos="0">
                <a:srgbClr val="FF388C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 w="317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F2FC9AEA-0151-4842-96AA-905113802AE1}"/>
                  </a:ext>
                </a:extLst>
              </p:cNvPr>
              <p:cNvSpPr txBox="1"/>
              <p:nvPr/>
            </p:nvSpPr>
            <p:spPr>
              <a:xfrm>
                <a:off x="4991100" y="4000499"/>
                <a:ext cx="3086099" cy="1638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=2</m:t>
                      </m:r>
                      <m:func>
                        <m:func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arctan</m:t>
                          </m:r>
                        </m:fName>
                        <m:e>
                          <m:f>
                            <m:f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F2FC9AEA-0151-4842-96AA-905113802A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1100" y="4000499"/>
                <a:ext cx="3086099" cy="16380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4" name="Arc 123">
            <a:extLst>
              <a:ext uri="{FF2B5EF4-FFF2-40B4-BE49-F238E27FC236}">
                <a16:creationId xmlns:a16="http://schemas.microsoft.com/office/drawing/2014/main" id="{F465244E-8F40-42EE-8D42-7B50FD05EBD6}"/>
              </a:ext>
            </a:extLst>
          </p:cNvPr>
          <p:cNvSpPr/>
          <p:nvPr/>
        </p:nvSpPr>
        <p:spPr>
          <a:xfrm>
            <a:off x="1926221" y="4368831"/>
            <a:ext cx="914400" cy="914400"/>
          </a:xfrm>
          <a:prstGeom prst="arc">
            <a:avLst>
              <a:gd name="adj1" fmla="val 20336930"/>
              <a:gd name="adj2" fmla="val 1409295"/>
            </a:avLst>
          </a:prstGeom>
          <a:noFill/>
          <a:ln w="3175">
            <a:solidFill>
              <a:srgbClr val="FF388C"/>
            </a:solidFill>
            <a:prstDash val="solid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22D761-D40D-4B45-9006-7434D92FB974}"/>
              </a:ext>
            </a:extLst>
          </p:cNvPr>
          <p:cNvSpPr txBox="1"/>
          <p:nvPr/>
        </p:nvSpPr>
        <p:spPr>
          <a:xfrm>
            <a:off x="1694278" y="4130040"/>
            <a:ext cx="91440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bg-BG" sz="6600" dirty="0">
                <a:solidFill>
                  <a:schemeClr val="accent1"/>
                </a:solidFill>
                <a:sym typeface="Webdings"/>
              </a:rPr>
              <a:t></a:t>
            </a:r>
            <a:endParaRPr lang="bg-BG" sz="6600" dirty="0">
              <a:solidFill>
                <a:schemeClr val="accent1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D4F6F04A-7588-425C-A7A9-137113F75DDA}"/>
              </a:ext>
            </a:extLst>
          </p:cNvPr>
          <p:cNvSpPr txBox="1"/>
          <p:nvPr/>
        </p:nvSpPr>
        <p:spPr>
          <a:xfrm>
            <a:off x="2663010" y="4340768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>
                <a:solidFill>
                  <a:srgbClr val="FF388C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α</a:t>
            </a:r>
            <a:endParaRPr lang="bg-BG" i="1" dirty="0">
              <a:solidFill>
                <a:srgbClr val="FF388C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924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№5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Виола-Джоунс-</a:t>
            </a:r>
            <a:r>
              <a:rPr lang="bg-BG" dirty="0" err="1"/>
              <a:t>Хаар</a:t>
            </a:r>
            <a:endParaRPr lang="bg-BG" dirty="0"/>
          </a:p>
          <a:p>
            <a:pPr lvl="1"/>
            <a:r>
              <a:rPr lang="bg-BG" dirty="0"/>
              <a:t>Помощна функция </a:t>
            </a:r>
            <a:r>
              <a:rPr lang="en-US" dirty="0" err="1">
                <a:solidFill>
                  <a:srgbClr val="FF388C"/>
                </a:solidFill>
              </a:rPr>
              <a:t>getPixel</a:t>
            </a:r>
            <a:r>
              <a:rPr lang="bg-BG" dirty="0"/>
              <a:t>, която връща черно-бяла стойност – осветеност на пиксел</a:t>
            </a:r>
          </a:p>
          <a:p>
            <a:pPr lvl="1"/>
            <a:r>
              <a:rPr lang="bg-BG" dirty="0"/>
              <a:t>Функция </a:t>
            </a:r>
            <a:r>
              <a:rPr lang="en-US" dirty="0" err="1">
                <a:solidFill>
                  <a:srgbClr val="FF388C"/>
                </a:solidFill>
              </a:rPr>
              <a:t>setPixel</a:t>
            </a:r>
            <a:r>
              <a:rPr lang="en-US" dirty="0"/>
              <a:t>,</a:t>
            </a:r>
            <a:r>
              <a:rPr lang="bg-BG" dirty="0"/>
              <a:t> която оцветява пиксел</a:t>
            </a:r>
          </a:p>
          <a:p>
            <a:pPr lvl="1"/>
            <a:r>
              <a:rPr lang="bg-BG" dirty="0"/>
              <a:t>Функцията </a:t>
            </a:r>
            <a:r>
              <a:rPr lang="en-US" dirty="0">
                <a:solidFill>
                  <a:srgbClr val="FF388C"/>
                </a:solidFill>
              </a:rPr>
              <a:t>sum</a:t>
            </a:r>
            <a:r>
              <a:rPr lang="bg-BG" dirty="0"/>
              <a:t> намира сумата от осветеностите на пикселите (с груба сила)</a:t>
            </a:r>
          </a:p>
          <a:p>
            <a:pPr lvl="1"/>
            <a:r>
              <a:rPr lang="bg-BG" dirty="0"/>
              <a:t>Функцията </a:t>
            </a:r>
            <a:r>
              <a:rPr lang="en-US" dirty="0">
                <a:solidFill>
                  <a:srgbClr val="FF388C"/>
                </a:solidFill>
              </a:rPr>
              <a:t>mark</a:t>
            </a:r>
            <a:r>
              <a:rPr lang="en-US" dirty="0"/>
              <a:t> </a:t>
            </a:r>
            <a:r>
              <a:rPr lang="bg-BG" dirty="0"/>
              <a:t>рисува цветни контури около зоните</a:t>
            </a:r>
          </a:p>
        </p:txBody>
      </p:sp>
    </p:spTree>
    <p:extLst>
      <p:ext uri="{BB962C8B-B14F-4D97-AF65-F5344CB8AC3E}">
        <p14:creationId xmlns:p14="http://schemas.microsoft.com/office/powerpoint/2010/main" val="2853913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Границите на зоните са определени ръчно в </a:t>
            </a:r>
            <a:r>
              <a:rPr lang="en-US" dirty="0"/>
              <a:t>GIMP</a:t>
            </a:r>
            <a:r>
              <a:rPr lang="bg-BG" dirty="0"/>
              <a:t>, но може и с налучкване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B6587F10-FC9D-4243-8F8F-44A655E81E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22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595825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9DA5FFF-D0C3-4A94-B819-4CEC3B05E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При различните лица зоните са на различно място, но относителните им размери и пропорции са подобни</a:t>
            </a:r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43CD59A4-1C2D-4547-B197-2B2C9CB3D6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44420"/>
            <a:ext cx="6400800" cy="422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037004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Решение №6</a:t>
            </a:r>
            <a:endParaRPr lang="bg-BG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6CF128-7956-4B23-8200-349BC281C9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Видео и </a:t>
            </a:r>
            <a:r>
              <a:rPr lang="en-US" dirty="0">
                <a:solidFill>
                  <a:srgbClr val="FF388C"/>
                </a:solidFill>
              </a:rPr>
              <a:t>pico.js</a:t>
            </a:r>
          </a:p>
          <a:p>
            <a:pPr lvl="1"/>
            <a:r>
              <a:rPr lang="bg-BG" dirty="0"/>
              <a:t>Избраното видео е от </a:t>
            </a:r>
            <a:r>
              <a:rPr lang="en-US" dirty="0">
                <a:hlinkClick r:id="rId2"/>
              </a:rPr>
              <a:t>www.pond5.com/stock-footage/item/46027488-charlie-chaplin-kid-auto-races-venice-1914</a:t>
            </a:r>
            <a:endParaRPr lang="bg-BG" dirty="0"/>
          </a:p>
          <a:p>
            <a:pPr lvl="1"/>
            <a:r>
              <a:rPr lang="bg-BG" dirty="0"/>
              <a:t>Разпознаването трябва да е в цикъл и да се повтаря периодично </a:t>
            </a:r>
          </a:p>
          <a:p>
            <a:pPr lvl="1"/>
            <a:r>
              <a:rPr lang="bg-BG" dirty="0"/>
              <a:t>Това води до няколко промени в кода спрямо вариант с разпознаване от снимка</a:t>
            </a:r>
          </a:p>
        </p:txBody>
      </p:sp>
    </p:spTree>
    <p:extLst>
      <p:ext uri="{BB962C8B-B14F-4D97-AF65-F5344CB8AC3E}">
        <p14:creationId xmlns:p14="http://schemas.microsoft.com/office/powerpoint/2010/main" val="2493747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46010BC-AC1F-42D0-8CFC-FAFB9D9376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Промени</a:t>
            </a:r>
          </a:p>
          <a:p>
            <a:pPr lvl="1"/>
            <a:r>
              <a:rPr lang="bg-BG" dirty="0"/>
              <a:t>Цикъл е с </a:t>
            </a:r>
            <a:r>
              <a:rPr lang="en-US" dirty="0" err="1">
                <a:solidFill>
                  <a:srgbClr val="FF388C"/>
                </a:solidFill>
              </a:rPr>
              <a:t>requestAnimationFrame</a:t>
            </a:r>
            <a:r>
              <a:rPr lang="bg-BG" dirty="0"/>
              <a:t>, за да се поддържа толкова бърз, колкото може</a:t>
            </a:r>
          </a:p>
          <a:p>
            <a:pPr lvl="1"/>
            <a:r>
              <a:rPr lang="bg-BG" dirty="0"/>
              <a:t>Всички независещи от цикъла данни са изнесени извън него, напр. създаването на масива за </a:t>
            </a:r>
            <a:r>
              <a:rPr lang="en-US" dirty="0" err="1">
                <a:solidFill>
                  <a:srgbClr val="FF388C"/>
                </a:solidFill>
              </a:rPr>
              <a:t>image.pixels</a:t>
            </a:r>
            <a:r>
              <a:rPr lang="en-US" dirty="0">
                <a:solidFill>
                  <a:srgbClr val="FF388C"/>
                </a:solidFill>
              </a:rPr>
              <a:t> </a:t>
            </a:r>
            <a:r>
              <a:rPr lang="bg-BG" dirty="0"/>
              <a:t>с </a:t>
            </a:r>
            <a:r>
              <a:rPr lang="en-US" dirty="0">
                <a:solidFill>
                  <a:srgbClr val="FF388C"/>
                </a:solidFill>
              </a:rPr>
              <a:t>Uint8Array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Във </a:t>
            </a:r>
            <a:r>
              <a:rPr lang="bg-BG" dirty="0" err="1"/>
              <a:t>функцият</a:t>
            </a:r>
            <a:r>
              <a:rPr lang="bg-BG" dirty="0"/>
              <a:t> </a:t>
            </a:r>
            <a:r>
              <a:rPr lang="en-US" dirty="0">
                <a:solidFill>
                  <a:srgbClr val="FF388C"/>
                </a:solidFill>
              </a:rPr>
              <a:t>grayscale</a:t>
            </a:r>
            <a:r>
              <a:rPr lang="en-US" dirty="0"/>
              <a:t> </a:t>
            </a:r>
            <a:r>
              <a:rPr lang="bg-BG" dirty="0"/>
              <a:t>се пише в готовия масив, а не се създава всеки път</a:t>
            </a:r>
          </a:p>
          <a:p>
            <a:pPr lvl="1"/>
            <a:r>
              <a:rPr lang="bg-BG" dirty="0"/>
              <a:t>Размерите на видеото са смалени с коефициент </a:t>
            </a:r>
            <a:r>
              <a:rPr lang="en-US" dirty="0">
                <a:solidFill>
                  <a:srgbClr val="FF388C"/>
                </a:solidFill>
              </a:rPr>
              <a:t>scale</a:t>
            </a:r>
            <a:r>
              <a:rPr lang="en-US" dirty="0"/>
              <a:t>, </a:t>
            </a:r>
            <a:r>
              <a:rPr lang="bg-BG" dirty="0"/>
              <a:t>за да се намалят данните за обработване на всеки кадър</a:t>
            </a:r>
          </a:p>
        </p:txBody>
      </p:sp>
    </p:spTree>
    <p:extLst>
      <p:ext uri="{BB962C8B-B14F-4D97-AF65-F5344CB8AC3E}">
        <p14:creationId xmlns:p14="http://schemas.microsoft.com/office/powerpoint/2010/main" val="783203780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Някои лица ту се разпознават, ту не се разпознават, според ориентацията им</a:t>
            </a:r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7FF575E4-4CF8-4AC3-BD7F-7A312A934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05000"/>
            <a:ext cx="6400800" cy="4250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012381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№7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Командване с лице:</a:t>
                </a:r>
                <a:endParaRPr lang="en-US" dirty="0"/>
              </a:p>
              <a:p>
                <a:pPr lvl="1"/>
                <a:r>
                  <a:rPr lang="bg-BG" dirty="0"/>
                  <a:t>Комбинира пример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1003</m:t>
                    </m:r>
                  </m:oMath>
                </a14:m>
                <a:r>
                  <a:rPr lang="bg-BG" dirty="0"/>
                  <a:t> от лекциите относно ползването на видео камера…</a:t>
                </a:r>
              </a:p>
              <a:p>
                <a:pPr lvl="1"/>
                <a:r>
                  <a:rPr lang="bg-BG" dirty="0"/>
                  <a:t>И задача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1006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в частта на извличане на кадри от видео и намирането на лица</a:t>
                </a:r>
              </a:p>
              <a:p>
                <a:r>
                  <a:rPr lang="bg-BG" dirty="0"/>
                  <a:t>Разлики</a:t>
                </a:r>
              </a:p>
              <a:p>
                <a:pPr lvl="1"/>
                <a:r>
                  <a:rPr lang="bg-BG" dirty="0"/>
                  <a:t>Извлеченият кадър не се рисува на екрана</a:t>
                </a:r>
              </a:p>
              <a:p>
                <a:pPr lvl="1"/>
                <a:r>
                  <a:rPr lang="bg-BG" dirty="0"/>
                  <a:t>Позицията на лицето определя ротацията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32696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Плавността на ротацията е с линейна комбинация </a:t>
            </a:r>
            <a:r>
              <a:rPr lang="en-US" dirty="0" err="1">
                <a:solidFill>
                  <a:srgbClr val="FF388C"/>
                </a:solidFill>
              </a:rPr>
              <a:t>THREE.Math.lerp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6BBF62A7-FDE8-4ED5-B123-667AB2C41A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05000"/>
            <a:ext cx="6400800" cy="424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812415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№8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Видео и </a:t>
            </a:r>
            <a:r>
              <a:rPr lang="en-US" dirty="0">
                <a:solidFill>
                  <a:srgbClr val="FF388C"/>
                </a:solidFill>
              </a:rPr>
              <a:t>tracking.js</a:t>
            </a:r>
          </a:p>
          <a:p>
            <a:pPr lvl="1"/>
            <a:r>
              <a:rPr lang="bg-BG" dirty="0"/>
              <a:t>С тази библиотека не следим кадрите</a:t>
            </a:r>
            <a:r>
              <a:rPr lang="en-US" dirty="0"/>
              <a:t> – </a:t>
            </a:r>
            <a:r>
              <a:rPr lang="bg-BG" dirty="0"/>
              <a:t> само слушаме събитието </a:t>
            </a:r>
            <a:r>
              <a:rPr lang="en-US" dirty="0">
                <a:solidFill>
                  <a:srgbClr val="FF388C"/>
                </a:solidFill>
              </a:rPr>
              <a:t>track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Елементът </a:t>
            </a:r>
            <a:r>
              <a:rPr lang="en-US" dirty="0">
                <a:solidFill>
                  <a:srgbClr val="FF388C"/>
                </a:solidFill>
              </a:rPr>
              <a:t>&lt;canvas&gt;</a:t>
            </a:r>
            <a:r>
              <a:rPr lang="bg-BG" dirty="0">
                <a:solidFill>
                  <a:srgbClr val="FF388C"/>
                </a:solidFill>
              </a:rPr>
              <a:t> </a:t>
            </a:r>
            <a:r>
              <a:rPr lang="bg-BG" dirty="0"/>
              <a:t>е прозрачен и в насложен върху елемента </a:t>
            </a:r>
            <a:r>
              <a:rPr lang="en-US" dirty="0">
                <a:solidFill>
                  <a:srgbClr val="FF388C"/>
                </a:solidFill>
              </a:rPr>
              <a:t>&lt;video&gt;</a:t>
            </a:r>
            <a:r>
              <a:rPr lang="bg-BG" dirty="0">
                <a:solidFill>
                  <a:srgbClr val="FF388C"/>
                </a:solidFill>
              </a:rPr>
              <a:t> </a:t>
            </a:r>
            <a:r>
              <a:rPr lang="bg-BG" dirty="0"/>
              <a:t>чрез </a:t>
            </a:r>
            <a:r>
              <a:rPr lang="en-US" dirty="0"/>
              <a:t>CSS – </a:t>
            </a:r>
            <a:r>
              <a:rPr lang="bg-BG" dirty="0"/>
              <a:t>свойства </a:t>
            </a:r>
            <a:r>
              <a:rPr lang="en-US" dirty="0">
                <a:solidFill>
                  <a:srgbClr val="FF388C"/>
                </a:solidFill>
              </a:rPr>
              <a:t>display</a:t>
            </a:r>
            <a:r>
              <a:rPr lang="en-US" dirty="0"/>
              <a:t>, </a:t>
            </a:r>
            <a:r>
              <a:rPr lang="en-US" dirty="0">
                <a:solidFill>
                  <a:srgbClr val="FF388C"/>
                </a:solidFill>
              </a:rPr>
              <a:t>position</a:t>
            </a:r>
            <a:r>
              <a:rPr lang="en-US" dirty="0"/>
              <a:t>, </a:t>
            </a:r>
            <a:r>
              <a:rPr lang="en-US" dirty="0">
                <a:solidFill>
                  <a:srgbClr val="FF388C"/>
                </a:solidFill>
              </a:rPr>
              <a:t>top</a:t>
            </a:r>
            <a:r>
              <a:rPr lang="en-US" dirty="0"/>
              <a:t>, </a:t>
            </a:r>
            <a:r>
              <a:rPr lang="en-US" dirty="0">
                <a:solidFill>
                  <a:srgbClr val="FF388C"/>
                </a:solidFill>
              </a:rPr>
              <a:t>left</a:t>
            </a:r>
            <a:r>
              <a:rPr lang="bg-BG" dirty="0"/>
              <a:t> и </a:t>
            </a:r>
            <a:r>
              <a:rPr lang="en-US" dirty="0">
                <a:solidFill>
                  <a:srgbClr val="FF388C"/>
                </a:solidFill>
              </a:rPr>
              <a:t>z-index</a:t>
            </a:r>
          </a:p>
          <a:p>
            <a:pPr lvl="1"/>
            <a:r>
              <a:rPr lang="bg-BG" dirty="0"/>
              <a:t>Плътни правоъгълници се рисуват с </a:t>
            </a:r>
            <a:r>
              <a:rPr lang="en-US" dirty="0" err="1">
                <a:solidFill>
                  <a:srgbClr val="FF388C"/>
                </a:solidFill>
              </a:rPr>
              <a:t>fillRect</a:t>
            </a:r>
            <a:r>
              <a:rPr lang="bg-BG" dirty="0"/>
              <a:t>, а прозрачността им е с </a:t>
            </a:r>
            <a:r>
              <a:rPr lang="en-US" dirty="0" err="1">
                <a:solidFill>
                  <a:srgbClr val="FF388C"/>
                </a:solidFill>
              </a:rPr>
              <a:t>globalAlpha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549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Избор на предна/задна камера</a:t>
            </a:r>
          </a:p>
          <a:p>
            <a:pPr lvl="1"/>
            <a:r>
              <a:rPr lang="bg-BG" dirty="0"/>
              <a:t>Информация има избор на камера има тук: </a:t>
            </a:r>
            <a:r>
              <a:rPr lang="en-US" dirty="0">
                <a:hlinkClick r:id="rId2"/>
              </a:rPr>
              <a:t>developer.mozilla.org/en-US/docs/Web/API/MediaDevices/</a:t>
            </a:r>
            <a:r>
              <a:rPr lang="en-US" dirty="0" err="1">
                <a:hlinkClick r:id="rId2"/>
              </a:rPr>
              <a:t>getUserMedia</a:t>
            </a:r>
            <a:endParaRPr lang="bg-BG" dirty="0"/>
          </a:p>
          <a:p>
            <a:pPr lvl="1"/>
            <a:r>
              <a:rPr lang="bg-BG" dirty="0"/>
              <a:t>Избор на предна камера:</a:t>
            </a:r>
            <a:br>
              <a:rPr lang="bg-BG" dirty="0"/>
            </a:br>
            <a:r>
              <a:rPr lang="en-US" dirty="0">
                <a:solidFill>
                  <a:srgbClr val="FF388C"/>
                </a:solidFill>
              </a:rPr>
              <a:t>video:{</a:t>
            </a:r>
            <a:r>
              <a:rPr lang="en-US" dirty="0" err="1">
                <a:solidFill>
                  <a:srgbClr val="FF388C"/>
                </a:solidFill>
              </a:rPr>
              <a:t>facingMode</a:t>
            </a:r>
            <a:r>
              <a:rPr lang="en-US" dirty="0">
                <a:solidFill>
                  <a:srgbClr val="FF388C"/>
                </a:solidFill>
              </a:rPr>
              <a:t>:"user"}</a:t>
            </a:r>
            <a:br>
              <a:rPr lang="bg-BG" dirty="0">
                <a:solidFill>
                  <a:srgbClr val="FF388C"/>
                </a:solidFill>
              </a:rPr>
            </a:br>
            <a:r>
              <a:rPr lang="en-US" dirty="0">
                <a:solidFill>
                  <a:srgbClr val="FF388C"/>
                </a:solidFill>
              </a:rPr>
              <a:t>video:{</a:t>
            </a:r>
            <a:r>
              <a:rPr lang="en-US" dirty="0" err="1">
                <a:solidFill>
                  <a:srgbClr val="FF388C"/>
                </a:solidFill>
              </a:rPr>
              <a:t>facingMode</a:t>
            </a:r>
            <a:r>
              <a:rPr lang="en-US" dirty="0">
                <a:solidFill>
                  <a:srgbClr val="FF388C"/>
                </a:solidFill>
              </a:rPr>
              <a:t>:{</a:t>
            </a:r>
            <a:r>
              <a:rPr lang="en-US" dirty="0" err="1">
                <a:solidFill>
                  <a:srgbClr val="FF388C"/>
                </a:solidFill>
              </a:rPr>
              <a:t>exact:"user</a:t>
            </a:r>
            <a:r>
              <a:rPr lang="en-US" dirty="0">
                <a:solidFill>
                  <a:srgbClr val="FF388C"/>
                </a:solidFill>
              </a:rPr>
              <a:t>"}}</a:t>
            </a:r>
            <a:endParaRPr lang="bg-BG" dirty="0">
              <a:solidFill>
                <a:srgbClr val="FF388C"/>
              </a:solidFill>
            </a:endParaRP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200512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46C20384-C18A-4C96-9242-ECDF75CDC3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29391"/>
            <a:ext cx="6400800" cy="424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677604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№9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</p:spPr>
        <p:txBody>
          <a:bodyPr>
            <a:normAutofit/>
          </a:bodyPr>
          <a:lstStyle/>
          <a:p>
            <a:r>
              <a:rPr lang="bg-BG" dirty="0"/>
              <a:t>НЛО</a:t>
            </a:r>
          </a:p>
          <a:p>
            <a:pPr lvl="1"/>
            <a:r>
              <a:rPr lang="bg-BG" dirty="0"/>
              <a:t>Формата на НЛО-тата е със </a:t>
            </a:r>
            <a:r>
              <a:rPr lang="bg-BG" dirty="0" err="1"/>
              <a:t>сплайн</a:t>
            </a:r>
            <a:r>
              <a:rPr lang="bg-BG" dirty="0"/>
              <a:t> крива </a:t>
            </a:r>
            <a:r>
              <a:rPr lang="en-US" dirty="0" err="1">
                <a:solidFill>
                  <a:srgbClr val="FF388C"/>
                </a:solidFill>
              </a:rPr>
              <a:t>SplineCurve</a:t>
            </a:r>
            <a:r>
              <a:rPr lang="bg-BG" dirty="0"/>
              <a:t> от 8 точки, завъртяна около ос</a:t>
            </a:r>
          </a:p>
          <a:p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01DD8B7-7818-4466-868C-11C3DF83D4D1}"/>
              </a:ext>
            </a:extLst>
          </p:cNvPr>
          <p:cNvCxnSpPr>
            <a:cxnSpLocks/>
          </p:cNvCxnSpPr>
          <p:nvPr/>
        </p:nvCxnSpPr>
        <p:spPr>
          <a:xfrm>
            <a:off x="914400" y="5257799"/>
            <a:ext cx="7315200" cy="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245CD54-E9BA-4F0F-9F83-1BC910E9E514}"/>
              </a:ext>
            </a:extLst>
          </p:cNvPr>
          <p:cNvCxnSpPr>
            <a:cxnSpLocks/>
          </p:cNvCxnSpPr>
          <p:nvPr/>
        </p:nvCxnSpPr>
        <p:spPr>
          <a:xfrm flipV="1">
            <a:off x="1828799" y="3124200"/>
            <a:ext cx="1" cy="335280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5972CBEA-E1CB-4CBF-8A72-273BEBDE13C8}"/>
              </a:ext>
            </a:extLst>
          </p:cNvPr>
          <p:cNvSpPr/>
          <p:nvPr/>
        </p:nvSpPr>
        <p:spPr>
          <a:xfrm>
            <a:off x="838200" y="6128792"/>
            <a:ext cx="152399" cy="1523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0AE3CD4-A7E0-4474-B733-AB1B29C2A6CA}"/>
              </a:ext>
            </a:extLst>
          </p:cNvPr>
          <p:cNvSpPr/>
          <p:nvPr/>
        </p:nvSpPr>
        <p:spPr>
          <a:xfrm>
            <a:off x="2667000" y="6107545"/>
            <a:ext cx="152399" cy="1523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1311AC5-DB4A-4AC1-8C4A-282A7BCE0C41}"/>
              </a:ext>
            </a:extLst>
          </p:cNvPr>
          <p:cNvSpPr/>
          <p:nvPr/>
        </p:nvSpPr>
        <p:spPr>
          <a:xfrm>
            <a:off x="4495800" y="6107545"/>
            <a:ext cx="152399" cy="1523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6E337A8-20DF-4BEF-82A6-90D38169DAF9}"/>
              </a:ext>
            </a:extLst>
          </p:cNvPr>
          <p:cNvSpPr/>
          <p:nvPr/>
        </p:nvSpPr>
        <p:spPr>
          <a:xfrm>
            <a:off x="7239000" y="5181600"/>
            <a:ext cx="152399" cy="1523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9F6CFD2-8C0A-431C-8F3A-B4B79126F2A4}"/>
              </a:ext>
            </a:extLst>
          </p:cNvPr>
          <p:cNvSpPr/>
          <p:nvPr/>
        </p:nvSpPr>
        <p:spPr>
          <a:xfrm>
            <a:off x="7238999" y="4683796"/>
            <a:ext cx="152399" cy="1523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8CBA25C-7E6E-4CA0-B733-215129C57CA0}"/>
              </a:ext>
            </a:extLst>
          </p:cNvPr>
          <p:cNvSpPr/>
          <p:nvPr/>
        </p:nvSpPr>
        <p:spPr>
          <a:xfrm>
            <a:off x="3581400" y="4255657"/>
            <a:ext cx="152399" cy="1523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18E09C-76AA-4749-BC45-AA8A4DDAED63}"/>
              </a:ext>
            </a:extLst>
          </p:cNvPr>
          <p:cNvSpPr/>
          <p:nvPr/>
        </p:nvSpPr>
        <p:spPr>
          <a:xfrm>
            <a:off x="2209800" y="3332498"/>
            <a:ext cx="152399" cy="1523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F88CDB0-0D91-46E7-8C7B-A58ECBA12DBB}"/>
              </a:ext>
            </a:extLst>
          </p:cNvPr>
          <p:cNvSpPr/>
          <p:nvPr/>
        </p:nvSpPr>
        <p:spPr>
          <a:xfrm>
            <a:off x="1752600" y="3334807"/>
            <a:ext cx="152399" cy="1523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1BCE117-FEBA-4E6D-BEF2-B3959EC6339B}"/>
              </a:ext>
            </a:extLst>
          </p:cNvPr>
          <p:cNvSpPr/>
          <p:nvPr/>
        </p:nvSpPr>
        <p:spPr>
          <a:xfrm>
            <a:off x="951345" y="3404090"/>
            <a:ext cx="6472403" cy="2802748"/>
          </a:xfrm>
          <a:custGeom>
            <a:avLst/>
            <a:gdLst>
              <a:gd name="connsiteX0" fmla="*/ 1764145 w 3672636"/>
              <a:gd name="connsiteY0" fmla="*/ 17596 h 2298978"/>
              <a:gd name="connsiteX1" fmla="*/ 2484582 w 3672636"/>
              <a:gd name="connsiteY1" fmla="*/ 82251 h 2298978"/>
              <a:gd name="connsiteX2" fmla="*/ 2697018 w 3672636"/>
              <a:gd name="connsiteY2" fmla="*/ 664142 h 2298978"/>
              <a:gd name="connsiteX3" fmla="*/ 3574473 w 3672636"/>
              <a:gd name="connsiteY3" fmla="*/ 756505 h 2298978"/>
              <a:gd name="connsiteX4" fmla="*/ 3537527 w 3672636"/>
              <a:gd name="connsiteY4" fmla="*/ 1162905 h 2298978"/>
              <a:gd name="connsiteX5" fmla="*/ 2558473 w 3672636"/>
              <a:gd name="connsiteY5" fmla="*/ 2178905 h 2298978"/>
              <a:gd name="connsiteX6" fmla="*/ 748145 w 3672636"/>
              <a:gd name="connsiteY6" fmla="*/ 2225087 h 2298978"/>
              <a:gd name="connsiteX7" fmla="*/ 0 w 3672636"/>
              <a:gd name="connsiteY7" fmla="*/ 2298978 h 2298978"/>
              <a:gd name="connsiteX0" fmla="*/ 0 w 4864127"/>
              <a:gd name="connsiteY0" fmla="*/ 2104 h 2486686"/>
              <a:gd name="connsiteX1" fmla="*/ 3676073 w 4864127"/>
              <a:gd name="connsiteY1" fmla="*/ 269959 h 2486686"/>
              <a:gd name="connsiteX2" fmla="*/ 3888509 w 4864127"/>
              <a:gd name="connsiteY2" fmla="*/ 851850 h 2486686"/>
              <a:gd name="connsiteX3" fmla="*/ 4765964 w 4864127"/>
              <a:gd name="connsiteY3" fmla="*/ 944213 h 2486686"/>
              <a:gd name="connsiteX4" fmla="*/ 4729018 w 4864127"/>
              <a:gd name="connsiteY4" fmla="*/ 1350613 h 2486686"/>
              <a:gd name="connsiteX5" fmla="*/ 3749964 w 4864127"/>
              <a:gd name="connsiteY5" fmla="*/ 2366613 h 2486686"/>
              <a:gd name="connsiteX6" fmla="*/ 1939636 w 4864127"/>
              <a:gd name="connsiteY6" fmla="*/ 2412795 h 2486686"/>
              <a:gd name="connsiteX7" fmla="*/ 1191491 w 4864127"/>
              <a:gd name="connsiteY7" fmla="*/ 2486686 h 2486686"/>
              <a:gd name="connsiteX0" fmla="*/ 9236 w 4873363"/>
              <a:gd name="connsiteY0" fmla="*/ 2104 h 2763777"/>
              <a:gd name="connsiteX1" fmla="*/ 3685309 w 4873363"/>
              <a:gd name="connsiteY1" fmla="*/ 269959 h 2763777"/>
              <a:gd name="connsiteX2" fmla="*/ 3897745 w 4873363"/>
              <a:gd name="connsiteY2" fmla="*/ 851850 h 2763777"/>
              <a:gd name="connsiteX3" fmla="*/ 4775200 w 4873363"/>
              <a:gd name="connsiteY3" fmla="*/ 944213 h 2763777"/>
              <a:gd name="connsiteX4" fmla="*/ 4738254 w 4873363"/>
              <a:gd name="connsiteY4" fmla="*/ 1350613 h 2763777"/>
              <a:gd name="connsiteX5" fmla="*/ 3759200 w 4873363"/>
              <a:gd name="connsiteY5" fmla="*/ 2366613 h 2763777"/>
              <a:gd name="connsiteX6" fmla="*/ 1948872 w 4873363"/>
              <a:gd name="connsiteY6" fmla="*/ 2412795 h 2763777"/>
              <a:gd name="connsiteX7" fmla="*/ 0 w 4873363"/>
              <a:gd name="connsiteY7" fmla="*/ 2763777 h 2763777"/>
              <a:gd name="connsiteX0" fmla="*/ 9236 w 5021929"/>
              <a:gd name="connsiteY0" fmla="*/ 2244 h 2763917"/>
              <a:gd name="connsiteX1" fmla="*/ 3685309 w 5021929"/>
              <a:gd name="connsiteY1" fmla="*/ 270099 h 2763917"/>
              <a:gd name="connsiteX2" fmla="*/ 1819563 w 5021929"/>
              <a:gd name="connsiteY2" fmla="*/ 916645 h 2763917"/>
              <a:gd name="connsiteX3" fmla="*/ 4775200 w 5021929"/>
              <a:gd name="connsiteY3" fmla="*/ 944353 h 2763917"/>
              <a:gd name="connsiteX4" fmla="*/ 4738254 w 5021929"/>
              <a:gd name="connsiteY4" fmla="*/ 1350753 h 2763917"/>
              <a:gd name="connsiteX5" fmla="*/ 3759200 w 5021929"/>
              <a:gd name="connsiteY5" fmla="*/ 2366753 h 2763917"/>
              <a:gd name="connsiteX6" fmla="*/ 1948872 w 5021929"/>
              <a:gd name="connsiteY6" fmla="*/ 2412935 h 2763917"/>
              <a:gd name="connsiteX7" fmla="*/ 0 w 5021929"/>
              <a:gd name="connsiteY7" fmla="*/ 2763917 h 2763917"/>
              <a:gd name="connsiteX0" fmla="*/ 9236 w 5021929"/>
              <a:gd name="connsiteY0" fmla="*/ 60111 h 2821784"/>
              <a:gd name="connsiteX1" fmla="*/ 461818 w 5021929"/>
              <a:gd name="connsiteY1" fmla="*/ 78585 h 2821784"/>
              <a:gd name="connsiteX2" fmla="*/ 1819563 w 5021929"/>
              <a:gd name="connsiteY2" fmla="*/ 974512 h 2821784"/>
              <a:gd name="connsiteX3" fmla="*/ 4775200 w 5021929"/>
              <a:gd name="connsiteY3" fmla="*/ 1002220 h 2821784"/>
              <a:gd name="connsiteX4" fmla="*/ 4738254 w 5021929"/>
              <a:gd name="connsiteY4" fmla="*/ 1408620 h 2821784"/>
              <a:gd name="connsiteX5" fmla="*/ 3759200 w 5021929"/>
              <a:gd name="connsiteY5" fmla="*/ 2424620 h 2821784"/>
              <a:gd name="connsiteX6" fmla="*/ 1948872 w 5021929"/>
              <a:gd name="connsiteY6" fmla="*/ 2470802 h 2821784"/>
              <a:gd name="connsiteX7" fmla="*/ 0 w 5021929"/>
              <a:gd name="connsiteY7" fmla="*/ 2821784 h 2821784"/>
              <a:gd name="connsiteX0" fmla="*/ 9236 w 5527704"/>
              <a:gd name="connsiteY0" fmla="*/ 60111 h 2821784"/>
              <a:gd name="connsiteX1" fmla="*/ 461818 w 5527704"/>
              <a:gd name="connsiteY1" fmla="*/ 78585 h 2821784"/>
              <a:gd name="connsiteX2" fmla="*/ 1819563 w 5527704"/>
              <a:gd name="connsiteY2" fmla="*/ 974512 h 2821784"/>
              <a:gd name="connsiteX3" fmla="*/ 4775200 w 5527704"/>
              <a:gd name="connsiteY3" fmla="*/ 1002220 h 2821784"/>
              <a:gd name="connsiteX4" fmla="*/ 5477163 w 5527704"/>
              <a:gd name="connsiteY4" fmla="*/ 1907384 h 2821784"/>
              <a:gd name="connsiteX5" fmla="*/ 3759200 w 5527704"/>
              <a:gd name="connsiteY5" fmla="*/ 2424620 h 2821784"/>
              <a:gd name="connsiteX6" fmla="*/ 1948872 w 5527704"/>
              <a:gd name="connsiteY6" fmla="*/ 2470802 h 2821784"/>
              <a:gd name="connsiteX7" fmla="*/ 0 w 5527704"/>
              <a:gd name="connsiteY7" fmla="*/ 2821784 h 2821784"/>
              <a:gd name="connsiteX0" fmla="*/ 9236 w 5804986"/>
              <a:gd name="connsiteY0" fmla="*/ 60111 h 2821784"/>
              <a:gd name="connsiteX1" fmla="*/ 461818 w 5804986"/>
              <a:gd name="connsiteY1" fmla="*/ 78585 h 2821784"/>
              <a:gd name="connsiteX2" fmla="*/ 1819563 w 5804986"/>
              <a:gd name="connsiteY2" fmla="*/ 974512 h 2821784"/>
              <a:gd name="connsiteX3" fmla="*/ 5449454 w 5804986"/>
              <a:gd name="connsiteY3" fmla="*/ 1390147 h 2821784"/>
              <a:gd name="connsiteX4" fmla="*/ 5477163 w 5804986"/>
              <a:gd name="connsiteY4" fmla="*/ 1907384 h 2821784"/>
              <a:gd name="connsiteX5" fmla="*/ 3759200 w 5804986"/>
              <a:gd name="connsiteY5" fmla="*/ 2424620 h 2821784"/>
              <a:gd name="connsiteX6" fmla="*/ 1948872 w 5804986"/>
              <a:gd name="connsiteY6" fmla="*/ 2470802 h 2821784"/>
              <a:gd name="connsiteX7" fmla="*/ 0 w 5804986"/>
              <a:gd name="connsiteY7" fmla="*/ 2821784 h 2821784"/>
              <a:gd name="connsiteX0" fmla="*/ 9236 w 5804986"/>
              <a:gd name="connsiteY0" fmla="*/ 60111 h 2853716"/>
              <a:gd name="connsiteX1" fmla="*/ 461818 w 5804986"/>
              <a:gd name="connsiteY1" fmla="*/ 78585 h 2853716"/>
              <a:gd name="connsiteX2" fmla="*/ 1819563 w 5804986"/>
              <a:gd name="connsiteY2" fmla="*/ 974512 h 2853716"/>
              <a:gd name="connsiteX3" fmla="*/ 5449454 w 5804986"/>
              <a:gd name="connsiteY3" fmla="*/ 1390147 h 2853716"/>
              <a:gd name="connsiteX4" fmla="*/ 5477163 w 5804986"/>
              <a:gd name="connsiteY4" fmla="*/ 1907384 h 2853716"/>
              <a:gd name="connsiteX5" fmla="*/ 3759200 w 5804986"/>
              <a:gd name="connsiteY5" fmla="*/ 2424620 h 2853716"/>
              <a:gd name="connsiteX6" fmla="*/ 914400 w 5804986"/>
              <a:gd name="connsiteY6" fmla="*/ 2831020 h 2853716"/>
              <a:gd name="connsiteX7" fmla="*/ 0 w 5804986"/>
              <a:gd name="connsiteY7" fmla="*/ 2821784 h 2853716"/>
              <a:gd name="connsiteX0" fmla="*/ 9236 w 5863081"/>
              <a:gd name="connsiteY0" fmla="*/ 60111 h 2899780"/>
              <a:gd name="connsiteX1" fmla="*/ 461818 w 5863081"/>
              <a:gd name="connsiteY1" fmla="*/ 78585 h 2899780"/>
              <a:gd name="connsiteX2" fmla="*/ 1819563 w 5863081"/>
              <a:gd name="connsiteY2" fmla="*/ 974512 h 2899780"/>
              <a:gd name="connsiteX3" fmla="*/ 5449454 w 5863081"/>
              <a:gd name="connsiteY3" fmla="*/ 1390147 h 2899780"/>
              <a:gd name="connsiteX4" fmla="*/ 5477163 w 5863081"/>
              <a:gd name="connsiteY4" fmla="*/ 1907384 h 2899780"/>
              <a:gd name="connsiteX5" fmla="*/ 2724727 w 5863081"/>
              <a:gd name="connsiteY5" fmla="*/ 2831020 h 2899780"/>
              <a:gd name="connsiteX6" fmla="*/ 914400 w 5863081"/>
              <a:gd name="connsiteY6" fmla="*/ 2831020 h 2899780"/>
              <a:gd name="connsiteX7" fmla="*/ 0 w 5863081"/>
              <a:gd name="connsiteY7" fmla="*/ 2821784 h 2899780"/>
              <a:gd name="connsiteX0" fmla="*/ 9236 w 5863081"/>
              <a:gd name="connsiteY0" fmla="*/ 8203 h 2847872"/>
              <a:gd name="connsiteX1" fmla="*/ 461818 w 5863081"/>
              <a:gd name="connsiteY1" fmla="*/ 26677 h 2847872"/>
              <a:gd name="connsiteX2" fmla="*/ 1819563 w 5863081"/>
              <a:gd name="connsiteY2" fmla="*/ 922604 h 2847872"/>
              <a:gd name="connsiteX3" fmla="*/ 5449454 w 5863081"/>
              <a:gd name="connsiteY3" fmla="*/ 1338239 h 2847872"/>
              <a:gd name="connsiteX4" fmla="*/ 5477163 w 5863081"/>
              <a:gd name="connsiteY4" fmla="*/ 1855476 h 2847872"/>
              <a:gd name="connsiteX5" fmla="*/ 2724727 w 5863081"/>
              <a:gd name="connsiteY5" fmla="*/ 2779112 h 2847872"/>
              <a:gd name="connsiteX6" fmla="*/ 914400 w 5863081"/>
              <a:gd name="connsiteY6" fmla="*/ 2779112 h 2847872"/>
              <a:gd name="connsiteX7" fmla="*/ 0 w 5863081"/>
              <a:gd name="connsiteY7" fmla="*/ 2769876 h 2847872"/>
              <a:gd name="connsiteX0" fmla="*/ 9236 w 5863081"/>
              <a:gd name="connsiteY0" fmla="*/ 12165 h 2851834"/>
              <a:gd name="connsiteX1" fmla="*/ 451658 w 5863081"/>
              <a:gd name="connsiteY1" fmla="*/ 15399 h 2851834"/>
              <a:gd name="connsiteX2" fmla="*/ 1819563 w 5863081"/>
              <a:gd name="connsiteY2" fmla="*/ 926566 h 2851834"/>
              <a:gd name="connsiteX3" fmla="*/ 5449454 w 5863081"/>
              <a:gd name="connsiteY3" fmla="*/ 1342201 h 2851834"/>
              <a:gd name="connsiteX4" fmla="*/ 5477163 w 5863081"/>
              <a:gd name="connsiteY4" fmla="*/ 1859438 h 2851834"/>
              <a:gd name="connsiteX5" fmla="*/ 2724727 w 5863081"/>
              <a:gd name="connsiteY5" fmla="*/ 2783074 h 2851834"/>
              <a:gd name="connsiteX6" fmla="*/ 914400 w 5863081"/>
              <a:gd name="connsiteY6" fmla="*/ 2783074 h 2851834"/>
              <a:gd name="connsiteX7" fmla="*/ 0 w 5863081"/>
              <a:gd name="connsiteY7" fmla="*/ 2773838 h 2851834"/>
              <a:gd name="connsiteX0" fmla="*/ 9236 w 5863081"/>
              <a:gd name="connsiteY0" fmla="*/ 8547 h 2848216"/>
              <a:gd name="connsiteX1" fmla="*/ 451658 w 5863081"/>
              <a:gd name="connsiteY1" fmla="*/ 11781 h 2848216"/>
              <a:gd name="connsiteX2" fmla="*/ 1819563 w 5863081"/>
              <a:gd name="connsiteY2" fmla="*/ 922948 h 2848216"/>
              <a:gd name="connsiteX3" fmla="*/ 5449454 w 5863081"/>
              <a:gd name="connsiteY3" fmla="*/ 1338583 h 2848216"/>
              <a:gd name="connsiteX4" fmla="*/ 5477163 w 5863081"/>
              <a:gd name="connsiteY4" fmla="*/ 1855820 h 2848216"/>
              <a:gd name="connsiteX5" fmla="*/ 2724727 w 5863081"/>
              <a:gd name="connsiteY5" fmla="*/ 2779456 h 2848216"/>
              <a:gd name="connsiteX6" fmla="*/ 914400 w 5863081"/>
              <a:gd name="connsiteY6" fmla="*/ 2779456 h 2848216"/>
              <a:gd name="connsiteX7" fmla="*/ 0 w 5863081"/>
              <a:gd name="connsiteY7" fmla="*/ 2770220 h 2848216"/>
              <a:gd name="connsiteX0" fmla="*/ 9236 w 5863081"/>
              <a:gd name="connsiteY0" fmla="*/ 0 h 2839669"/>
              <a:gd name="connsiteX1" fmla="*/ 451658 w 5863081"/>
              <a:gd name="connsiteY1" fmla="*/ 3234 h 2839669"/>
              <a:gd name="connsiteX2" fmla="*/ 1819563 w 5863081"/>
              <a:gd name="connsiteY2" fmla="*/ 914401 h 2839669"/>
              <a:gd name="connsiteX3" fmla="*/ 5449454 w 5863081"/>
              <a:gd name="connsiteY3" fmla="*/ 1330036 h 2839669"/>
              <a:gd name="connsiteX4" fmla="*/ 5477163 w 5863081"/>
              <a:gd name="connsiteY4" fmla="*/ 1847273 h 2839669"/>
              <a:gd name="connsiteX5" fmla="*/ 2724727 w 5863081"/>
              <a:gd name="connsiteY5" fmla="*/ 2770909 h 2839669"/>
              <a:gd name="connsiteX6" fmla="*/ 914400 w 5863081"/>
              <a:gd name="connsiteY6" fmla="*/ 2770909 h 2839669"/>
              <a:gd name="connsiteX7" fmla="*/ 0 w 5863081"/>
              <a:gd name="connsiteY7" fmla="*/ 2761673 h 2839669"/>
              <a:gd name="connsiteX0" fmla="*/ 9236 w 5716416"/>
              <a:gd name="connsiteY0" fmla="*/ 0 h 2839669"/>
              <a:gd name="connsiteX1" fmla="*/ 451658 w 5716416"/>
              <a:gd name="connsiteY1" fmla="*/ 3234 h 2839669"/>
              <a:gd name="connsiteX2" fmla="*/ 1819563 w 5716416"/>
              <a:gd name="connsiteY2" fmla="*/ 914401 h 2839669"/>
              <a:gd name="connsiteX3" fmla="*/ 5449454 w 5716416"/>
              <a:gd name="connsiteY3" fmla="*/ 1330036 h 2839669"/>
              <a:gd name="connsiteX4" fmla="*/ 5477163 w 5716416"/>
              <a:gd name="connsiteY4" fmla="*/ 1847273 h 2839669"/>
              <a:gd name="connsiteX5" fmla="*/ 2724727 w 5716416"/>
              <a:gd name="connsiteY5" fmla="*/ 2770909 h 2839669"/>
              <a:gd name="connsiteX6" fmla="*/ 914400 w 5716416"/>
              <a:gd name="connsiteY6" fmla="*/ 2770909 h 2839669"/>
              <a:gd name="connsiteX7" fmla="*/ 0 w 5716416"/>
              <a:gd name="connsiteY7" fmla="*/ 2761673 h 2839669"/>
              <a:gd name="connsiteX0" fmla="*/ 9236 w 5576476"/>
              <a:gd name="connsiteY0" fmla="*/ 0 h 2839669"/>
              <a:gd name="connsiteX1" fmla="*/ 451658 w 5576476"/>
              <a:gd name="connsiteY1" fmla="*/ 3234 h 2839669"/>
              <a:gd name="connsiteX2" fmla="*/ 1819563 w 5576476"/>
              <a:gd name="connsiteY2" fmla="*/ 914401 h 2839669"/>
              <a:gd name="connsiteX3" fmla="*/ 5449454 w 5576476"/>
              <a:gd name="connsiteY3" fmla="*/ 1330036 h 2839669"/>
              <a:gd name="connsiteX4" fmla="*/ 5477163 w 5576476"/>
              <a:gd name="connsiteY4" fmla="*/ 1847273 h 2839669"/>
              <a:gd name="connsiteX5" fmla="*/ 2724727 w 5576476"/>
              <a:gd name="connsiteY5" fmla="*/ 2770909 h 2839669"/>
              <a:gd name="connsiteX6" fmla="*/ 914400 w 5576476"/>
              <a:gd name="connsiteY6" fmla="*/ 2770909 h 2839669"/>
              <a:gd name="connsiteX7" fmla="*/ 0 w 5576476"/>
              <a:gd name="connsiteY7" fmla="*/ 2761673 h 2839669"/>
              <a:gd name="connsiteX0" fmla="*/ 9236 w 5576476"/>
              <a:gd name="connsiteY0" fmla="*/ 0 h 2783231"/>
              <a:gd name="connsiteX1" fmla="*/ 451658 w 5576476"/>
              <a:gd name="connsiteY1" fmla="*/ 3234 h 2783231"/>
              <a:gd name="connsiteX2" fmla="*/ 1819563 w 5576476"/>
              <a:gd name="connsiteY2" fmla="*/ 914401 h 2783231"/>
              <a:gd name="connsiteX3" fmla="*/ 5449454 w 5576476"/>
              <a:gd name="connsiteY3" fmla="*/ 1330036 h 2783231"/>
              <a:gd name="connsiteX4" fmla="*/ 5477163 w 5576476"/>
              <a:gd name="connsiteY4" fmla="*/ 1847273 h 2783231"/>
              <a:gd name="connsiteX5" fmla="*/ 2724727 w 5576476"/>
              <a:gd name="connsiteY5" fmla="*/ 2770909 h 2783231"/>
              <a:gd name="connsiteX6" fmla="*/ 914400 w 5576476"/>
              <a:gd name="connsiteY6" fmla="*/ 2770909 h 2783231"/>
              <a:gd name="connsiteX7" fmla="*/ 0 w 5576476"/>
              <a:gd name="connsiteY7" fmla="*/ 2761673 h 2783231"/>
              <a:gd name="connsiteX0" fmla="*/ 9236 w 5576476"/>
              <a:gd name="connsiteY0" fmla="*/ 0 h 2796774"/>
              <a:gd name="connsiteX1" fmla="*/ 451658 w 5576476"/>
              <a:gd name="connsiteY1" fmla="*/ 3234 h 2796774"/>
              <a:gd name="connsiteX2" fmla="*/ 1819563 w 5576476"/>
              <a:gd name="connsiteY2" fmla="*/ 914401 h 2796774"/>
              <a:gd name="connsiteX3" fmla="*/ 5449454 w 5576476"/>
              <a:gd name="connsiteY3" fmla="*/ 1330036 h 2796774"/>
              <a:gd name="connsiteX4" fmla="*/ 5477163 w 5576476"/>
              <a:gd name="connsiteY4" fmla="*/ 1847273 h 2796774"/>
              <a:gd name="connsiteX5" fmla="*/ 2724727 w 5576476"/>
              <a:gd name="connsiteY5" fmla="*/ 2770909 h 2796774"/>
              <a:gd name="connsiteX6" fmla="*/ 914400 w 5576476"/>
              <a:gd name="connsiteY6" fmla="*/ 2770909 h 2796774"/>
              <a:gd name="connsiteX7" fmla="*/ 0 w 5576476"/>
              <a:gd name="connsiteY7" fmla="*/ 2761673 h 2796774"/>
              <a:gd name="connsiteX0" fmla="*/ 9236 w 5576476"/>
              <a:gd name="connsiteY0" fmla="*/ 4129 h 2800903"/>
              <a:gd name="connsiteX1" fmla="*/ 451658 w 5576476"/>
              <a:gd name="connsiteY1" fmla="*/ 7363 h 2800903"/>
              <a:gd name="connsiteX2" fmla="*/ 1819563 w 5576476"/>
              <a:gd name="connsiteY2" fmla="*/ 918530 h 2800903"/>
              <a:gd name="connsiteX3" fmla="*/ 5449454 w 5576476"/>
              <a:gd name="connsiteY3" fmla="*/ 1334165 h 2800903"/>
              <a:gd name="connsiteX4" fmla="*/ 5477163 w 5576476"/>
              <a:gd name="connsiteY4" fmla="*/ 1851402 h 2800903"/>
              <a:gd name="connsiteX5" fmla="*/ 2724727 w 5576476"/>
              <a:gd name="connsiteY5" fmla="*/ 2775038 h 2800903"/>
              <a:gd name="connsiteX6" fmla="*/ 914400 w 5576476"/>
              <a:gd name="connsiteY6" fmla="*/ 2775038 h 2800903"/>
              <a:gd name="connsiteX7" fmla="*/ 0 w 5576476"/>
              <a:gd name="connsiteY7" fmla="*/ 2765802 h 2800903"/>
              <a:gd name="connsiteX0" fmla="*/ 905163 w 6472403"/>
              <a:gd name="connsiteY0" fmla="*/ 4129 h 2802748"/>
              <a:gd name="connsiteX1" fmla="*/ 1347585 w 6472403"/>
              <a:gd name="connsiteY1" fmla="*/ 7363 h 2802748"/>
              <a:gd name="connsiteX2" fmla="*/ 2715490 w 6472403"/>
              <a:gd name="connsiteY2" fmla="*/ 918530 h 2802748"/>
              <a:gd name="connsiteX3" fmla="*/ 6345381 w 6472403"/>
              <a:gd name="connsiteY3" fmla="*/ 1334165 h 2802748"/>
              <a:gd name="connsiteX4" fmla="*/ 6373090 w 6472403"/>
              <a:gd name="connsiteY4" fmla="*/ 1851402 h 2802748"/>
              <a:gd name="connsiteX5" fmla="*/ 3620654 w 6472403"/>
              <a:gd name="connsiteY5" fmla="*/ 2775038 h 2802748"/>
              <a:gd name="connsiteX6" fmla="*/ 1810327 w 6472403"/>
              <a:gd name="connsiteY6" fmla="*/ 2775038 h 2802748"/>
              <a:gd name="connsiteX7" fmla="*/ 0 w 6472403"/>
              <a:gd name="connsiteY7" fmla="*/ 2802748 h 280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72403" h="2802748">
                <a:moveTo>
                  <a:pt x="905163" y="4129"/>
                </a:moveTo>
                <a:cubicBezTo>
                  <a:pt x="1187642" y="13057"/>
                  <a:pt x="998758" y="-11571"/>
                  <a:pt x="1347585" y="7363"/>
                </a:cubicBezTo>
                <a:cubicBezTo>
                  <a:pt x="1696412" y="26297"/>
                  <a:pt x="1882524" y="697396"/>
                  <a:pt x="2715490" y="918530"/>
                </a:cubicBezTo>
                <a:cubicBezTo>
                  <a:pt x="3548456" y="1139664"/>
                  <a:pt x="6162501" y="1254886"/>
                  <a:pt x="6345381" y="1334165"/>
                </a:cubicBezTo>
                <a:cubicBezTo>
                  <a:pt x="6528261" y="1413444"/>
                  <a:pt x="6491931" y="1773817"/>
                  <a:pt x="6373090" y="1851402"/>
                </a:cubicBezTo>
                <a:cubicBezTo>
                  <a:pt x="6254249" y="1928987"/>
                  <a:pt x="4304914" y="2717619"/>
                  <a:pt x="3620654" y="2775038"/>
                </a:cubicBezTo>
                <a:cubicBezTo>
                  <a:pt x="2936394" y="2832457"/>
                  <a:pt x="2413769" y="2770420"/>
                  <a:pt x="1810327" y="2775038"/>
                </a:cubicBezTo>
                <a:cubicBezTo>
                  <a:pt x="1206885" y="2779656"/>
                  <a:pt x="160866" y="2775808"/>
                  <a:pt x="0" y="2802748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772EA4D6-2D47-4D4F-B33F-9A2BDD846E14}"/>
              </a:ext>
            </a:extLst>
          </p:cNvPr>
          <p:cNvSpPr/>
          <p:nvPr/>
        </p:nvSpPr>
        <p:spPr>
          <a:xfrm>
            <a:off x="1524000" y="4838699"/>
            <a:ext cx="609598" cy="148936"/>
          </a:xfrm>
          <a:prstGeom prst="arc">
            <a:avLst>
              <a:gd name="adj1" fmla="val 19699659"/>
              <a:gd name="adj2" fmla="val 12506571"/>
            </a:avLst>
          </a:prstGeom>
          <a:ln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11C0B629-0864-419D-84A6-B2DAD03B1BC6}"/>
              </a:ext>
            </a:extLst>
          </p:cNvPr>
          <p:cNvSpPr/>
          <p:nvPr/>
        </p:nvSpPr>
        <p:spPr>
          <a:xfrm>
            <a:off x="1524000" y="4533901"/>
            <a:ext cx="609598" cy="148936"/>
          </a:xfrm>
          <a:prstGeom prst="arc">
            <a:avLst>
              <a:gd name="adj1" fmla="val 19699659"/>
              <a:gd name="adj2" fmla="val 12506571"/>
            </a:avLst>
          </a:prstGeom>
          <a:ln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051B07F4-403A-44CF-831A-AAB4842F37A2}"/>
              </a:ext>
            </a:extLst>
          </p:cNvPr>
          <p:cNvSpPr/>
          <p:nvPr/>
        </p:nvSpPr>
        <p:spPr>
          <a:xfrm>
            <a:off x="1524000" y="4234293"/>
            <a:ext cx="609598" cy="148936"/>
          </a:xfrm>
          <a:prstGeom prst="arc">
            <a:avLst>
              <a:gd name="adj1" fmla="val 19699659"/>
              <a:gd name="adj2" fmla="val 12506571"/>
            </a:avLst>
          </a:prstGeom>
          <a:ln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id="{6C21B1C2-1B66-4A95-9D0F-FCA4075EC312}"/>
              </a:ext>
            </a:extLst>
          </p:cNvPr>
          <p:cNvSpPr/>
          <p:nvPr/>
        </p:nvSpPr>
        <p:spPr>
          <a:xfrm>
            <a:off x="1524000" y="3941950"/>
            <a:ext cx="609598" cy="148936"/>
          </a:xfrm>
          <a:prstGeom prst="arc">
            <a:avLst>
              <a:gd name="adj1" fmla="val 19699659"/>
              <a:gd name="adj2" fmla="val 12506571"/>
            </a:avLst>
          </a:prstGeom>
          <a:ln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20796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Не е класически вид, но образът ѝ ще е малък и ще мине бързо – няма да видим дефектите</a:t>
            </a:r>
          </a:p>
          <a:p>
            <a:pPr lvl="1"/>
            <a:endParaRPr lang="bg-BG" dirty="0">
              <a:solidFill>
                <a:srgbClr val="FF388C"/>
              </a:solidFill>
            </a:endParaRPr>
          </a:p>
        </p:txBody>
      </p:sp>
      <p:pic>
        <p:nvPicPr>
          <p:cNvPr id="5" name="Picture 4">
            <a:hlinkClick r:id="rId2" action="ppaction://hlinkfile"/>
            <a:extLst>
              <a:ext uri="{FF2B5EF4-FFF2-40B4-BE49-F238E27FC236}">
                <a16:creationId xmlns:a16="http://schemas.microsoft.com/office/drawing/2014/main" id="{0A1A2EA3-377D-4BFA-8693-C553E69BF2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217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54121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A3ECEBD5-D133-4BF7-B085-62BA4BB155FD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Движение</a:t>
                </a:r>
              </a:p>
              <a:p>
                <a:pPr lvl="1"/>
                <a:r>
                  <a:rPr lang="bg-BG" dirty="0"/>
                  <a:t>Траекторията е с квадратична крива на </a:t>
                </a:r>
                <a:r>
                  <a:rPr lang="bg-BG" dirty="0" err="1"/>
                  <a:t>Безие</a:t>
                </a:r>
                <a:r>
                  <a:rPr lang="bg-BG" dirty="0"/>
                  <a:t> </a:t>
                </a:r>
                <a:r>
                  <a:rPr lang="en-US" dirty="0">
                    <a:solidFill>
                      <a:srgbClr val="FF388C"/>
                    </a:solidFill>
                  </a:rPr>
                  <a:t>QuadraticBezierCurve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Дефинира се с три точки – от начална, покрай междинна и до крайна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A3ECEBD5-D133-4BF7-B085-62BA4BB155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 r="-82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val 2">
            <a:extLst>
              <a:ext uri="{FF2B5EF4-FFF2-40B4-BE49-F238E27FC236}">
                <a16:creationId xmlns:a16="http://schemas.microsoft.com/office/drawing/2014/main" id="{57346115-6F81-4AFE-AA35-F0FBEF8B224B}"/>
              </a:ext>
            </a:extLst>
          </p:cNvPr>
          <p:cNvSpPr/>
          <p:nvPr/>
        </p:nvSpPr>
        <p:spPr>
          <a:xfrm>
            <a:off x="4495800" y="5466954"/>
            <a:ext cx="152399" cy="1523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CEF22D4-89A8-47B4-8493-0B081D330D73}"/>
              </a:ext>
            </a:extLst>
          </p:cNvPr>
          <p:cNvSpPr/>
          <p:nvPr/>
        </p:nvSpPr>
        <p:spPr>
          <a:xfrm>
            <a:off x="7239000" y="4552554"/>
            <a:ext cx="152399" cy="1523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667C7D3-4DEF-4316-BEDA-31CDE863A3D0}"/>
              </a:ext>
            </a:extLst>
          </p:cNvPr>
          <p:cNvSpPr/>
          <p:nvPr/>
        </p:nvSpPr>
        <p:spPr>
          <a:xfrm>
            <a:off x="1752600" y="3622950"/>
            <a:ext cx="152399" cy="1523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997D8A5-E7E7-4FE1-86E1-A92B1B870D8C}"/>
              </a:ext>
            </a:extLst>
          </p:cNvPr>
          <p:cNvGrpSpPr/>
          <p:nvPr/>
        </p:nvGrpSpPr>
        <p:grpSpPr>
          <a:xfrm>
            <a:off x="7315199" y="3078352"/>
            <a:ext cx="1066801" cy="1474202"/>
            <a:chOff x="-320472" y="4218549"/>
            <a:chExt cx="1066801" cy="260476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 Placeholder 2">
                  <a:extLst>
                    <a:ext uri="{FF2B5EF4-FFF2-40B4-BE49-F238E27FC236}">
                      <a16:creationId xmlns:a16="http://schemas.microsoft.com/office/drawing/2014/main" id="{C23FBCF6-3A01-4B30-B2BA-33DA88EE796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320472" y="4218549"/>
                  <a:ext cx="1066801" cy="1123742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bg-BG" sz="1800" b="0" dirty="0">
                      <a:solidFill>
                        <a:schemeClr val="bg1"/>
                      </a:solidFill>
                    </a:rPr>
                    <a:t>Начална </a:t>
                  </a:r>
                  <a14:m>
                    <m:oMath xmlns:m="http://schemas.openxmlformats.org/officeDocument/2006/math"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a14:m>
                  <a:endParaRPr lang="bg-BG" sz="1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 Placeholder 2">
                  <a:extLst>
                    <a:ext uri="{FF2B5EF4-FFF2-40B4-BE49-F238E27FC236}">
                      <a16:creationId xmlns:a16="http://schemas.microsoft.com/office/drawing/2014/main" id="{C23FBCF6-3A01-4B30-B2BA-33DA88EE79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320472" y="4218549"/>
                  <a:ext cx="1066801" cy="1123742"/>
                </a:xfrm>
                <a:prstGeom prst="rect">
                  <a:avLst/>
                </a:prstGeom>
                <a:blipFill>
                  <a:blip r:embed="rId3"/>
                  <a:stretch>
                    <a:fillRect l="-4545" t="-5714" r="-3409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4B8605A-9E2F-4038-80DF-4F7F508283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320472" y="4218549"/>
              <a:ext cx="1" cy="260476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4D6A79B-A70D-4ED6-A461-6ED722ACD9E8}"/>
              </a:ext>
            </a:extLst>
          </p:cNvPr>
          <p:cNvSpPr/>
          <p:nvPr/>
        </p:nvSpPr>
        <p:spPr>
          <a:xfrm>
            <a:off x="1828800" y="3702810"/>
            <a:ext cx="5486400" cy="1529296"/>
          </a:xfrm>
          <a:custGeom>
            <a:avLst/>
            <a:gdLst>
              <a:gd name="connsiteX0" fmla="*/ 0 w 6011323"/>
              <a:gd name="connsiteY0" fmla="*/ 0 h 1022637"/>
              <a:gd name="connsiteX1" fmla="*/ 5486400 w 6011323"/>
              <a:gd name="connsiteY1" fmla="*/ 932872 h 1022637"/>
              <a:gd name="connsiteX2" fmla="*/ 5477164 w 6011323"/>
              <a:gd name="connsiteY2" fmla="*/ 932872 h 1022637"/>
              <a:gd name="connsiteX0" fmla="*/ 0 w 5872188"/>
              <a:gd name="connsiteY0" fmla="*/ 0 h 1807531"/>
              <a:gd name="connsiteX1" fmla="*/ 5486400 w 5872188"/>
              <a:gd name="connsiteY1" fmla="*/ 932872 h 1807531"/>
              <a:gd name="connsiteX2" fmla="*/ 5116945 w 5872188"/>
              <a:gd name="connsiteY2" fmla="*/ 1801090 h 1807531"/>
              <a:gd name="connsiteX0" fmla="*/ 0 w 5486400"/>
              <a:gd name="connsiteY0" fmla="*/ 0 h 932872"/>
              <a:gd name="connsiteX1" fmla="*/ 5486400 w 5486400"/>
              <a:gd name="connsiteY1" fmla="*/ 932872 h 932872"/>
              <a:gd name="connsiteX0" fmla="*/ 0 w 5486400"/>
              <a:gd name="connsiteY0" fmla="*/ 0 h 1217895"/>
              <a:gd name="connsiteX1" fmla="*/ 5486400 w 5486400"/>
              <a:gd name="connsiteY1" fmla="*/ 932872 h 1217895"/>
              <a:gd name="connsiteX0" fmla="*/ 0 w 5486400"/>
              <a:gd name="connsiteY0" fmla="*/ 0 h 1529296"/>
              <a:gd name="connsiteX1" fmla="*/ 5486400 w 5486400"/>
              <a:gd name="connsiteY1" fmla="*/ 932872 h 1529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86400" h="1529296">
                <a:moveTo>
                  <a:pt x="0" y="0"/>
                </a:moveTo>
                <a:cubicBezTo>
                  <a:pt x="2743200" y="1844193"/>
                  <a:pt x="2740121" y="1842654"/>
                  <a:pt x="5486400" y="932872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8EC63D9-204A-422F-9540-05FD1137E24B}"/>
              </a:ext>
            </a:extLst>
          </p:cNvPr>
          <p:cNvGrpSpPr/>
          <p:nvPr/>
        </p:nvGrpSpPr>
        <p:grpSpPr>
          <a:xfrm>
            <a:off x="4648200" y="5536202"/>
            <a:ext cx="3200399" cy="635998"/>
            <a:chOff x="-2225472" y="4218549"/>
            <a:chExt cx="3200399" cy="112374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 Placeholder 2">
                  <a:extLst>
                    <a:ext uri="{FF2B5EF4-FFF2-40B4-BE49-F238E27FC236}">
                      <a16:creationId xmlns:a16="http://schemas.microsoft.com/office/drawing/2014/main" id="{E49745AC-9267-4306-A3AA-1B36155644A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320472" y="4218549"/>
                  <a:ext cx="1295398" cy="1123742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bg-BG" sz="1800" b="0" dirty="0">
                      <a:solidFill>
                        <a:schemeClr val="bg1"/>
                      </a:solidFill>
                    </a:rPr>
                    <a:t>Междинна </a:t>
                  </a:r>
                  <a14:m>
                    <m:oMath xmlns:m="http://schemas.openxmlformats.org/officeDocument/2006/math"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=0.5</m:t>
                      </m:r>
                    </m:oMath>
                  </a14:m>
                  <a:endParaRPr lang="bg-BG" sz="1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 Placeholder 2">
                  <a:extLst>
                    <a:ext uri="{FF2B5EF4-FFF2-40B4-BE49-F238E27FC236}">
                      <a16:creationId xmlns:a16="http://schemas.microsoft.com/office/drawing/2014/main" id="{E49745AC-9267-4306-A3AA-1B36155644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320472" y="4218549"/>
                  <a:ext cx="1295398" cy="1123742"/>
                </a:xfrm>
                <a:prstGeom prst="rect">
                  <a:avLst/>
                </a:prstGeom>
                <a:blipFill>
                  <a:blip r:embed="rId4"/>
                  <a:stretch>
                    <a:fillRect l="-3756" t="-4717" r="-4695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9BC6DB3-794D-4220-9539-77AB075C2C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2225472" y="4218549"/>
              <a:ext cx="3200399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42A865F-39F1-4AA8-9201-A4C19F71D409}"/>
              </a:ext>
            </a:extLst>
          </p:cNvPr>
          <p:cNvGrpSpPr/>
          <p:nvPr/>
        </p:nvGrpSpPr>
        <p:grpSpPr>
          <a:xfrm>
            <a:off x="833579" y="3765154"/>
            <a:ext cx="990601" cy="2048883"/>
            <a:chOff x="-244272" y="1722129"/>
            <a:chExt cx="990601" cy="36201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 Placeholder 2">
                  <a:extLst>
                    <a:ext uri="{FF2B5EF4-FFF2-40B4-BE49-F238E27FC236}">
                      <a16:creationId xmlns:a16="http://schemas.microsoft.com/office/drawing/2014/main" id="{F8C1FBEE-7BE3-4D93-81E6-65F085B335E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244272" y="4218549"/>
                  <a:ext cx="990601" cy="1123742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bg-BG" sz="1800" b="0" dirty="0">
                      <a:solidFill>
                        <a:schemeClr val="bg1"/>
                      </a:solidFill>
                    </a:rPr>
                    <a:t>Крайна </a:t>
                  </a:r>
                  <a14:m>
                    <m:oMath xmlns:m="http://schemas.openxmlformats.org/officeDocument/2006/math"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a14:m>
                  <a:endParaRPr lang="bg-BG" sz="1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 Placeholder 2">
                  <a:extLst>
                    <a:ext uri="{FF2B5EF4-FFF2-40B4-BE49-F238E27FC236}">
                      <a16:creationId xmlns:a16="http://schemas.microsoft.com/office/drawing/2014/main" id="{F8C1FBEE-7BE3-4D93-81E6-65F085B335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244272" y="4218549"/>
                  <a:ext cx="990601" cy="1123742"/>
                </a:xfrm>
                <a:prstGeom prst="rect">
                  <a:avLst/>
                </a:prstGeom>
                <a:blipFill>
                  <a:blip r:embed="rId5"/>
                  <a:stretch>
                    <a:fillRect t="-4717" r="-7975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4E22DFD-4CFF-4406-B3EB-150DC69BEF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6329" y="1722129"/>
              <a:ext cx="0" cy="360792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29856849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6A55380-E54E-478E-8C13-A226DBD667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Пускане на лаптоп</a:t>
            </a:r>
          </a:p>
          <a:p>
            <a:pPr lvl="1"/>
            <a:r>
              <a:rPr lang="bg-BG" dirty="0"/>
              <a:t>Без видео и без жироскоп</a:t>
            </a:r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691D6BDD-202C-441E-8172-665199E70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600200"/>
            <a:ext cx="6400800" cy="4222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454706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C1950F-4BFE-4998-BC5D-D145CA46C7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Реален тест през смартфон</a:t>
            </a:r>
          </a:p>
          <a:p>
            <a:pPr lvl="1"/>
            <a:r>
              <a:rPr lang="bg-BG" dirty="0"/>
              <a:t>Без фокусиране, с треперене, ниско качество</a:t>
            </a:r>
          </a:p>
          <a:p>
            <a:pPr lvl="1"/>
            <a:r>
              <a:rPr lang="bg-BG" dirty="0"/>
              <a:t>Нарочно в началото НЛО-тата висят </a:t>
            </a:r>
            <a:r>
              <a:rPr lang="bg-BG"/>
              <a:t>известно време </a:t>
            </a:r>
            <a:r>
              <a:rPr lang="bg-BG" dirty="0"/>
              <a:t>без да мърдат</a:t>
            </a:r>
          </a:p>
        </p:txBody>
      </p:sp>
      <p:pic>
        <p:nvPicPr>
          <p:cNvPr id="3" name="S1009-UFO">
            <a:hlinkClick r:id="" action="ppaction://media"/>
            <a:extLst>
              <a:ext uri="{FF2B5EF4-FFF2-40B4-BE49-F238E27FC236}">
                <a16:creationId xmlns:a16="http://schemas.microsoft.com/office/drawing/2014/main" id="{1168AF0B-EC67-41F1-A03E-1C4277F839B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14400" y="2514600"/>
            <a:ext cx="7315200" cy="3657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62809459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№10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Лице от точки</a:t>
                </a:r>
              </a:p>
              <a:p>
                <a:pPr lvl="1"/>
                <a:r>
                  <a:rPr lang="bg-BG" dirty="0"/>
                  <a:t>При разпознаване на образ библиотеката връща масив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71</m:t>
                    </m:r>
                  </m:oMath>
                </a14:m>
                <a:r>
                  <a:rPr lang="bg-BG" dirty="0"/>
                  <a:t> точки</a:t>
                </a:r>
              </a:p>
              <a:p>
                <a:pPr lvl="1"/>
                <a:r>
                  <a:rPr lang="bg-BG" dirty="0"/>
                  <a:t>За всяка от тях правим по една малка окръжност в масива </a:t>
                </a:r>
                <a:r>
                  <a:rPr lang="en-US" dirty="0">
                    <a:solidFill>
                      <a:srgbClr val="FF388C"/>
                    </a:solidFill>
                  </a:rPr>
                  <a:t>objects</a:t>
                </a:r>
              </a:p>
              <a:p>
                <a:pPr lvl="1"/>
                <a:r>
                  <a:rPr lang="bg-BG" dirty="0"/>
                  <a:t>За всяка отсечка между две точки </a:t>
                </a:r>
                <a:r>
                  <a:rPr lang="en-US" dirty="0"/>
                  <a:t>(</a:t>
                </a:r>
                <a:r>
                  <a:rPr lang="bg-BG" dirty="0"/>
                  <a:t>описани са в </a:t>
                </a:r>
                <a:r>
                  <a:rPr lang="en-US" dirty="0">
                    <a:solidFill>
                      <a:srgbClr val="FF388C"/>
                    </a:solidFill>
                  </a:rPr>
                  <a:t>links</a:t>
                </a:r>
                <a:r>
                  <a:rPr lang="en-US" dirty="0"/>
                  <a:t>) </a:t>
                </a:r>
                <a:r>
                  <a:rPr lang="bg-BG" dirty="0"/>
                  <a:t>има правоъгълник в масива </a:t>
                </a:r>
                <a:r>
                  <a:rPr lang="en-US" dirty="0">
                    <a:solidFill>
                      <a:srgbClr val="FF388C"/>
                    </a:solidFill>
                  </a:rPr>
                  <a:t>lines</a:t>
                </a:r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>
          <p:sp>
            <p:nvSpPr>
              <p:cNvPr id="4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r="-216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59384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A003B2D9-069A-451B-92B3-3497637253B5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Използване на библиотеката</a:t>
                </a:r>
              </a:p>
              <a:p>
                <a:pPr lvl="1"/>
                <a:r>
                  <a:rPr lang="bg-BG" dirty="0"/>
                  <a:t>Създава се инстанция с </a:t>
                </a:r>
                <a:r>
                  <a:rPr lang="en-US" dirty="0">
                    <a:solidFill>
                      <a:srgbClr val="FF388C"/>
                    </a:solidFill>
                  </a:rPr>
                  <a:t>new </a:t>
                </a:r>
                <a:r>
                  <a:rPr lang="en-US" dirty="0" err="1">
                    <a:solidFill>
                      <a:srgbClr val="FF388C"/>
                    </a:solidFill>
                  </a:rPr>
                  <a:t>clm.tracker</a:t>
                </a:r>
                <a:r>
                  <a:rPr lang="en-US" dirty="0">
                    <a:solidFill>
                      <a:srgbClr val="FF388C"/>
                    </a:solidFill>
                  </a:rPr>
                  <a:t>()</a:t>
                </a:r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Инициализира се с метода </a:t>
                </a:r>
                <a:r>
                  <a:rPr lang="en-US" dirty="0" err="1">
                    <a:solidFill>
                      <a:srgbClr val="FF388C"/>
                    </a:solidFill>
                  </a:rPr>
                  <a:t>init</a:t>
                </a:r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След зареждане на видеото разпознаването се стартира с метода </a:t>
                </a:r>
                <a:r>
                  <a:rPr lang="en-US" dirty="0">
                    <a:solidFill>
                      <a:srgbClr val="FF388C"/>
                    </a:solidFill>
                  </a:rPr>
                  <a:t>start</a:t>
                </a:r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На всеки кадър от анимационния цикъл проверяваме резултата на </a:t>
                </a:r>
                <a:r>
                  <a:rPr lang="en-US" dirty="0" err="1">
                    <a:solidFill>
                      <a:srgbClr val="FF388C"/>
                    </a:solidFill>
                  </a:rPr>
                  <a:t>getCurrentPosition</a:t>
                </a:r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Ако е </a:t>
                </a:r>
                <a:r>
                  <a:rPr lang="en-US" dirty="0">
                    <a:solidFill>
                      <a:srgbClr val="FF388C"/>
                    </a:solidFill>
                  </a:rPr>
                  <a:t>false</a:t>
                </a:r>
                <a:r>
                  <a:rPr lang="en-US" dirty="0"/>
                  <a:t>,</a:t>
                </a:r>
                <a:r>
                  <a:rPr lang="bg-BG" dirty="0"/>
                  <a:t> то няма разпознато лице</a:t>
                </a:r>
              </a:p>
              <a:p>
                <a:pPr lvl="1"/>
                <a:r>
                  <a:rPr lang="bg-BG" dirty="0"/>
                  <a:t>Ако е масив, то има разпознато лице и съдържанието е</a:t>
                </a:r>
                <a:r>
                  <a:rPr lang="en-US" dirty="0"/>
                  <a:t> </a:t>
                </a:r>
                <a:r>
                  <a:rPr lang="bg-BG" dirty="0"/>
                  <a:t>масив от координатите на точки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dirty="0" smtClean="0">
                                <a:solidFill>
                                  <a:srgbClr val="FF388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dirty="0" smtClean="0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b="0" i="1" dirty="0" smtClean="0">
                                <a:solidFill>
                                  <a:srgbClr val="FF388C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0" i="1" dirty="0" smtClean="0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b="0" i="1" dirty="0" smtClean="0">
                                <a:solidFill>
                                  <a:srgbClr val="FF388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dirty="0" smtClean="0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dirty="0" smtClean="0">
                                <a:solidFill>
                                  <a:srgbClr val="FF388C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0" i="1" dirty="0" smtClean="0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,…</m:t>
                        </m:r>
                      </m:e>
                    </m:d>
                  </m:oMath>
                </a14:m>
                <a:endParaRPr lang="en-US" dirty="0">
                  <a:solidFill>
                    <a:srgbClr val="FF388C"/>
                  </a:solidFill>
                </a:endParaRPr>
              </a:p>
              <a:p>
                <a:endParaRPr lang="bg-BG" dirty="0"/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A003B2D9-069A-451B-92B3-3497637253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4552171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Показва се и резултата на метода </a:t>
            </a:r>
            <a:r>
              <a:rPr lang="en-US" dirty="0" err="1">
                <a:solidFill>
                  <a:srgbClr val="FF388C"/>
                </a:solidFill>
              </a:rPr>
              <a:t>getScore</a:t>
            </a:r>
            <a:r>
              <a:rPr lang="bg-BG" dirty="0"/>
              <a:t> като процент</a:t>
            </a:r>
            <a:endParaRPr lang="en-US" dirty="0"/>
          </a:p>
          <a:p>
            <a:pPr lvl="1"/>
            <a:endParaRPr lang="bg-BG" dirty="0"/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94155235-B93D-4434-9645-86C602238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23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402405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/>
              <a:t>Край</a:t>
            </a:r>
            <a:endParaRPr lang="bg-B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8718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При избиране на предна камера</a:t>
            </a:r>
            <a:endParaRPr lang="en-US" dirty="0"/>
          </a:p>
          <a:p>
            <a:pPr lvl="1"/>
            <a:endParaRPr lang="bg-BG" dirty="0"/>
          </a:p>
        </p:txBody>
      </p:sp>
      <p:pic>
        <p:nvPicPr>
          <p:cNvPr id="4" name="Picture 3">
            <a:hlinkClick r:id="rId2" action="ppaction://hlinkfile"/>
            <a:extLst>
              <a:ext uri="{FF2B5EF4-FFF2-40B4-BE49-F238E27FC236}">
                <a16:creationId xmlns:a16="http://schemas.microsoft.com/office/drawing/2014/main" id="{CCB25A6E-8D5F-43D6-AA7D-6C020CB2FB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600200"/>
            <a:ext cx="6400800" cy="418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476181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291212-72C8-4A40-93CE-A4E1DA00EC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При избор на задна камера, вместо </a:t>
            </a:r>
            <a:r>
              <a:rPr lang="en-US" dirty="0">
                <a:solidFill>
                  <a:srgbClr val="FF388C"/>
                </a:solidFill>
              </a:rPr>
              <a:t>user</a:t>
            </a:r>
            <a:r>
              <a:rPr lang="en-US" dirty="0"/>
              <a:t> </a:t>
            </a:r>
            <a:r>
              <a:rPr lang="bg-BG" dirty="0"/>
              <a:t>трябва опцията </a:t>
            </a:r>
            <a:r>
              <a:rPr lang="en-US" dirty="0" err="1">
                <a:solidFill>
                  <a:srgbClr val="FF388C"/>
                </a:solidFill>
              </a:rPr>
              <a:t>facingMode</a:t>
            </a:r>
            <a:r>
              <a:rPr lang="en-US" dirty="0"/>
              <a:t> </a:t>
            </a:r>
            <a:r>
              <a:rPr lang="bg-BG" dirty="0"/>
              <a:t>да е </a:t>
            </a:r>
            <a:r>
              <a:rPr lang="en-US" dirty="0">
                <a:solidFill>
                  <a:srgbClr val="FF388C"/>
                </a:solidFill>
              </a:rPr>
              <a:t>environment</a:t>
            </a:r>
            <a:endParaRPr lang="bg-BG" dirty="0">
              <a:solidFill>
                <a:srgbClr val="FF388C"/>
              </a:solidFill>
            </a:endParaRPr>
          </a:p>
        </p:txBody>
      </p:sp>
      <p:pic>
        <p:nvPicPr>
          <p:cNvPr id="4" name="Picture 3">
            <a:hlinkClick r:id="rId2" action="ppaction://hlinkfile"/>
            <a:extLst>
              <a:ext uri="{FF2B5EF4-FFF2-40B4-BE49-F238E27FC236}">
                <a16:creationId xmlns:a16="http://schemas.microsoft.com/office/drawing/2014/main" id="{A3C8A814-6221-4A8F-878C-E16F9686B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600200"/>
            <a:ext cx="6400800" cy="418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062821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Черно-бяла снимка</a:t>
            </a:r>
          </a:p>
          <a:p>
            <a:pPr lvl="1"/>
            <a:r>
              <a:rPr lang="bg-BG" dirty="0"/>
              <a:t>Скриване на видеото може да е чрез </a:t>
            </a:r>
            <a:r>
              <a:rPr lang="en-US" dirty="0"/>
              <a:t>CSS</a:t>
            </a:r>
            <a:r>
              <a:rPr lang="bg-BG" dirty="0"/>
              <a:t> с </a:t>
            </a:r>
            <a:r>
              <a:rPr lang="en-US" dirty="0">
                <a:solidFill>
                  <a:srgbClr val="FF388C"/>
                </a:solidFill>
              </a:rPr>
              <a:t>display: none</a:t>
            </a:r>
            <a:r>
              <a:rPr lang="bg-BG" dirty="0"/>
              <a:t> на тага </a:t>
            </a:r>
            <a:r>
              <a:rPr lang="en-US" dirty="0">
                <a:solidFill>
                  <a:srgbClr val="FF388C"/>
                </a:solidFill>
              </a:rPr>
              <a:t>&lt;video&gt;</a:t>
            </a:r>
            <a:r>
              <a:rPr lang="bg-BG" dirty="0"/>
              <a:t>…</a:t>
            </a:r>
            <a:endParaRPr lang="en-US" dirty="0"/>
          </a:p>
          <a:p>
            <a:pPr lvl="1"/>
            <a:r>
              <a:rPr lang="bg-BG" dirty="0"/>
              <a:t>Но е избран</a:t>
            </a:r>
            <a:r>
              <a:rPr lang="en-US" dirty="0"/>
              <a:t>o</a:t>
            </a:r>
            <a:r>
              <a:rPr lang="bg-BG" dirty="0"/>
              <a:t> програмно </a:t>
            </a:r>
            <a:r>
              <a:rPr lang="en-US" dirty="0"/>
              <a:t>(</a:t>
            </a:r>
            <a:r>
              <a:rPr lang="bg-BG" dirty="0"/>
              <a:t>ръчно) създаване на видео, без </a:t>
            </a:r>
            <a:r>
              <a:rPr lang="en-US" dirty="0"/>
              <a:t>HTML</a:t>
            </a:r>
            <a:r>
              <a:rPr lang="bg-BG" dirty="0"/>
              <a:t> елемент, чрез метода </a:t>
            </a:r>
            <a:r>
              <a:rPr lang="en-US" dirty="0" err="1">
                <a:solidFill>
                  <a:srgbClr val="FF388C"/>
                </a:solidFill>
              </a:rPr>
              <a:t>createElement</a:t>
            </a:r>
            <a:r>
              <a:rPr lang="en-US" dirty="0">
                <a:solidFill>
                  <a:srgbClr val="FF388C"/>
                </a:solidFill>
              </a:rPr>
              <a:t>('video</a:t>
            </a:r>
            <a:r>
              <a:rPr lang="bg-BG" dirty="0">
                <a:solidFill>
                  <a:srgbClr val="FF388C"/>
                </a:solidFill>
              </a:rPr>
              <a:t>'</a:t>
            </a:r>
            <a:r>
              <a:rPr lang="en-US" dirty="0">
                <a:solidFill>
                  <a:srgbClr val="FF388C"/>
                </a:solidFill>
              </a:rPr>
              <a:t>)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Пускането на видео е с </a:t>
            </a:r>
            <a:r>
              <a:rPr lang="en-US" dirty="0" err="1">
                <a:solidFill>
                  <a:srgbClr val="FF388C"/>
                </a:solidFill>
              </a:rPr>
              <a:t>video.play</a:t>
            </a:r>
            <a:r>
              <a:rPr lang="en-US" dirty="0">
                <a:solidFill>
                  <a:srgbClr val="FF388C"/>
                </a:solidFill>
              </a:rPr>
              <a:t>()</a:t>
            </a:r>
            <a:endParaRPr lang="bg-BG" dirty="0">
              <a:solidFill>
                <a:srgbClr val="FF388C"/>
              </a:solidFill>
            </a:endParaRP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0908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C62C7C5-400E-4E39-8310-E57A4051CC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Вземане на кадър</a:t>
            </a:r>
          </a:p>
          <a:p>
            <a:pPr lvl="1"/>
            <a:r>
              <a:rPr lang="bg-BG" dirty="0"/>
              <a:t>Не се знае кога ще тръгне видеото (това става асинхронно), за да вземем кадър</a:t>
            </a:r>
          </a:p>
          <a:p>
            <a:pPr lvl="1"/>
            <a:r>
              <a:rPr lang="bg-BG" dirty="0"/>
              <a:t>Може да се улови с обещание…</a:t>
            </a:r>
          </a:p>
          <a:p>
            <a:pPr lvl="1"/>
            <a:r>
              <a:rPr lang="bg-BG" dirty="0"/>
              <a:t>Но е избрано да е със събитието </a:t>
            </a:r>
            <a:r>
              <a:rPr lang="en-US" dirty="0" err="1">
                <a:solidFill>
                  <a:srgbClr val="FF388C"/>
                </a:solidFill>
              </a:rPr>
              <a:t>onplaying</a:t>
            </a:r>
            <a:r>
              <a:rPr lang="bg-BG" dirty="0"/>
              <a:t>, което се активира при пускане на видеото</a:t>
            </a:r>
          </a:p>
          <a:p>
            <a:r>
              <a:rPr lang="bg-BG" dirty="0"/>
              <a:t>Черно-бял образ</a:t>
            </a:r>
          </a:p>
          <a:p>
            <a:pPr lvl="1"/>
            <a:r>
              <a:rPr lang="bg-BG" dirty="0"/>
              <a:t>Могат да се променят реалните данни…</a:t>
            </a:r>
          </a:p>
          <a:p>
            <a:pPr lvl="1"/>
            <a:r>
              <a:rPr lang="bg-BG" dirty="0"/>
              <a:t>Но е избрано чрез </a:t>
            </a:r>
            <a:r>
              <a:rPr lang="en-US" dirty="0"/>
              <a:t>CSS</a:t>
            </a:r>
            <a:r>
              <a:rPr lang="bg-BG" dirty="0"/>
              <a:t> стил с </a:t>
            </a:r>
            <a:r>
              <a:rPr lang="en-US" dirty="0">
                <a:solidFill>
                  <a:srgbClr val="FF388C"/>
                </a:solidFill>
              </a:rPr>
              <a:t>filter</a:t>
            </a:r>
            <a:r>
              <a:rPr lang="bg-BG" dirty="0"/>
              <a:t> и </a:t>
            </a:r>
            <a:r>
              <a:rPr lang="en-US" dirty="0">
                <a:solidFill>
                  <a:srgbClr val="FF388C"/>
                </a:solidFill>
              </a:rPr>
              <a:t>grayscale</a:t>
            </a:r>
            <a:r>
              <a:rPr lang="bg-BG" dirty="0"/>
              <a:t>, т.е. данните не се променят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71856154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Черно-бяла моментна снимка от камерата</a:t>
            </a:r>
            <a:endParaRPr lang="en-US" dirty="0"/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9C72816E-D3C6-4B14-A067-E93443E6FC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600200"/>
            <a:ext cx="6400800" cy="418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91622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Решение №3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Черно-бели коефициенти</a:t>
                </a:r>
              </a:p>
              <a:p>
                <a:pPr lvl="1"/>
                <a:r>
                  <a:rPr lang="bg-BG" dirty="0"/>
                  <a:t>Образуват линейна комбинация, т.е. те са в интервала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</m:oMath>
                </a14:m>
                <a:r>
                  <a:rPr lang="bg-BG" dirty="0"/>
                  <a:t> и сумата им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Отговарят на яркостта на основен цвят, когато се преобразува в черно-бял</a:t>
                </a:r>
              </a:p>
              <a:p>
                <a:pPr lvl="1"/>
                <a:r>
                  <a:rPr lang="bg-BG" dirty="0"/>
                  <a:t>По-точни са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0.</m:t>
                    </m:r>
                    <m:r>
                      <a:rPr lang="bg-BG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299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𝑅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+0.587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𝐺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+0.114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𝐵</m:t>
                    </m:r>
                  </m:oMath>
                </a14:m>
                <a:r>
                  <a:rPr lang="bg-BG" dirty="0"/>
                  <a:t>, но има и други варианти </a:t>
                </a:r>
              </a:p>
              <a:p>
                <a:pPr lvl="1"/>
                <a:r>
                  <a:rPr lang="bg-BG" dirty="0"/>
                  <a:t>Те са част от матрица за преобразуване на </a:t>
                </a:r>
                <a:r>
                  <a:rPr lang="en-US" dirty="0"/>
                  <a:t>PAL/NTSC</a:t>
                </a:r>
                <a:r>
                  <a:rPr lang="bg-BG" dirty="0"/>
                  <a:t> сигнал към чернобял сигнал</a:t>
                </a: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utoShape 2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sp>
        <p:nvSpPr>
          <p:cNvPr id="5" name="AutoShape 4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41478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Информация</a:t>
            </a:r>
          </a:p>
          <a:p>
            <a:pPr lvl="1"/>
            <a:r>
              <a:rPr lang="bg-BG" dirty="0"/>
              <a:t>Примерно на </a:t>
            </a:r>
            <a:r>
              <a:rPr lang="en-US" dirty="0">
                <a:hlinkClick r:id="rId2"/>
              </a:rPr>
              <a:t>en.wikipedia.org/wiki/Grayscale</a:t>
            </a:r>
            <a:endParaRPr lang="bg-BG" dirty="0"/>
          </a:p>
          <a:p>
            <a:pPr lvl="1"/>
            <a:r>
              <a:rPr lang="bg-BG" dirty="0"/>
              <a:t>Или </a:t>
            </a:r>
            <a:r>
              <a:rPr lang="bg-BG"/>
              <a:t>на </a:t>
            </a:r>
            <a:r>
              <a:rPr lang="en-US">
                <a:hlinkClick r:id="rId3"/>
              </a:rPr>
              <a:t>www</a:t>
            </a:r>
            <a:r>
              <a:rPr lang="en-US" dirty="0">
                <a:hlinkClick r:id="rId3"/>
              </a:rPr>
              <a:t>.kdnuggets.com/2019/12/convert-rgb-image-grayscale.html</a:t>
            </a:r>
            <a:endParaRPr lang="bg-BG" dirty="0"/>
          </a:p>
          <a:p>
            <a:pPr lvl="1"/>
            <a:endParaRPr lang="bg-BG" dirty="0"/>
          </a:p>
          <a:p>
            <a:pPr lvl="1"/>
            <a:endParaRPr lang="en-US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14547645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9434</TotalTime>
  <Words>902</Words>
  <Application>Microsoft Office PowerPoint</Application>
  <PresentationFormat>On-screen Show (4:3)</PresentationFormat>
  <Paragraphs>113</Paragraphs>
  <Slides>29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0" baseType="lpstr">
      <vt:lpstr>Arial</vt:lpstr>
      <vt:lpstr>Arial Black</vt:lpstr>
      <vt:lpstr>Calibri</vt:lpstr>
      <vt:lpstr>Calibri Light</vt:lpstr>
      <vt:lpstr>Cambria Math</vt:lpstr>
      <vt:lpstr>Candara</vt:lpstr>
      <vt:lpstr>Verdana</vt:lpstr>
      <vt:lpstr>Webdings</vt:lpstr>
      <vt:lpstr>Wingdings</vt:lpstr>
      <vt:lpstr>Wingdings 2</vt:lpstr>
      <vt:lpstr>Custom Design</vt:lpstr>
      <vt:lpstr>доц. д-р Павел Бойчев    КИТ-ФМИ-СУ    2020</vt:lpstr>
      <vt:lpstr>Решение №1</vt:lpstr>
      <vt:lpstr>PowerPoint Presentation</vt:lpstr>
      <vt:lpstr>PowerPoint Presentation</vt:lpstr>
      <vt:lpstr>Решение №2</vt:lpstr>
      <vt:lpstr>PowerPoint Presentation</vt:lpstr>
      <vt:lpstr>PowerPoint Presentation</vt:lpstr>
      <vt:lpstr>Решение №3</vt:lpstr>
      <vt:lpstr>PowerPoint Presentation</vt:lpstr>
      <vt:lpstr>Решение №4</vt:lpstr>
      <vt:lpstr>Решение №5</vt:lpstr>
      <vt:lpstr>PowerPoint Presentation</vt:lpstr>
      <vt:lpstr>PowerPoint Presentation</vt:lpstr>
      <vt:lpstr>Решение №6</vt:lpstr>
      <vt:lpstr>PowerPoint Presentation</vt:lpstr>
      <vt:lpstr>PowerPoint Presentation</vt:lpstr>
      <vt:lpstr>Решение №7*</vt:lpstr>
      <vt:lpstr>PowerPoint Presentation</vt:lpstr>
      <vt:lpstr>Решение №8*</vt:lpstr>
      <vt:lpstr>PowerPoint Presentation</vt:lpstr>
      <vt:lpstr>Решение №9**</vt:lpstr>
      <vt:lpstr>PowerPoint Presentation</vt:lpstr>
      <vt:lpstr>PowerPoint Presentation</vt:lpstr>
      <vt:lpstr>PowerPoint Presentation</vt:lpstr>
      <vt:lpstr>PowerPoint Presentation</vt:lpstr>
      <vt:lpstr>Решение №10**</vt:lpstr>
      <vt:lpstr>PowerPoint Presentation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Pavel Boytchev</cp:lastModifiedBy>
  <cp:revision>543</cp:revision>
  <dcterms:created xsi:type="dcterms:W3CDTF">2013-12-13T09:03:57Z</dcterms:created>
  <dcterms:modified xsi:type="dcterms:W3CDTF">2020-09-05T09:32:15Z</dcterms:modified>
</cp:coreProperties>
</file>